
<file path=[Content_Types].xml><?xml version="1.0" encoding="utf-8"?>
<Types xmlns="http://schemas.openxmlformats.org/package/2006/content-types">
  <Default Extension="wmf" ContentType="image/x-wmf"/>
  <Default Extension="png" ContentType="image/png"/>
  <Default Extension="jpeg" ContentType="image/jpeg"/>
  <Default Extension="xml" ContentType="application/xml"/>
  <Default Extension="rels" ContentType="application/vnd.openxmlformats-package.relationships+xml"/>
  <Default Extension="bin" ContentType="application/vnd.openxmlformats-officedocument.oleObject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2.xml" ContentType="application/vnd.openxmlformats-officedocument.presentationml.slideLayout+xml"/>
  <Override PartName="/docProps/app.xml" ContentType="application/vnd.openxmlformats-officedocument.extended-properties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slideMasters/slideMaster1.xml" ContentType="application/vnd.openxmlformats-officedocument.presentationml.slideMaster+xml"/>
  <Override PartName="/ppt/presentation.xml" ContentType="application/vnd.openxmlformats-officedocument.presentationml.presentation.main+xml"/>
  <Override PartName="/ppt/tableStyles.xml" ContentType="application/vnd.openxmlformats-officedocument.presentationml.tableStyles+xml"/>
  <Override PartName="/ppt/theme/theme1.xml" ContentType="application/vnd.openxmlformats-officedocument.theme+xml"/>
</Types>
</file>

<file path=_rels/.rels><?xml version="1.0" encoding="UTF-8" standalone="yes"?><Relationships xmlns="http://schemas.openxmlformats.org/package/2006/relationships"><Relationship Id="rId3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aveSubsetFonts="1">
  <p:sldMasterIdLst>
    <p:sldMasterId id="2147483648" r:id="rId1"/>
  </p:sldMasterIdLst>
  <p:sldIdLst>
    <p:sldId id="256" r:id="rId3"/>
    <p:sldId id="257" r:id="rId4"/>
  </p:sldIdLst>
  <p:sldSz cx="12192000" cy="6858000"/>
  <p:notesSz cx="12192000" cy="6858000"/>
  <p:defaultTextStyle>
    <a:defPPr>
      <a:defRPr lang="ru-RU"/>
    </a:defPPr>
    <a:lvl1pPr marL="0" algn="l" defTabSz="914400">
      <a:defRPr sz="18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>
      <a:defRPr sz="18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>
      <a:defRPr sz="18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>
      <a:defRPr sz="18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>
      <a:defRPr sz="18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>
      <a:defRPr sz="18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>
      <a:defRPr sz="18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>
      <a:defRPr sz="18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>
      <a:defRPr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 varScale="1">
        <p:scale>
          <a:sx n="110" d="100"/>
          <a:sy n="110" d="100"/>
        </p:scale>
        <p:origin x="594" y="126"/>
      </p:cViewPr>
      <p:guideLst>
        <p:guide pos="3840"/>
        <p:guide pos="2160" orient="horz"/>
      </p:guideLst>
    </p:cSldViewPr>
  </p:slideViewPr>
  <p:gridSpacing cx="72008" cy="72008"/>
</p:viewPr>
</file>

<file path=ppt/_rels/presentation.xml.rels><?xml version="1.0" encoding="UTF-8" standalone="yes"?>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presProps" Target="presProps.xml" /><Relationship Id="rId6" Type="http://schemas.openxmlformats.org/officeDocument/2006/relationships/tableStyles" Target="tableStyles.xml" /><Relationship Id="rId7" Type="http://schemas.openxmlformats.org/officeDocument/2006/relationships/viewProps" Target="viewProps.xml" /></Relationships>
</file>

<file path=ppt/slideLayouts/_rels/slideLayout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title" userDrawn="1">
  <p:cSld name="Титульный слайд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 bwMode="auto"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 bwMode="auto"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>
              <a:defRPr/>
            </a:pPr>
            <a:r>
              <a:rPr lang="ru-RU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AF8FE78C-5CCE-401C-B8C3-EE8D65A6A07A}" type="datetimeFigureOut">
              <a:rPr lang="ru-RU"/>
              <a:t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D8FCED87-AF0E-4FAF-B3C3-980CC6BA7830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vertTx" userDrawn="1">
  <p:cSld name="Заголовок и вертикальный текс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 bwMode="auto"/>
        <p:txBody>
          <a:bodyPr vert="eaVert"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AF8FE78C-5CCE-401C-B8C3-EE8D65A6A07A}" type="datetimeFigureOut">
              <a:rPr lang="ru-RU"/>
              <a:t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D8FCED87-AF0E-4FAF-B3C3-980CC6BA7830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vertTitleAndTx" userDrawn="1">
  <p:cSld name="Вертикальный заголовок и текс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 bwMode="auto">
          <a:xfrm>
            <a:off x="8724900" y="365125"/>
            <a:ext cx="2628900" cy="5811838"/>
          </a:xfrm>
        </p:spPr>
        <p:txBody>
          <a:bodyPr vert="eaVert"/>
          <a:lstStyle/>
          <a:p>
            <a:pPr>
              <a:defRPr/>
            </a:pPr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 bwMode="auto">
          <a:xfrm>
            <a:off x="838200" y="365125"/>
            <a:ext cx="7734300" cy="5811838"/>
          </a:xfrm>
        </p:spPr>
        <p:txBody>
          <a:bodyPr vert="eaVert"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AF8FE78C-5CCE-401C-B8C3-EE8D65A6A07A}" type="datetimeFigureOut">
              <a:rPr lang="ru-RU"/>
              <a:t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D8FCED87-AF0E-4FAF-B3C3-980CC6BA7830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0" showMasterPhAnim="0" userDrawn="1">
  <p:cSld name="4_Пустой слайд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 bwMode="auto">
          <a:xfrm>
            <a:off x="609625" y="6377969"/>
            <a:ext cx="2804161" cy="574516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8355C7B8-1040-4A59-9FF7-F2D0EFE68C06}" type="datetime1">
              <a:rPr lang="ru-RU">
                <a:solidFill>
                  <a:prstClr val="black">
                    <a:tint val="75000"/>
                  </a:prstClr>
                </a:solidFill>
              </a:rPr>
              <a:t/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 bwMode="auto">
          <a:xfrm>
            <a:off x="4145281" y="6377971"/>
            <a:ext cx="3901440" cy="574516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 bwMode="auto">
          <a:xfrm>
            <a:off x="9253594" y="6394481"/>
            <a:ext cx="2804161" cy="348813"/>
          </a:xfrm>
        </p:spPr>
        <p:txBody>
          <a:bodyPr lIns="0" tIns="0" rIns="0" bIns="0"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B6F15528-21DE-4FAA-801E-634DDDAF4B2B}" type="slidenum">
              <a:rPr lang="ru-RU">
                <a:solidFill>
                  <a:srgbClr val="44546A"/>
                </a:solidFill>
              </a:rPr>
              <a:t/>
            </a:fld>
            <a:endParaRPr lang="ru-RU">
              <a:solidFill>
                <a:srgbClr val="44546A"/>
              </a:solidFill>
            </a:endParaRPr>
          </a:p>
        </p:txBody>
      </p:sp>
      <p:sp>
        <p:nvSpPr>
          <p:cNvPr id="6" name="Holder 2"/>
          <p:cNvSpPr>
            <a:spLocks noGrp="1"/>
          </p:cNvSpPr>
          <p:nvPr>
            <p:ph type="title"/>
          </p:nvPr>
        </p:nvSpPr>
        <p:spPr bwMode="auto">
          <a:xfrm>
            <a:off x="6267763" y="46980"/>
            <a:ext cx="5789968" cy="348813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 sz="2250" b="1" i="0">
                <a:solidFill>
                  <a:schemeClr val="tx2"/>
                </a:solidFill>
                <a:latin typeface="Arial"/>
                <a:cs typeface="Arial"/>
              </a:defRPr>
            </a:lvl1pPr>
          </a:lstStyle>
          <a:p>
            <a:pPr>
              <a:defRPr/>
            </a:pPr>
            <a:endParaRPr/>
          </a:p>
        </p:txBody>
      </p:sp>
      <p:sp>
        <p:nvSpPr>
          <p:cNvPr id="7" name="object 2"/>
          <p:cNvSpPr/>
          <p:nvPr userDrawn="1"/>
        </p:nvSpPr>
        <p:spPr bwMode="auto">
          <a:xfrm flipV="1">
            <a:off x="1" y="530121"/>
            <a:ext cx="12192000" cy="374445"/>
          </a:xfrm>
          <a:custGeom>
            <a:avLst/>
            <a:gdLst/>
            <a:ahLst/>
            <a:cxnLst/>
            <a:rect l="l" t="t" r="r" b="b"/>
            <a:pathLst>
              <a:path w="4416425" fill="norm" stroke="1" extrusionOk="0">
                <a:moveTo>
                  <a:pt x="0" y="0"/>
                </a:moveTo>
                <a:lnTo>
                  <a:pt x="4415994" y="0"/>
                </a:lnTo>
              </a:path>
            </a:pathLst>
          </a:custGeom>
          <a:ln w="12700">
            <a:solidFill>
              <a:schemeClr val="bg1">
                <a:lumMod val="85000"/>
              </a:schemeClr>
            </a:solidFill>
          </a:ln>
        </p:spPr>
        <p:txBody>
          <a:bodyPr wrap="square" lIns="0" tIns="0" rIns="0" bIns="0" rtlCol="0"/>
          <a:lstStyle/>
          <a:p>
            <a:pPr algn="l" defTabSz="914400">
              <a:defRPr/>
            </a:pPr>
            <a:endParaRPr sz="3850" b="0">
              <a:solidFill>
                <a:prstClr val="black"/>
              </a:solidFill>
              <a:latin typeface="Calibri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obj" userDrawn="1">
  <p:cSld name="Заголовок и объек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AF8FE78C-5CCE-401C-B8C3-EE8D65A6A07A}" type="datetimeFigureOut">
              <a:rPr lang="ru-RU"/>
              <a:t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D8FCED87-AF0E-4FAF-B3C3-980CC6BA7830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secHead" userDrawn="1">
  <p:cSld name="Заголовок раздела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 bwMode="auto"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AF8FE78C-5CCE-401C-B8C3-EE8D65A6A07A}" type="datetimeFigureOut">
              <a:rPr lang="ru-RU"/>
              <a:t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D8FCED87-AF0E-4FAF-B3C3-980CC6BA7830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twoObj" userDrawn="1">
  <p:cSld name="Два объекта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 bwMode="auto">
          <a:xfrm>
            <a:off x="838200" y="1825625"/>
            <a:ext cx="5181600" cy="4351338"/>
          </a:xfrm>
        </p:spPr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 bwMode="auto">
          <a:xfrm>
            <a:off x="6172200" y="1825625"/>
            <a:ext cx="5181600" cy="4351338"/>
          </a:xfrm>
        </p:spPr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AF8FE78C-5CCE-401C-B8C3-EE8D65A6A07A}" type="datetimeFigureOut">
              <a:rPr lang="ru-RU"/>
              <a:t/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D8FCED87-AF0E-4FAF-B3C3-980CC6BA7830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twoTxTwoObj" userDrawn="1">
  <p:cSld name="Сравнение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839788" y="365125"/>
            <a:ext cx="10515600" cy="1325563"/>
          </a:xfrm>
        </p:spPr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 bwMode="auto"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 bwMode="auto">
          <a:xfrm>
            <a:off x="839788" y="2505074"/>
            <a:ext cx="5157787" cy="3684588"/>
          </a:xfrm>
        </p:spPr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 bwMode="auto"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 bwMode="auto">
          <a:xfrm>
            <a:off x="6172200" y="2505074"/>
            <a:ext cx="5183188" cy="3684588"/>
          </a:xfrm>
        </p:spPr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AF8FE78C-5CCE-401C-B8C3-EE8D65A6A07A}" type="datetimeFigureOut">
              <a:rPr lang="ru-RU"/>
              <a:t/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D8FCED87-AF0E-4FAF-B3C3-980CC6BA7830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titleOnly" userDrawn="1">
  <p:cSld name="Только заголовок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AF8FE78C-5CCE-401C-B8C3-EE8D65A6A07A}" type="datetimeFigureOut">
              <a:rPr lang="ru-RU"/>
              <a:t/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D8FCED87-AF0E-4FAF-B3C3-980CC6BA7830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blank" userDrawn="1">
  <p:cSld name="Пустой слайд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AF8FE78C-5CCE-401C-B8C3-EE8D65A6A07A}" type="datetimeFigureOut">
              <a:rPr lang="ru-RU"/>
              <a:t/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D8FCED87-AF0E-4FAF-B3C3-980CC6BA7830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objTx" userDrawn="1">
  <p:cSld name="Объект с подписью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 bwMode="auto"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auto"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AF8FE78C-5CCE-401C-B8C3-EE8D65A6A07A}" type="datetimeFigureOut">
              <a:rPr lang="ru-RU"/>
              <a:t/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D8FCED87-AF0E-4FAF-B3C3-980CC6BA7830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picTx" userDrawn="1">
  <p:cSld name="Рисунок с подписью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 bwMode="auto"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>
              <a:defRPr/>
            </a:pP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auto"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AF8FE78C-5CCE-401C-B8C3-EE8D65A6A07A}" type="datetimeFigureOut">
              <a:rPr lang="ru-RU"/>
              <a:t/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D8FCED87-AF0E-4FAF-B3C3-980CC6BA7830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preserve="0">
  <p:cSld name="">
    <p:bg>
      <p:bgRef idx="1001">
        <a:schemeClr val="bg1"/>
      </p:bgRef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defRPr/>
            </a:pPr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 bwMode="auto"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AF8FE78C-5CCE-401C-B8C3-EE8D65A6A07A}" type="datetimeFigureOut">
              <a:rPr lang="ru-RU"/>
              <a:t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 bwMode="auto"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 bwMode="auto"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D8FCED87-AF0E-4FAF-B3C3-980CC6BA7830}" type="slidenum">
              <a:rPr lang="ru-RU"/>
              <a:t/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>
        <a:lnSpc>
          <a:spcPct val="90000"/>
        </a:lnSpc>
        <a:spcBef>
          <a:spcPts val="1000"/>
        </a:spcBef>
        <a:buFont typeface="Arial"/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s/_rels/slide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9" name="Rectangle 27"/>
          <p:cNvSpPr/>
          <p:nvPr/>
        </p:nvSpPr>
        <p:spPr bwMode="auto">
          <a:xfrm>
            <a:off x="0" y="-71626"/>
            <a:ext cx="12192000" cy="37719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 sz="2400"/>
          </a:p>
        </p:txBody>
      </p:sp>
      <p:pic>
        <p:nvPicPr>
          <p:cNvPr id="20" name="Рисунок 19"/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>
            <a:off x="6179947" y="114300"/>
            <a:ext cx="5906705" cy="6629400"/>
          </a:xfrm>
          <a:prstGeom prst="rect">
            <a:avLst/>
          </a:prstGeom>
        </p:spPr>
      </p:pic>
      <p:pic>
        <p:nvPicPr>
          <p:cNvPr id="21" name="Рисунок 20"/>
          <p:cNvPicPr>
            <a:picLocks noChangeAspect="1"/>
          </p:cNvPicPr>
          <p:nvPr/>
        </p:nvPicPr>
        <p:blipFill>
          <a:blip r:embed="rId3"/>
          <a:srcRect l="236" t="54217" r="793" b="0"/>
          <a:stretch/>
        </p:blipFill>
        <p:spPr bwMode="auto">
          <a:xfrm>
            <a:off x="6179947" y="3708512"/>
            <a:ext cx="5906705" cy="3035188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 bwMode="auto">
          <a:xfrm>
            <a:off x="4583832" y="6367790"/>
            <a:ext cx="371475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ru-RU" sz="1400">
                <a:solidFill>
                  <a:schemeClr val="bg1">
                    <a:lumMod val="65000"/>
                  </a:schemeClr>
                </a:solidFill>
                <a:latin typeface="Century"/>
                <a:ea typeface="Segoe UI Black"/>
                <a:cs typeface="Segoe UI Light"/>
              </a:rPr>
              <a:t>г. Москва, 2024 год</a:t>
            </a:r>
            <a:endParaRPr lang="en-US" sz="1400">
              <a:solidFill>
                <a:schemeClr val="bg1">
                  <a:lumMod val="65000"/>
                </a:schemeClr>
              </a:solidFill>
              <a:latin typeface="Century"/>
              <a:ea typeface="Segoe UI Black"/>
              <a:cs typeface="Segoe UI Light"/>
            </a:endParaRPr>
          </a:p>
        </p:txBody>
      </p:sp>
      <p:sp>
        <p:nvSpPr>
          <p:cNvPr id="9" name="Заголовок 1"/>
          <p:cNvSpPr txBox="1"/>
          <p:nvPr/>
        </p:nvSpPr>
        <p:spPr bwMode="auto">
          <a:xfrm>
            <a:off x="618301" y="1397824"/>
            <a:ext cx="5405395" cy="1693697"/>
          </a:xfrm>
          <a:prstGeom prst="rect">
            <a:avLst/>
          </a:prstGeom>
          <a:ln w="12700">
            <a:miter lim="400000"/>
          </a:ln>
        </p:spPr>
        <p:txBody>
          <a:bodyPr lIns="0" tIns="0" rIns="0" bIns="0" anchor="b">
            <a:noAutofit/>
          </a:bodyPr>
          <a:lstStyle>
            <a:lvl1pPr marL="0" marR="0" indent="0" algn="r" defTabSz="825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4550" b="1" i="0" u="none" strike="noStrike" cap="none" spc="0">
                <a:solidFill>
                  <a:schemeClr val="tx2"/>
                </a:solidFill>
                <a:latin typeface="Arial"/>
                <a:ea typeface="+mn-ea"/>
                <a:cs typeface="Arial"/>
              </a:defRPr>
            </a:lvl1pPr>
            <a:lvl2pPr marL="0" marR="0" indent="0" algn="ctr" defTabSz="825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11200" b="0" i="0" u="none" strike="noStrike" cap="none" spc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2pPr>
            <a:lvl3pPr marL="0" marR="0" indent="0" algn="ctr" defTabSz="825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11200" b="0" i="0" u="none" strike="noStrike" cap="none" spc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3pPr>
            <a:lvl4pPr marL="0" marR="0" indent="0" algn="ctr" defTabSz="825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11200" b="0" i="0" u="none" strike="noStrike" cap="none" spc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4pPr>
            <a:lvl5pPr marL="0" marR="0" indent="0" algn="ctr" defTabSz="825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11200" b="0" i="0" u="none" strike="noStrike" cap="none" spc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5pPr>
            <a:lvl6pPr marL="0" marR="0" indent="0" algn="ctr" defTabSz="825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11200" b="0" i="0" u="none" strike="noStrike" cap="none" spc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6pPr>
            <a:lvl7pPr marL="0" marR="0" indent="0" algn="ctr" defTabSz="825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11200" b="0" i="0" u="none" strike="noStrike" cap="none" spc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7pPr>
            <a:lvl8pPr marL="0" marR="0" indent="0" algn="ctr" defTabSz="825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11200" b="0" i="0" u="none" strike="noStrike" cap="none" spc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8pPr>
            <a:lvl9pPr marL="0" marR="0" indent="0" algn="ctr" defTabSz="825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11200" b="0" i="0" u="none" strike="noStrike" cap="none" spc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defRPr/>
            </a:pPr>
            <a:r>
              <a:rPr lang="ru-RU" sz="2400">
                <a:solidFill>
                  <a:schemeClr val="bg1"/>
                </a:solidFill>
                <a:latin typeface="Century"/>
                <a:ea typeface="Segoe UI Historic"/>
                <a:cs typeface="Segoe UI Light"/>
              </a:rPr>
              <a:t>Организационные вопросы представления бюджетной </a:t>
            </a:r>
            <a:r>
              <a:rPr lang="ru-RU" sz="2400">
                <a:solidFill>
                  <a:schemeClr val="bg1"/>
                </a:solidFill>
                <a:latin typeface="Century"/>
                <a:ea typeface="Segoe UI Historic"/>
                <a:cs typeface="Segoe UI Light"/>
              </a:rPr>
              <a:t>(казначейской) отчетности за </a:t>
            </a:r>
            <a:r>
              <a:rPr lang="ru-RU" sz="2400">
                <a:solidFill>
                  <a:schemeClr val="bg1"/>
                </a:solidFill>
                <a:latin typeface="Century"/>
                <a:ea typeface="Segoe UI Historic"/>
                <a:cs typeface="Segoe UI Light"/>
              </a:rPr>
              <a:t>2024 год в Федеральное казначейство </a:t>
            </a:r>
            <a:endParaRPr sz="2400">
              <a:latin typeface="Century"/>
            </a:endParaRPr>
          </a:p>
        </p:txBody>
      </p:sp>
      <p:sp>
        <p:nvSpPr>
          <p:cNvPr id="10" name="TextBox 9"/>
          <p:cNvSpPr txBox="1"/>
          <p:nvPr/>
        </p:nvSpPr>
        <p:spPr bwMode="auto">
          <a:xfrm>
            <a:off x="462050" y="3886200"/>
            <a:ext cx="8243563" cy="369124"/>
          </a:xfrm>
          <a:prstGeom prst="rect">
            <a:avLst/>
          </a:prstGeom>
          <a:noFill/>
        </p:spPr>
        <p:txBody>
          <a:bodyPr wrap="square" lIns="91254" tIns="45617" rIns="91254" bIns="45617" rtlCol="0">
            <a:spAutoFit/>
          </a:bodyPr>
          <a:lstStyle/>
          <a:p>
            <a:pPr algn="l">
              <a:defRPr/>
            </a:pPr>
            <a:r>
              <a:rPr lang="ru-RU" b="1">
                <a:solidFill>
                  <a:schemeClr val="accent1">
                    <a:lumMod val="50000"/>
                  </a:schemeClr>
                </a:solidFill>
                <a:latin typeface="Century"/>
                <a:cs typeface="Segoe UI Light"/>
              </a:rPr>
              <a:t>Кривенец Анна Николаевна</a:t>
            </a:r>
            <a:endParaRPr>
              <a:latin typeface="Century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0"/>
    </mc:Choice>
    <mc:Fallback>
      <p:transition advClick="0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>
            <a:off x="249971" y="143478"/>
            <a:ext cx="1402441" cy="548985"/>
          </a:xfrm>
          <a:prstGeom prst="rect">
            <a:avLst/>
          </a:prstGeom>
        </p:spPr>
      </p:pic>
      <p:sp>
        <p:nvSpPr>
          <p:cNvPr id="7" name="Номер слайда 6"/>
          <p:cNvSpPr>
            <a:spLocks noGrp="1"/>
          </p:cNvSpPr>
          <p:nvPr>
            <p:ph type="sldNum" sz="quarter" idx="7"/>
          </p:nvPr>
        </p:nvSpPr>
        <p:spPr bwMode="auto">
          <a:xfrm>
            <a:off x="9253594" y="6369342"/>
            <a:ext cx="2804161" cy="348813"/>
          </a:xfrm>
        </p:spPr>
        <p:txBody>
          <a:bodyPr/>
          <a:lstStyle/>
          <a:p>
            <a:pPr>
              <a:defRPr/>
            </a:pPr>
            <a:fld id="{B6F15528-21DE-4FAA-801E-634DDDAF4B2B}" type="slidenum">
              <a:rPr lang="ru-RU">
                <a:solidFill>
                  <a:srgbClr val="44546A"/>
                </a:solidFill>
                <a:cs typeface="Segoe UI Light"/>
              </a:rPr>
              <a:t/>
            </a:fld>
            <a:endParaRPr lang="ru-RU">
              <a:solidFill>
                <a:srgbClr val="44546A"/>
              </a:solidFill>
              <a:cs typeface="Segoe UI Light"/>
            </a:endParaRPr>
          </a:p>
        </p:txBody>
      </p:sp>
      <p:sp>
        <p:nvSpPr>
          <p:cNvPr id="14" name="Заголовок 2"/>
          <p:cNvSpPr txBox="1"/>
          <p:nvPr/>
        </p:nvSpPr>
        <p:spPr bwMode="auto">
          <a:xfrm>
            <a:off x="75054" y="307953"/>
            <a:ext cx="11906470" cy="307777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>
            <a:defPPr>
              <a:defRPr lang="ru-RU"/>
            </a:defPPr>
            <a:lvl1pPr algn="r">
              <a:defRPr sz="2000" b="1" i="0">
                <a:latin typeface="Century"/>
                <a:ea typeface="Cambria"/>
                <a:cs typeface="Segoe UI Light"/>
              </a:defRPr>
            </a:lvl1pPr>
          </a:lstStyle>
          <a:p>
            <a:pPr>
              <a:defRPr/>
            </a:pPr>
            <a:r>
              <a:rPr lang="ru-RU">
                <a:latin typeface="+mn-lt"/>
                <a:cs typeface="Segoe UI Light"/>
              </a:rPr>
              <a:t>Сроки представления ТОФК оперативной и годовой отчетности за 2024 год</a:t>
            </a:r>
            <a:endParaRPr lang="ru-RU">
              <a:latin typeface="+mn-lt"/>
              <a:cs typeface="Segoe UI Light"/>
            </a:endParaRPr>
          </a:p>
        </p:txBody>
      </p:sp>
      <p:cxnSp>
        <p:nvCxnSpPr>
          <p:cNvPr id="29" name="Прямая со стрелкой 28"/>
          <p:cNvCxnSpPr>
            <a:cxnSpLocks/>
          </p:cNvCxnSpPr>
          <p:nvPr/>
        </p:nvCxnSpPr>
        <p:spPr bwMode="auto">
          <a:xfrm flipV="1">
            <a:off x="400597" y="2561371"/>
            <a:ext cx="11446069" cy="22566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Овал 39"/>
          <p:cNvSpPr/>
          <p:nvPr/>
        </p:nvSpPr>
        <p:spPr bwMode="auto">
          <a:xfrm>
            <a:off x="9415817" y="2492326"/>
            <a:ext cx="144016" cy="144016"/>
          </a:xfrm>
          <a:prstGeom prst="ellipse">
            <a:avLst/>
          </a:prstGeom>
          <a:solidFill>
            <a:srgbClr val="FF0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ru-RU" sz="1600">
              <a:solidFill>
                <a:srgbClr val="FF0000"/>
              </a:solidFill>
              <a:cs typeface="Segoe UI Light"/>
            </a:endParaRPr>
          </a:p>
        </p:txBody>
      </p:sp>
      <p:sp>
        <p:nvSpPr>
          <p:cNvPr id="52" name="TextBox 51"/>
          <p:cNvSpPr txBox="1"/>
          <p:nvPr/>
        </p:nvSpPr>
        <p:spPr bwMode="auto">
          <a:xfrm>
            <a:off x="6096136" y="2795523"/>
            <a:ext cx="2783672" cy="1200329"/>
          </a:xfrm>
          <a:prstGeom prst="rect">
            <a:avLst/>
          </a:prstGeom>
        </p:spPr>
        <p:txBody>
          <a:bodyPr vert="horz" wrap="square" lIns="0" tIns="0" rIns="0" bIns="0" rtlCol="0" anchor="t" anchorCtr="0">
            <a:noAutofit/>
          </a:bodyPr>
          <a:lstStyle>
            <a:defPPr>
              <a:defRPr lang="ru-RU"/>
            </a:defPPr>
            <a:lvl1pPr algn="ctr">
              <a:lnSpc>
                <a:spcPct val="90000"/>
              </a:lnSpc>
              <a:spcBef>
                <a:spcPts val="0"/>
              </a:spcBef>
              <a:buNone/>
              <a:defRPr sz="1600" b="1" i="0">
                <a:latin typeface="Segoe UI Light"/>
                <a:ea typeface="Cambria"/>
                <a:cs typeface="Segoe UI Light"/>
              </a:defRPr>
            </a:lvl1pPr>
          </a:lstStyle>
          <a:p>
            <a:pPr>
              <a:defRPr/>
            </a:pPr>
            <a:r>
              <a:rPr lang="ru-RU" sz="1400" b="0">
                <a:latin typeface="+mn-lt"/>
              </a:rPr>
              <a:t>Предоставление</a:t>
            </a:r>
            <a:endParaRPr/>
          </a:p>
          <a:p>
            <a:pPr>
              <a:defRPr/>
            </a:pPr>
            <a:r>
              <a:rPr lang="ru-RU" sz="1400" b="0">
                <a:latin typeface="+mn-lt"/>
              </a:rPr>
              <a:t> в ФО оперативных</a:t>
            </a:r>
            <a:endParaRPr lang="ru-RU" sz="1400" b="0">
              <a:latin typeface="+mn-lt"/>
            </a:endParaRPr>
          </a:p>
          <a:p>
            <a:pPr>
              <a:defRPr/>
            </a:pPr>
            <a:r>
              <a:rPr lang="ru-RU" sz="1400" b="0">
                <a:latin typeface="+mn-lt"/>
              </a:rPr>
              <a:t>Отчетов: </a:t>
            </a:r>
            <a:endParaRPr/>
          </a:p>
          <a:p>
            <a:pPr>
              <a:defRPr/>
            </a:pPr>
            <a:endParaRPr lang="ru-RU" sz="1400" b="0">
              <a:latin typeface="+mn-lt"/>
            </a:endParaRPr>
          </a:p>
          <a:p>
            <a:pPr>
              <a:defRPr/>
            </a:pPr>
            <a:r>
              <a:rPr lang="ru-RU" sz="1400">
                <a:latin typeface="+mn-lt"/>
              </a:rPr>
              <a:t>0503151</a:t>
            </a:r>
            <a:endParaRPr/>
          </a:p>
          <a:p>
            <a:pPr>
              <a:defRPr/>
            </a:pPr>
            <a:r>
              <a:rPr lang="ru-RU" sz="1400">
                <a:latin typeface="+mn-lt"/>
              </a:rPr>
              <a:t>0503152 </a:t>
            </a:r>
            <a:endParaRPr/>
          </a:p>
          <a:p>
            <a:pPr>
              <a:defRPr/>
            </a:pPr>
            <a:r>
              <a:rPr lang="ru-RU" sz="1400" b="0">
                <a:latin typeface="+mn-lt"/>
              </a:rPr>
              <a:t>на </a:t>
            </a:r>
            <a:r>
              <a:rPr lang="ru-RU" sz="1400" b="0">
                <a:latin typeface="+mn-lt"/>
              </a:rPr>
              <a:t>01.01.25</a:t>
            </a:r>
            <a:endParaRPr lang="ru-RU" sz="1400" b="0">
              <a:latin typeface="+mn-lt"/>
            </a:endParaRPr>
          </a:p>
          <a:p>
            <a:pPr>
              <a:defRPr/>
            </a:pPr>
            <a:r>
              <a:rPr lang="ru-RU" sz="1200" b="0" i="1">
                <a:solidFill>
                  <a:srgbClr val="002060"/>
                </a:solidFill>
                <a:latin typeface="+mn-lt"/>
              </a:rPr>
              <a:t>(с уч. доп.периода)</a:t>
            </a:r>
            <a:endParaRPr/>
          </a:p>
          <a:p>
            <a:pPr>
              <a:defRPr/>
            </a:pPr>
            <a:endParaRPr lang="ru-RU" sz="1400" b="0"/>
          </a:p>
          <a:p>
            <a:pPr>
              <a:defRPr/>
            </a:pPr>
            <a:endParaRPr lang="ru-RU" sz="1400">
              <a:latin typeface="+mn-lt"/>
            </a:endParaRPr>
          </a:p>
        </p:txBody>
      </p:sp>
      <p:sp>
        <p:nvSpPr>
          <p:cNvPr id="53" name="Овал 52"/>
          <p:cNvSpPr/>
          <p:nvPr/>
        </p:nvSpPr>
        <p:spPr bwMode="auto">
          <a:xfrm>
            <a:off x="7415964" y="2492326"/>
            <a:ext cx="144016" cy="144016"/>
          </a:xfrm>
          <a:prstGeom prst="ellipse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ru-RU" sz="1600">
              <a:cs typeface="Segoe UI Light"/>
            </a:endParaRPr>
          </a:p>
        </p:txBody>
      </p:sp>
      <p:sp>
        <p:nvSpPr>
          <p:cNvPr id="23" name="Прямоугольник 22"/>
          <p:cNvSpPr/>
          <p:nvPr/>
        </p:nvSpPr>
        <p:spPr bwMode="auto">
          <a:xfrm>
            <a:off x="10430043" y="1289543"/>
            <a:ext cx="1035860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sz="2000" b="1">
                <a:solidFill>
                  <a:srgbClr val="002060"/>
                </a:solidFill>
                <a:cs typeface="Segoe UI Light"/>
              </a:rPr>
              <a:t>2</a:t>
            </a:r>
            <a:r>
              <a:rPr lang="ru-RU" sz="2000" b="1">
                <a:solidFill>
                  <a:srgbClr val="002060"/>
                </a:solidFill>
                <a:cs typeface="Segoe UI Light"/>
              </a:rPr>
              <a:t>4 </a:t>
            </a:r>
            <a:endParaRPr/>
          </a:p>
          <a:p>
            <a:pPr algn="ctr">
              <a:defRPr/>
            </a:pPr>
            <a:r>
              <a:rPr lang="ru-RU" sz="2000" b="1">
                <a:solidFill>
                  <a:srgbClr val="002060"/>
                </a:solidFill>
                <a:cs typeface="Segoe UI Light"/>
              </a:rPr>
              <a:t>января </a:t>
            </a:r>
            <a:endParaRPr/>
          </a:p>
        </p:txBody>
      </p:sp>
      <p:sp>
        <p:nvSpPr>
          <p:cNvPr id="24" name="Овал 23"/>
          <p:cNvSpPr/>
          <p:nvPr/>
        </p:nvSpPr>
        <p:spPr bwMode="auto">
          <a:xfrm>
            <a:off x="10871850" y="2492326"/>
            <a:ext cx="144016" cy="144016"/>
          </a:xfrm>
          <a:prstGeom prst="ellipse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ru-RU">
              <a:cs typeface="Segoe UI Light"/>
            </a:endParaRPr>
          </a:p>
        </p:txBody>
      </p:sp>
      <p:sp>
        <p:nvSpPr>
          <p:cNvPr id="25" name="Заголовок 2"/>
          <p:cNvSpPr txBox="1"/>
          <p:nvPr/>
        </p:nvSpPr>
        <p:spPr bwMode="auto">
          <a:xfrm>
            <a:off x="9516778" y="2827901"/>
            <a:ext cx="2919069" cy="1257802"/>
          </a:xfrm>
          <a:prstGeom prst="rect">
            <a:avLst/>
          </a:prstGeom>
        </p:spPr>
        <p:txBody>
          <a:bodyPr vert="horz" wrap="square" lIns="0" tIns="0" rIns="0" bIns="0" rtlCol="0" anchor="t" anchorCtr="0">
            <a:noAutofit/>
          </a:bodyPr>
          <a:lstStyle>
            <a:defPPr>
              <a:defRPr lang="ru-RU"/>
            </a:defPPr>
            <a:lvl1pPr algn="r">
              <a:lnSpc>
                <a:spcPct val="90000"/>
              </a:lnSpc>
              <a:spcBef>
                <a:spcPts val="0"/>
              </a:spcBef>
              <a:buNone/>
              <a:defRPr sz="2000" b="1" i="0">
                <a:solidFill>
                  <a:schemeClr val="tx1"/>
                </a:solidFill>
                <a:latin typeface="Cambria"/>
                <a:ea typeface="Cambria"/>
                <a:cs typeface="Segoe UI Light"/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  <a:lvl6pPr>
              <a:defRPr>
                <a:solidFill>
                  <a:schemeClr val="tx1"/>
                </a:solidFill>
              </a:defRPr>
            </a:lvl6pPr>
            <a:lvl7pPr>
              <a:defRPr>
                <a:solidFill>
                  <a:schemeClr val="tx1"/>
                </a:solidFill>
              </a:defRPr>
            </a:lvl7pPr>
            <a:lvl8pPr>
              <a:defRPr>
                <a:solidFill>
                  <a:schemeClr val="tx1"/>
                </a:solidFill>
              </a:defRPr>
            </a:lvl8pPr>
            <a:lvl9pPr>
              <a:defRPr>
                <a:solidFill>
                  <a:schemeClr val="tx1"/>
                </a:solidFill>
              </a:defRPr>
            </a:lvl9pPr>
          </a:lstStyle>
          <a:p>
            <a:pPr algn="ctr">
              <a:defRPr/>
            </a:pPr>
            <a:r>
              <a:rPr lang="ru-RU" sz="1400" b="0">
                <a:latin typeface="+mn-lt"/>
              </a:rPr>
              <a:t>Представление</a:t>
            </a:r>
            <a:endParaRPr/>
          </a:p>
          <a:p>
            <a:pPr algn="ctr">
              <a:defRPr/>
            </a:pPr>
            <a:r>
              <a:rPr lang="ru-RU" sz="1400" b="0">
                <a:latin typeface="+mn-lt"/>
              </a:rPr>
              <a:t> в МОУ ФК/ФО</a:t>
            </a:r>
            <a:endParaRPr/>
          </a:p>
          <a:p>
            <a:pPr algn="ctr">
              <a:defRPr/>
            </a:pPr>
            <a:r>
              <a:rPr lang="ru-RU" sz="1400" b="0">
                <a:latin typeface="+mn-lt"/>
              </a:rPr>
              <a:t> годовой отчетности </a:t>
            </a:r>
            <a:endParaRPr/>
          </a:p>
          <a:p>
            <a:pPr algn="ctr">
              <a:defRPr/>
            </a:pPr>
            <a:r>
              <a:rPr lang="ru-RU" sz="1400" b="0">
                <a:latin typeface="+mn-lt"/>
              </a:rPr>
              <a:t>по обслуживанию </a:t>
            </a:r>
            <a:endParaRPr/>
          </a:p>
          <a:p>
            <a:pPr algn="ctr">
              <a:defRPr/>
            </a:pPr>
            <a:r>
              <a:rPr lang="ru-RU" sz="1400" b="0">
                <a:latin typeface="+mn-lt"/>
              </a:rPr>
              <a:t>бюджетов, </a:t>
            </a:r>
            <a:endParaRPr/>
          </a:p>
          <a:p>
            <a:pPr algn="ctr">
              <a:defRPr/>
            </a:pPr>
            <a:r>
              <a:rPr lang="ru-RU" sz="1400" b="0">
                <a:latin typeface="+mn-lt"/>
              </a:rPr>
              <a:t>операциям НУБП </a:t>
            </a:r>
            <a:endParaRPr/>
          </a:p>
          <a:p>
            <a:pPr algn="ctr">
              <a:defRPr/>
            </a:pPr>
            <a:r>
              <a:rPr lang="ru-RU" sz="1400" b="0">
                <a:latin typeface="+mn-lt"/>
              </a:rPr>
              <a:t>с учетом </a:t>
            </a:r>
            <a:endParaRPr/>
          </a:p>
          <a:p>
            <a:pPr algn="ctr">
              <a:defRPr/>
            </a:pPr>
            <a:r>
              <a:rPr lang="ru-RU" sz="1400" b="0">
                <a:latin typeface="+mn-lt"/>
              </a:rPr>
              <a:t>уточнений </a:t>
            </a:r>
            <a:endParaRPr/>
          </a:p>
          <a:p>
            <a:pPr algn="ctr">
              <a:defRPr/>
            </a:pPr>
            <a:r>
              <a:rPr lang="ru-RU" sz="1400" b="0">
                <a:latin typeface="+mn-lt"/>
              </a:rPr>
              <a:t>показателей</a:t>
            </a:r>
            <a:endParaRPr/>
          </a:p>
        </p:txBody>
      </p:sp>
      <p:sp>
        <p:nvSpPr>
          <p:cNvPr id="26" name="Заголовок 2"/>
          <p:cNvSpPr txBox="1"/>
          <p:nvPr/>
        </p:nvSpPr>
        <p:spPr bwMode="auto">
          <a:xfrm>
            <a:off x="8356096" y="2827901"/>
            <a:ext cx="2263457" cy="1079588"/>
          </a:xfrm>
          <a:prstGeom prst="rect">
            <a:avLst/>
          </a:prstGeom>
        </p:spPr>
        <p:txBody>
          <a:bodyPr vert="horz" wrap="square" lIns="0" tIns="0" rIns="0" bIns="0" rtlCol="0" anchor="t" anchorCtr="0">
            <a:noAutofit/>
          </a:bodyPr>
          <a:lstStyle>
            <a:defPPr>
              <a:defRPr lang="ru-RU"/>
            </a:defPPr>
            <a:lvl1pPr algn="ctr">
              <a:lnSpc>
                <a:spcPct val="90000"/>
              </a:lnSpc>
              <a:spcBef>
                <a:spcPts val="0"/>
              </a:spcBef>
              <a:buNone/>
              <a:defRPr sz="2000" b="1" i="0">
                <a:latin typeface="Segoe UI Light"/>
                <a:ea typeface="Cambria"/>
                <a:cs typeface="Segoe UI Light"/>
              </a:defRPr>
            </a:lvl1pPr>
          </a:lstStyle>
          <a:p>
            <a:pPr>
              <a:defRPr/>
            </a:pPr>
            <a:r>
              <a:rPr lang="ru-RU" sz="1400" b="0">
                <a:latin typeface="+mn-lt"/>
              </a:rPr>
              <a:t>Окончание</a:t>
            </a:r>
            <a:endParaRPr/>
          </a:p>
          <a:p>
            <a:pPr>
              <a:defRPr/>
            </a:pPr>
            <a:r>
              <a:rPr lang="ru-RU" sz="1400" b="0">
                <a:latin typeface="+mn-lt"/>
              </a:rPr>
              <a:t> принятия ТОФК</a:t>
            </a:r>
            <a:endParaRPr/>
          </a:p>
          <a:p>
            <a:pPr>
              <a:defRPr/>
            </a:pPr>
            <a:r>
              <a:rPr lang="ru-RU" sz="1400" b="0">
                <a:latin typeface="+mn-lt"/>
              </a:rPr>
              <a:t> уточнений </a:t>
            </a:r>
            <a:endParaRPr/>
          </a:p>
          <a:p>
            <a:pPr>
              <a:defRPr/>
            </a:pPr>
            <a:r>
              <a:rPr lang="ru-RU" sz="1400" b="0">
                <a:latin typeface="+mn-lt"/>
              </a:rPr>
              <a:t> </a:t>
            </a:r>
            <a:r>
              <a:rPr lang="ru-RU" sz="1400" b="0">
                <a:latin typeface="+mn-lt"/>
              </a:rPr>
              <a:t>показателей</a:t>
            </a:r>
            <a:endParaRPr/>
          </a:p>
          <a:p>
            <a:pPr>
              <a:defRPr/>
            </a:pPr>
            <a:r>
              <a:rPr lang="ru-RU" sz="1400" b="0">
                <a:latin typeface="+mn-lt"/>
              </a:rPr>
              <a:t> </a:t>
            </a:r>
            <a:r>
              <a:rPr lang="ru-RU" sz="1400" b="0">
                <a:latin typeface="+mn-lt"/>
              </a:rPr>
              <a:t>от клиентов </a:t>
            </a:r>
            <a:endParaRPr/>
          </a:p>
        </p:txBody>
      </p:sp>
      <p:sp>
        <p:nvSpPr>
          <p:cNvPr id="28" name="Прямоугольник 27"/>
          <p:cNvSpPr/>
          <p:nvPr/>
        </p:nvSpPr>
        <p:spPr bwMode="auto">
          <a:xfrm>
            <a:off x="8972237" y="1289543"/>
            <a:ext cx="1035860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sz="2000" b="1">
                <a:solidFill>
                  <a:srgbClr val="002060"/>
                </a:solidFill>
                <a:cs typeface="Segoe UI Light"/>
              </a:rPr>
              <a:t>2</a:t>
            </a:r>
            <a:r>
              <a:rPr lang="ru-RU" sz="2000" b="1">
                <a:solidFill>
                  <a:srgbClr val="002060"/>
                </a:solidFill>
                <a:cs typeface="Segoe UI Light"/>
              </a:rPr>
              <a:t>0</a:t>
            </a:r>
            <a:endParaRPr lang="ru-RU" sz="2000" b="1">
              <a:solidFill>
                <a:srgbClr val="002060"/>
              </a:solidFill>
              <a:cs typeface="Segoe UI Light"/>
            </a:endParaRPr>
          </a:p>
          <a:p>
            <a:pPr algn="ctr">
              <a:defRPr/>
            </a:pPr>
            <a:r>
              <a:rPr lang="ru-RU" sz="2000" b="1">
                <a:solidFill>
                  <a:srgbClr val="002060"/>
                </a:solidFill>
                <a:cs typeface="Segoe UI Light"/>
              </a:rPr>
              <a:t>января </a:t>
            </a:r>
            <a:endParaRPr/>
          </a:p>
        </p:txBody>
      </p:sp>
      <p:sp>
        <p:nvSpPr>
          <p:cNvPr id="31" name="Прямоугольник 30"/>
          <p:cNvSpPr/>
          <p:nvPr/>
        </p:nvSpPr>
        <p:spPr bwMode="auto">
          <a:xfrm>
            <a:off x="7000616" y="1289543"/>
            <a:ext cx="1035860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ru-RU" sz="2000" b="1">
                <a:solidFill>
                  <a:srgbClr val="002060"/>
                </a:solidFill>
                <a:cs typeface="Segoe UI Light"/>
              </a:rPr>
              <a:t>10</a:t>
            </a:r>
            <a:endParaRPr/>
          </a:p>
          <a:p>
            <a:pPr algn="ctr">
              <a:defRPr/>
            </a:pPr>
            <a:r>
              <a:rPr lang="ru-RU" sz="2000" b="1">
                <a:solidFill>
                  <a:srgbClr val="002060"/>
                </a:solidFill>
                <a:cs typeface="Segoe UI Light"/>
              </a:rPr>
              <a:t>января </a:t>
            </a:r>
            <a:endParaRPr/>
          </a:p>
        </p:txBody>
      </p:sp>
      <p:sp>
        <p:nvSpPr>
          <p:cNvPr id="32" name="TextBox 31"/>
          <p:cNvSpPr txBox="1"/>
          <p:nvPr/>
        </p:nvSpPr>
        <p:spPr bwMode="auto">
          <a:xfrm>
            <a:off x="2567043" y="2847928"/>
            <a:ext cx="2783672" cy="2455589"/>
          </a:xfrm>
          <a:prstGeom prst="rect">
            <a:avLst/>
          </a:prstGeom>
        </p:spPr>
        <p:txBody>
          <a:bodyPr vert="horz" wrap="square" lIns="0" tIns="0" rIns="0" bIns="0" rtlCol="0" anchor="t" anchorCtr="0">
            <a:noAutofit/>
          </a:bodyPr>
          <a:lstStyle>
            <a:defPPr>
              <a:defRPr lang="ru-RU"/>
            </a:defPPr>
            <a:lvl1pPr algn="ctr">
              <a:lnSpc>
                <a:spcPct val="90000"/>
              </a:lnSpc>
              <a:spcBef>
                <a:spcPts val="0"/>
              </a:spcBef>
              <a:buNone/>
              <a:defRPr sz="1600" b="1" i="0">
                <a:latin typeface="Segoe UI Light"/>
                <a:ea typeface="Cambria"/>
                <a:cs typeface="Segoe UI Light"/>
              </a:defRPr>
            </a:lvl1pPr>
          </a:lstStyle>
          <a:p>
            <a:pPr>
              <a:defRPr/>
            </a:pPr>
            <a:r>
              <a:rPr lang="ru-RU" sz="1400" b="0">
                <a:latin typeface="+mn-lt"/>
              </a:rPr>
              <a:t>Представление </a:t>
            </a:r>
            <a:endParaRPr/>
          </a:p>
          <a:p>
            <a:pPr>
              <a:defRPr/>
            </a:pPr>
            <a:r>
              <a:rPr lang="ru-RU" sz="1400" b="0">
                <a:latin typeface="+mn-lt"/>
              </a:rPr>
              <a:t>в МОУ ФК</a:t>
            </a:r>
            <a:endParaRPr/>
          </a:p>
          <a:p>
            <a:pPr>
              <a:defRPr/>
            </a:pPr>
            <a:r>
              <a:rPr lang="ru-RU" sz="1400" b="0">
                <a:latin typeface="+mn-lt"/>
              </a:rPr>
              <a:t>Отчетов:</a:t>
            </a:r>
            <a:endParaRPr/>
          </a:p>
          <a:p>
            <a:pPr>
              <a:defRPr/>
            </a:pPr>
            <a:endParaRPr lang="ru-RU" sz="1400" b="0">
              <a:latin typeface="+mn-lt"/>
            </a:endParaRPr>
          </a:p>
          <a:p>
            <a:pPr>
              <a:defRPr/>
            </a:pPr>
            <a:r>
              <a:rPr lang="ru-RU" sz="1400">
                <a:latin typeface="+mn-lt"/>
              </a:rPr>
              <a:t>0531981 </a:t>
            </a:r>
            <a:endParaRPr/>
          </a:p>
          <a:p>
            <a:pPr>
              <a:defRPr/>
            </a:pPr>
            <a:r>
              <a:rPr lang="ru-RU" sz="1200" b="0" i="1">
                <a:solidFill>
                  <a:srgbClr val="002060"/>
                </a:solidFill>
                <a:latin typeface="+mn-lt"/>
              </a:rPr>
              <a:t>(</a:t>
            </a:r>
            <a:r>
              <a:rPr lang="ru-RU" sz="1200" b="0" i="1">
                <a:solidFill>
                  <a:srgbClr val="002060"/>
                </a:solidFill>
                <a:latin typeface="+mn-lt"/>
              </a:rPr>
              <a:t>за 30.12.24, </a:t>
            </a:r>
            <a:endParaRPr/>
          </a:p>
          <a:p>
            <a:pPr>
              <a:defRPr/>
            </a:pPr>
            <a:r>
              <a:rPr lang="ru-RU" sz="1200" b="0" i="1">
                <a:solidFill>
                  <a:srgbClr val="002060"/>
                </a:solidFill>
                <a:latin typeface="+mn-lt"/>
              </a:rPr>
              <a:t>31.12.24 при </a:t>
            </a:r>
            <a:endParaRPr/>
          </a:p>
          <a:p>
            <a:pPr>
              <a:defRPr/>
            </a:pPr>
            <a:r>
              <a:rPr lang="ru-RU" sz="1200" b="0" i="1">
                <a:solidFill>
                  <a:srgbClr val="002060"/>
                </a:solidFill>
                <a:latin typeface="+mn-lt"/>
              </a:rPr>
              <a:t>наличии) </a:t>
            </a:r>
            <a:endParaRPr/>
          </a:p>
          <a:p>
            <a:pPr>
              <a:defRPr/>
            </a:pPr>
            <a:r>
              <a:rPr lang="ru-RU" sz="1400">
                <a:latin typeface="+mn-lt"/>
              </a:rPr>
              <a:t>0531377</a:t>
            </a:r>
            <a:endParaRPr/>
          </a:p>
          <a:p>
            <a:pPr>
              <a:defRPr/>
            </a:pPr>
            <a:r>
              <a:rPr lang="ru-RU" sz="1200" b="0" i="1">
                <a:solidFill>
                  <a:srgbClr val="002060"/>
                </a:solidFill>
                <a:latin typeface="+mn-lt"/>
              </a:rPr>
              <a:t>(за 30.12.24, </a:t>
            </a:r>
            <a:endParaRPr/>
          </a:p>
          <a:p>
            <a:pPr>
              <a:defRPr/>
            </a:pPr>
            <a:r>
              <a:rPr lang="ru-RU" sz="1200" b="0" i="1">
                <a:solidFill>
                  <a:srgbClr val="002060"/>
                </a:solidFill>
                <a:latin typeface="+mn-lt"/>
              </a:rPr>
              <a:t>31.12.24</a:t>
            </a:r>
            <a:endParaRPr/>
          </a:p>
          <a:p>
            <a:pPr>
              <a:defRPr/>
            </a:pPr>
            <a:r>
              <a:rPr lang="ru-RU" sz="1200" b="0" i="1">
                <a:solidFill>
                  <a:srgbClr val="002060"/>
                </a:solidFill>
                <a:latin typeface="+mn-lt"/>
              </a:rPr>
              <a:t> с уч. </a:t>
            </a:r>
            <a:r>
              <a:rPr lang="ru-RU" sz="1200" b="0" i="1">
                <a:solidFill>
                  <a:srgbClr val="002060"/>
                </a:solidFill>
                <a:latin typeface="+mn-lt"/>
              </a:rPr>
              <a:t>закл.счетов</a:t>
            </a:r>
            <a:r>
              <a:rPr lang="ru-RU" sz="1200" b="0" i="1">
                <a:solidFill>
                  <a:srgbClr val="002060"/>
                </a:solidFill>
                <a:latin typeface="+mn-lt"/>
              </a:rPr>
              <a:t>) </a:t>
            </a:r>
            <a:endParaRPr lang="ru-RU" sz="1400" b="0">
              <a:latin typeface="+mn-lt"/>
            </a:endParaRPr>
          </a:p>
          <a:p>
            <a:pPr>
              <a:defRPr/>
            </a:pPr>
            <a:r>
              <a:rPr lang="ru-RU" sz="1400">
                <a:latin typeface="+mn-lt"/>
              </a:rPr>
              <a:t>0531981 </a:t>
            </a:r>
            <a:endParaRPr lang="ru-RU" sz="1400">
              <a:latin typeface="+mn-lt"/>
            </a:endParaRPr>
          </a:p>
          <a:p>
            <a:pPr>
              <a:defRPr/>
            </a:pPr>
            <a:r>
              <a:rPr lang="ru-RU" sz="1400">
                <a:latin typeface="+mn-lt"/>
              </a:rPr>
              <a:t>0531377</a:t>
            </a:r>
            <a:endParaRPr/>
          </a:p>
          <a:p>
            <a:pPr>
              <a:defRPr/>
            </a:pPr>
            <a:r>
              <a:rPr lang="ru-RU" sz="1200" b="0" i="1">
                <a:solidFill>
                  <a:srgbClr val="002060"/>
                </a:solidFill>
                <a:latin typeface="+mn-lt"/>
              </a:rPr>
              <a:t>( за 03.01.25</a:t>
            </a:r>
            <a:endParaRPr/>
          </a:p>
          <a:p>
            <a:pPr>
              <a:defRPr/>
            </a:pPr>
            <a:r>
              <a:rPr lang="ru-RU" sz="1200" b="0" i="1">
                <a:solidFill>
                  <a:srgbClr val="002060"/>
                </a:solidFill>
                <a:latin typeface="+mn-lt"/>
              </a:rPr>
              <a:t> с признаком </a:t>
            </a:r>
            <a:endParaRPr/>
          </a:p>
          <a:p>
            <a:pPr>
              <a:defRPr/>
            </a:pPr>
            <a:r>
              <a:rPr lang="ru-RU" sz="1200" b="0" i="1">
                <a:solidFill>
                  <a:srgbClr val="002060"/>
                </a:solidFill>
                <a:latin typeface="+mn-lt"/>
              </a:rPr>
              <a:t>доп.период)</a:t>
            </a:r>
            <a:endParaRPr lang="ru-RU" sz="1200" b="0" i="1">
              <a:solidFill>
                <a:srgbClr val="002060"/>
              </a:solidFill>
              <a:latin typeface="+mn-lt"/>
            </a:endParaRPr>
          </a:p>
          <a:p>
            <a:pPr>
              <a:defRPr/>
            </a:pPr>
            <a:r>
              <a:rPr lang="ru-RU" sz="1400" b="0">
                <a:latin typeface="+mn-lt"/>
              </a:rPr>
              <a:t> </a:t>
            </a:r>
            <a:endParaRPr lang="ru-RU" sz="1400" b="0">
              <a:latin typeface="+mn-lt"/>
            </a:endParaRPr>
          </a:p>
        </p:txBody>
      </p:sp>
      <p:sp>
        <p:nvSpPr>
          <p:cNvPr id="33" name="Овал 32"/>
          <p:cNvSpPr/>
          <p:nvPr/>
        </p:nvSpPr>
        <p:spPr bwMode="auto">
          <a:xfrm>
            <a:off x="3845770" y="2492326"/>
            <a:ext cx="144016" cy="144016"/>
          </a:xfrm>
          <a:prstGeom prst="ellipse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ru-RU" sz="1600">
              <a:cs typeface="Segoe UI Light"/>
            </a:endParaRPr>
          </a:p>
        </p:txBody>
      </p:sp>
      <p:sp>
        <p:nvSpPr>
          <p:cNvPr id="34" name="Прямоугольник 33"/>
          <p:cNvSpPr/>
          <p:nvPr/>
        </p:nvSpPr>
        <p:spPr bwMode="auto">
          <a:xfrm>
            <a:off x="3413018" y="1289543"/>
            <a:ext cx="1035860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ru-RU" sz="2000" b="1">
                <a:solidFill>
                  <a:srgbClr val="002060"/>
                </a:solidFill>
                <a:cs typeface="Segoe UI Light"/>
              </a:rPr>
              <a:t>3</a:t>
            </a:r>
            <a:endParaRPr/>
          </a:p>
          <a:p>
            <a:pPr algn="ctr">
              <a:defRPr/>
            </a:pPr>
            <a:r>
              <a:rPr lang="ru-RU" sz="2000" b="1">
                <a:solidFill>
                  <a:srgbClr val="002060"/>
                </a:solidFill>
                <a:cs typeface="Segoe UI Light"/>
              </a:rPr>
              <a:t>января </a:t>
            </a:r>
            <a:endParaRPr/>
          </a:p>
        </p:txBody>
      </p:sp>
      <p:sp>
        <p:nvSpPr>
          <p:cNvPr id="41" name="TextBox 40"/>
          <p:cNvSpPr txBox="1"/>
          <p:nvPr/>
        </p:nvSpPr>
        <p:spPr bwMode="auto">
          <a:xfrm>
            <a:off x="769441" y="2835512"/>
            <a:ext cx="2783672" cy="1200329"/>
          </a:xfrm>
          <a:prstGeom prst="rect">
            <a:avLst/>
          </a:prstGeom>
        </p:spPr>
        <p:txBody>
          <a:bodyPr vert="horz" wrap="square" lIns="0" tIns="0" rIns="0" bIns="0" rtlCol="0" anchor="t" anchorCtr="0">
            <a:noAutofit/>
          </a:bodyPr>
          <a:lstStyle>
            <a:defPPr>
              <a:defRPr lang="ru-RU"/>
            </a:defPPr>
            <a:lvl1pPr algn="ctr">
              <a:lnSpc>
                <a:spcPct val="90000"/>
              </a:lnSpc>
              <a:spcBef>
                <a:spcPts val="0"/>
              </a:spcBef>
              <a:buNone/>
              <a:defRPr sz="1600" b="1" i="0">
                <a:latin typeface="Segoe UI Light"/>
                <a:ea typeface="Cambria"/>
                <a:cs typeface="Segoe UI Light"/>
              </a:defRPr>
            </a:lvl1pPr>
          </a:lstStyle>
          <a:p>
            <a:pPr>
              <a:defRPr/>
            </a:pPr>
            <a:r>
              <a:rPr lang="ru-RU" sz="1400" b="0">
                <a:latin typeface="+mn-lt"/>
              </a:rPr>
              <a:t>Представление </a:t>
            </a:r>
            <a:endParaRPr/>
          </a:p>
          <a:p>
            <a:pPr>
              <a:defRPr/>
            </a:pPr>
            <a:r>
              <a:rPr lang="ru-RU" sz="1400" b="0">
                <a:latin typeface="+mn-lt"/>
              </a:rPr>
              <a:t>в МОУ ФК</a:t>
            </a:r>
            <a:endParaRPr/>
          </a:p>
          <a:p>
            <a:pPr>
              <a:defRPr/>
            </a:pPr>
            <a:r>
              <a:rPr lang="ru-RU" sz="1400" b="0">
                <a:latin typeface="+mn-lt"/>
              </a:rPr>
              <a:t>Отчетов: </a:t>
            </a:r>
            <a:endParaRPr/>
          </a:p>
          <a:p>
            <a:pPr>
              <a:defRPr/>
            </a:pPr>
            <a:endParaRPr lang="ru-RU" sz="1400" b="0">
              <a:latin typeface="+mn-lt"/>
            </a:endParaRPr>
          </a:p>
          <a:p>
            <a:pPr>
              <a:defRPr/>
            </a:pPr>
            <a:r>
              <a:rPr lang="ru-RU" sz="1400">
                <a:latin typeface="+mn-lt"/>
              </a:rPr>
              <a:t>0531981</a:t>
            </a:r>
            <a:endParaRPr/>
          </a:p>
          <a:p>
            <a:pPr>
              <a:defRPr/>
            </a:pPr>
            <a:r>
              <a:rPr lang="ru-RU" sz="1400">
                <a:latin typeface="+mn-lt"/>
              </a:rPr>
              <a:t>0531377</a:t>
            </a:r>
            <a:endParaRPr/>
          </a:p>
          <a:p>
            <a:pPr>
              <a:defRPr/>
            </a:pPr>
            <a:r>
              <a:rPr lang="ru-RU" sz="1400" b="0">
                <a:latin typeface="+mn-lt"/>
              </a:rPr>
              <a:t>за 29.12.24</a:t>
            </a:r>
            <a:endParaRPr lang="ru-RU" sz="1400" b="0">
              <a:latin typeface="+mn-lt"/>
            </a:endParaRPr>
          </a:p>
        </p:txBody>
      </p:sp>
      <p:sp>
        <p:nvSpPr>
          <p:cNvPr id="44" name="Овал 43"/>
          <p:cNvSpPr/>
          <p:nvPr/>
        </p:nvSpPr>
        <p:spPr bwMode="auto">
          <a:xfrm>
            <a:off x="2017261" y="2497002"/>
            <a:ext cx="144016" cy="144016"/>
          </a:xfrm>
          <a:prstGeom prst="ellipse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ru-RU" sz="1600">
              <a:cs typeface="Segoe UI Light"/>
            </a:endParaRPr>
          </a:p>
        </p:txBody>
      </p:sp>
      <p:sp>
        <p:nvSpPr>
          <p:cNvPr id="45" name="Прямоугольник 44"/>
          <p:cNvSpPr/>
          <p:nvPr/>
        </p:nvSpPr>
        <p:spPr bwMode="auto">
          <a:xfrm>
            <a:off x="1407104" y="1289543"/>
            <a:ext cx="1442896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ru-RU" sz="2000" b="1">
                <a:solidFill>
                  <a:srgbClr val="002060"/>
                </a:solidFill>
                <a:cs typeface="Segoe UI Light"/>
              </a:rPr>
              <a:t>30</a:t>
            </a:r>
            <a:endParaRPr/>
          </a:p>
          <a:p>
            <a:pPr algn="ctr">
              <a:defRPr/>
            </a:pPr>
            <a:r>
              <a:rPr lang="ru-RU" sz="2000" b="1">
                <a:solidFill>
                  <a:srgbClr val="002060"/>
                </a:solidFill>
                <a:cs typeface="Segoe UI Light"/>
              </a:rPr>
              <a:t>Декабря</a:t>
            </a:r>
            <a:endParaRPr/>
          </a:p>
          <a:p>
            <a:pPr algn="ctr">
              <a:defRPr/>
            </a:pPr>
            <a:r>
              <a:rPr lang="ru-RU" sz="1400" b="1">
                <a:solidFill>
                  <a:srgbClr val="002060"/>
                </a:solidFill>
                <a:cs typeface="Segoe UI Light"/>
              </a:rPr>
              <a:t>до </a:t>
            </a:r>
            <a:r>
              <a:rPr lang="ru-RU" sz="1400" b="1">
                <a:solidFill>
                  <a:srgbClr val="002060"/>
                </a:solidFill>
                <a:cs typeface="Segoe UI Light"/>
              </a:rPr>
              <a:t>16:30 </a:t>
            </a:r>
            <a:r>
              <a:rPr lang="ru-RU" sz="1400" b="1">
                <a:solidFill>
                  <a:srgbClr val="002060"/>
                </a:solidFill>
                <a:cs typeface="Segoe UI Light"/>
              </a:rPr>
              <a:t>по </a:t>
            </a:r>
            <a:r>
              <a:rPr lang="ru-RU" sz="1400" b="1">
                <a:solidFill>
                  <a:srgbClr val="002060"/>
                </a:solidFill>
                <a:cs typeface="Segoe UI Light"/>
              </a:rPr>
              <a:t>мск</a:t>
            </a:r>
            <a:r>
              <a:rPr lang="ru-RU" sz="1400" b="1">
                <a:solidFill>
                  <a:srgbClr val="002060"/>
                </a:solidFill>
                <a:cs typeface="Segoe UI Light"/>
              </a:rPr>
              <a:t> </a:t>
            </a:r>
            <a:endParaRPr/>
          </a:p>
        </p:txBody>
      </p:sp>
      <p:sp>
        <p:nvSpPr>
          <p:cNvPr id="48" name="TextBox 47"/>
          <p:cNvSpPr txBox="1"/>
          <p:nvPr/>
        </p:nvSpPr>
        <p:spPr bwMode="auto">
          <a:xfrm>
            <a:off x="-602165" y="2839858"/>
            <a:ext cx="2783672" cy="1200329"/>
          </a:xfrm>
          <a:prstGeom prst="rect">
            <a:avLst/>
          </a:prstGeom>
        </p:spPr>
        <p:txBody>
          <a:bodyPr vert="horz" wrap="square" lIns="0" tIns="0" rIns="0" bIns="0" rtlCol="0" anchor="t" anchorCtr="0">
            <a:noAutofit/>
          </a:bodyPr>
          <a:lstStyle>
            <a:defPPr>
              <a:defRPr lang="ru-RU"/>
            </a:defPPr>
            <a:lvl1pPr algn="ctr">
              <a:lnSpc>
                <a:spcPct val="90000"/>
              </a:lnSpc>
              <a:spcBef>
                <a:spcPts val="0"/>
              </a:spcBef>
              <a:buNone/>
              <a:defRPr sz="1600" b="1" i="0">
                <a:latin typeface="Segoe UI Light"/>
                <a:ea typeface="Cambria"/>
                <a:cs typeface="Segoe UI Light"/>
              </a:defRPr>
            </a:lvl1pPr>
          </a:lstStyle>
          <a:p>
            <a:pPr>
              <a:defRPr/>
            </a:pPr>
            <a:r>
              <a:rPr lang="ru-RU" sz="1400" b="0">
                <a:latin typeface="+mn-lt"/>
              </a:rPr>
              <a:t>Представление </a:t>
            </a:r>
            <a:endParaRPr/>
          </a:p>
          <a:p>
            <a:pPr>
              <a:defRPr/>
            </a:pPr>
            <a:r>
              <a:rPr lang="ru-RU" sz="1400" b="0">
                <a:latin typeface="+mn-lt"/>
              </a:rPr>
              <a:t>в МОУ ФК</a:t>
            </a:r>
            <a:endParaRPr/>
          </a:p>
          <a:p>
            <a:pPr>
              <a:defRPr/>
            </a:pPr>
            <a:r>
              <a:rPr lang="ru-RU" sz="1400" b="0">
                <a:latin typeface="+mn-lt"/>
              </a:rPr>
              <a:t>Отчетов:</a:t>
            </a:r>
            <a:endParaRPr/>
          </a:p>
          <a:p>
            <a:pPr>
              <a:defRPr/>
            </a:pPr>
            <a:endParaRPr lang="ru-RU" sz="1400" b="0">
              <a:latin typeface="+mn-lt"/>
            </a:endParaRPr>
          </a:p>
          <a:p>
            <a:pPr>
              <a:defRPr/>
            </a:pPr>
            <a:r>
              <a:rPr lang="ru-RU" sz="1400">
                <a:latin typeface="+mn-lt"/>
              </a:rPr>
              <a:t>0531981</a:t>
            </a:r>
            <a:endParaRPr/>
          </a:p>
          <a:p>
            <a:pPr>
              <a:defRPr/>
            </a:pPr>
            <a:r>
              <a:rPr lang="ru-RU" sz="1400">
                <a:latin typeface="+mn-lt"/>
              </a:rPr>
              <a:t>0531377</a:t>
            </a:r>
            <a:endParaRPr/>
          </a:p>
          <a:p>
            <a:pPr>
              <a:defRPr/>
            </a:pPr>
            <a:r>
              <a:rPr lang="ru-RU" sz="1400" b="0">
                <a:latin typeface="+mn-lt"/>
              </a:rPr>
              <a:t>за 28.12.24</a:t>
            </a:r>
            <a:endParaRPr lang="ru-RU" sz="1400" b="0">
              <a:latin typeface="+mn-lt"/>
            </a:endParaRPr>
          </a:p>
        </p:txBody>
      </p:sp>
      <p:sp>
        <p:nvSpPr>
          <p:cNvPr id="54" name="Овал 53"/>
          <p:cNvSpPr/>
          <p:nvPr/>
        </p:nvSpPr>
        <p:spPr bwMode="auto">
          <a:xfrm>
            <a:off x="645654" y="2501352"/>
            <a:ext cx="144016" cy="144016"/>
          </a:xfrm>
          <a:prstGeom prst="ellipse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ru-RU" sz="1600">
              <a:cs typeface="Segoe UI Light"/>
            </a:endParaRPr>
          </a:p>
        </p:txBody>
      </p:sp>
      <p:sp>
        <p:nvSpPr>
          <p:cNvPr id="55" name="Прямоугольник 54"/>
          <p:cNvSpPr/>
          <p:nvPr/>
        </p:nvSpPr>
        <p:spPr bwMode="auto">
          <a:xfrm>
            <a:off x="35501" y="1289543"/>
            <a:ext cx="1442896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ru-RU" sz="2000" b="1">
                <a:solidFill>
                  <a:srgbClr val="002060"/>
                </a:solidFill>
                <a:cs typeface="Segoe UI Light"/>
              </a:rPr>
              <a:t>29</a:t>
            </a:r>
            <a:endParaRPr/>
          </a:p>
          <a:p>
            <a:pPr algn="ctr">
              <a:defRPr/>
            </a:pPr>
            <a:r>
              <a:rPr lang="ru-RU" sz="2000" b="1">
                <a:solidFill>
                  <a:srgbClr val="002060"/>
                </a:solidFill>
                <a:cs typeface="Segoe UI Light"/>
              </a:rPr>
              <a:t>Декабря</a:t>
            </a:r>
            <a:endParaRPr lang="en-US" sz="2000" b="1">
              <a:solidFill>
                <a:srgbClr val="002060"/>
              </a:solidFill>
              <a:cs typeface="Segoe UI Light"/>
            </a:endParaRPr>
          </a:p>
          <a:p>
            <a:pPr algn="ctr">
              <a:defRPr/>
            </a:pPr>
            <a:r>
              <a:rPr lang="ru-RU" sz="1400" b="1">
                <a:solidFill>
                  <a:srgbClr val="002060"/>
                </a:solidFill>
                <a:cs typeface="Segoe UI Light"/>
              </a:rPr>
              <a:t>д</a:t>
            </a:r>
            <a:r>
              <a:rPr lang="ru-RU" sz="1400" b="1">
                <a:solidFill>
                  <a:srgbClr val="002060"/>
                </a:solidFill>
                <a:cs typeface="Segoe UI Light"/>
              </a:rPr>
              <a:t>о 16:30 по </a:t>
            </a:r>
            <a:r>
              <a:rPr lang="ru-RU" sz="1400" b="1">
                <a:solidFill>
                  <a:srgbClr val="002060"/>
                </a:solidFill>
                <a:cs typeface="Segoe UI Light"/>
              </a:rPr>
              <a:t>мск</a:t>
            </a:r>
            <a:r>
              <a:rPr lang="ru-RU" sz="1400" b="1">
                <a:solidFill>
                  <a:srgbClr val="002060"/>
                </a:solidFill>
                <a:cs typeface="Segoe UI Light"/>
              </a:rPr>
              <a:t> </a:t>
            </a:r>
            <a:endParaRPr/>
          </a:p>
        </p:txBody>
      </p:sp>
      <p:sp>
        <p:nvSpPr>
          <p:cNvPr id="27" name="TextBox 26"/>
          <p:cNvSpPr txBox="1"/>
          <p:nvPr/>
        </p:nvSpPr>
        <p:spPr bwMode="auto">
          <a:xfrm>
            <a:off x="3893920" y="2847928"/>
            <a:ext cx="2783672" cy="2455589"/>
          </a:xfrm>
          <a:prstGeom prst="rect">
            <a:avLst/>
          </a:prstGeom>
        </p:spPr>
        <p:txBody>
          <a:bodyPr vert="horz" wrap="square" lIns="0" tIns="0" rIns="0" bIns="0" rtlCol="0" anchor="t" anchorCtr="0">
            <a:noAutofit/>
          </a:bodyPr>
          <a:lstStyle>
            <a:defPPr>
              <a:defRPr lang="ru-RU"/>
            </a:defPPr>
            <a:lvl1pPr algn="ctr">
              <a:lnSpc>
                <a:spcPct val="90000"/>
              </a:lnSpc>
              <a:spcBef>
                <a:spcPts val="0"/>
              </a:spcBef>
              <a:buNone/>
              <a:defRPr sz="1600" b="1" i="0">
                <a:latin typeface="Segoe UI Light"/>
                <a:ea typeface="Cambria"/>
                <a:cs typeface="Segoe UI Light"/>
              </a:defRPr>
            </a:lvl1pPr>
          </a:lstStyle>
          <a:p>
            <a:pPr>
              <a:defRPr/>
            </a:pPr>
            <a:r>
              <a:rPr lang="ru-RU" sz="1400" b="0">
                <a:latin typeface="+mn-lt"/>
              </a:rPr>
              <a:t>Представление </a:t>
            </a:r>
            <a:endParaRPr/>
          </a:p>
          <a:p>
            <a:pPr>
              <a:defRPr/>
            </a:pPr>
            <a:r>
              <a:rPr lang="ru-RU" sz="1400" b="0">
                <a:latin typeface="+mn-lt"/>
              </a:rPr>
              <a:t>в МОУ ФК</a:t>
            </a:r>
            <a:endParaRPr/>
          </a:p>
          <a:p>
            <a:pPr>
              <a:defRPr/>
            </a:pPr>
            <a:r>
              <a:rPr lang="ru-RU" sz="1400" b="0">
                <a:latin typeface="+mn-lt"/>
              </a:rPr>
              <a:t>Отчетов:</a:t>
            </a:r>
            <a:endParaRPr/>
          </a:p>
          <a:p>
            <a:pPr>
              <a:defRPr/>
            </a:pPr>
            <a:endParaRPr lang="ru-RU" sz="1400" b="0">
              <a:latin typeface="+mn-lt"/>
            </a:endParaRPr>
          </a:p>
          <a:p>
            <a:pPr>
              <a:defRPr/>
            </a:pPr>
            <a:r>
              <a:rPr lang="ru-RU" sz="1400">
                <a:latin typeface="+mn-lt"/>
              </a:rPr>
              <a:t>0503152 </a:t>
            </a:r>
            <a:endParaRPr/>
          </a:p>
          <a:p>
            <a:pPr>
              <a:defRPr/>
            </a:pPr>
            <a:r>
              <a:rPr lang="ru-RU" sz="1400" b="0">
                <a:latin typeface="+mn-lt"/>
              </a:rPr>
              <a:t>на 01.01.25</a:t>
            </a:r>
            <a:endParaRPr/>
          </a:p>
          <a:p>
            <a:pPr>
              <a:defRPr/>
            </a:pPr>
            <a:r>
              <a:rPr lang="ru-RU" sz="1200" b="0" i="1">
                <a:solidFill>
                  <a:srgbClr val="002060"/>
                </a:solidFill>
                <a:latin typeface="+mn-lt"/>
              </a:rPr>
              <a:t>(с уч. доп.периода)</a:t>
            </a:r>
            <a:endParaRPr/>
          </a:p>
          <a:p>
            <a:pPr>
              <a:defRPr/>
            </a:pPr>
            <a:r>
              <a:rPr lang="ru-RU" sz="1400">
                <a:latin typeface="+mn-lt"/>
              </a:rPr>
              <a:t>0531377</a:t>
            </a:r>
            <a:endParaRPr/>
          </a:p>
          <a:p>
            <a:pPr>
              <a:defRPr/>
            </a:pPr>
            <a:r>
              <a:rPr lang="ru-RU" sz="1200" b="0" i="1">
                <a:solidFill>
                  <a:srgbClr val="002060"/>
                </a:solidFill>
                <a:latin typeface="+mn-lt"/>
              </a:rPr>
              <a:t>(за 31.12.24</a:t>
            </a:r>
            <a:endParaRPr lang="ru-RU" sz="1200" b="0" i="1">
              <a:solidFill>
                <a:srgbClr val="002060"/>
              </a:solidFill>
              <a:latin typeface="+mn-lt"/>
            </a:endParaRPr>
          </a:p>
          <a:p>
            <a:pPr>
              <a:defRPr/>
            </a:pPr>
            <a:r>
              <a:rPr lang="ru-RU" sz="1200" b="0" i="1">
                <a:solidFill>
                  <a:srgbClr val="002060"/>
                </a:solidFill>
                <a:latin typeface="+mn-lt"/>
              </a:rPr>
              <a:t> с уч. </a:t>
            </a:r>
            <a:r>
              <a:rPr lang="ru-RU" sz="1200" b="0" i="1">
                <a:solidFill>
                  <a:srgbClr val="002060"/>
                </a:solidFill>
                <a:latin typeface="+mn-lt"/>
              </a:rPr>
              <a:t>закл.счетов</a:t>
            </a:r>
            <a:r>
              <a:rPr lang="ru-RU" sz="1200" b="0" i="1">
                <a:solidFill>
                  <a:srgbClr val="002060"/>
                </a:solidFill>
                <a:latin typeface="+mn-lt"/>
              </a:rPr>
              <a:t>;</a:t>
            </a:r>
            <a:endParaRPr lang="ru-RU" sz="1200" b="0" i="1">
              <a:solidFill>
                <a:srgbClr val="002060"/>
              </a:solidFill>
              <a:latin typeface="+mn-lt"/>
            </a:endParaRPr>
          </a:p>
          <a:p>
            <a:pPr>
              <a:defRPr/>
            </a:pPr>
            <a:r>
              <a:rPr lang="ru-RU" sz="1200" b="0" i="1">
                <a:solidFill>
                  <a:srgbClr val="002060"/>
                </a:solidFill>
                <a:latin typeface="+mn-lt"/>
              </a:rPr>
              <a:t> за 03.01.25</a:t>
            </a:r>
            <a:endParaRPr/>
          </a:p>
          <a:p>
            <a:pPr>
              <a:defRPr/>
            </a:pPr>
            <a:r>
              <a:rPr lang="ru-RU" sz="1200" b="0" i="1">
                <a:solidFill>
                  <a:srgbClr val="002060"/>
                </a:solidFill>
                <a:latin typeface="+mn-lt"/>
              </a:rPr>
              <a:t> с признаком </a:t>
            </a:r>
            <a:endParaRPr/>
          </a:p>
          <a:p>
            <a:pPr>
              <a:defRPr/>
            </a:pPr>
            <a:r>
              <a:rPr lang="ru-RU" sz="1200" b="0" i="1">
                <a:solidFill>
                  <a:srgbClr val="002060"/>
                </a:solidFill>
                <a:latin typeface="+mn-lt"/>
              </a:rPr>
              <a:t>доп.период, </a:t>
            </a:r>
            <a:endParaRPr/>
          </a:p>
          <a:p>
            <a:pPr>
              <a:defRPr/>
            </a:pPr>
            <a:r>
              <a:rPr lang="ru-RU" sz="1200" b="0" i="1">
                <a:solidFill>
                  <a:srgbClr val="002060"/>
                </a:solidFill>
                <a:latin typeface="+mn-lt"/>
              </a:rPr>
              <a:t>отдельными </a:t>
            </a:r>
            <a:endParaRPr/>
          </a:p>
          <a:p>
            <a:pPr>
              <a:defRPr/>
            </a:pPr>
            <a:r>
              <a:rPr lang="ru-RU" sz="1200" b="0" i="1">
                <a:solidFill>
                  <a:srgbClr val="002060"/>
                </a:solidFill>
                <a:latin typeface="+mn-lt"/>
              </a:rPr>
              <a:t>ТОФК)</a:t>
            </a:r>
            <a:endParaRPr/>
          </a:p>
          <a:p>
            <a:pPr>
              <a:defRPr/>
            </a:pPr>
            <a:r>
              <a:rPr lang="ru-RU" sz="1400" b="0">
                <a:latin typeface="+mn-lt"/>
              </a:rPr>
              <a:t> </a:t>
            </a:r>
            <a:endParaRPr lang="ru-RU" sz="1400" b="0">
              <a:latin typeface="+mn-lt"/>
            </a:endParaRPr>
          </a:p>
        </p:txBody>
      </p:sp>
      <p:sp>
        <p:nvSpPr>
          <p:cNvPr id="30" name="Овал 29"/>
          <p:cNvSpPr/>
          <p:nvPr/>
        </p:nvSpPr>
        <p:spPr bwMode="auto">
          <a:xfrm>
            <a:off x="5190065" y="2492326"/>
            <a:ext cx="144016" cy="144016"/>
          </a:xfrm>
          <a:prstGeom prst="ellipse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ru-RU" sz="1600">
              <a:cs typeface="Segoe UI Light"/>
            </a:endParaRPr>
          </a:p>
        </p:txBody>
      </p:sp>
      <p:sp>
        <p:nvSpPr>
          <p:cNvPr id="35" name="Прямоугольник 34"/>
          <p:cNvSpPr/>
          <p:nvPr/>
        </p:nvSpPr>
        <p:spPr bwMode="auto">
          <a:xfrm>
            <a:off x="4731186" y="1289543"/>
            <a:ext cx="1035860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ru-RU" sz="2000" b="1">
                <a:solidFill>
                  <a:srgbClr val="002060"/>
                </a:solidFill>
                <a:cs typeface="Segoe UI Light"/>
              </a:rPr>
              <a:t>4</a:t>
            </a:r>
            <a:endParaRPr lang="ru-RU" sz="2000" b="1">
              <a:solidFill>
                <a:srgbClr val="002060"/>
              </a:solidFill>
              <a:cs typeface="Segoe UI Light"/>
            </a:endParaRPr>
          </a:p>
          <a:p>
            <a:pPr algn="ctr">
              <a:defRPr/>
            </a:pPr>
            <a:r>
              <a:rPr lang="ru-RU" sz="2000" b="1">
                <a:solidFill>
                  <a:srgbClr val="002060"/>
                </a:solidFill>
                <a:cs typeface="Segoe UI Light"/>
              </a:rPr>
              <a:t>января </a:t>
            </a:r>
            <a:endParaRPr/>
          </a:p>
        </p:txBody>
      </p:sp>
      <p:sp>
        <p:nvSpPr>
          <p:cNvPr id="2" name="Правая фигурная скобка 1"/>
          <p:cNvSpPr/>
          <p:nvPr/>
        </p:nvSpPr>
        <p:spPr bwMode="auto">
          <a:xfrm rot="5400000">
            <a:off x="3076852" y="3463409"/>
            <a:ext cx="160130" cy="5703995"/>
          </a:xfrm>
          <a:prstGeom prst="rightBrace">
            <a:avLst>
              <a:gd name="adj1" fmla="val 8333"/>
              <a:gd name="adj2" fmla="val 50000"/>
            </a:avLst>
          </a:prstGeom>
          <a:ln w="19050"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>
              <a:defRPr/>
            </a:pPr>
            <a:endParaRPr lang="ru-RU">
              <a:cs typeface="Segoe UI Light"/>
            </a:endParaRPr>
          </a:p>
        </p:txBody>
      </p:sp>
      <p:sp>
        <p:nvSpPr>
          <p:cNvPr id="3" name="TextBox 2"/>
          <p:cNvSpPr txBox="1"/>
          <p:nvPr/>
        </p:nvSpPr>
        <p:spPr bwMode="auto">
          <a:xfrm>
            <a:off x="223844" y="6430299"/>
            <a:ext cx="591817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ru-RU" sz="1600" i="1">
                <a:cs typeface="Segoe UI Light"/>
              </a:rPr>
              <a:t>Письмо ФК </a:t>
            </a:r>
            <a:r>
              <a:rPr lang="ru-RU" sz="1600" i="1">
                <a:cs typeface="Segoe UI Light"/>
              </a:rPr>
              <a:t>от </a:t>
            </a:r>
            <a:r>
              <a:rPr lang="ru-RU" sz="1600" i="1">
                <a:cs typeface="Segoe UI Light"/>
              </a:rPr>
              <a:t>18.12.2024 </a:t>
            </a:r>
            <a:r>
              <a:rPr lang="ru-RU" sz="1600" i="1">
                <a:cs typeface="Segoe UI Light"/>
              </a:rPr>
              <a:t>№ </a:t>
            </a:r>
            <a:r>
              <a:rPr lang="ru-RU" sz="1600" i="1">
                <a:cs typeface="Segoe UI Light"/>
              </a:rPr>
              <a:t>07-04-05/02-37390</a:t>
            </a:r>
            <a:endParaRPr/>
          </a:p>
        </p:txBody>
      </p:sp>
      <p:sp>
        <p:nvSpPr>
          <p:cNvPr id="36" name="Правая фигурная скобка 35"/>
          <p:cNvSpPr/>
          <p:nvPr/>
        </p:nvSpPr>
        <p:spPr bwMode="auto">
          <a:xfrm rot="5400000">
            <a:off x="9337520" y="3751468"/>
            <a:ext cx="160129" cy="5127878"/>
          </a:xfrm>
          <a:prstGeom prst="rightBrace">
            <a:avLst>
              <a:gd name="adj1" fmla="val 8333"/>
              <a:gd name="adj2" fmla="val 50000"/>
            </a:avLst>
          </a:prstGeom>
          <a:ln w="19050"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>
              <a:defRPr/>
            </a:pPr>
            <a:endParaRPr lang="ru-RU">
              <a:cs typeface="Segoe UI Light"/>
            </a:endParaRPr>
          </a:p>
        </p:txBody>
      </p:sp>
      <p:sp>
        <p:nvSpPr>
          <p:cNvPr id="37" name="TextBox 36"/>
          <p:cNvSpPr txBox="1"/>
          <p:nvPr/>
        </p:nvSpPr>
        <p:spPr bwMode="auto">
          <a:xfrm>
            <a:off x="6574619" y="6395469"/>
            <a:ext cx="591817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ru-RU" sz="1600" i="1">
                <a:cs typeface="Segoe UI Light"/>
              </a:rPr>
              <a:t>Приказ ФК 453 с учетом изменений </a:t>
            </a:r>
            <a:endParaRPr lang="ru-RU" sz="1600" i="1">
              <a:cs typeface="Segoe UI Light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0"/>
    </mc:Choice>
    <mc:Fallback>
      <p:transition advClick="0"/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<Relationships xmlns="http://schemas.openxmlformats.org/package/2006/relationships"></Relationships>
</file>

<file path=ppt/theme/theme1.xml><?xml version="1.0" encoding="utf-8"?>
<a:theme xmlns:a="http://schemas.openxmlformats.org/drawingml/2006/main" xmlns:r="http://schemas.openxmlformats.org/officeDocument/2006/relationships" xmlns:p="http://schemas.openxmlformats.org/presentation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Arial"/>
        <a:cs typeface="Arial"/>
      </a:majorFont>
      <a:minorFont>
        <a:latin typeface="Calibri"/>
        <a:ea typeface="Arial"/>
        <a:cs typeface="Arial"/>
      </a:minorFont>
    </a:fontScheme>
    <a:fmtScheme name="Стандартная">
      <a:fillStyleLst>
        <a:solidFill>
          <a:schemeClr val="phClr"/>
        </a:solidFill>
        <a:gradFill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0</Words>
  <Application>Р7-Офис/7.4.0.351</Application>
  <DocSecurity>0</DocSecurity>
  <PresentationFormat>Широкоэкранный</PresentationFormat>
  <Paragraphs>0</Paragraphs>
  <Slides>2</Slides>
  <Notes>2</Notes>
  <HiddenSlides>0</HiddenSlides>
  <MMClips>2</MMClips>
  <ScaleCrop>0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Theme 1</vt:lpstr>
      <vt:lpstr>Slide 1</vt:lpstr>
      <vt:lpstr>Slide 2</vt:lpstr>
    </vt:vector>
  </TitlesOfParts>
  <Manager/>
  <Company/>
  <LinksUpToDate>0</LinksUpToDate>
  <SharedDoc>0</SharedDoc>
  <HyperlinkBase/>
  <HyperlinksChanged>0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subject/>
  <dc:creator>Кривенец Анна Николаевна</dc:creator>
  <cp:keywords/>
  <dc:description/>
  <dc:identifier/>
  <dc:language/>
  <cp:lastModifiedBy/>
  <cp:revision>29</cp:revision>
  <dcterms:created xsi:type="dcterms:W3CDTF">2024-10-16T13:58:54Z</dcterms:created>
  <dcterms:modified xsi:type="dcterms:W3CDTF">2024-12-19T08:19:26Z</dcterms:modified>
  <cp:category/>
  <cp:contentStatus/>
  <cp:version/>
</cp:coreProperties>
</file>