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13" r:id="rId2"/>
    <p:sldId id="510" r:id="rId3"/>
    <p:sldId id="570" r:id="rId4"/>
    <p:sldId id="533" r:id="rId5"/>
    <p:sldId id="574" r:id="rId6"/>
    <p:sldId id="576" r:id="rId7"/>
    <p:sldId id="577" r:id="rId8"/>
    <p:sldId id="578" r:id="rId9"/>
    <p:sldId id="580" r:id="rId10"/>
    <p:sldId id="584" r:id="rId11"/>
    <p:sldId id="575" r:id="rId12"/>
    <p:sldId id="565" r:id="rId13"/>
    <p:sldId id="579" r:id="rId14"/>
    <p:sldId id="581" r:id="rId15"/>
    <p:sldId id="585" r:id="rId16"/>
    <p:sldId id="583" r:id="rId17"/>
    <p:sldId id="587" r:id="rId18"/>
    <p:sldId id="571" r:id="rId19"/>
    <p:sldId id="534" r:id="rId20"/>
  </p:sldIdLst>
  <p:sldSz cx="12192000" cy="6858000"/>
  <p:notesSz cx="6819900" cy="99187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772B3B1-A49F-4BC4-A342-B9CC57AB85F7}">
          <p14:sldIdLst>
            <p14:sldId id="313"/>
          </p14:sldIdLst>
        </p14:section>
        <p14:section name="Раздел без заголовка" id="{4FB49B65-3596-45DF-9005-72740699900D}">
          <p14:sldIdLst>
            <p14:sldId id="510"/>
            <p14:sldId id="570"/>
            <p14:sldId id="533"/>
            <p14:sldId id="574"/>
            <p14:sldId id="576"/>
            <p14:sldId id="577"/>
            <p14:sldId id="578"/>
            <p14:sldId id="580"/>
            <p14:sldId id="584"/>
            <p14:sldId id="575"/>
            <p14:sldId id="565"/>
            <p14:sldId id="579"/>
            <p14:sldId id="581"/>
            <p14:sldId id="585"/>
            <p14:sldId id="583"/>
            <p14:sldId id="587"/>
            <p14:sldId id="571"/>
            <p14:sldId id="53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асулов Расул Морисович" initials="РРМ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DCD9"/>
    <a:srgbClr val="EAEFF7"/>
    <a:srgbClr val="FFFFFF"/>
    <a:srgbClr val="D2DEEF"/>
    <a:srgbClr val="BDD7EE"/>
    <a:srgbClr val="9ABCE2"/>
    <a:srgbClr val="66A2D8"/>
    <a:srgbClr val="F8CBAD"/>
    <a:srgbClr val="999DA2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18" autoAdjust="0"/>
    <p:restoredTop sz="86076" autoAdjust="0"/>
  </p:normalViewPr>
  <p:slideViewPr>
    <p:cSldViewPr snapToGrid="0" showGuides="1">
      <p:cViewPr varScale="1">
        <p:scale>
          <a:sx n="100" d="100"/>
          <a:sy n="100" d="100"/>
        </p:scale>
        <p:origin x="816" y="96"/>
      </p:cViewPr>
      <p:guideLst>
        <p:guide orient="horz" pos="2183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3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62388" y="0"/>
            <a:ext cx="295592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CCE7B-2B55-459D-8182-D0557B1BD792}" type="datetimeFigureOut">
              <a:rPr lang="ru-RU" smtClean="0"/>
              <a:t>21.12.2023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62388" y="9421813"/>
            <a:ext cx="295592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AC1E7-E411-4D4E-B275-787F7D6A6A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3756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63032" y="0"/>
            <a:ext cx="2955290" cy="4976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20CFA-C76D-41D5-AC3C-DFC6FDF4C7C3}" type="datetimeFigureOut">
              <a:rPr lang="ru-RU" smtClean="0"/>
              <a:t>21.12.2023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9838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990" y="4773374"/>
            <a:ext cx="5455920" cy="39054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63032" y="9421044"/>
            <a:ext cx="2955290" cy="49765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96552-920F-4B31-9AF9-C3E3BD6AAE5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784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760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5900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7551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310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21579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46793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131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76019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40476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99544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0059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5273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7859F-5EB7-4E64-BCCE-2436174D2195}" type="datetime1">
              <a:rPr lang="en-US" smtClean="0"/>
              <a:t>12/21/2023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306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84090-15DC-42C9-A2EA-2963BC17DB0C}" type="datetime1">
              <a:rPr lang="en-US" smtClean="0"/>
              <a:t>12/21/2023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87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0002-6272-47A7-93E4-274B2FFAC211}" type="datetime1">
              <a:rPr lang="en-US" smtClean="0"/>
              <a:t>12/21/2023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85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4D71F-972C-4739-B44C-8D824753A5CD}" type="datetime1">
              <a:rPr lang="en-US" smtClean="0"/>
              <a:t>12/21/2023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13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04E6-BAAD-4737-B6F0-7A03C7AFB364}" type="datetime1">
              <a:rPr lang="en-US" smtClean="0"/>
              <a:t>12/21/2023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263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A4784-0414-45C4-9C41-BE93BB9A9A2F}" type="datetime1">
              <a:rPr lang="en-US" smtClean="0"/>
              <a:t>12/21/2023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7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ED9122-1BE7-4E87-915C-52BF3F1F07BE}" type="datetime1">
              <a:rPr lang="en-US" smtClean="0"/>
              <a:t>12/21/2023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66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4CB5C-8D28-4AD7-9913-5D88D6658A31}" type="datetime1">
              <a:rPr lang="en-US" smtClean="0"/>
              <a:t>12/21/2023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07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C829C-1CB8-430B-BC67-3AD03DAE52CD}" type="datetime1">
              <a:rPr lang="en-US" smtClean="0"/>
              <a:t>12/21/2023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43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834FB-FCF5-49C0-86A1-A68CAE42855C}" type="datetime1">
              <a:rPr lang="en-US" smtClean="0"/>
              <a:t>12/21/2023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527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5F4E2-A1ED-4636-9EF3-DF49ED77CD19}" type="datetime1">
              <a:rPr lang="en-US" smtClean="0"/>
              <a:t>12/21/2023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083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721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fld id="{1C7807E7-04DB-4063-A163-05034F160F2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12/21/2023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=""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4" y="6394481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1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=""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914400" hangingPunct="1"/>
            <a:endParaRPr sz="3867" b="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48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4" y="1818512"/>
            <a:ext cx="8534401" cy="321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24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=""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="" xmlns:a16="http://schemas.microsoft.com/office/drawing/2014/main" id="{AC4B3DDE-8657-4CD7-8D3E-CD345DD21E94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  <p:sp>
        <p:nvSpPr>
          <p:cNvPr id="10" name="Дата 9">
            <a:extLst>
              <a:ext uri="{FF2B5EF4-FFF2-40B4-BE49-F238E27FC236}">
                <a16:creationId xmlns=""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7CF9D-A9A0-45D5-8D93-C442C40996DA}" type="datetime1">
              <a:rPr lang="en-US" smtClean="0"/>
              <a:t>12/21/2023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=""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2842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EE6C37-C25F-42BF-98DC-6F5DBD8059D4}" type="datetime1">
              <a:rPr lang="en-US" smtClean="0"/>
              <a:t>12/21/2023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88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3" r:id="rId13"/>
    <p:sldLayoutId id="214748368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83947" y="-63794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33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6179947" y="3708512"/>
            <a:ext cx="5906705" cy="3035188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17236" y="2295338"/>
            <a:ext cx="5748482" cy="1133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 hangingPunct="1"/>
            <a:endParaRPr lang="ru-RU" sz="28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4985" y="466726"/>
            <a:ext cx="6362965" cy="254149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Вопросы методического обеспечения казначейского учета , </a:t>
            </a:r>
          </a:p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составления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бюджетной отчетности и отчетности системы </a:t>
            </a:r>
          </a:p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казначейских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платежей </a:t>
            </a:r>
            <a:endParaRPr 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634" y="5863516"/>
            <a:ext cx="7191639" cy="80794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Нормативная правовая база.</a:t>
            </a:r>
          </a:p>
          <a:p>
            <a:r>
              <a:rPr lang="ru-RU" sz="9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Макурина А.С.</a:t>
            </a:r>
          </a:p>
          <a:p>
            <a:r>
              <a:rPr lang="ru-RU" sz="9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Федеральное казначейство 2023</a:t>
            </a:r>
            <a:endParaRPr lang="ru-RU" sz="900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</a:t>
            </a:fld>
            <a:endParaRPr lang="ru-RU" dirty="0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285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76034"/>
            <a:ext cx="10393704" cy="4770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Казначейский учет. Нормативная правовая база</a:t>
            </a:r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56257" y="1338784"/>
            <a:ext cx="10448033" cy="10125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Приказ 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</a:rPr>
              <a:t>Минфина России  «О внесении изменений  в приказ Министерства финансов Российской Федерации от 1 декабря 2010 г. № </a:t>
            </a: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157н»</a:t>
            </a:r>
            <a:endParaRPr lang="ru-RU" sz="1600" b="1" dirty="0">
              <a:solidFill>
                <a:schemeClr val="tx1"/>
              </a:solidFill>
              <a:latin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8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699380" y="3847357"/>
            <a:ext cx="4338734" cy="851714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Раздел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7 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Счета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объектов учета системы казначейских платежей в переходный период</a:t>
            </a:r>
          </a:p>
        </p:txBody>
      </p:sp>
      <p:sp>
        <p:nvSpPr>
          <p:cNvPr id="10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2715208" y="2566716"/>
            <a:ext cx="6428792" cy="720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Единый План счетов содержит разделы</a:t>
            </a:r>
            <a:endParaRPr lang="ru-RU" sz="16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1222310" y="3847357"/>
            <a:ext cx="4189445" cy="851714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Раздел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 </a:t>
            </a:r>
          </a:p>
          <a:p>
            <a:pPr algn="ctr"/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Счета объектов учета системы казначейских платежей</a:t>
            </a:r>
          </a:p>
        </p:txBody>
      </p:sp>
      <p:sp>
        <p:nvSpPr>
          <p:cNvPr id="12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587008" y="4758124"/>
            <a:ext cx="11125199" cy="1707990"/>
          </a:xfrm>
          <a:prstGeom prst="roundRect">
            <a:avLst>
              <a:gd name="adj" fmla="val 3010"/>
            </a:avLst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Переход на ведение бухгалтерского учета ТОФК с применением счетов, указанных в разделе 6 «Счета объектов учета системы казначейских платежей» осуществляется поэтапно после доведения дополнительных указаний ФК.</a:t>
            </a:r>
          </a:p>
          <a:p>
            <a:endParaRPr lang="ru-RU" sz="1400" dirty="0" smtClean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Аналитические счета «Санкционирование расходов в системе казначейских платежей» и «Санкционирование расходов в системе казначейских платежей в переходный период»,  указанные в разделах 6 и 7 Единого плана счетов, соответственно, формируются аналогично порядку формирования счетов санкционирования расходов раздела 5 «Санкционирование расходов хозяйствующего субъекта» Единого плана счетов».».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4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949" y="4758124"/>
            <a:ext cx="494876" cy="42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247" y="3544298"/>
            <a:ext cx="523867" cy="55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251" y="5556541"/>
            <a:ext cx="494876" cy="42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Прямая со стрелкой 16"/>
          <p:cNvCxnSpPr/>
          <p:nvPr/>
        </p:nvCxnSpPr>
        <p:spPr>
          <a:xfrm flipH="1">
            <a:off x="3620278" y="3323186"/>
            <a:ext cx="2485" cy="505509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flipH="1">
            <a:off x="8326017" y="3307228"/>
            <a:ext cx="2485" cy="505509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101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76034"/>
            <a:ext cx="10393704" cy="47705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Казначейский учет. Нормативно правовая база</a:t>
            </a:r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55157" y="1089827"/>
            <a:ext cx="10998348" cy="9485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Федерального казначейства от 14 декабря 2023 г. № 453 «Об утверждении Особенностей формирования и сроков представления отчетности территориальными органами Федерального казначейства»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11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555156" y="2642817"/>
            <a:ext cx="10998348" cy="2014907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Настоящий приказ применяется при составлении отчетности, начиная с отчетности за 2023 год, 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 исключением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положений,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регламентирующих составление и представление 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отчетности по операциям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казначейский учет которых осуществляется по счетам объектов учета системы казначейских платежей, 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применяемых по мере перехода территориальных органов Федерального казначейства на ведение казначейского учета по счетам объектов учета системы казначейских платежей.</a:t>
            </a:r>
          </a:p>
        </p:txBody>
      </p:sp>
      <p:sp>
        <p:nvSpPr>
          <p:cNvPr id="12" name="Стрелка вправо 11"/>
          <p:cNvSpPr/>
          <p:nvPr/>
        </p:nvSpPr>
        <p:spPr>
          <a:xfrm rot="5400000">
            <a:off x="5866383" y="1334465"/>
            <a:ext cx="375894" cy="2009775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555156" y="5429250"/>
            <a:ext cx="8579319" cy="1292225"/>
          </a:xfrm>
          <a:prstGeom prst="roundRect">
            <a:avLst>
              <a:gd name="adj" fmla="val 3010"/>
            </a:avLst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16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 rot="20044731">
            <a:off x="462139" y="4929531"/>
            <a:ext cx="1028700" cy="313922"/>
          </a:xfrm>
          <a:prstGeom prst="roundRect">
            <a:avLst>
              <a:gd name="adj" fmla="val 301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ПРИМЕР</a:t>
            </a:r>
            <a:endParaRPr lang="ru-RU" sz="1400" b="1" dirty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66825" y="4874816"/>
            <a:ext cx="813435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III</a:t>
            </a:r>
            <a:r>
              <a:rPr lang="ru-RU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. Раскрытие в Отчетности информации по операциям системы казначейских платежей, казначейский учет которых осуществляется по счетам объектов учета системы казначейских платежей</a:t>
            </a:r>
          </a:p>
          <a:p>
            <a:r>
              <a:rPr lang="ru-RU" sz="1600" b="1" dirty="0"/>
              <a:t> </a:t>
            </a:r>
            <a:endParaRPr lang="ru-RU" sz="1600" dirty="0"/>
          </a:p>
          <a:p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Отчет </a:t>
            </a:r>
            <a:r>
              <a:rPr lang="ru-RU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о казначейском обслуживании операций со средствами бюджетных, автономных учреждений, участников казначейского сопровождения и получателей средств из бюджета (ф. 0503158)</a:t>
            </a:r>
          </a:p>
        </p:txBody>
      </p:sp>
    </p:spTree>
    <p:extLst>
      <p:ext uri="{BB962C8B-B14F-4D97-AF65-F5344CB8AC3E}">
        <p14:creationId xmlns:p14="http://schemas.microsoft.com/office/powerpoint/2010/main" val="55331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0954512" y="6356350"/>
            <a:ext cx="399288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12" name="Заголовок 2"/>
          <p:cNvSpPr txBox="1">
            <a:spLocks/>
          </p:cNvSpPr>
          <p:nvPr/>
        </p:nvSpPr>
        <p:spPr>
          <a:xfrm>
            <a:off x="4791455" y="378568"/>
            <a:ext cx="7233289" cy="246221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Казначейский учет операций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возврату остатков МБТ прошлых лет в 2024 году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3639311" y="383756"/>
            <a:ext cx="8262099" cy="26161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endParaRPr lang="ru-RU" sz="2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13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1155192" y="1102923"/>
            <a:ext cx="10204704" cy="1011798"/>
          </a:xfrm>
          <a:prstGeom prst="roundRect">
            <a:avLst>
              <a:gd name="adj" fmla="val 3010"/>
            </a:avLst>
          </a:prstGeom>
          <a:solidFill>
            <a:srgbClr val="FFFFFF"/>
          </a:solidFill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alt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Отражение операций с остатками межбюджетных трансфертов прошлых лет с единых счетов бюджета субъекта РФ, местного бюджета, бюджета ГВБФ 01.01.2024</a:t>
            </a:r>
            <a:endParaRPr lang="ru-RU" altLang="ru-RU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Нижний колонтитул 3"/>
          <p:cNvSpPr>
            <a:spLocks noGrp="1"/>
          </p:cNvSpPr>
          <p:nvPr>
            <p:ph type="ftr" sz="quarter" idx="4294967295"/>
          </p:nvPr>
        </p:nvSpPr>
        <p:spPr>
          <a:xfrm>
            <a:off x="304801" y="5897879"/>
            <a:ext cx="10732008" cy="823595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ru-RU" sz="1200" baseline="300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______________________________________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*По коду бюджетной классификации доходов бюджетов для отражения возвратов остатков субсидий, субвенций и иных МБТ прошлых лет</a:t>
            </a:r>
            <a:endParaRPr lang="ru-RU" sz="12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6565595"/>
              </p:ext>
            </p:extLst>
          </p:nvPr>
        </p:nvGraphicFramePr>
        <p:xfrm>
          <a:off x="915803" y="2666696"/>
          <a:ext cx="10685647" cy="2105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097"/>
                <a:gridCol w="6810785"/>
                <a:gridCol w="1502733"/>
                <a:gridCol w="1802032"/>
              </a:tblGrid>
              <a:tr h="368334"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№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Операция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Дебет</a:t>
                      </a:r>
                      <a:endParaRPr lang="ru-RU" sz="1600" b="0" kern="1200" dirty="0">
                        <a:solidFill>
                          <a:schemeClr val="lt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Кредит</a:t>
                      </a:r>
                      <a:endParaRPr lang="ru-RU" sz="1600" b="0" kern="1200" dirty="0">
                        <a:solidFill>
                          <a:schemeClr val="lt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489220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1</a:t>
                      </a:r>
                      <a:endParaRPr lang="ru-RU" sz="1400" b="0" i="0" u="none" strike="noStrike" kern="1200" baseline="0" dirty="0">
                        <a:solidFill>
                          <a:schemeClr val="dk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Перечисление средств МБТ прошлых лет </a:t>
                      </a:r>
                      <a:r>
                        <a:rPr lang="ru-RU" altLang="ru-RU" sz="14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с единых счетов бюджета субъекта РФ, местного бюджета, бюджета ГВБФ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(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возврат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) </a:t>
                      </a:r>
                      <a:endParaRPr lang="ru-RU" sz="1400" b="0" i="0" u="none" strike="noStrike" kern="1200" baseline="0" dirty="0">
                        <a:solidFill>
                          <a:schemeClr val="dk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1 20312 510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1 30712 150*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14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400" b="0" i="0" u="none" strike="noStrike" kern="1200" baseline="0" dirty="0">
                        <a:solidFill>
                          <a:schemeClr val="dk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Красное сторно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1" u="none" strike="noStrike" kern="1200" baseline="0" dirty="0" smtClean="0">
                        <a:solidFill>
                          <a:schemeClr val="dk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8763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kern="1200" baseline="0" dirty="0" smtClean="0">
                          <a:solidFill>
                            <a:schemeClr val="dk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2</a:t>
                      </a:r>
                      <a:endParaRPr lang="ru-RU" sz="1400" b="0" i="0" u="none" strike="noStrike" kern="1200" baseline="0" dirty="0">
                        <a:solidFill>
                          <a:schemeClr val="dk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dirty="0" smtClean="0">
                          <a:latin typeface="Segoe UI Light" panose="020B0502040204020203" pitchFamily="34" charset="0"/>
                          <a:ea typeface="Times New Roman" panose="02020603050405020304" pitchFamily="18" charset="0"/>
                          <a:cs typeface="Segoe UI Light" panose="020B0502040204020203" pitchFamily="34" charset="0"/>
                        </a:rPr>
                        <a:t>Поступление остатков МБТ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прошлых лет на единые счета соответствующих бюджетов </a:t>
                      </a:r>
                      <a:r>
                        <a:rPr lang="ru-RU" sz="1400" dirty="0" smtClean="0">
                          <a:latin typeface="Segoe UI Light" panose="020B0502040204020203" pitchFamily="34" charset="0"/>
                          <a:ea typeface="Times New Roman" panose="02020603050405020304" pitchFamily="18" charset="0"/>
                          <a:cs typeface="Segoe UI Light" panose="020B0502040204020203" pitchFamily="34" charset="0"/>
                        </a:rPr>
                        <a:t>в объеме подтвержденной  потребности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(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возврат возврата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) </a:t>
                      </a:r>
                      <a:endParaRPr lang="ru-RU" sz="1400" b="0" i="0" u="none" strike="noStrike" kern="1200" baseline="0" dirty="0">
                        <a:solidFill>
                          <a:schemeClr val="dk1"/>
                        </a:solidFill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1 20312 510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1 30712 150*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304801" y="5295900"/>
            <a:ext cx="11191874" cy="60197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Письмо ФК от 18.12.2023 № 07-04-05/02-37761 «Об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особенностях ведения 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казначейского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учета и составления 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отчетности в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2024 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году»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844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4019550" y="176276"/>
            <a:ext cx="7945102" cy="49859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hangingPunct="0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</a:lstStyle>
          <a:p>
            <a:r>
              <a:rPr lang="ru-RU" sz="1600" dirty="0" smtClean="0">
                <a:latin typeface="Segoe UI Light" panose="020B0502040204020203" pitchFamily="34" charset="0"/>
                <a:sym typeface="Helvetica Neue"/>
              </a:rPr>
              <a:t>Учет остатка  на казначейском счете до выяснения принадлежности при завершении финансового года</a:t>
            </a:r>
            <a:endParaRPr lang="ru-RU" sz="1600" dirty="0">
              <a:latin typeface="Segoe UI Light" panose="020B0502040204020203" pitchFamily="34" charset="0"/>
              <a:sym typeface="Helvetica Neue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5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20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53595" y="2343150"/>
            <a:ext cx="10985955" cy="21336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200000"/>
              </a:lnSpc>
              <a:defRPr/>
            </a:pPr>
            <a:r>
              <a:rPr lang="ru-RU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Остаток </a:t>
            </a:r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конец года по </a:t>
            </a:r>
            <a:r>
              <a:rPr lang="ru-RU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счету </a:t>
            </a:r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казначейского учета </a:t>
            </a:r>
          </a:p>
          <a:p>
            <a:pPr>
              <a:lnSpc>
                <a:spcPct val="200000"/>
              </a:lnSpc>
              <a:defRPr/>
            </a:pPr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00011701100000000 </a:t>
            </a:r>
            <a:r>
              <a:rPr lang="ru-RU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0 32407 180 </a:t>
            </a:r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</a:t>
            </a:r>
            <a:r>
              <a:rPr lang="ru-RU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Расчеты по операциям со средствами ЕКС до выяснения принадлежности</a:t>
            </a:r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  переносится в  Главную книгу текущего финансового года (гр. 4) с отражением в 24-26 разряде номера счета «</a:t>
            </a:r>
            <a:r>
              <a:rPr lang="ru-RU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000</a:t>
            </a:r>
            <a:r>
              <a:rPr lang="ru-RU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</a:t>
            </a:r>
            <a:endParaRPr lang="ru-RU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1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19" y="2130500"/>
            <a:ext cx="494876" cy="42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04801" y="5295900"/>
            <a:ext cx="11191874" cy="60197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Письмо ФК от 18.12.2023 № 07-04-05/02-37761 «Об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особенностях ведения 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казначейского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учета и составления 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отчетности в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2024 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году»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158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2914650" y="206722"/>
            <a:ext cx="9002377" cy="49859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hangingPunct="0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</a:lstStyle>
          <a:p>
            <a:r>
              <a:rPr lang="ru-RU" sz="1600" dirty="0" smtClean="0">
                <a:latin typeface="Segoe UI Light" panose="020B0502040204020203" pitchFamily="34" charset="0"/>
                <a:sym typeface="Helvetica Neue"/>
              </a:rPr>
              <a:t>Особенности формирования Ведомости </a:t>
            </a:r>
            <a:r>
              <a:rPr lang="ru-RU" sz="1600" dirty="0">
                <a:latin typeface="Segoe UI Light" panose="020B0502040204020203" pitchFamily="34" charset="0"/>
                <a:sym typeface="Helvetica Neue"/>
              </a:rPr>
              <a:t>учета операций с бюджетными и денежными обязательствами получателей бюджетных средств и администраторов источников финансирования дефицита бюджетов (ф. 0531444</a:t>
            </a:r>
            <a:r>
              <a:rPr lang="ru-RU" sz="1600" dirty="0" smtClean="0">
                <a:latin typeface="Segoe UI Light" panose="020B0502040204020203" pitchFamily="34" charset="0"/>
                <a:sym typeface="Helvetica Neue"/>
              </a:rPr>
              <a:t>) в </a:t>
            </a:r>
            <a:r>
              <a:rPr lang="ru-RU" sz="1600" dirty="0" err="1" smtClean="0">
                <a:latin typeface="Segoe UI Light" panose="020B0502040204020203" pitchFamily="34" charset="0"/>
                <a:sym typeface="Helvetica Neue"/>
              </a:rPr>
              <a:t>ПУиО</a:t>
            </a:r>
            <a:r>
              <a:rPr lang="ru-RU" sz="1600" dirty="0" smtClean="0">
                <a:latin typeface="Segoe UI Light" panose="020B0502040204020203" pitchFamily="34" charset="0"/>
                <a:sym typeface="Helvetica Neue"/>
              </a:rPr>
              <a:t> ГИИС ЭБ</a:t>
            </a:r>
            <a:endParaRPr lang="ru-RU" sz="1600" dirty="0">
              <a:latin typeface="Segoe UI Light" panose="020B0502040204020203" pitchFamily="34" charset="0"/>
              <a:sym typeface="Helvetica Neue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6</a:t>
            </a:fld>
            <a:endParaRPr lang="ru-RU" dirty="0">
              <a:solidFill>
                <a:srgbClr val="44546A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481" y="1563722"/>
            <a:ext cx="11080310" cy="259444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481" y="4262539"/>
            <a:ext cx="11080310" cy="1236398"/>
          </a:xfrm>
          <a:prstGeom prst="rect">
            <a:avLst/>
          </a:prstGeom>
        </p:spPr>
      </p:pic>
      <p:sp>
        <p:nvSpPr>
          <p:cNvPr id="17" name="Овал 16"/>
          <p:cNvSpPr/>
          <p:nvPr/>
        </p:nvSpPr>
        <p:spPr>
          <a:xfrm>
            <a:off x="3667125" y="3105150"/>
            <a:ext cx="1028700" cy="56197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3667125" y="4468072"/>
            <a:ext cx="1028700" cy="56197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>
            <a:off x="7562857" y="3114675"/>
            <a:ext cx="1028700" cy="56197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>
            <a:off x="7600957" y="4453692"/>
            <a:ext cx="1028700" cy="56197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877859" y="5498937"/>
            <a:ext cx="10998348" cy="1139988"/>
          </a:xfrm>
          <a:prstGeom prst="roundRect">
            <a:avLst>
              <a:gd name="adj" fmla="val 3010"/>
            </a:avLst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Показатели (остатки) по графам 5, 9 «Остаток на начало периода» формируются на основании показателей, отраженных в соответствующих графах 8, 12 «Остаток на конец периода» Ведомости (ф. 0531444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 в статусе «Утвержден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», сформированной за операционный день, предшествующий дате формирования Ведомости (ф. 0531444)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6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498937"/>
            <a:ext cx="649259" cy="557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962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2914650" y="206722"/>
            <a:ext cx="9002377" cy="49859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hangingPunct="0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</a:lstStyle>
          <a:p>
            <a:r>
              <a:rPr lang="ru-RU" sz="1600" dirty="0" smtClean="0">
                <a:latin typeface="Segoe UI Light" panose="020B0502040204020203" pitchFamily="34" charset="0"/>
                <a:sym typeface="Helvetica Neue"/>
              </a:rPr>
              <a:t>Особенности формирования Ведомости </a:t>
            </a:r>
            <a:r>
              <a:rPr lang="ru-RU" sz="1600" dirty="0">
                <a:latin typeface="Segoe UI Light" panose="020B0502040204020203" pitchFamily="34" charset="0"/>
                <a:sym typeface="Helvetica Neue"/>
              </a:rPr>
              <a:t>учета операций с бюджетными и денежными обязательствами получателей бюджетных средств и администраторов источников финансирования дефицита бюджетов (ф. 0531444)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7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2005" y="1088649"/>
            <a:ext cx="11363325" cy="5480238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Порядок формирования Ведомости (ф. 0531444) регламентирован письмом Федерального казначейства от 27.12.2021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</a:rPr>
              <a:t>№ 07-04-05/02-32443:</a:t>
            </a:r>
          </a:p>
          <a:p>
            <a:pPr algn="ctr"/>
            <a:endParaRPr lang="ru-RU" sz="1600" b="1" dirty="0" smtClean="0">
              <a:solidFill>
                <a:schemeClr val="tx1"/>
              </a:solidFill>
              <a:latin typeface="Segoe UI Light" panose="020B0502040204020203" pitchFamily="34" charset="0"/>
            </a:endParaRPr>
          </a:p>
          <a:p>
            <a:pPr algn="ctr"/>
            <a:r>
              <a:rPr lang="en-US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&gt;&gt;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Необходимость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периодичность и режимы формирования Ведомости определяются главным бухгалтером (начальником Отдела бюджетного учета и отчетности по операциям бюджетов) ТОФК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200000"/>
              </a:lnSpc>
            </a:pP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целью получения корректных данных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при формировании регистра с ограниченными параметрами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(КБК, лицевой счет,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№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БО/ДО и т.п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.) Федеральное казначейство </a:t>
            </a: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рекомендует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формировать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утверждать Ведомость (ф. 0531444)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:</a:t>
            </a:r>
            <a:endParaRPr lang="en-US" sz="16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периодичностью не реже одного раза в месяц;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разрезе финансовых периодов;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без ограничения параметров при запуске регистра.</a:t>
            </a:r>
          </a:p>
          <a:p>
            <a:pPr>
              <a:lnSpc>
                <a:spcPct val="200000"/>
              </a:lnSpc>
            </a:pP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Ведомости (ф. 0531444), сформированные 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 ограниченными </a:t>
            </a: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параметрами для анализа корректности учетных данных (поиска ошибок и т.д.), до статуса Утверждено не доводить!</a:t>
            </a:r>
          </a:p>
          <a:p>
            <a:pPr algn="ctr"/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ru-RU" sz="16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8680" y="3676650"/>
            <a:ext cx="5382520" cy="14382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ая выноска 7"/>
          <p:cNvSpPr/>
          <p:nvPr/>
        </p:nvSpPr>
        <p:spPr>
          <a:xfrm>
            <a:off x="8514641" y="3609975"/>
            <a:ext cx="2982034" cy="990599"/>
          </a:xfrm>
          <a:prstGeom prst="wedgeRectCallout">
            <a:avLst>
              <a:gd name="adj1" fmla="val -138575"/>
              <a:gd name="adj2" fmla="val 5669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Базис для аналитических выборок по </a:t>
            </a:r>
            <a:r>
              <a:rPr lang="ru-RU" sz="1600" dirty="0" err="1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кбк</a:t>
            </a:r>
            <a:r>
              <a:rPr lang="ru-RU" sz="16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, № БО, № ДО и </a:t>
            </a:r>
            <a:r>
              <a:rPr lang="ru-RU" sz="1600" dirty="0" err="1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проч</a:t>
            </a:r>
            <a:endParaRPr lang="ru-RU" sz="1600" dirty="0">
              <a:solidFill>
                <a:srgbClr val="FF0000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395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4019550" y="176276"/>
            <a:ext cx="7945102" cy="49859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hangingPunct="0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</a:lstStyle>
          <a:p>
            <a:r>
              <a:rPr lang="ru-RU" sz="1600" dirty="0" smtClean="0">
                <a:latin typeface="Segoe UI Light" panose="020B0502040204020203" pitchFamily="34" charset="0"/>
                <a:sym typeface="Helvetica Neue"/>
              </a:rPr>
              <a:t>Особенности составления бюджетной отчетности ТОФК</a:t>
            </a:r>
            <a:endParaRPr lang="ru-RU" sz="1600" dirty="0">
              <a:latin typeface="Segoe UI Light" panose="020B0502040204020203" pitchFamily="34" charset="0"/>
              <a:sym typeface="Helvetica Neue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8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20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548979" y="1218664"/>
            <a:ext cx="10998348" cy="720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Федерального казначейства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14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декабря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2023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г. №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453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«Об утверждении Особенностей формирования и сроков представления отчетности территориальными органами Федерального казначейства»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362201" y="2302833"/>
            <a:ext cx="7972424" cy="10118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Справка по консолидируемым расчетам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(ф. 0503125) </a:t>
            </a:r>
            <a:endParaRPr lang="ru-RU" sz="16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счету казначейского учета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100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2 08 01000 01 0000 1 40210 150 </a:t>
            </a:r>
            <a:endParaRPr lang="ru-RU" sz="16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Безвозмездные денежные поступления в бюджет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</a:t>
            </a:r>
            <a:endParaRPr lang="ru-RU" sz="16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067712" y="4223494"/>
            <a:ext cx="3851571" cy="12287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состоянию </a:t>
            </a: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01.01.2024 - 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составляется и представляется в установленном порядке</a:t>
            </a:r>
            <a:endParaRPr lang="ru-RU" sz="16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384958" y="4223494"/>
            <a:ext cx="3851571" cy="12287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Начиная с отчетности </a:t>
            </a: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01.02.2024 -   не составляется и не  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представляется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Межрегиональное операционное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УФК</a:t>
            </a:r>
            <a:endParaRPr lang="ru-RU" sz="16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6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 rot="5400000">
            <a:off x="5860205" y="2610188"/>
            <a:ext cx="375894" cy="2009775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4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2043906" y="3821572"/>
            <a:ext cx="1508919" cy="284891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2023 год</a:t>
            </a:r>
            <a:endParaRPr lang="ru-RU" b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8499134" y="3857625"/>
            <a:ext cx="1508919" cy="284891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2024 год</a:t>
            </a:r>
            <a:endParaRPr lang="ru-RU" b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6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3002" y="3615075"/>
            <a:ext cx="473223" cy="547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6153" y="3719489"/>
            <a:ext cx="447083" cy="447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355453" y="5685931"/>
            <a:ext cx="11191874" cy="60197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Письмо ФК от 18.12.2023 № 07-04-05/02-37761 «Об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особенностях ведения 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казначейского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учета и составления 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отчетности в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2024 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году»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25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4019550" y="176276"/>
            <a:ext cx="7945102" cy="49859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hangingPunct="0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</a:lstStyle>
          <a:p>
            <a:r>
              <a:rPr lang="ru-RU" sz="1600" dirty="0" smtClean="0">
                <a:latin typeface="Segoe UI Light" panose="020B0502040204020203" pitchFamily="34" charset="0"/>
                <a:sym typeface="Helvetica Neue"/>
              </a:rPr>
              <a:t>Особенности составления бюджетной отчетности ТОФК</a:t>
            </a:r>
            <a:endParaRPr lang="ru-RU" sz="1600" dirty="0">
              <a:latin typeface="Segoe UI Light" panose="020B0502040204020203" pitchFamily="34" charset="0"/>
              <a:sym typeface="Helvetica Neue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9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314576" y="1764858"/>
            <a:ext cx="7972424" cy="5449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Консолидированный отчет о кассовых поступлениях и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выбытиях (ф. </a:t>
            </a:r>
            <a:r>
              <a:rPr lang="ru-RU" sz="160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0503152)</a:t>
            </a:r>
            <a:endParaRPr lang="ru-RU" sz="16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33363" y="2969216"/>
            <a:ext cx="5315661" cy="33135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графе 3 «Код по бюджетной классификации» раздела «Источники финансирования дефицита бюджетов» детализация производится с указанием в 14 - 17 разрядах нулей, 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 </a:t>
            </a: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исключением: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кодов ИФДБ,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применяемых по операциям привлечения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возврата привлеченных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средств</a:t>
            </a:r>
            <a:endParaRPr lang="en-US" sz="16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кодов ИФДБ привлечения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специальных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казначейских кредитов и бюджетных кредитов в целях опережающего финансового обеспечения расходных обязательств субъектов Российской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Федерации 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9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2844" y="3071742"/>
            <a:ext cx="557592" cy="645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Стрелка вправо 22"/>
          <p:cNvSpPr/>
          <p:nvPr/>
        </p:nvSpPr>
        <p:spPr>
          <a:xfrm rot="5400000">
            <a:off x="5755430" y="1590083"/>
            <a:ext cx="375894" cy="2009775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2043906" y="2573797"/>
            <a:ext cx="1508919" cy="284891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2023 год</a:t>
            </a:r>
            <a:endParaRPr lang="ru-RU" b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8499134" y="2609850"/>
            <a:ext cx="1508919" cy="284891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2024 год</a:t>
            </a:r>
            <a:endParaRPr lang="ru-RU" b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167183" y="2969216"/>
            <a:ext cx="5315661" cy="33135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графе 3 «Код по бюджетной классификации» раздела «Источники финансирования дефицита бюджетов» детализация производится с указанием в 14 - 17 разрядах нулей, 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 </a:t>
            </a: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исключением: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кодов ИФДБ,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применяемых по операциям привлечения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возврата привлеченных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средств</a:t>
            </a:r>
            <a:endParaRPr lang="en-US" sz="16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600" dirty="0" smtClean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кодов ИФДБ привлечения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специальных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казначейских кредитов и бюджетных кредитов в целях опережающего финансового обеспечения расходных обязательств субъектов Российской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Федерации 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6419850" y="5076825"/>
            <a:ext cx="4533900" cy="102539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6486525" y="5076825"/>
            <a:ext cx="4467225" cy="102539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548979" y="961489"/>
            <a:ext cx="10998348" cy="720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Федерального казначейства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14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декабря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2023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г. №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453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«Об утверждении Особенностей формирования и сроков представления отчетности территориальными органами Федерального казначейства»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47440" y="6141315"/>
            <a:ext cx="11191874" cy="60197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Письмо ФК от 18.12.2023 № 07-04-05/02-37761 «Об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особенностях ведения 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казначейского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учета и составления 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отчетности в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2024 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году»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63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4019550" y="176276"/>
            <a:ext cx="7945102" cy="49859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hangingPunct="0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</a:lstStyle>
          <a:p>
            <a:r>
              <a:rPr lang="ru-RU" sz="1600" dirty="0" smtClean="0">
                <a:latin typeface="Segoe UI Light" panose="020B0502040204020203" pitchFamily="34" charset="0"/>
                <a:sym typeface="Helvetica Neue"/>
              </a:rPr>
              <a:t>Особенности представления бюджетной отчетности ТОФК</a:t>
            </a:r>
            <a:endParaRPr lang="ru-RU" sz="1600" dirty="0">
              <a:latin typeface="Segoe UI Light" panose="020B0502040204020203" pitchFamily="34" charset="0"/>
              <a:sym typeface="Helvetica Neue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10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85850" y="1154136"/>
            <a:ext cx="9867900" cy="7515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 о бюджетных и денежных обязательствах получателей средств федерального бюджета и администраторов источников финансирования дефицита федерального бюджета (ф.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0503129) 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данным лицевых счетов для учета операций по переданным полномочиям получателей бюджетных средств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33363" y="2999540"/>
            <a:ext cx="5315661" cy="33135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случае если учреждения, принявшие бюджетные полномочия, 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наделены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полномочиями по ведению бюджетного учета и составлению бюджетной отчетности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Отчетов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(ф. 0503129)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- указанным 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учреждениям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случае если учреждения, принявшие бюджетные полномочия, 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не наделены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полномочиями по ведению бюджетного учета и составлению бюджетной отчетности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- </a:t>
            </a: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получателям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средств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ФБ, 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передавшим бюджетные полномочия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sp>
        <p:nvSpPr>
          <p:cNvPr id="23" name="Стрелка вправо 22"/>
          <p:cNvSpPr/>
          <p:nvPr/>
        </p:nvSpPr>
        <p:spPr>
          <a:xfrm rot="5400000">
            <a:off x="5785000" y="900583"/>
            <a:ext cx="518597" cy="2627094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4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461304" y="2564426"/>
            <a:ext cx="5287720" cy="284891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Письмо ФК от 27.06.2017 № 07-04-05/02-751</a:t>
            </a:r>
            <a:endParaRPr lang="ru-RU" b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438900" y="2999540"/>
            <a:ext cx="5315661" cy="3313548"/>
          </a:xfrm>
          <a:prstGeom prst="rect">
            <a:avLst/>
          </a:prstGeom>
          <a:solidFill>
            <a:srgbClr val="F9DCD9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Начиная с отчетности </a:t>
            </a: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01.01.2024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 (ф. 0503129)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- 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получателям средств федерального </a:t>
            </a:r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бюджета </a:t>
            </a:r>
            <a:r>
              <a:rPr lang="ru-RU" sz="16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передавшим бюджетные полномочия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5334000" y="1931376"/>
            <a:ext cx="1381125" cy="450369"/>
          </a:xfrm>
          <a:prstGeom prst="roundRect">
            <a:avLst>
              <a:gd name="adj" fmla="val 3010"/>
            </a:avLst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представляется</a:t>
            </a:r>
            <a:endParaRPr lang="ru-RU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419850" y="2554537"/>
            <a:ext cx="5273178" cy="284891"/>
          </a:xfrm>
          <a:prstGeom prst="roundRect">
            <a:avLst>
              <a:gd name="adj" fmla="val 3010"/>
            </a:avLst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Письмо ФК от </a:t>
            </a:r>
            <a:r>
              <a:rPr lang="ru-RU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18.12.2023 </a:t>
            </a:r>
            <a:r>
              <a:rPr lang="ru-RU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№ </a:t>
            </a:r>
            <a:r>
              <a:rPr lang="ru-RU" b="1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07-04-05/02-37761</a:t>
            </a:r>
            <a:endParaRPr lang="ru-RU" b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7440" y="6141315"/>
            <a:ext cx="11191874" cy="60197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Письмо ФК от 18.12.2023 № 07-04-05/02-37761 «Об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особенностях ведения 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казначейского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учета и составления 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отчетности в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2024 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году»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87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4019550" y="176276"/>
            <a:ext cx="7945102" cy="49859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hangingPunct="0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</a:lstStyle>
          <a:p>
            <a:r>
              <a:rPr lang="ru-RU" sz="1600" dirty="0">
                <a:latin typeface="Segoe UI Light" panose="020B0502040204020203" pitchFamily="34" charset="0"/>
                <a:sym typeface="Helvetica Neue"/>
              </a:rPr>
              <a:t>Особенности составления отчетности </a:t>
            </a:r>
            <a:r>
              <a:rPr lang="ru-RU" sz="1600" dirty="0" smtClean="0">
                <a:latin typeface="Segoe UI Light" panose="020B0502040204020203" pitchFamily="34" charset="0"/>
                <a:sym typeface="Helvetica Neue"/>
              </a:rPr>
              <a:t>ТОФК по операциям СКП</a:t>
            </a:r>
            <a:endParaRPr lang="ru-RU" sz="1600" dirty="0">
              <a:latin typeface="Segoe UI Light" panose="020B0502040204020203" pitchFamily="34" charset="0"/>
              <a:sym typeface="Helvetica Neue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11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47901" y="2086475"/>
            <a:ext cx="7972424" cy="6689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Оперативный баланс операций в системе казначейских платежей (ф. 0531377) за дополнительный период </a:t>
            </a:r>
            <a:endParaRPr lang="ru-RU" sz="16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5521069" y="1868458"/>
            <a:ext cx="525749" cy="2538189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3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548979" y="3552289"/>
            <a:ext cx="10998348" cy="2581812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4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5286375" y="2964453"/>
            <a:ext cx="1028700" cy="313922"/>
          </a:xfrm>
          <a:prstGeom prst="roundRect">
            <a:avLst>
              <a:gd name="adj" fmla="val 3010"/>
            </a:avLst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АКТИВ</a:t>
            </a:r>
            <a:endParaRPr lang="ru-RU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6540" y="3988047"/>
            <a:ext cx="1056322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В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графах 6, 7, 8 раздела 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1 подлежат заполнению: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строка 011 «Средства единого казначейского счета»;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итоговые строки раздела.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Строки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012 – 015, 020 – 038, 040 – 042 – не заполняются;</a:t>
            </a:r>
          </a:p>
        </p:txBody>
      </p:sp>
      <p:sp>
        <p:nvSpPr>
          <p:cNvPr id="11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548979" y="1218664"/>
            <a:ext cx="10998348" cy="720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Федерального казначейства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14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декабря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2023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г. №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453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«Об утверждении Особенностей формирования и сроков представления отчетности территориальными органами Федерального казначейства»</a:t>
            </a:r>
          </a:p>
        </p:txBody>
      </p:sp>
    </p:spTree>
    <p:extLst>
      <p:ext uri="{BB962C8B-B14F-4D97-AF65-F5344CB8AC3E}">
        <p14:creationId xmlns:p14="http://schemas.microsoft.com/office/powerpoint/2010/main" val="211575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422650"/>
              </p:ext>
            </p:extLst>
          </p:nvPr>
        </p:nvGraphicFramePr>
        <p:xfrm>
          <a:off x="676275" y="1723248"/>
          <a:ext cx="7800424" cy="499822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342818"/>
                <a:gridCol w="1222115"/>
                <a:gridCol w="301757"/>
                <a:gridCol w="822289"/>
                <a:gridCol w="822289"/>
                <a:gridCol w="822289"/>
                <a:gridCol w="822289"/>
                <a:gridCol w="822289"/>
                <a:gridCol w="822289"/>
              </a:tblGrid>
              <a:tr h="122733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Оперативный баланс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Коды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3976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операций в системе казначейских платежей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Форма по КФД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0531377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41687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за "___" _____________ 20__ г.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 dirty="0">
                          <a:effectLst/>
                        </a:rPr>
                        <a:t>Дата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273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Наименование органа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273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Федерального казначейства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по Реестру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1687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Тип отчета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273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(индивидуальный, консолидированный)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41687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Периодичность: ежедневная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107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Единица измерения: руб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u="none" strike="noStrike">
                          <a:effectLst/>
                        </a:rPr>
                        <a:t>по ОКЕИ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383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122733"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</a:tcPr>
                </a:tc>
              </a:tr>
              <a:tr h="12273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42048"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АКТИВ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Код строки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На начало года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 На конец отчетного периода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44747"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 валюте Российской Федерации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 иностранной валюте и драгоценных металлах (рублевый эквивалент)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итого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в валюте Российской Федерации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в иностранной валюте и драгоценных металлах (рублевый эквивалент)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итого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</a:tr>
              <a:tr h="12273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1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2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3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4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5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6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7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</a:rPr>
                        <a:t>8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</a:tr>
              <a:tr h="636062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</a:rPr>
                        <a:t>I. Финансовые активы системы казначейских платежей</a:t>
                      </a:r>
                      <a:endParaRPr lang="ru-RU" sz="800" b="1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</a:tr>
              <a:tr h="360183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Средства в системе казначейских платежей на счетах в подразделениях Банка России и кредитных организациях, всего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010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</a:tr>
              <a:tr h="173341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в том числе:</a:t>
                      </a:r>
                      <a:endParaRPr lang="ru-RU" sz="800" b="0" i="1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48173" marR="4116" marT="411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</a:tr>
              <a:tr h="20072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средства единого казначейского счета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7564" marR="4116" marT="4116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011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</a:tr>
              <a:tr h="200723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средства Фонда национального благосостояния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7564" marR="4116" marT="411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012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</a:tr>
              <a:tr h="360183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средства на счетах для выдачи и внесения наличных денежных средств и осуществления расчетов по отдельным операциям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7564" marR="4116" marT="411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013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</a:tr>
              <a:tr h="200723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средства в системе казначейских платежей в пути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7564" marR="4116" marT="411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014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</a:tr>
              <a:tr h="200723">
                <a:tc gridSpan="2"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</a:rPr>
                        <a:t>средства на прочих счетах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7564" marR="4116" marT="4116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015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>
                          <a:effectLst/>
                        </a:rPr>
                        <a:t> </a:t>
                      </a:r>
                      <a:endParaRPr lang="ru-RU" sz="800" b="0" i="0" u="none" strike="noStrike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116" marR="4116" marT="4116" marB="0" anchor="ctr"/>
                </a:tc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790866" y="6292850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2948473" y="299118"/>
            <a:ext cx="8952938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Особенности составления отчетности по операциям СКП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76275" y="1104960"/>
            <a:ext cx="10677525" cy="511929"/>
          </a:xfrm>
          <a:prstGeom prst="roundRect">
            <a:avLst>
              <a:gd name="adj" fmla="val 301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Оперативный баланс операций в системе казначейских платежей (ф. 0531377)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 дополнительный период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(АКТИВ)</a:t>
            </a:r>
            <a:endParaRPr lang="ru-RU" sz="11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33031" y="2001874"/>
            <a:ext cx="1567543" cy="18661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8790866" y="1839046"/>
            <a:ext cx="2562934" cy="698881"/>
          </a:xfrm>
          <a:prstGeom prst="wedgeRectCallout">
            <a:avLst>
              <a:gd name="adj1" fmla="val -211042"/>
              <a:gd name="adj2" fmla="val 4664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Календарная дата, например «03.01.2024»</a:t>
            </a:r>
            <a:endParaRPr lang="ru-RU" sz="1600" dirty="0">
              <a:solidFill>
                <a:srgbClr val="FF0000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114675" y="5543550"/>
            <a:ext cx="581025" cy="2381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ая выноска 14"/>
          <p:cNvSpPr/>
          <p:nvPr/>
        </p:nvSpPr>
        <p:spPr>
          <a:xfrm>
            <a:off x="8790866" y="3131318"/>
            <a:ext cx="2562934" cy="1193416"/>
          </a:xfrm>
          <a:prstGeom prst="wedgeRectCallout">
            <a:avLst>
              <a:gd name="adj1" fmla="val -240483"/>
              <a:gd name="adj2" fmla="val 16120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Строка 011</a:t>
            </a:r>
          </a:p>
          <a:p>
            <a:pPr algn="ctr"/>
            <a:r>
              <a:rPr lang="ru-RU" sz="14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остатки по счетам:</a:t>
            </a:r>
          </a:p>
          <a:p>
            <a:pPr algn="ctr"/>
            <a:r>
              <a:rPr lang="ru-RU" sz="14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029211000, 029213000 по состоянию за последний день года</a:t>
            </a:r>
            <a:endParaRPr lang="ru-RU" sz="1400" dirty="0">
              <a:solidFill>
                <a:srgbClr val="FF0000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Правая фигурная скобка 2"/>
          <p:cNvSpPr/>
          <p:nvPr/>
        </p:nvSpPr>
        <p:spPr>
          <a:xfrm>
            <a:off x="3695700" y="5873750"/>
            <a:ext cx="142876" cy="784225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ая выноска 15"/>
          <p:cNvSpPr/>
          <p:nvPr/>
        </p:nvSpPr>
        <p:spPr>
          <a:xfrm>
            <a:off x="8790866" y="4604326"/>
            <a:ext cx="2562934" cy="1193416"/>
          </a:xfrm>
          <a:prstGeom prst="wedgeRectCallout">
            <a:avLst>
              <a:gd name="adj1" fmla="val -240483"/>
              <a:gd name="adj2" fmla="val 8857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Остальные строки раздела НЕ заполняются</a:t>
            </a:r>
            <a:endParaRPr lang="ru-RU" sz="1400" dirty="0">
              <a:solidFill>
                <a:srgbClr val="FF0000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7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 rot="20044731">
            <a:off x="228600" y="1881013"/>
            <a:ext cx="1028700" cy="313922"/>
          </a:xfrm>
          <a:prstGeom prst="roundRect">
            <a:avLst>
              <a:gd name="adj" fmla="val 301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ПРИМЕР</a:t>
            </a:r>
            <a:endParaRPr lang="ru-RU" sz="1400" b="1" dirty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32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4019550" y="176276"/>
            <a:ext cx="7945102" cy="49859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hangingPunct="0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</a:lstStyle>
          <a:p>
            <a:r>
              <a:rPr lang="ru-RU" sz="1600" dirty="0">
                <a:latin typeface="Segoe UI Light" panose="020B0502040204020203" pitchFamily="34" charset="0"/>
                <a:sym typeface="Helvetica Neue"/>
              </a:rPr>
              <a:t>Особенности составления отчетности </a:t>
            </a:r>
            <a:r>
              <a:rPr lang="ru-RU" sz="1600" dirty="0" smtClean="0">
                <a:latin typeface="Segoe UI Light" panose="020B0502040204020203" pitchFamily="34" charset="0"/>
                <a:sym typeface="Helvetica Neue"/>
              </a:rPr>
              <a:t>ТОФК по операциям СКП</a:t>
            </a:r>
            <a:endParaRPr lang="ru-RU" sz="1600" dirty="0">
              <a:latin typeface="Segoe UI Light" panose="020B0502040204020203" pitchFamily="34" charset="0"/>
              <a:sym typeface="Helvetica Neue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13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247901" y="2086475"/>
            <a:ext cx="7972424" cy="6689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Оперативный баланс операций в системе казначейских платежей (ф. 0531377) за дополнительный период </a:t>
            </a:r>
            <a:endParaRPr lang="ru-RU" sz="16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 rot="5400000">
            <a:off x="5521069" y="1868458"/>
            <a:ext cx="525749" cy="2538189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3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548979" y="3552288"/>
            <a:ext cx="10998348" cy="294348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4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5286375" y="2964453"/>
            <a:ext cx="1028700" cy="313922"/>
          </a:xfrm>
          <a:prstGeom prst="roundRect">
            <a:avLst>
              <a:gd name="adj" fmla="val 3010"/>
            </a:avLst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ПАССИВ</a:t>
            </a:r>
            <a:endParaRPr lang="ru-RU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0124" y="3888472"/>
            <a:ext cx="982027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В графах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6, 7, 8 раздела 2 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подлежат заполнению: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строки 070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091, 101, 111, 121, 131, 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141, 233, 234;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итоговые строки раздела.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Строки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92 – 97, 102 – 106, 112 – 116, 122, 123, 132, 142, 150 – 152, 160 – 163, 170, 180 – 184, 190, 200, 210, 220, 231, 232, 250, 260 – 262, 270, 280, 290, 310 – 312 – не заполняются.</a:t>
            </a:r>
          </a:p>
        </p:txBody>
      </p:sp>
      <p:sp>
        <p:nvSpPr>
          <p:cNvPr id="11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548979" y="1218664"/>
            <a:ext cx="10998348" cy="720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Федерального казначейства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14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декабря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2023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г. №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453 </a:t>
            </a:r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«Об утверждении Особенностей формирования и сроков представления отчетности территориальными органами Федерального казначейства»</a:t>
            </a:r>
          </a:p>
        </p:txBody>
      </p:sp>
    </p:spTree>
    <p:extLst>
      <p:ext uri="{BB962C8B-B14F-4D97-AF65-F5344CB8AC3E}">
        <p14:creationId xmlns:p14="http://schemas.microsoft.com/office/powerpoint/2010/main" val="3074604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275" y="1679757"/>
            <a:ext cx="7229475" cy="48591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2948473" y="299118"/>
            <a:ext cx="8952938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Особенности составления отчетности по операциям СКП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676275" y="1104960"/>
            <a:ext cx="10677525" cy="511929"/>
          </a:xfrm>
          <a:prstGeom prst="roundRect">
            <a:avLst>
              <a:gd name="adj" fmla="val 301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Оперативный баланс операций в системе казначейских платежей (ф. 0531377) </a:t>
            </a:r>
            <a:r>
              <a:rPr lang="ru-RU" sz="14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 дополнительный период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(ПАССИВ)</a:t>
            </a:r>
            <a:endParaRPr lang="ru-RU" sz="11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19450" y="2514600"/>
            <a:ext cx="447676" cy="23743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ая выноска 10"/>
          <p:cNvSpPr/>
          <p:nvPr/>
        </p:nvSpPr>
        <p:spPr>
          <a:xfrm>
            <a:off x="8277225" y="1840867"/>
            <a:ext cx="3076575" cy="971011"/>
          </a:xfrm>
          <a:prstGeom prst="wedgeRectCallout">
            <a:avLst>
              <a:gd name="adj1" fmla="val -197650"/>
              <a:gd name="adj2" fmla="val 2533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Строка 070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Расчет не изменяется (остаток по выписке из КС № 3100 и платежные поручения</a:t>
            </a:r>
            <a:endParaRPr lang="ru-RU" sz="1600" dirty="0">
              <a:solidFill>
                <a:srgbClr val="FF0000"/>
              </a:solidFill>
              <a:latin typeface="Segoe UI Light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190875" y="3952874"/>
            <a:ext cx="447676" cy="2847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ая выноска 14"/>
          <p:cNvSpPr/>
          <p:nvPr/>
        </p:nvSpPr>
        <p:spPr>
          <a:xfrm>
            <a:off x="8277225" y="3035856"/>
            <a:ext cx="3076575" cy="968087"/>
          </a:xfrm>
          <a:prstGeom prst="wedgeRectCallout">
            <a:avLst>
              <a:gd name="adj1" fmla="val -198799"/>
              <a:gd name="adj2" fmla="val 5340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Строка 091</a:t>
            </a:r>
          </a:p>
          <a:p>
            <a:pPr algn="ctr"/>
            <a:r>
              <a:rPr lang="ru-RU" sz="14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Сумма платежных поручений (без остатка по выписке из КС № 3211)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209925" y="6276974"/>
            <a:ext cx="447676" cy="2847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ая выноска 16"/>
          <p:cNvSpPr/>
          <p:nvPr/>
        </p:nvSpPr>
        <p:spPr>
          <a:xfrm>
            <a:off x="8325901" y="5372100"/>
            <a:ext cx="3027899" cy="968087"/>
          </a:xfrm>
          <a:prstGeom prst="wedgeRectCallout">
            <a:avLst>
              <a:gd name="adj1" fmla="val -222102"/>
              <a:gd name="adj2" fmla="val 61276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Строка 101</a:t>
            </a:r>
          </a:p>
          <a:p>
            <a:pPr algn="ctr"/>
            <a:r>
              <a:rPr lang="ru-RU" sz="1400" dirty="0" smtClean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Сумма платежных поручений (без остатка по выписке из КС № 3221)</a:t>
            </a:r>
          </a:p>
        </p:txBody>
      </p:sp>
      <p:sp>
        <p:nvSpPr>
          <p:cNvPr id="13" name="Правая фигурная скобка 12"/>
          <p:cNvSpPr/>
          <p:nvPr/>
        </p:nvSpPr>
        <p:spPr>
          <a:xfrm>
            <a:off x="3667125" y="4373190"/>
            <a:ext cx="266699" cy="998910"/>
          </a:xfrm>
          <a:prstGeom prst="righ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ая выноска 17"/>
          <p:cNvSpPr/>
          <p:nvPr/>
        </p:nvSpPr>
        <p:spPr>
          <a:xfrm>
            <a:off x="8277225" y="4203978"/>
            <a:ext cx="3076575" cy="968087"/>
          </a:xfrm>
          <a:prstGeom prst="wedgeRectCallout">
            <a:avLst>
              <a:gd name="adj1" fmla="val -187034"/>
              <a:gd name="adj2" fmla="val 1601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FF0000"/>
                </a:solidFill>
                <a:latin typeface="Segoe UI Light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Остальные строки раздела НЕ заполняются</a:t>
            </a:r>
          </a:p>
        </p:txBody>
      </p:sp>
      <p:sp>
        <p:nvSpPr>
          <p:cNvPr id="19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 rot="20044731">
            <a:off x="228600" y="2052463"/>
            <a:ext cx="1028700" cy="313922"/>
          </a:xfrm>
          <a:prstGeom prst="roundRect">
            <a:avLst>
              <a:gd name="adj" fmla="val 301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ПРИМЕР</a:t>
            </a:r>
            <a:endParaRPr lang="ru-RU" sz="1400" b="1" dirty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443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4019550" y="176276"/>
            <a:ext cx="7945102" cy="49859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>
            <a:noAutofit/>
          </a:bodyPr>
          <a:lstStyle>
            <a:lvl1pPr algn="r" hangingPunct="0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</a:lstStyle>
          <a:p>
            <a:r>
              <a:rPr lang="ru-RU" sz="1600" dirty="0">
                <a:latin typeface="Segoe UI Light" panose="020B0502040204020203" pitchFamily="34" charset="0"/>
                <a:sym typeface="Helvetica Neue"/>
              </a:rPr>
              <a:t>Особенности составления отчетности </a:t>
            </a:r>
            <a:r>
              <a:rPr lang="ru-RU" sz="1600" dirty="0" smtClean="0">
                <a:latin typeface="Segoe UI Light" panose="020B0502040204020203" pitchFamily="34" charset="0"/>
                <a:sym typeface="Helvetica Neue"/>
              </a:rPr>
              <a:t>ТОФК по операциям СКП</a:t>
            </a:r>
            <a:endParaRPr lang="ru-RU" sz="1600" dirty="0">
              <a:latin typeface="Segoe UI Light" panose="020B0502040204020203" pitchFamily="34" charset="0"/>
              <a:sym typeface="Helvetica Neue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15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15" name="Скругленный прямоугольник 16">
            <a:extLst>
              <a:ext uri="{FF2B5EF4-FFF2-40B4-BE49-F238E27FC236}">
                <a16:creationId xmlns:a16="http://schemas.microsoft.com/office/drawing/2014/main" xmlns="" id="{35C0BD5A-2047-4654-95BD-6216E4CD2D4D}"/>
              </a:ext>
            </a:extLst>
          </p:cNvPr>
          <p:cNvSpPr/>
          <p:nvPr/>
        </p:nvSpPr>
        <p:spPr>
          <a:xfrm>
            <a:off x="7191376" y="3466945"/>
            <a:ext cx="4650817" cy="2789141"/>
          </a:xfrm>
          <a:prstGeom prst="roundRect">
            <a:avLst/>
          </a:prstGeom>
          <a:solidFill>
            <a:schemeClr val="bg1"/>
          </a:solidFill>
          <a:ln w="222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b" anchorCtr="0"/>
          <a:lstStyle/>
          <a:p>
            <a:pPr algn="ctr" eaLnBrk="0" hangingPunct="0">
              <a:defRPr/>
            </a:pPr>
            <a:r>
              <a:rPr lang="ru-RU" sz="1200" b="1" dirty="0" err="1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ПУиО</a:t>
            </a:r>
            <a:r>
              <a:rPr lang="ru-RU" sz="1200" b="1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200" b="1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ГИИС «Электронный бюджет</a:t>
            </a:r>
            <a:r>
              <a:rPr lang="ru-RU" sz="1200" b="1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 </a:t>
            </a:r>
            <a:endParaRPr lang="ru-RU" sz="1200" b="1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Скругленный прямоугольник 16">
            <a:extLst>
              <a:ext uri="{FF2B5EF4-FFF2-40B4-BE49-F238E27FC236}">
                <a16:creationId xmlns:a16="http://schemas.microsoft.com/office/drawing/2014/main" xmlns="" id="{35C0BD5A-2047-4654-95BD-6216E4CD2D4D}"/>
              </a:ext>
            </a:extLst>
          </p:cNvPr>
          <p:cNvSpPr/>
          <p:nvPr/>
        </p:nvSpPr>
        <p:spPr>
          <a:xfrm>
            <a:off x="425142" y="3466944"/>
            <a:ext cx="4423083" cy="2789142"/>
          </a:xfrm>
          <a:prstGeom prst="roundRect">
            <a:avLst/>
          </a:prstGeom>
          <a:solidFill>
            <a:schemeClr val="bg1"/>
          </a:solidFill>
          <a:ln w="222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b" anchorCtr="0"/>
          <a:lstStyle/>
          <a:p>
            <a:pPr algn="ctr" eaLnBrk="0" hangingPunct="0">
              <a:defRPr/>
            </a:pPr>
            <a:r>
              <a:rPr lang="ru-RU" sz="1300" b="1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Открытый контур </a:t>
            </a:r>
          </a:p>
          <a:p>
            <a:pPr algn="ctr" eaLnBrk="0" hangingPunct="0">
              <a:defRPr/>
            </a:pPr>
            <a:r>
              <a:rPr lang="ru-RU" sz="1300" b="1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ИС «АСФК»</a:t>
            </a:r>
            <a:endParaRPr lang="ru-RU" sz="1300" b="1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xmlns="" id="{35C0BD5A-2047-4654-95BD-6216E4CD2D4D}"/>
              </a:ext>
            </a:extLst>
          </p:cNvPr>
          <p:cNvSpPr/>
          <p:nvPr/>
        </p:nvSpPr>
        <p:spPr>
          <a:xfrm>
            <a:off x="2098689" y="1295400"/>
            <a:ext cx="7524749" cy="1419226"/>
          </a:xfrm>
          <a:prstGeom prst="round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t" anchorCtr="0"/>
          <a:lstStyle/>
          <a:p>
            <a:pPr algn="ctr" eaLnBrk="0" hangingPunct="0">
              <a:defRPr/>
            </a:pPr>
            <a:r>
              <a:rPr lang="ru-RU" sz="1200" b="1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Модуль формирования бюджетной (бухгалтерской) отчетности </a:t>
            </a:r>
          </a:p>
          <a:p>
            <a:pPr algn="ctr" eaLnBrk="0" hangingPunct="0">
              <a:defRPr/>
            </a:pPr>
            <a:r>
              <a:rPr lang="ru-RU" sz="1200" b="1" dirty="0" err="1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ПУиО</a:t>
            </a:r>
            <a:r>
              <a:rPr lang="ru-RU" sz="1200" b="1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ГИИС «Электронный бюджет»</a:t>
            </a:r>
            <a:endParaRPr lang="ru-RU" sz="1200" b="1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Скругленный прямоугольник 62">
            <a:extLst>
              <a:ext uri="{FF2B5EF4-FFF2-40B4-BE49-F238E27FC236}">
                <a16:creationId xmlns:a16="http://schemas.microsoft.com/office/drawing/2014/main" xmlns="" id="{4DAAEE84-B54E-4D4C-BEBB-1C606EC78634}"/>
              </a:ext>
            </a:extLst>
          </p:cNvPr>
          <p:cNvSpPr/>
          <p:nvPr/>
        </p:nvSpPr>
        <p:spPr>
          <a:xfrm>
            <a:off x="2917860" y="2105024"/>
            <a:ext cx="5635900" cy="5095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Оперативный баланс (ф. 0531377) за дополнительный период 2023 года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Скругленный прямоугольник 62">
            <a:extLst>
              <a:ext uri="{FF2B5EF4-FFF2-40B4-BE49-F238E27FC236}">
                <a16:creationId xmlns:a16="http://schemas.microsoft.com/office/drawing/2014/main" xmlns="" id="{4DAAEE84-B54E-4D4C-BEBB-1C606EC78634}"/>
              </a:ext>
            </a:extLst>
          </p:cNvPr>
          <p:cNvSpPr/>
          <p:nvPr/>
        </p:nvSpPr>
        <p:spPr>
          <a:xfrm>
            <a:off x="620846" y="3837996"/>
            <a:ext cx="4022280" cy="1579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Оперативный баланс (ф. 0531377) за дополнительный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период 2023 года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Скругленный прямоугольник 62">
            <a:extLst>
              <a:ext uri="{FF2B5EF4-FFF2-40B4-BE49-F238E27FC236}">
                <a16:creationId xmlns:a16="http://schemas.microsoft.com/office/drawing/2014/main" xmlns="" id="{4DAAEE84-B54E-4D4C-BEBB-1C606EC78634}"/>
              </a:ext>
            </a:extLst>
          </p:cNvPr>
          <p:cNvSpPr/>
          <p:nvPr/>
        </p:nvSpPr>
        <p:spPr>
          <a:xfrm>
            <a:off x="7527884" y="3837997"/>
            <a:ext cx="4042595" cy="157988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/>
            <a:r>
              <a:rPr lang="ru-RU" sz="16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Оперативный баланс (ф. 0531377) за дополнительный </a:t>
            </a:r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период 2023 года</a:t>
            </a:r>
            <a:endParaRPr lang="ru-RU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29" name="Соединительная линия уступом 65">
            <a:extLst>
              <a:ext uri="{FF2B5EF4-FFF2-40B4-BE49-F238E27FC236}">
                <a16:creationId xmlns:a16="http://schemas.microsoft.com/office/drawing/2014/main" xmlns="" id="{858DC979-A4E9-49BA-9B12-BF0C7E2B5689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852536" y="2961669"/>
            <a:ext cx="395556" cy="107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solid"/>
            <a:headEnd type="none" w="med" len="med"/>
            <a:tailEnd type="arrow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V="1">
            <a:off x="2631986" y="3159983"/>
            <a:ext cx="0" cy="2873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V="1">
            <a:off x="9623438" y="3159983"/>
            <a:ext cx="0" cy="2873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 flipV="1">
            <a:off x="2631986" y="3166180"/>
            <a:ext cx="6991452" cy="55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3949" y="3159983"/>
            <a:ext cx="729103" cy="729103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39190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6F15528-21DE-4FAA-801E-634DDDAF4B2B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10" name="Заголовок 2"/>
          <p:cNvSpPr txBox="1">
            <a:spLocks/>
          </p:cNvSpPr>
          <p:nvPr/>
        </p:nvSpPr>
        <p:spPr>
          <a:xfrm>
            <a:off x="2948473" y="299118"/>
            <a:ext cx="8952938" cy="43088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Особенности составления отчетности по операциям СКП</a:t>
            </a:r>
            <a:endParaRPr lang="ru-RU" sz="300" dirty="0" smtClean="0">
              <a:solidFill>
                <a:schemeClr val="tx1"/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1200" dirty="0" smtClean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  <a:endParaRPr lang="ru-RU" sz="1200" dirty="0">
              <a:solidFill>
                <a:schemeClr val="tx1"/>
              </a:solidFill>
              <a:latin typeface="Cambria" panose="02040503050406030204" pitchFamily="18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6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929821" y="1104960"/>
            <a:ext cx="10423979" cy="511929"/>
          </a:xfrm>
          <a:prstGeom prst="roundRect">
            <a:avLst>
              <a:gd name="adj" fmla="val 3010"/>
            </a:avLst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Оперативный баланс операций в системе казначейских платежей (ф. </a:t>
            </a:r>
            <a:r>
              <a:rPr lang="ru-RU" sz="14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0531377)</a:t>
            </a:r>
            <a:endParaRPr lang="ru-RU" sz="11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2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>
            <a:off x="929821" y="1914001"/>
            <a:ext cx="10423979" cy="511929"/>
          </a:xfrm>
          <a:prstGeom prst="roundRect">
            <a:avLst>
              <a:gd name="adj" fmla="val 3010"/>
            </a:avLst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Раздел «Информация по суммам привлеченных средств на уровень бюджетов субъектов РФ (местных бюджетов)»</a:t>
            </a:r>
            <a:endParaRPr lang="ru-RU" sz="16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58471" y="3870076"/>
            <a:ext cx="5058652" cy="1323439"/>
          </a:xfrm>
          <a:prstGeom prst="rect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Остаток на начало 2024 года                 остатку по соответствующему показателю, отраженному в Оперативном балансе (ф. 0531377) за 31.12.2023 + сумма средств ТФОМС, поступившая и привлеченная в дни дополнительного периода (при наличии)</a:t>
            </a:r>
            <a:endParaRPr lang="ru-RU" sz="1600" dirty="0">
              <a:latin typeface="Segoe UI Light" panose="020B0502040204020203" pitchFamily="34" charset="0"/>
              <a:ea typeface="Segoe UI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Равно 13"/>
          <p:cNvSpPr/>
          <p:nvPr/>
        </p:nvSpPr>
        <p:spPr>
          <a:xfrm>
            <a:off x="4443668" y="3973178"/>
            <a:ext cx="314546" cy="162453"/>
          </a:xfrm>
          <a:prstGeom prst="mathEqual">
            <a:avLst/>
          </a:prstGeom>
          <a:solidFill>
            <a:schemeClr val="accent1">
              <a:lumMod val="75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Стрелка вправо 14"/>
          <p:cNvSpPr/>
          <p:nvPr/>
        </p:nvSpPr>
        <p:spPr>
          <a:xfrm>
            <a:off x="6895384" y="3489731"/>
            <a:ext cx="819870" cy="2064161"/>
          </a:xfrm>
          <a:prstGeom prst="rightArrow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6" name="Скругленный прямоугольник 56">
            <a:extLst>
              <a:ext uri="{FF2B5EF4-FFF2-40B4-BE49-F238E27FC236}">
                <a16:creationId xmlns:a16="http://schemas.microsoft.com/office/drawing/2014/main" xmlns="" id="{7D5109DB-5C3B-4D44-9353-4D26A24E9001}"/>
              </a:ext>
            </a:extLst>
          </p:cNvPr>
          <p:cNvSpPr/>
          <p:nvPr/>
        </p:nvSpPr>
        <p:spPr>
          <a:xfrm rot="16200000">
            <a:off x="6543216" y="4297973"/>
            <a:ext cx="1360624" cy="447676"/>
          </a:xfrm>
          <a:prstGeom prst="roundRect">
            <a:avLst>
              <a:gd name="adj" fmla="val 3010"/>
            </a:avLst>
          </a:prstGeom>
          <a:noFill/>
          <a:ln w="952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dirty="0" smtClean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Подлежит отражению </a:t>
            </a:r>
            <a:endParaRPr lang="ru-RU" sz="12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552613" y="2857990"/>
            <a:ext cx="5058652" cy="338554"/>
          </a:xfrm>
          <a:prstGeom prst="rect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За дни дополнительного периода НЕ заполняется</a:t>
            </a:r>
            <a:endParaRPr lang="ru-RU" sz="1600" dirty="0">
              <a:latin typeface="Segoe UI Light" panose="020B0502040204020203" pitchFamily="34" charset="0"/>
              <a:ea typeface="Segoe UI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419100" y="3384956"/>
            <a:ext cx="95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endCxn id="12" idx="1"/>
          </p:cNvCxnSpPr>
          <p:nvPr/>
        </p:nvCxnSpPr>
        <p:spPr>
          <a:xfrm>
            <a:off x="590550" y="2169965"/>
            <a:ext cx="33927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V="1">
            <a:off x="590550" y="2169965"/>
            <a:ext cx="1" cy="2411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428625" y="405440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V="1">
            <a:off x="628650" y="3041418"/>
            <a:ext cx="888091" cy="48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V="1">
            <a:off x="617311" y="4562475"/>
            <a:ext cx="888091" cy="48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Прямоугольник 62"/>
          <p:cNvSpPr/>
          <p:nvPr/>
        </p:nvSpPr>
        <p:spPr>
          <a:xfrm>
            <a:off x="7993515" y="4013059"/>
            <a:ext cx="3534240" cy="830997"/>
          </a:xfrm>
          <a:prstGeom prst="rect">
            <a:avLst/>
          </a:prstGeom>
          <a:ln w="952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В Оперативном балансе с типом ОМИ согласно Инструкции в </a:t>
            </a:r>
            <a:r>
              <a:rPr lang="en-US" sz="1600" dirty="0" smtClean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KB-1958 </a:t>
            </a:r>
            <a:r>
              <a:rPr lang="ru-RU" sz="1600" dirty="0" smtClean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Базы знаний И</a:t>
            </a:r>
            <a:r>
              <a:rPr lang="en-US" sz="1600" dirty="0" smtClean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C </a:t>
            </a:r>
            <a:r>
              <a:rPr lang="ru-RU" sz="1600" dirty="0" smtClean="0">
                <a:latin typeface="Segoe UI Light" panose="020B0502040204020203" pitchFamily="34" charset="0"/>
                <a:ea typeface="Segoe UI" panose="020B0502040204020203" pitchFamily="34" charset="0"/>
                <a:cs typeface="Segoe UI Light" panose="020B0502040204020203" pitchFamily="34" charset="0"/>
              </a:rPr>
              <a:t>«АСФК»</a:t>
            </a:r>
            <a:endParaRPr lang="ru-RU" sz="1600" dirty="0">
              <a:latin typeface="Segoe UI Light" panose="020B0502040204020203" pitchFamily="34" charset="0"/>
              <a:ea typeface="Segoe UI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878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Скругленный прямоугольник 16">
            <a:extLst>
              <a:ext uri="{FF2B5EF4-FFF2-40B4-BE49-F238E27FC236}">
                <a16:creationId xmlns:a16="http://schemas.microsoft.com/office/drawing/2014/main" xmlns="" id="{35C0BD5A-2047-4654-95BD-6216E4CD2D4D}"/>
              </a:ext>
            </a:extLst>
          </p:cNvPr>
          <p:cNvSpPr/>
          <p:nvPr/>
        </p:nvSpPr>
        <p:spPr>
          <a:xfrm>
            <a:off x="348461" y="5087929"/>
            <a:ext cx="11617854" cy="765942"/>
          </a:xfrm>
          <a:prstGeom prst="roundRect">
            <a:avLst/>
          </a:prstGeom>
          <a:solidFill>
            <a:schemeClr val="bg1"/>
          </a:solidFill>
          <a:ln w="22225">
            <a:solidFill>
              <a:schemeClr val="accent1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b" anchorCtr="0"/>
          <a:lstStyle/>
          <a:p>
            <a:pPr algn="ctr" eaLnBrk="0" hangingPunct="0">
              <a:defRPr/>
            </a:pPr>
            <a:r>
              <a:rPr lang="ru-RU" sz="1300" b="1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Бюджет субъекта</a:t>
            </a:r>
            <a:endParaRPr lang="ru-RU" sz="1300" b="1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9162154" y="6396555"/>
            <a:ext cx="2804161" cy="348813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17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435600" y="343650"/>
            <a:ext cx="6530715" cy="34881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Отражение в отчетности доходов от управления ЕКС за 4 квартал 2023 года 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71" y="143478"/>
            <a:ext cx="1402441" cy="5489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7225" y="913763"/>
            <a:ext cx="11153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Письмо Минфина России 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10.11.2023 № 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02-06-07/107342 (письмо ФК  от 16.11.2023 № 07-04-05/02-33600)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9971" y="1978346"/>
            <a:ext cx="3895309" cy="92333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Распределение и зачисление доходов от управления средствами ЕКС за 4 кв. 2023 года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>
            <a:off x="4338322" y="2336425"/>
            <a:ext cx="650240" cy="163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ru-RU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59319" y="2094902"/>
            <a:ext cx="3454400" cy="6463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/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В первые 4 рабочих дней 2024 года операциями 2024 года 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8877674" y="2336425"/>
            <a:ext cx="650240" cy="1632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ru-RU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20956" y="1968566"/>
            <a:ext cx="22453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Получение ФО выписок по КС в 2024 году 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27442" y="1344900"/>
            <a:ext cx="77775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операции в рамках распределения доходов (отражаются </a:t>
            </a:r>
            <a:r>
              <a:rPr lang="ru-RU" sz="1600" b="1" i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казначейских счетах и лицевых счетах операциями </a:t>
            </a:r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2024 года): </a:t>
            </a:r>
            <a:endParaRPr lang="ru-RU" sz="1600" b="1" i="1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endParaRPr lang="ru-RU" sz="1600" b="1" i="1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17731" y="3246852"/>
            <a:ext cx="5699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операции по отражению в учете и отчетности ТОФК:</a:t>
            </a:r>
            <a:endParaRPr lang="ru-RU" sz="1600" b="1" i="1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57225" y="3776468"/>
            <a:ext cx="36766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Датой последнего дня </a:t>
            </a:r>
            <a:r>
              <a:rPr lang="ru-RU" i="1" dirty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2023 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года</a:t>
            </a:r>
            <a:endParaRPr lang="ru-RU" i="1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15676" y="5124455"/>
            <a:ext cx="3112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Дт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1 20322 510 </a:t>
            </a:r>
            <a:r>
              <a:rPr lang="ru-RU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Кт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1 30712 120 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524750" y="5440124"/>
            <a:ext cx="38442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Дт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1 20312 510  </a:t>
            </a:r>
            <a:r>
              <a:rPr lang="ru-RU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Кт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1 20322 610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49971" y="5885409"/>
            <a:ext cx="119155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Остаток денежных средств бюджета на 01.01.2024 в Балансе (0503140, 0503150) не равен остатку в выписке по казначейскому счету бюджета на  указанные средства</a:t>
            </a:r>
            <a:endParaRPr lang="ru-RU" sz="1600" dirty="0"/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>
            <a:off x="249971" y="3150099"/>
            <a:ext cx="11646754" cy="18585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7372350" y="3785071"/>
            <a:ext cx="43624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Датой поступления средств в 2024 году</a:t>
            </a:r>
            <a:endParaRPr lang="ru-RU" i="1" dirty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524750" y="5071182"/>
            <a:ext cx="42862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текущие записи </a:t>
            </a:r>
            <a:r>
              <a:rPr lang="ru-RU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(</a:t>
            </a:r>
            <a:r>
              <a:rPr lang="ru-RU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красное </a:t>
            </a:r>
            <a:r>
              <a:rPr lang="ru-RU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сторно</a:t>
            </a:r>
            <a:r>
              <a:rPr lang="ru-RU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) </a:t>
            </a:r>
            <a:endParaRPr lang="ru-RU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3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" y="5672759"/>
            <a:ext cx="494876" cy="42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Скругленный прямоугольник 16">
            <a:extLst>
              <a:ext uri="{FF2B5EF4-FFF2-40B4-BE49-F238E27FC236}">
                <a16:creationId xmlns:a16="http://schemas.microsoft.com/office/drawing/2014/main" xmlns="" id="{35C0BD5A-2047-4654-95BD-6216E4CD2D4D}"/>
              </a:ext>
            </a:extLst>
          </p:cNvPr>
          <p:cNvSpPr/>
          <p:nvPr/>
        </p:nvSpPr>
        <p:spPr>
          <a:xfrm>
            <a:off x="348461" y="4202104"/>
            <a:ext cx="11617854" cy="765942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1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b" anchorCtr="0"/>
          <a:lstStyle/>
          <a:p>
            <a:pPr algn="ctr" eaLnBrk="0" hangingPunct="0">
              <a:defRPr/>
            </a:pPr>
            <a:r>
              <a:rPr lang="ru-RU" sz="1300" b="1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бюджет </a:t>
            </a:r>
            <a:endParaRPr lang="ru-RU" sz="1300" b="1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15677" y="4238630"/>
            <a:ext cx="2963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Дт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1 20212 510 </a:t>
            </a:r>
            <a:r>
              <a:rPr lang="ru-RU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Кт</a:t>
            </a:r>
            <a:r>
              <a:rPr lang="ru-RU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1 40210 120 </a:t>
            </a:r>
            <a:endParaRPr lang="ru-RU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591425" y="4585206"/>
            <a:ext cx="3596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Дт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1 20211 510 </a:t>
            </a:r>
            <a:r>
              <a:rPr lang="ru-RU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Кт</a:t>
            </a:r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1 20212 610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591425" y="4185357"/>
            <a:ext cx="4374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текущие записи </a:t>
            </a:r>
            <a:r>
              <a:rPr lang="ru-RU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(красное </a:t>
            </a:r>
            <a:r>
              <a:rPr lang="ru-RU" sz="1200" dirty="0" err="1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сторно</a:t>
            </a:r>
            <a:r>
              <a:rPr lang="ru-RU" sz="1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) </a:t>
            </a:r>
            <a:endParaRPr lang="ru-RU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84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 txBox="1">
            <a:spLocks/>
          </p:cNvSpPr>
          <p:nvPr/>
        </p:nvSpPr>
        <p:spPr>
          <a:xfrm>
            <a:off x="723014" y="1484426"/>
            <a:ext cx="8442251" cy="49859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ru-RU"/>
            </a:defPPr>
            <a:lvl1pPr algn="r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l"/>
            <a:r>
              <a:rPr lang="ru-RU" sz="2400" dirty="0" smtClean="0">
                <a:latin typeface="Segoe UI Light" panose="020B0502040204020203" pitchFamily="34" charset="0"/>
                <a:sym typeface="Helvetica Neue"/>
              </a:rPr>
              <a:t>Сроки принятия уточнений показателей </a:t>
            </a:r>
          </a:p>
          <a:p>
            <a:pPr algn="l"/>
            <a:r>
              <a:rPr lang="ru-RU" sz="2400" dirty="0" smtClean="0">
                <a:latin typeface="Segoe UI Light" panose="020B0502040204020203" pitchFamily="34" charset="0"/>
                <a:sym typeface="Helvetica Neue"/>
              </a:rPr>
              <a:t>на лицевых счетах после отчетной даты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34058" y="2115867"/>
            <a:ext cx="84170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just">
              <a:defRPr sz="2600">
                <a:latin typeface="+mj-lt"/>
                <a:cs typeface="Segoe UI Light" panose="020B0502040204020203" pitchFamily="34" charset="0"/>
              </a:defRPr>
            </a:lvl1pPr>
          </a:lstStyle>
          <a:p>
            <a:r>
              <a:rPr lang="ru-RU" sz="2400" dirty="0">
                <a:latin typeface="Segoe UI Light" panose="020B0502040204020203" pitchFamily="34" charset="0"/>
              </a:rPr>
              <a:t>по месту открытия лицевого счета  по обращению в ТОФК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9405" y="4044987"/>
            <a:ext cx="106863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по обращению ГРБС, ФО, ГВБФ в Федеральное казначейство</a:t>
            </a:r>
          </a:p>
          <a:p>
            <a:pPr algn="ctr"/>
            <a:r>
              <a:rPr lang="ru-RU" sz="2400" dirty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2400" dirty="0">
                <a:latin typeface="Segoe UI Light" panose="020B0502040204020203" pitchFamily="34" charset="0"/>
                <a:cs typeface="Segoe UI Light" panose="020B0502040204020203" pitchFamily="34" charset="0"/>
              </a:rPr>
              <a:t>в исключительных случаях с </a:t>
            </a:r>
            <a:r>
              <a:rPr lang="ru-RU" sz="2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обоснованием </a:t>
            </a:r>
          </a:p>
          <a:p>
            <a:pPr algn="ctr"/>
            <a:r>
              <a:rPr lang="ru-RU" sz="2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необходимости внесения изменений </a:t>
            </a:r>
            <a:endParaRPr lang="ru-RU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26148" y="3161133"/>
            <a:ext cx="51247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19 </a:t>
            </a:r>
            <a:r>
              <a:rPr lang="ru-RU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января </a:t>
            </a:r>
            <a:r>
              <a:rPr lang="ru-RU" sz="24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2024 года (включительно) </a:t>
            </a:r>
            <a:endParaRPr lang="ru-RU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8" name="Соединительная линия уступом 7"/>
          <p:cNvCxnSpPr/>
          <p:nvPr/>
        </p:nvCxnSpPr>
        <p:spPr>
          <a:xfrm rot="10800000">
            <a:off x="929820" y="2491082"/>
            <a:ext cx="3496328" cy="833756"/>
          </a:xfrm>
          <a:prstGeom prst="bentConnector3">
            <a:avLst>
              <a:gd name="adj1" fmla="val 113203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62176" y="2741153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д</a:t>
            </a:r>
            <a:r>
              <a:rPr lang="ru-RU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о наступления:</a:t>
            </a:r>
            <a:endParaRPr lang="ru-RU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13" name="Соединительная линия уступом 12"/>
          <p:cNvCxnSpPr/>
          <p:nvPr/>
        </p:nvCxnSpPr>
        <p:spPr>
          <a:xfrm rot="10800000" flipV="1">
            <a:off x="863600" y="3493027"/>
            <a:ext cx="3562548" cy="998236"/>
          </a:xfrm>
          <a:prstGeom prst="bentConnector3">
            <a:avLst>
              <a:gd name="adj1" fmla="val 111078"/>
            </a:avLst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125133" y="3644157"/>
            <a:ext cx="2675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после наступления:</a:t>
            </a:r>
            <a:endParaRPr lang="ru-RU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pPr/>
              <a:t>18</a:t>
            </a:fld>
            <a:endParaRPr lang="ru-RU" dirty="0">
              <a:solidFill>
                <a:srgbClr val="44546A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Заголовок 2"/>
          <p:cNvSpPr txBox="1">
            <a:spLocks/>
          </p:cNvSpPr>
          <p:nvPr/>
        </p:nvSpPr>
        <p:spPr>
          <a:xfrm>
            <a:off x="5800725" y="293322"/>
            <a:ext cx="6257030" cy="498598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defPPr>
              <a:defRPr lang="ru-RU"/>
            </a:defPPr>
            <a:lvl1pPr algn="r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600" dirty="0">
                <a:latin typeface="Segoe UI Light" panose="020B0502040204020203" pitchFamily="34" charset="0"/>
                <a:sym typeface="Helvetica Neue"/>
              </a:rPr>
              <a:t>Исправление учетных данных отчетного финансового года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246624" y="5761573"/>
            <a:ext cx="11191874" cy="601979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Письмо ФК от 18.12.2023 № 07-04-05/02-37761 «Об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особенностях ведения 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казначейского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учета и составления 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отчетности в 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2024 </a:t>
            </a:r>
            <a:r>
              <a:rPr lang="ru-RU" sz="14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году»</a:t>
            </a:r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806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27186"/>
            <a:ext cx="1402441" cy="54898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849895" y="1843170"/>
            <a:ext cx="1058049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В случае несвоевременной обработки (принятия к учету) ТОФК первичных учетных документов (далее – распоряжения), в том числе возникшей по причине некорректного функционирования в информационных системах Федерального казначейства процесса информационного обмена при осуществлении ТОФК операций по казначейским счетам, при поступлении в ТОФК распоряжений, в которых дата исполнения распоряжения (списания со счета плательщика) соответствует дате </a:t>
            </a:r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2023 </a:t>
            </a:r>
            <a:r>
              <a:rPr lang="ru-RU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года, данные распоряжения необходимо отражать на казначейском счете, указанном в распоряжении, </a:t>
            </a:r>
            <a:r>
              <a:rPr lang="ru-RU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датой </a:t>
            </a:r>
            <a:r>
              <a:rPr lang="ru-RU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31 декабря 2023 </a:t>
            </a:r>
            <a:r>
              <a:rPr lang="ru-RU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года</a:t>
            </a:r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endParaRPr lang="ru-RU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Заключение счетов </a:t>
            </a:r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с учетом операций дополнительного </a:t>
            </a:r>
            <a:r>
              <a:rPr lang="ru-RU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периода </a:t>
            </a:r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– </a:t>
            </a:r>
            <a:r>
              <a:rPr lang="ru-RU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датой 10.13.2023</a:t>
            </a:r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ru-RU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отражаются в ф. 0531981 с признаком </a:t>
            </a:r>
            <a:r>
              <a:rPr lang="ru-RU" sz="16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доп</a:t>
            </a:r>
            <a:r>
              <a:rPr lang="ru-RU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периода за </a:t>
            </a:r>
            <a:r>
              <a:rPr lang="ru-RU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10.01.2024.</a:t>
            </a:r>
            <a:endParaRPr lang="ru-RU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ru-RU" sz="1600" dirty="0" smtClean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16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Заключение счетов по операциям без дополнительного периода – </a:t>
            </a:r>
            <a:r>
              <a:rPr lang="ru-RU" sz="1600" b="1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датой 31.12.2023 года.</a:t>
            </a:r>
            <a:endParaRPr lang="ru-RU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19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5800725" y="293322"/>
            <a:ext cx="6257030" cy="498598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defPPr>
              <a:defRPr lang="ru-RU"/>
            </a:defPPr>
            <a:lvl1pPr algn="r">
              <a:lnSpc>
                <a:spcPct val="90000"/>
              </a:lnSpc>
              <a:spcBef>
                <a:spcPct val="0"/>
              </a:spcBef>
              <a:buNone/>
              <a:defRPr sz="2000" b="1" i="0">
                <a:solidFill>
                  <a:schemeClr val="tx1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600" dirty="0">
                <a:latin typeface="Segoe UI Light" panose="020B0502040204020203" pitchFamily="34" charset="0"/>
                <a:sym typeface="Helvetica Neue"/>
              </a:rPr>
              <a:t>Исправление учетных данных отчетного финансового </a:t>
            </a:r>
            <a:r>
              <a:rPr lang="ru-RU" sz="1600" dirty="0" smtClean="0">
                <a:latin typeface="Segoe UI Light" panose="020B0502040204020203" pitchFamily="34" charset="0"/>
                <a:sym typeface="Helvetica Neue"/>
              </a:rPr>
              <a:t>года и заключение счетов</a:t>
            </a:r>
            <a:endParaRPr lang="ru-RU" sz="1600" dirty="0">
              <a:latin typeface="Segoe UI Light" panose="020B0502040204020203" pitchFamily="34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018561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49668</TotalTime>
  <Words>2214</Words>
  <Application>Microsoft Office PowerPoint</Application>
  <PresentationFormat>Широкоэкранный</PresentationFormat>
  <Paragraphs>334</Paragraphs>
  <Slides>19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0" baseType="lpstr">
      <vt:lpstr>Arial</vt:lpstr>
      <vt:lpstr>Calibri</vt:lpstr>
      <vt:lpstr>Calibri Light</vt:lpstr>
      <vt:lpstr>Cambria</vt:lpstr>
      <vt:lpstr>Helvetica Neue</vt:lpstr>
      <vt:lpstr>Helvetica Neue Medium</vt:lpstr>
      <vt:lpstr>Segoe UI</vt:lpstr>
      <vt:lpstr>Segoe UI Historic</vt:lpstr>
      <vt:lpstr>Segoe UI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Отражение в отчетности доходов от управления ЕКС за 4 квартал 2023 года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Соколова Анастасия Владимировна</dc:creator>
  <cp:lastModifiedBy>Макурина Аида Сабирхановна</cp:lastModifiedBy>
  <cp:revision>1514</cp:revision>
  <cp:lastPrinted>2022-10-18T12:50:58Z</cp:lastPrinted>
  <dcterms:created xsi:type="dcterms:W3CDTF">2021-09-09T06:57:17Z</dcterms:created>
  <dcterms:modified xsi:type="dcterms:W3CDTF">2023-12-21T07:13:54Z</dcterms:modified>
</cp:coreProperties>
</file>