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theme/themeOverride1.xml" ContentType="application/vnd.openxmlformats-officedocument.themeOverr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 bookmarkIdSeed="2">
  <p:sldMasterIdLst>
    <p:sldMasterId id="2147483648" r:id="rId1"/>
    <p:sldMasterId id="2147483668" r:id="rId2"/>
  </p:sldMasterIdLst>
  <p:notesMasterIdLst>
    <p:notesMasterId r:id="rId14"/>
  </p:notesMasterIdLst>
  <p:handoutMasterIdLst>
    <p:handoutMasterId r:id="rId15"/>
  </p:handoutMasterIdLst>
  <p:sldIdLst>
    <p:sldId id="256" r:id="rId3"/>
    <p:sldId id="525" r:id="rId4"/>
    <p:sldId id="565" r:id="rId5"/>
    <p:sldId id="568" r:id="rId6"/>
    <p:sldId id="561" r:id="rId7"/>
    <p:sldId id="569" r:id="rId8"/>
    <p:sldId id="571" r:id="rId9"/>
    <p:sldId id="562" r:id="rId10"/>
    <p:sldId id="563" r:id="rId11"/>
    <p:sldId id="523" r:id="rId12"/>
    <p:sldId id="522" r:id="rId13"/>
  </p:sldIdLst>
  <p:sldSz cx="9144000" cy="5143500" type="screen16x9"/>
  <p:notesSz cx="9918700" cy="6819900"/>
  <p:defaultTextStyle>
    <a:defPPr>
      <a:defRPr lang="ru-RU"/>
    </a:defPPr>
    <a:lvl1pPr marL="0" algn="l" defTabSz="1448664" rtl="0" eaLnBrk="1" latinLnBrk="0" hangingPunct="1">
      <a:defRPr sz="2851" kern="1200">
        <a:solidFill>
          <a:schemeClr val="tx1"/>
        </a:solidFill>
        <a:latin typeface="+mn-lt"/>
        <a:ea typeface="+mn-ea"/>
        <a:cs typeface="+mn-cs"/>
      </a:defRPr>
    </a:lvl1pPr>
    <a:lvl2pPr marL="724333" algn="l" defTabSz="1448664" rtl="0" eaLnBrk="1" latinLnBrk="0" hangingPunct="1">
      <a:defRPr sz="2851" kern="1200">
        <a:solidFill>
          <a:schemeClr val="tx1"/>
        </a:solidFill>
        <a:latin typeface="+mn-lt"/>
        <a:ea typeface="+mn-ea"/>
        <a:cs typeface="+mn-cs"/>
      </a:defRPr>
    </a:lvl2pPr>
    <a:lvl3pPr marL="1448664" algn="l" defTabSz="1448664" rtl="0" eaLnBrk="1" latinLnBrk="0" hangingPunct="1">
      <a:defRPr sz="2851" kern="1200">
        <a:solidFill>
          <a:schemeClr val="tx1"/>
        </a:solidFill>
        <a:latin typeface="+mn-lt"/>
        <a:ea typeface="+mn-ea"/>
        <a:cs typeface="+mn-cs"/>
      </a:defRPr>
    </a:lvl3pPr>
    <a:lvl4pPr marL="2172998" algn="l" defTabSz="1448664" rtl="0" eaLnBrk="1" latinLnBrk="0" hangingPunct="1">
      <a:defRPr sz="2851" kern="1200">
        <a:solidFill>
          <a:schemeClr val="tx1"/>
        </a:solidFill>
        <a:latin typeface="+mn-lt"/>
        <a:ea typeface="+mn-ea"/>
        <a:cs typeface="+mn-cs"/>
      </a:defRPr>
    </a:lvl4pPr>
    <a:lvl5pPr marL="2897332" algn="l" defTabSz="1448664" rtl="0" eaLnBrk="1" latinLnBrk="0" hangingPunct="1">
      <a:defRPr sz="2851" kern="1200">
        <a:solidFill>
          <a:schemeClr val="tx1"/>
        </a:solidFill>
        <a:latin typeface="+mn-lt"/>
        <a:ea typeface="+mn-ea"/>
        <a:cs typeface="+mn-cs"/>
      </a:defRPr>
    </a:lvl5pPr>
    <a:lvl6pPr marL="3621662" algn="l" defTabSz="1448664" rtl="0" eaLnBrk="1" latinLnBrk="0" hangingPunct="1">
      <a:defRPr sz="2851" kern="1200">
        <a:solidFill>
          <a:schemeClr val="tx1"/>
        </a:solidFill>
        <a:latin typeface="+mn-lt"/>
        <a:ea typeface="+mn-ea"/>
        <a:cs typeface="+mn-cs"/>
      </a:defRPr>
    </a:lvl6pPr>
    <a:lvl7pPr marL="4345995" algn="l" defTabSz="1448664" rtl="0" eaLnBrk="1" latinLnBrk="0" hangingPunct="1">
      <a:defRPr sz="2851" kern="1200">
        <a:solidFill>
          <a:schemeClr val="tx1"/>
        </a:solidFill>
        <a:latin typeface="+mn-lt"/>
        <a:ea typeface="+mn-ea"/>
        <a:cs typeface="+mn-cs"/>
      </a:defRPr>
    </a:lvl7pPr>
    <a:lvl8pPr marL="5070326" algn="l" defTabSz="1448664" rtl="0" eaLnBrk="1" latinLnBrk="0" hangingPunct="1">
      <a:defRPr sz="2851" kern="1200">
        <a:solidFill>
          <a:schemeClr val="tx1"/>
        </a:solidFill>
        <a:latin typeface="+mn-lt"/>
        <a:ea typeface="+mn-ea"/>
        <a:cs typeface="+mn-cs"/>
      </a:defRPr>
    </a:lvl8pPr>
    <a:lvl9pPr marL="5794659" algn="l" defTabSz="1448664" rtl="0" eaLnBrk="1" latinLnBrk="0" hangingPunct="1">
      <a:defRPr sz="2851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565" userDrawn="1">
          <p15:clr>
            <a:srgbClr val="A4A3A4"/>
          </p15:clr>
        </p15:guide>
        <p15:guide id="2" pos="3411" userDrawn="1">
          <p15:clr>
            <a:srgbClr val="A4A3A4"/>
          </p15:clr>
        </p15:guide>
        <p15:guide id="3" orient="horz" pos="162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148">
          <p15:clr>
            <a:srgbClr val="A4A3A4"/>
          </p15:clr>
        </p15:guide>
        <p15:guide id="2" pos="3124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Кручинин Сергей Сергеевич" initials="КСС" lastIdx="1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7575"/>
    <a:srgbClr val="99CCFF"/>
    <a:srgbClr val="4978B1"/>
    <a:srgbClr val="000000"/>
    <a:srgbClr val="11437F"/>
    <a:srgbClr val="9999FF"/>
    <a:srgbClr val="0000CC"/>
    <a:srgbClr val="CCFFFF"/>
    <a:srgbClr val="E6E6E6"/>
    <a:srgbClr val="DDDD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Средний стиль 2 —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3B4B98B0-60AC-42C2-AFA5-B58CD77FA1E5}" styleName="Светлый стиль 1 -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BC89EF96-8CEA-46FF-86C4-4CE0E7609802}" styleName="Светлый стиль 3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E25E649-3F16-4E02-A733-19D2CDBF48F0}" styleName="Средний стиль 3 — акцент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FD0F851-EC5A-4D38-B0AD-8093EC10F338}" styleName="Светлый стиль 1 - акцент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5A111915-BE36-4E01-A7E5-04B1672EAD32}" styleName="Светлый стиль 2 - акцент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BDBED569-4797-4DF1-A0F4-6AAB3CD982D8}" styleName="Светлый стиль 3 - акцент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69CF1AB2-1976-4502-BF36-3FF5EA218861}" styleName="Средний стиль 4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D7AC3CCA-C797-4891-BE02-D94E43425B78}" styleName="Средний стиль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Средний стиль 2 —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748" autoAdjust="0"/>
    <p:restoredTop sz="96416" autoAdjust="0"/>
  </p:normalViewPr>
  <p:slideViewPr>
    <p:cSldViewPr>
      <p:cViewPr varScale="1">
        <p:scale>
          <a:sx n="153" d="100"/>
          <a:sy n="153" d="100"/>
        </p:scale>
        <p:origin x="582" y="132"/>
      </p:cViewPr>
      <p:guideLst>
        <p:guide orient="horz" pos="4565"/>
        <p:guide pos="3411"/>
        <p:guide orient="horz" pos="16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119" d="100"/>
          <a:sy n="119" d="100"/>
        </p:scale>
        <p:origin x="-2004" y="-90"/>
      </p:cViewPr>
      <p:guideLst>
        <p:guide orient="horz" pos="2148"/>
        <p:guide pos="3124"/>
      </p:guideLst>
    </p:cSldViewPr>
  </p:notesViewPr>
  <p:gridSpacing cx="45005" cy="450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8.xml"/><Relationship Id="rId19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>
            <a:extLst>
              <a:ext uri="{FF2B5EF4-FFF2-40B4-BE49-F238E27FC236}">
                <a16:creationId xmlns="" xmlns:a16="http://schemas.microsoft.com/office/drawing/2014/main" id="{E30B252F-8492-4B2F-BA77-150FFEA8476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1" y="2"/>
            <a:ext cx="4298468" cy="340328"/>
          </a:xfrm>
          <a:prstGeom prst="rect">
            <a:avLst/>
          </a:prstGeom>
        </p:spPr>
        <p:txBody>
          <a:bodyPr vert="horz" lIns="169713" tIns="84856" rIns="169713" bIns="84856" rtlCol="0"/>
          <a:lstStyle>
            <a:lvl1pPr algn="l">
              <a:defRPr sz="2200"/>
            </a:lvl1pPr>
          </a:lstStyle>
          <a:p>
            <a:endParaRPr lang="ru-RU" dirty="0"/>
          </a:p>
        </p:txBody>
      </p:sp>
      <p:sp>
        <p:nvSpPr>
          <p:cNvPr id="3" name="Дата 2">
            <a:extLst>
              <a:ext uri="{FF2B5EF4-FFF2-40B4-BE49-F238E27FC236}">
                <a16:creationId xmlns="" xmlns:a16="http://schemas.microsoft.com/office/drawing/2014/main" id="{C33C85C5-53C6-4F20-A46C-AE2DEDE0481A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5617503" y="2"/>
            <a:ext cx="4298468" cy="340328"/>
          </a:xfrm>
          <a:prstGeom prst="rect">
            <a:avLst/>
          </a:prstGeom>
        </p:spPr>
        <p:txBody>
          <a:bodyPr vert="horz" lIns="169713" tIns="84856" rIns="169713" bIns="84856" rtlCol="0"/>
          <a:lstStyle>
            <a:lvl1pPr algn="r">
              <a:defRPr sz="2200"/>
            </a:lvl1pPr>
          </a:lstStyle>
          <a:p>
            <a:fld id="{B319EF66-CBD7-4FA5-874F-C15789B8559E}" type="datetimeFigureOut">
              <a:rPr lang="ru-RU" smtClean="0"/>
              <a:t>13.12.2024</a:t>
            </a:fld>
            <a:endParaRPr lang="ru-RU" dirty="0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="" xmlns:a16="http://schemas.microsoft.com/office/drawing/2014/main" id="{DCB46D85-D407-4DF4-945D-6827D592EB9C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1" y="6479573"/>
            <a:ext cx="4298468" cy="340328"/>
          </a:xfrm>
          <a:prstGeom prst="rect">
            <a:avLst/>
          </a:prstGeom>
        </p:spPr>
        <p:txBody>
          <a:bodyPr vert="horz" lIns="169713" tIns="84856" rIns="169713" bIns="84856" rtlCol="0" anchor="b"/>
          <a:lstStyle>
            <a:lvl1pPr algn="l">
              <a:defRPr sz="2200"/>
            </a:lvl1pPr>
          </a:lstStyle>
          <a:p>
            <a:endParaRPr lang="ru-RU" dirty="0"/>
          </a:p>
        </p:txBody>
      </p:sp>
      <p:sp>
        <p:nvSpPr>
          <p:cNvPr id="5" name="Номер слайда 4">
            <a:extLst>
              <a:ext uri="{FF2B5EF4-FFF2-40B4-BE49-F238E27FC236}">
                <a16:creationId xmlns="" xmlns:a16="http://schemas.microsoft.com/office/drawing/2014/main" id="{A525DC81-42C0-4D20-A881-B2050CF5607B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5617503" y="6479573"/>
            <a:ext cx="4298468" cy="340328"/>
          </a:xfrm>
          <a:prstGeom prst="rect">
            <a:avLst/>
          </a:prstGeom>
        </p:spPr>
        <p:txBody>
          <a:bodyPr vert="horz" lIns="169713" tIns="84856" rIns="169713" bIns="84856" rtlCol="0" anchor="b"/>
          <a:lstStyle>
            <a:lvl1pPr algn="r">
              <a:defRPr sz="2200"/>
            </a:lvl1pPr>
          </a:lstStyle>
          <a:p>
            <a:fld id="{7FB3B98C-91AF-4E43-94DE-89EACF5A2CF3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7344976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2"/>
            <a:ext cx="4298468" cy="340328"/>
          </a:xfrm>
          <a:prstGeom prst="rect">
            <a:avLst/>
          </a:prstGeom>
        </p:spPr>
        <p:txBody>
          <a:bodyPr vert="horz" lIns="169713" tIns="84856" rIns="169713" bIns="84856" rtlCol="0"/>
          <a:lstStyle>
            <a:lvl1pPr algn="l">
              <a:defRPr sz="2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5617503" y="2"/>
            <a:ext cx="4298468" cy="340328"/>
          </a:xfrm>
          <a:prstGeom prst="rect">
            <a:avLst/>
          </a:prstGeom>
        </p:spPr>
        <p:txBody>
          <a:bodyPr vert="horz" lIns="169713" tIns="84856" rIns="169713" bIns="84856" rtlCol="0"/>
          <a:lstStyle>
            <a:lvl1pPr algn="r">
              <a:defRPr sz="2200"/>
            </a:lvl1pPr>
          </a:lstStyle>
          <a:p>
            <a:fld id="{8F7CBA3A-4016-4326-8AC3-4CA1C77DF708}" type="datetimeFigureOut">
              <a:rPr lang="ru-RU" smtClean="0"/>
              <a:t>13.12.2024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916238" y="854075"/>
            <a:ext cx="4086225" cy="22987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169713" tIns="84856" rIns="169713" bIns="84856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991325" y="3283161"/>
            <a:ext cx="7936053" cy="2685921"/>
          </a:xfrm>
          <a:prstGeom prst="rect">
            <a:avLst/>
          </a:prstGeom>
        </p:spPr>
        <p:txBody>
          <a:bodyPr vert="horz" lIns="169713" tIns="84856" rIns="169713" bIns="84856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1" y="6479573"/>
            <a:ext cx="4298468" cy="340328"/>
          </a:xfrm>
          <a:prstGeom prst="rect">
            <a:avLst/>
          </a:prstGeom>
        </p:spPr>
        <p:txBody>
          <a:bodyPr vert="horz" lIns="169713" tIns="84856" rIns="169713" bIns="84856" rtlCol="0" anchor="b"/>
          <a:lstStyle>
            <a:lvl1pPr algn="l">
              <a:defRPr sz="22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5617503" y="6479573"/>
            <a:ext cx="4298468" cy="340328"/>
          </a:xfrm>
          <a:prstGeom prst="rect">
            <a:avLst/>
          </a:prstGeom>
        </p:spPr>
        <p:txBody>
          <a:bodyPr vert="horz" lIns="169713" tIns="84856" rIns="169713" bIns="84856" rtlCol="0" anchor="b"/>
          <a:lstStyle>
            <a:lvl1pPr algn="r">
              <a:defRPr sz="2200"/>
            </a:lvl1pPr>
          </a:lstStyle>
          <a:p>
            <a:fld id="{1D3B102A-EDC8-431F-B475-B3229B34ED88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15655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448664" rtl="0" eaLnBrk="1" latinLnBrk="0" hangingPunct="1">
      <a:defRPr sz="1902" kern="1200">
        <a:solidFill>
          <a:schemeClr val="tx1"/>
        </a:solidFill>
        <a:latin typeface="+mn-lt"/>
        <a:ea typeface="+mn-ea"/>
        <a:cs typeface="+mn-cs"/>
      </a:defRPr>
    </a:lvl1pPr>
    <a:lvl2pPr marL="724333" algn="l" defTabSz="1448664" rtl="0" eaLnBrk="1" latinLnBrk="0" hangingPunct="1">
      <a:defRPr sz="1902" kern="1200">
        <a:solidFill>
          <a:schemeClr val="tx1"/>
        </a:solidFill>
        <a:latin typeface="+mn-lt"/>
        <a:ea typeface="+mn-ea"/>
        <a:cs typeface="+mn-cs"/>
      </a:defRPr>
    </a:lvl2pPr>
    <a:lvl3pPr marL="1448664" algn="l" defTabSz="1448664" rtl="0" eaLnBrk="1" latinLnBrk="0" hangingPunct="1">
      <a:defRPr sz="1902" kern="1200">
        <a:solidFill>
          <a:schemeClr val="tx1"/>
        </a:solidFill>
        <a:latin typeface="+mn-lt"/>
        <a:ea typeface="+mn-ea"/>
        <a:cs typeface="+mn-cs"/>
      </a:defRPr>
    </a:lvl3pPr>
    <a:lvl4pPr marL="2172998" algn="l" defTabSz="1448664" rtl="0" eaLnBrk="1" latinLnBrk="0" hangingPunct="1">
      <a:defRPr sz="1902" kern="1200">
        <a:solidFill>
          <a:schemeClr val="tx1"/>
        </a:solidFill>
        <a:latin typeface="+mn-lt"/>
        <a:ea typeface="+mn-ea"/>
        <a:cs typeface="+mn-cs"/>
      </a:defRPr>
    </a:lvl4pPr>
    <a:lvl5pPr marL="2897332" algn="l" defTabSz="1448664" rtl="0" eaLnBrk="1" latinLnBrk="0" hangingPunct="1">
      <a:defRPr sz="1902" kern="1200">
        <a:solidFill>
          <a:schemeClr val="tx1"/>
        </a:solidFill>
        <a:latin typeface="+mn-lt"/>
        <a:ea typeface="+mn-ea"/>
        <a:cs typeface="+mn-cs"/>
      </a:defRPr>
    </a:lvl5pPr>
    <a:lvl6pPr marL="3621662" algn="l" defTabSz="1448664" rtl="0" eaLnBrk="1" latinLnBrk="0" hangingPunct="1">
      <a:defRPr sz="1902" kern="1200">
        <a:solidFill>
          <a:schemeClr val="tx1"/>
        </a:solidFill>
        <a:latin typeface="+mn-lt"/>
        <a:ea typeface="+mn-ea"/>
        <a:cs typeface="+mn-cs"/>
      </a:defRPr>
    </a:lvl6pPr>
    <a:lvl7pPr marL="4345995" algn="l" defTabSz="1448664" rtl="0" eaLnBrk="1" latinLnBrk="0" hangingPunct="1">
      <a:defRPr sz="1902" kern="1200">
        <a:solidFill>
          <a:schemeClr val="tx1"/>
        </a:solidFill>
        <a:latin typeface="+mn-lt"/>
        <a:ea typeface="+mn-ea"/>
        <a:cs typeface="+mn-cs"/>
      </a:defRPr>
    </a:lvl7pPr>
    <a:lvl8pPr marL="5070326" algn="l" defTabSz="1448664" rtl="0" eaLnBrk="1" latinLnBrk="0" hangingPunct="1">
      <a:defRPr sz="1902" kern="1200">
        <a:solidFill>
          <a:schemeClr val="tx1"/>
        </a:solidFill>
        <a:latin typeface="+mn-lt"/>
        <a:ea typeface="+mn-ea"/>
        <a:cs typeface="+mn-cs"/>
      </a:defRPr>
    </a:lvl8pPr>
    <a:lvl9pPr marL="5794659" algn="l" defTabSz="1448664" rtl="0" eaLnBrk="1" latinLnBrk="0" hangingPunct="1">
      <a:defRPr sz="1902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2916238" y="854075"/>
            <a:ext cx="4086225" cy="22987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D3B102A-EDC8-431F-B475-B3229B34ED88}" type="slidenum">
              <a:rPr lang="ru-RU" smtClean="0"/>
              <a:t>0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8960992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2916238" y="854075"/>
            <a:ext cx="4086225" cy="22987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3B102A-EDC8-431F-B475-B3229B34ED88}" type="slidenum">
              <a:rPr lang="ru-RU" smtClean="0"/>
              <a:t>10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2878475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2916238" y="854075"/>
            <a:ext cx="4086225" cy="22987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3B102A-EDC8-431F-B475-B3229B34ED88}" type="slidenum">
              <a:rPr lang="ru-RU" smtClean="0"/>
              <a:t>1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2829848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2916238" y="854075"/>
            <a:ext cx="4086225" cy="22987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3B102A-EDC8-431F-B475-B3229B34ED88}" type="slidenum">
              <a:rPr lang="ru-RU" smtClean="0"/>
              <a:t>2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00644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2916238" y="854075"/>
            <a:ext cx="4086225" cy="22987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3B102A-EDC8-431F-B475-B3229B34ED88}" type="slidenum">
              <a:rPr lang="ru-RU" smtClean="0"/>
              <a:t>3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7190504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2916238" y="854075"/>
            <a:ext cx="4086225" cy="22987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3B102A-EDC8-431F-B475-B3229B34ED88}" type="slidenum">
              <a:rPr lang="ru-RU" smtClean="0"/>
              <a:t>4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0280677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2916238" y="854075"/>
            <a:ext cx="4086225" cy="22987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3B102A-EDC8-431F-B475-B3229B34ED88}" type="slidenum">
              <a:rPr lang="ru-RU" smtClean="0"/>
              <a:t>5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1150708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2916238" y="854075"/>
            <a:ext cx="4086225" cy="22987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3B102A-EDC8-431F-B475-B3229B34ED88}" type="slidenum">
              <a:rPr lang="ru-RU" smtClean="0"/>
              <a:t>7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8536347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2916238" y="854075"/>
            <a:ext cx="4086225" cy="22987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3B102A-EDC8-431F-B475-B3229B34ED88}" type="slidenum">
              <a:rPr lang="ru-RU" smtClean="0"/>
              <a:t>8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9344483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2916238" y="854075"/>
            <a:ext cx="4086225" cy="22987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3B102A-EDC8-431F-B475-B3229B34ED88}" type="slidenum">
              <a:rPr lang="ru-RU" smtClean="0"/>
              <a:t>9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386302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932369" y="1363888"/>
            <a:ext cx="6400801" cy="26821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743"/>
            </a:lvl1pPr>
          </a:lstStyle>
          <a:p>
            <a:endParaRPr dirty="0"/>
          </a:p>
        </p:txBody>
      </p:sp>
      <p:sp>
        <p:nvSpPr>
          <p:cNvPr id="7" name="Holder 2">
            <a:extLst>
              <a:ext uri="{FF2B5EF4-FFF2-40B4-BE49-F238E27FC236}">
                <a16:creationId xmlns="" xmlns:a16="http://schemas.microsoft.com/office/drawing/2014/main" id="{7B23EBB8-90AE-42AD-89F1-AAACFA842C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00822" y="35233"/>
            <a:ext cx="4342476" cy="268856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 sz="1747" b="1" i="0">
                <a:solidFill>
                  <a:schemeClr val="tx2"/>
                </a:solidFill>
                <a:latin typeface="Arial"/>
                <a:cs typeface="Arial"/>
              </a:defRPr>
            </a:lvl1pPr>
          </a:lstStyle>
          <a:p>
            <a:endParaRPr dirty="0"/>
          </a:p>
        </p:txBody>
      </p:sp>
      <p:sp>
        <p:nvSpPr>
          <p:cNvPr id="8" name="object 2">
            <a:extLst>
              <a:ext uri="{FF2B5EF4-FFF2-40B4-BE49-F238E27FC236}">
                <a16:creationId xmlns="" xmlns:a16="http://schemas.microsoft.com/office/drawing/2014/main" id="{AC4B3DDE-8657-4CD7-8D3E-CD345DD21E94}"/>
              </a:ext>
            </a:extLst>
          </p:cNvPr>
          <p:cNvSpPr/>
          <p:nvPr userDrawn="1"/>
        </p:nvSpPr>
        <p:spPr>
          <a:xfrm flipV="1">
            <a:off x="1" y="397590"/>
            <a:ext cx="9144000" cy="280834"/>
          </a:xfrm>
          <a:custGeom>
            <a:avLst/>
            <a:gdLst/>
            <a:ahLst/>
            <a:cxnLst/>
            <a:rect l="l" t="t" r="r" b="b"/>
            <a:pathLst>
              <a:path w="4416425">
                <a:moveTo>
                  <a:pt x="0" y="0"/>
                </a:moveTo>
                <a:lnTo>
                  <a:pt x="4415994" y="0"/>
                </a:lnTo>
              </a:path>
            </a:pathLst>
          </a:custGeom>
          <a:ln w="12700">
            <a:solidFill>
              <a:schemeClr val="bg1">
                <a:lumMod val="85000"/>
              </a:schemeClr>
            </a:solidFill>
          </a:ln>
        </p:spPr>
        <p:txBody>
          <a:bodyPr wrap="square" lIns="0" tIns="0" rIns="0" bIns="0" rtlCol="0"/>
          <a:lstStyle/>
          <a:p>
            <a:endParaRPr sz="2856" dirty="0"/>
          </a:p>
        </p:txBody>
      </p:sp>
      <p:sp>
        <p:nvSpPr>
          <p:cNvPr id="10" name="Дата 9">
            <a:extLst>
              <a:ext uri="{FF2B5EF4-FFF2-40B4-BE49-F238E27FC236}">
                <a16:creationId xmlns="" xmlns:a16="http://schemas.microsoft.com/office/drawing/2014/main" id="{20278EF6-AF14-48C2-AE7F-BB201C5464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6340C1-9663-4834-9678-E2A955AB6CD1}" type="datetime1">
              <a:rPr lang="en-US" smtClean="0"/>
              <a:t>12/13/2024</a:t>
            </a:fld>
            <a:endParaRPr lang="en-US" dirty="0"/>
          </a:p>
        </p:txBody>
      </p:sp>
      <p:sp>
        <p:nvSpPr>
          <p:cNvPr id="11" name="Нижний колонтитул 10">
            <a:extLst>
              <a:ext uri="{FF2B5EF4-FFF2-40B4-BE49-F238E27FC236}">
                <a16:creationId xmlns="" xmlns:a16="http://schemas.microsoft.com/office/drawing/2014/main" id="{673C5D05-5317-4410-986D-0EB45742A9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12" name="Номер слайда 11">
            <a:extLst>
              <a:ext uri="{FF2B5EF4-FFF2-40B4-BE49-F238E27FC236}">
                <a16:creationId xmlns="" xmlns:a16="http://schemas.microsoft.com/office/drawing/2014/main" id="{9B8336B5-74EC-4EED-88A6-FF7D2C8A8A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6340C1-9663-4834-9678-E2A955AB6CD1}" type="datetime1">
              <a:rPr lang="en-US" smtClean="0"/>
              <a:t>12/13/2024</a:t>
            </a:fld>
            <a:endParaRPr lang="en-US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54089051"/>
      </p:ext>
    </p:extLst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6340C1-9663-4834-9678-E2A955AB6CD1}" type="datetime1">
              <a:rPr lang="en-US" smtClean="0"/>
              <a:t>12/13/2024</a:t>
            </a:fld>
            <a:endParaRPr lang="en-US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99704101"/>
      </p:ext>
    </p:extLst>
  </p:cSld>
  <p:clrMapOvr>
    <a:masterClrMapping/>
  </p:clrMapOvr>
  <p:hf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6340C1-9663-4834-9678-E2A955AB6CD1}" type="datetime1">
              <a:rPr lang="en-US" smtClean="0"/>
              <a:t>12/13/2024</a:t>
            </a:fld>
            <a:endParaRPr lang="en-US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34065690"/>
      </p:ext>
    </p:extLst>
  </p:cSld>
  <p:clrMapOvr>
    <a:masterClrMapping/>
  </p:clrMapOvr>
  <p:hf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6340C1-9663-4834-9678-E2A955AB6CD1}" type="datetime1">
              <a:rPr lang="en-US" smtClean="0"/>
              <a:t>12/13/2024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485478"/>
      </p:ext>
    </p:extLst>
  </p:cSld>
  <p:clrMapOvr>
    <a:masterClrMapping/>
  </p:clrMapOvr>
  <p:hf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43675" y="273844"/>
            <a:ext cx="1971675" cy="4358879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28650" y="273844"/>
            <a:ext cx="5800725" cy="435887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6340C1-9663-4834-9678-E2A955AB6CD1}" type="datetime1">
              <a:rPr lang="en-US" smtClean="0"/>
              <a:t>12/13/2024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48857987"/>
      </p:ext>
    </p:extLst>
  </p:cSld>
  <p:clrMapOvr>
    <a:masterClrMapping/>
  </p:clrMapOvr>
  <p:hf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27DF15-E714-4CF6-BEF1-7D53FFC8CFCA}" type="datetime1">
              <a:rPr lang="en-US" smtClean="0"/>
              <a:t>12/13/2024</a:t>
            </a:fld>
            <a:endParaRPr lang="en-US" dirty="0"/>
          </a:p>
        </p:txBody>
      </p:sp>
      <p:sp>
        <p:nvSpPr>
          <p:cNvPr id="5" name="Holder 5">
            <a:extLst>
              <a:ext uri="{FF2B5EF4-FFF2-40B4-BE49-F238E27FC236}">
                <a16:creationId xmlns:a16="http://schemas.microsoft.com/office/drawing/2014/main" xmlns="" id="{4E065825-85CD-4AFB-994B-2E973E9F02EE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>
          <a:xfrm>
            <a:off x="6940181" y="4795861"/>
            <a:ext cx="2103121" cy="268856"/>
          </a:xfrm>
        </p:spPr>
        <p:txBody>
          <a:bodyPr lIns="0" tIns="0" rIns="0" bIns="0"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fld id="{B6F15528-21DE-4FAA-801E-634DDDAF4B2B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6" name="Holder 2">
            <a:extLst>
              <a:ext uri="{FF2B5EF4-FFF2-40B4-BE49-F238E27FC236}">
                <a16:creationId xmlns:a16="http://schemas.microsoft.com/office/drawing/2014/main" xmlns="" id="{E801F513-37A4-4436-BBD3-3D2847934C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00822" y="35233"/>
            <a:ext cx="4342476" cy="268856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 sz="1747" b="1" i="0">
                <a:solidFill>
                  <a:schemeClr val="tx2"/>
                </a:solidFill>
                <a:latin typeface="Arial"/>
                <a:cs typeface="Arial"/>
              </a:defRPr>
            </a:lvl1pPr>
          </a:lstStyle>
          <a:p>
            <a:endParaRPr dirty="0"/>
          </a:p>
        </p:txBody>
      </p:sp>
      <p:sp>
        <p:nvSpPr>
          <p:cNvPr id="7" name="object 2">
            <a:extLst>
              <a:ext uri="{FF2B5EF4-FFF2-40B4-BE49-F238E27FC236}">
                <a16:creationId xmlns:a16="http://schemas.microsoft.com/office/drawing/2014/main" xmlns="" id="{59F58909-8CF7-4B59-B73D-6D9E4358D6C5}"/>
              </a:ext>
            </a:extLst>
          </p:cNvPr>
          <p:cNvSpPr/>
          <p:nvPr/>
        </p:nvSpPr>
        <p:spPr>
          <a:xfrm flipV="1">
            <a:off x="1" y="397590"/>
            <a:ext cx="9144000" cy="280834"/>
          </a:xfrm>
          <a:custGeom>
            <a:avLst/>
            <a:gdLst/>
            <a:ahLst/>
            <a:cxnLst/>
            <a:rect l="l" t="t" r="r" b="b"/>
            <a:pathLst>
              <a:path w="4416425">
                <a:moveTo>
                  <a:pt x="0" y="0"/>
                </a:moveTo>
                <a:lnTo>
                  <a:pt x="4415994" y="0"/>
                </a:lnTo>
              </a:path>
            </a:pathLst>
          </a:custGeom>
          <a:ln w="12700">
            <a:solidFill>
              <a:schemeClr val="bg1">
                <a:lumMod val="85000"/>
              </a:schemeClr>
            </a:solidFill>
          </a:ln>
        </p:spPr>
        <p:txBody>
          <a:bodyPr wrap="square" lIns="0" tIns="0" rIns="0" bIns="0" rtlCol="0"/>
          <a:lstStyle/>
          <a:p>
            <a:endParaRPr sz="2856" dirty="0"/>
          </a:p>
        </p:txBody>
      </p:sp>
      <p:sp>
        <p:nvSpPr>
          <p:cNvPr id="8" name="object 2">
            <a:extLst>
              <a:ext uri="{FF2B5EF4-FFF2-40B4-BE49-F238E27FC236}">
                <a16:creationId xmlns="" xmlns:a16="http://schemas.microsoft.com/office/drawing/2014/main" id="{59F58909-8CF7-4B59-B73D-6D9E4358D6C5}"/>
              </a:ext>
            </a:extLst>
          </p:cNvPr>
          <p:cNvSpPr/>
          <p:nvPr userDrawn="1"/>
        </p:nvSpPr>
        <p:spPr>
          <a:xfrm flipV="1">
            <a:off x="1" y="397590"/>
            <a:ext cx="9144000" cy="280834"/>
          </a:xfrm>
          <a:custGeom>
            <a:avLst/>
            <a:gdLst/>
            <a:ahLst/>
            <a:cxnLst/>
            <a:rect l="l" t="t" r="r" b="b"/>
            <a:pathLst>
              <a:path w="4416425">
                <a:moveTo>
                  <a:pt x="0" y="0"/>
                </a:moveTo>
                <a:lnTo>
                  <a:pt x="4415994" y="0"/>
                </a:lnTo>
              </a:path>
            </a:pathLst>
          </a:custGeom>
          <a:ln w="12700">
            <a:solidFill>
              <a:schemeClr val="bg1">
                <a:lumMod val="85000"/>
              </a:schemeClr>
            </a:solidFill>
          </a:ln>
        </p:spPr>
        <p:txBody>
          <a:bodyPr wrap="square" lIns="0" tIns="0" rIns="0" bIns="0" rtlCol="0"/>
          <a:lstStyle/>
          <a:p>
            <a:endParaRPr sz="2856" dirty="0"/>
          </a:p>
        </p:txBody>
      </p:sp>
    </p:spTree>
    <p:extLst>
      <p:ext uri="{BB962C8B-B14F-4D97-AF65-F5344CB8AC3E}">
        <p14:creationId xmlns:p14="http://schemas.microsoft.com/office/powerpoint/2010/main" val="28995289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27DF15-E714-4CF6-BEF1-7D53FFC8CFCA}" type="datetime1">
              <a:rPr lang="en-US" smtClean="0"/>
              <a:t>12/13/2024</a:t>
            </a:fld>
            <a:endParaRPr lang="en-US" dirty="0"/>
          </a:p>
        </p:txBody>
      </p:sp>
      <p:sp>
        <p:nvSpPr>
          <p:cNvPr id="5" name="Holder 5">
            <a:extLst>
              <a:ext uri="{FF2B5EF4-FFF2-40B4-BE49-F238E27FC236}">
                <a16:creationId xmlns="" xmlns:a16="http://schemas.microsoft.com/office/drawing/2014/main" id="{4E065825-85CD-4AFB-994B-2E973E9F02EE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>
          <a:xfrm>
            <a:off x="6940180" y="4795860"/>
            <a:ext cx="2103121" cy="268856"/>
          </a:xfrm>
        </p:spPr>
        <p:txBody>
          <a:bodyPr lIns="0" tIns="0" rIns="0" bIns="0"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fld id="{B6F15528-21DE-4FAA-801E-634DDDAF4B2B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6" name="Holder 2">
            <a:extLst>
              <a:ext uri="{FF2B5EF4-FFF2-40B4-BE49-F238E27FC236}">
                <a16:creationId xmlns="" xmlns:a16="http://schemas.microsoft.com/office/drawing/2014/main" id="{E801F513-37A4-4436-BBD3-3D2847934C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00822" y="35233"/>
            <a:ext cx="4342476" cy="268856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 sz="1747" b="1" i="0">
                <a:solidFill>
                  <a:schemeClr val="tx2"/>
                </a:solidFill>
                <a:latin typeface="Arial"/>
                <a:cs typeface="Arial"/>
              </a:defRPr>
            </a:lvl1pPr>
          </a:lstStyle>
          <a:p>
            <a:endParaRPr dirty="0"/>
          </a:p>
        </p:txBody>
      </p:sp>
      <p:sp>
        <p:nvSpPr>
          <p:cNvPr id="7" name="object 2">
            <a:extLst>
              <a:ext uri="{FF2B5EF4-FFF2-40B4-BE49-F238E27FC236}">
                <a16:creationId xmlns="" xmlns:a16="http://schemas.microsoft.com/office/drawing/2014/main" id="{59F58909-8CF7-4B59-B73D-6D9E4358D6C5}"/>
              </a:ext>
            </a:extLst>
          </p:cNvPr>
          <p:cNvSpPr/>
          <p:nvPr userDrawn="1"/>
        </p:nvSpPr>
        <p:spPr>
          <a:xfrm flipV="1">
            <a:off x="1" y="397590"/>
            <a:ext cx="9144000" cy="280834"/>
          </a:xfrm>
          <a:custGeom>
            <a:avLst/>
            <a:gdLst/>
            <a:ahLst/>
            <a:cxnLst/>
            <a:rect l="l" t="t" r="r" b="b"/>
            <a:pathLst>
              <a:path w="4416425">
                <a:moveTo>
                  <a:pt x="0" y="0"/>
                </a:moveTo>
                <a:lnTo>
                  <a:pt x="4415994" y="0"/>
                </a:lnTo>
              </a:path>
            </a:pathLst>
          </a:custGeom>
          <a:ln w="12700">
            <a:solidFill>
              <a:schemeClr val="bg1">
                <a:lumMod val="85000"/>
              </a:schemeClr>
            </a:solidFill>
          </a:ln>
        </p:spPr>
        <p:txBody>
          <a:bodyPr wrap="square" lIns="0" tIns="0" rIns="0" bIns="0" rtlCol="0"/>
          <a:lstStyle/>
          <a:p>
            <a:endParaRPr sz="2856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1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457200" y="4783461"/>
            <a:ext cx="2103120" cy="438710"/>
          </a:xfrm>
        </p:spPr>
        <p:txBody>
          <a:bodyPr/>
          <a:lstStyle/>
          <a:p>
            <a:fld id="{1FB54944-417F-4596-98D8-3ECD53C1D52D}" type="datetime1">
              <a:rPr lang="en-US" smtClean="0"/>
              <a:t>12/13/2024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>
          <a:xfrm>
            <a:off x="3108960" y="4783467"/>
            <a:ext cx="2926080" cy="438710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6583680" y="4783465"/>
            <a:ext cx="2103120" cy="268856"/>
          </a:xfrm>
        </p:spPr>
        <p:txBody>
          <a:bodyPr/>
          <a:lstStyle/>
          <a:p>
            <a:fld id="{FAA6C436-0D4A-4340-A2B7-930FFE7E96AA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3872637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6340C1-9663-4834-9678-E2A955AB6CD1}" type="datetime1">
              <a:rPr lang="en-US" smtClean="0"/>
              <a:t>12/13/2024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23109629"/>
      </p:ext>
    </p:extLst>
  </p:cSld>
  <p:clrMapOvr>
    <a:masterClrMapping/>
  </p:clrMapOvr>
  <p:hf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6340C1-9663-4834-9678-E2A955AB6CD1}" type="datetime1">
              <a:rPr lang="en-US" smtClean="0"/>
              <a:t>12/13/2024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23840423"/>
      </p:ext>
    </p:extLst>
  </p:cSld>
  <p:clrMapOvr>
    <a:masterClrMapping/>
  </p:clrMapOvr>
  <p:hf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3888" y="1282304"/>
            <a:ext cx="7886700" cy="213955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3888" y="3442098"/>
            <a:ext cx="7886700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6340C1-9663-4834-9678-E2A955AB6CD1}" type="datetime1">
              <a:rPr lang="en-US" smtClean="0"/>
              <a:t>12/13/2024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36456682"/>
      </p:ext>
    </p:extLst>
  </p:cSld>
  <p:clrMapOvr>
    <a:masterClrMapping/>
  </p:clrMapOvr>
  <p:hf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86200" cy="3263504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29150" y="1369219"/>
            <a:ext cx="3886200" cy="3263504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6340C1-9663-4834-9678-E2A955AB6CD1}" type="datetime1">
              <a:rPr lang="en-US" smtClean="0"/>
              <a:t>12/13/2024</a:t>
            </a:fld>
            <a:endParaRPr lang="en-US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00411491"/>
      </p:ext>
    </p:extLst>
  </p:cSld>
  <p:clrMapOvr>
    <a:masterClrMapping/>
  </p:clrMapOvr>
  <p:hf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29842" y="1878806"/>
            <a:ext cx="3868340" cy="2763441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29150" y="1260872"/>
            <a:ext cx="3887391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29150" y="1878806"/>
            <a:ext cx="3887391" cy="2763441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6340C1-9663-4834-9678-E2A955AB6CD1}" type="datetime1">
              <a:rPr lang="en-US" smtClean="0"/>
              <a:t>12/13/2024</a:t>
            </a:fld>
            <a:endParaRPr lang="en-US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45298437"/>
      </p:ext>
    </p:extLst>
  </p:cSld>
  <p:clrMapOvr>
    <a:masterClrMapping/>
  </p:clrMapOvr>
  <p:hf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6340C1-9663-4834-9678-E2A955AB6CD1}" type="datetime1">
              <a:rPr lang="en-US" smtClean="0"/>
              <a:t>12/13/2024</a:t>
            </a:fld>
            <a:endParaRPr lang="en-US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77244185"/>
      </p:ext>
    </p:extLst>
  </p:cSld>
  <p:clrMapOvr>
    <a:masterClrMapping/>
  </p:clrMapOvr>
  <p:hf hdr="0" ftr="0" dt="0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png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5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25238" y="2425391"/>
            <a:ext cx="6012240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1" i="0">
                <a:solidFill>
                  <a:srgbClr val="003B5A"/>
                </a:solidFill>
                <a:latin typeface="Arial"/>
                <a:cs typeface="Arial"/>
              </a:defRPr>
            </a:lvl1pPr>
          </a:lstStyle>
          <a:p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57203" y="3684407"/>
            <a:ext cx="4235581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 dirty="0"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1" y="4783460"/>
            <a:ext cx="2926080" cy="4387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5" y="4783458"/>
            <a:ext cx="2103121" cy="4387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6340C1-9663-4834-9678-E2A955AB6CD1}" type="datetime1">
              <a:rPr lang="en-US" smtClean="0"/>
              <a:t>12/13/2024</a:t>
            </a:fld>
            <a:endParaRPr lang="en-US"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940180" y="4795860"/>
            <a:ext cx="2103121" cy="26885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 sz="1747" b="1">
                <a:solidFill>
                  <a:schemeClr val="tx2"/>
                </a:solidFill>
              </a:defRPr>
            </a:lvl1pPr>
          </a:lstStyle>
          <a:p>
            <a:fld id="{B6F15528-21DE-4FAA-801E-634DDDAF4B2B}" type="slidenum">
              <a:rPr lang="ru-RU" smtClean="0"/>
              <a:pPr/>
              <a:t>‹#›</a:t>
            </a:fld>
            <a:endParaRPr lang="ru-RU" dirty="0"/>
          </a:p>
        </p:txBody>
      </p:sp>
      <p:pic>
        <p:nvPicPr>
          <p:cNvPr id="7" name="Рисунок 6">
            <a:extLst>
              <a:ext uri="{FF2B5EF4-FFF2-40B4-BE49-F238E27FC236}">
                <a16:creationId xmlns="" xmlns:a16="http://schemas.microsoft.com/office/drawing/2014/main" id="{7171B215-76B1-4062-B300-9C7BB6A65CB1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4" y="63410"/>
            <a:ext cx="1402441" cy="548985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5" r:id="rId2"/>
    <p:sldLayoutId id="2147483667" r:id="rId3"/>
  </p:sldLayoutIdLst>
  <p:hf hdr="0" ftr="0" dt="0"/>
  <p:txStyles>
    <p:titleStyle>
      <a:lvl1pPr>
        <a:defRPr sz="3170"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725137">
        <a:defRPr>
          <a:latin typeface="+mn-lt"/>
          <a:ea typeface="+mn-ea"/>
          <a:cs typeface="+mn-cs"/>
        </a:defRPr>
      </a:lvl2pPr>
      <a:lvl3pPr marL="1450273">
        <a:defRPr>
          <a:latin typeface="+mn-lt"/>
          <a:ea typeface="+mn-ea"/>
          <a:cs typeface="+mn-cs"/>
        </a:defRPr>
      </a:lvl3pPr>
      <a:lvl4pPr marL="2175411">
        <a:defRPr>
          <a:latin typeface="+mn-lt"/>
          <a:ea typeface="+mn-ea"/>
          <a:cs typeface="+mn-cs"/>
        </a:defRPr>
      </a:lvl4pPr>
      <a:lvl5pPr marL="2900546">
        <a:defRPr>
          <a:latin typeface="+mn-lt"/>
          <a:ea typeface="+mn-ea"/>
          <a:cs typeface="+mn-cs"/>
        </a:defRPr>
      </a:lvl5pPr>
      <a:lvl6pPr marL="3625684">
        <a:defRPr>
          <a:latin typeface="+mn-lt"/>
          <a:ea typeface="+mn-ea"/>
          <a:cs typeface="+mn-cs"/>
        </a:defRPr>
      </a:lvl6pPr>
      <a:lvl7pPr marL="4350820">
        <a:defRPr>
          <a:latin typeface="+mn-lt"/>
          <a:ea typeface="+mn-ea"/>
          <a:cs typeface="+mn-cs"/>
        </a:defRPr>
      </a:lvl7pPr>
      <a:lvl8pPr marL="5075958">
        <a:defRPr>
          <a:latin typeface="+mn-lt"/>
          <a:ea typeface="+mn-ea"/>
          <a:cs typeface="+mn-cs"/>
        </a:defRPr>
      </a:lvl8pPr>
      <a:lvl9pPr marL="5801095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725137">
        <a:defRPr>
          <a:latin typeface="+mn-lt"/>
          <a:ea typeface="+mn-ea"/>
          <a:cs typeface="+mn-cs"/>
        </a:defRPr>
      </a:lvl2pPr>
      <a:lvl3pPr marL="1450273">
        <a:defRPr>
          <a:latin typeface="+mn-lt"/>
          <a:ea typeface="+mn-ea"/>
          <a:cs typeface="+mn-cs"/>
        </a:defRPr>
      </a:lvl3pPr>
      <a:lvl4pPr marL="2175411">
        <a:defRPr>
          <a:latin typeface="+mn-lt"/>
          <a:ea typeface="+mn-ea"/>
          <a:cs typeface="+mn-cs"/>
        </a:defRPr>
      </a:lvl4pPr>
      <a:lvl5pPr marL="2900546">
        <a:defRPr>
          <a:latin typeface="+mn-lt"/>
          <a:ea typeface="+mn-ea"/>
          <a:cs typeface="+mn-cs"/>
        </a:defRPr>
      </a:lvl5pPr>
      <a:lvl6pPr marL="3625684">
        <a:defRPr>
          <a:latin typeface="+mn-lt"/>
          <a:ea typeface="+mn-ea"/>
          <a:cs typeface="+mn-cs"/>
        </a:defRPr>
      </a:lvl6pPr>
      <a:lvl7pPr marL="4350820">
        <a:defRPr>
          <a:latin typeface="+mn-lt"/>
          <a:ea typeface="+mn-ea"/>
          <a:cs typeface="+mn-cs"/>
        </a:defRPr>
      </a:lvl7pPr>
      <a:lvl8pPr marL="5075958">
        <a:defRPr>
          <a:latin typeface="+mn-lt"/>
          <a:ea typeface="+mn-ea"/>
          <a:cs typeface="+mn-cs"/>
        </a:defRPr>
      </a:lvl8pPr>
      <a:lvl9pPr marL="5801095">
        <a:defRPr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6340C1-9663-4834-9678-E2A955AB6CD1}" type="datetime1">
              <a:rPr lang="en-US" smtClean="0"/>
              <a:t>12/13/2024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ru-RU" smtClean="0"/>
              <a:pPr/>
              <a:t>‹#›</a:t>
            </a:fld>
            <a:endParaRPr lang="ru-RU" dirty="0"/>
          </a:p>
        </p:txBody>
      </p:sp>
      <p:pic>
        <p:nvPicPr>
          <p:cNvPr id="7" name="Рисунок 6">
            <a:extLst>
              <a:ext uri="{FF2B5EF4-FFF2-40B4-BE49-F238E27FC236}">
                <a16:creationId xmlns="" xmlns:a16="http://schemas.microsoft.com/office/drawing/2014/main" id="{7171B215-76B1-4062-B300-9C7BB6A65CB1}"/>
              </a:ext>
            </a:extLst>
          </p:cNvPr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4" y="63410"/>
            <a:ext cx="1402441" cy="5489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03450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  <p:sldLayoutId id="2147483670" r:id="rId2"/>
    <p:sldLayoutId id="2147483671" r:id="rId3"/>
    <p:sldLayoutId id="2147483672" r:id="rId4"/>
    <p:sldLayoutId id="2147483673" r:id="rId5"/>
    <p:sldLayoutId id="2147483674" r:id="rId6"/>
    <p:sldLayoutId id="2147483675" r:id="rId7"/>
    <p:sldLayoutId id="2147483676" r:id="rId8"/>
    <p:sldLayoutId id="2147483677" r:id="rId9"/>
    <p:sldLayoutId id="2147483678" r:id="rId10"/>
    <p:sldLayoutId id="2147483679" r:id="rId11"/>
    <p:sldLayoutId id="2147483680" r:id="rId12"/>
  </p:sldLayoutIdLst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10.xml"/><Relationship Id="rId1" Type="http://schemas.openxmlformats.org/officeDocument/2006/relationships/themeOverride" Target="../theme/themeOverride1.xml"/><Relationship Id="rId5" Type="http://schemas.openxmlformats.org/officeDocument/2006/relationships/image" Target="../media/image11.png"/><Relationship Id="rId4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3.png"/><Relationship Id="rId5" Type="http://schemas.openxmlformats.org/officeDocument/2006/relationships/image" Target="../media/image4.png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8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9.jpeg"/><Relationship Id="rId4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10.png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ject 8"/>
          <p:cNvSpPr/>
          <p:nvPr/>
        </p:nvSpPr>
        <p:spPr>
          <a:xfrm>
            <a:off x="12783" y="4828294"/>
            <a:ext cx="9122853" cy="0"/>
          </a:xfrm>
          <a:custGeom>
            <a:avLst/>
            <a:gdLst/>
            <a:ahLst/>
            <a:cxnLst/>
            <a:rect l="l" t="t" r="r" b="b"/>
            <a:pathLst>
              <a:path w="5752465">
                <a:moveTo>
                  <a:pt x="0" y="0"/>
                </a:moveTo>
                <a:lnTo>
                  <a:pt x="5751940" y="0"/>
                </a:lnTo>
              </a:path>
            </a:pathLst>
          </a:custGeom>
          <a:ln w="9525">
            <a:solidFill>
              <a:srgbClr val="003B59"/>
            </a:solidFill>
          </a:ln>
        </p:spPr>
        <p:txBody>
          <a:bodyPr wrap="square" lIns="0" tIns="0" rIns="0" bIns="0" rtlCol="0"/>
          <a:lstStyle/>
          <a:p>
            <a:endParaRPr sz="2856" dirty="0"/>
          </a:p>
        </p:txBody>
      </p:sp>
      <p:sp>
        <p:nvSpPr>
          <p:cNvPr id="9" name="object 9"/>
          <p:cNvSpPr/>
          <p:nvPr/>
        </p:nvSpPr>
        <p:spPr>
          <a:xfrm>
            <a:off x="7167452" y="327996"/>
            <a:ext cx="1967349" cy="4365307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2856" dirty="0"/>
          </a:p>
        </p:txBody>
      </p:sp>
      <p:sp>
        <p:nvSpPr>
          <p:cNvPr id="11" name="TextBox 10"/>
          <p:cNvSpPr txBox="1"/>
          <p:nvPr/>
        </p:nvSpPr>
        <p:spPr>
          <a:xfrm>
            <a:off x="6" y="4803093"/>
            <a:ext cx="3638149" cy="2874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chemeClr val="bg1">
                    <a:lumMod val="65000"/>
                  </a:schemeClr>
                </a:solidFill>
                <a:latin typeface="Cambria" panose="02040503050406030204" pitchFamily="18" charset="0"/>
              </a:rPr>
              <a:t>www.roskazna.ru</a:t>
            </a:r>
            <a:endParaRPr lang="ru-RU" sz="1200" dirty="0">
              <a:solidFill>
                <a:schemeClr val="bg1">
                  <a:lumMod val="65000"/>
                </a:schemeClr>
              </a:solidFill>
              <a:latin typeface="Cambria" panose="02040503050406030204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538769" y="4803093"/>
            <a:ext cx="3625376" cy="2874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1200" dirty="0" smtClean="0">
                <a:solidFill>
                  <a:schemeClr val="bg1">
                    <a:lumMod val="65000"/>
                  </a:schemeClr>
                </a:solidFill>
                <a:latin typeface="Cambria" panose="02040503050406030204" pitchFamily="18" charset="0"/>
              </a:rPr>
              <a:t>г. Москва</a:t>
            </a:r>
            <a:r>
              <a:rPr lang="en-US" sz="1200" dirty="0" smtClean="0">
                <a:solidFill>
                  <a:schemeClr val="bg1">
                    <a:lumMod val="65000"/>
                  </a:schemeClr>
                </a:solidFill>
                <a:latin typeface="Cambria" panose="02040503050406030204" pitchFamily="18" charset="0"/>
              </a:rPr>
              <a:t>,</a:t>
            </a:r>
            <a:r>
              <a:rPr lang="ru-RU" sz="1200" dirty="0" smtClean="0">
                <a:solidFill>
                  <a:schemeClr val="bg1">
                    <a:lumMod val="65000"/>
                  </a:schemeClr>
                </a:solidFill>
                <a:latin typeface="Cambria" panose="02040503050406030204" pitchFamily="18" charset="0"/>
              </a:rPr>
              <a:t> 2024 </a:t>
            </a:r>
            <a:r>
              <a:rPr lang="ru-RU" sz="1200" dirty="0">
                <a:solidFill>
                  <a:schemeClr val="bg1">
                    <a:lumMod val="65000"/>
                  </a:schemeClr>
                </a:solidFill>
                <a:latin typeface="Cambria" panose="02040503050406030204" pitchFamily="18" charset="0"/>
              </a:rPr>
              <a:t>г.</a:t>
            </a:r>
          </a:p>
        </p:txBody>
      </p:sp>
      <p:sp>
        <p:nvSpPr>
          <p:cNvPr id="20" name="object 2">
            <a:extLst>
              <a:ext uri="{FF2B5EF4-FFF2-40B4-BE49-F238E27FC236}">
                <a16:creationId xmlns="" xmlns:a16="http://schemas.microsoft.com/office/drawing/2014/main" id="{5B18A36C-A304-4C91-856D-493F17EA7DB3}"/>
              </a:ext>
            </a:extLst>
          </p:cNvPr>
          <p:cNvSpPr/>
          <p:nvPr/>
        </p:nvSpPr>
        <p:spPr>
          <a:xfrm flipV="1">
            <a:off x="-1" y="396526"/>
            <a:ext cx="8667456" cy="280972"/>
          </a:xfrm>
          <a:custGeom>
            <a:avLst/>
            <a:gdLst/>
            <a:ahLst/>
            <a:cxnLst/>
            <a:rect l="l" t="t" r="r" b="b"/>
            <a:pathLst>
              <a:path w="4416425">
                <a:moveTo>
                  <a:pt x="0" y="0"/>
                </a:moveTo>
                <a:lnTo>
                  <a:pt x="4415994" y="0"/>
                </a:lnTo>
              </a:path>
            </a:pathLst>
          </a:custGeom>
          <a:ln w="12700">
            <a:solidFill>
              <a:schemeClr val="bg1">
                <a:lumMod val="85000"/>
              </a:schemeClr>
            </a:solidFill>
          </a:ln>
        </p:spPr>
        <p:txBody>
          <a:bodyPr wrap="square" lIns="0" tIns="0" rIns="0" bIns="0" rtlCol="0"/>
          <a:lstStyle/>
          <a:p>
            <a:endParaRPr sz="2856" dirty="0"/>
          </a:p>
        </p:txBody>
      </p:sp>
      <p:pic>
        <p:nvPicPr>
          <p:cNvPr id="3" name="Рисунок 2">
            <a:extLst>
              <a:ext uri="{FF2B5EF4-FFF2-40B4-BE49-F238E27FC236}">
                <a16:creationId xmlns="" xmlns:a16="http://schemas.microsoft.com/office/drawing/2014/main" id="{9057F448-D147-4228-A0FD-8008E86D846F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6" y="63414"/>
            <a:ext cx="1402441" cy="548985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233251" y="1463754"/>
            <a:ext cx="7039049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200" b="1" dirty="0">
                <a:solidFill>
                  <a:srgbClr val="11437F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Новая модель бухгалтерского учета в системе казначейских </a:t>
            </a:r>
            <a:r>
              <a:rPr lang="ru-RU" sz="2200" b="1" dirty="0" smtClean="0">
                <a:solidFill>
                  <a:srgbClr val="11437F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платежей (завершение </a:t>
            </a:r>
            <a:r>
              <a:rPr lang="ru-RU" sz="2200" b="1" dirty="0">
                <a:solidFill>
                  <a:srgbClr val="11437F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2024 года и </a:t>
            </a:r>
            <a:r>
              <a:rPr lang="ru-RU" sz="2200" b="1" dirty="0" smtClean="0">
                <a:solidFill>
                  <a:srgbClr val="11437F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планы </a:t>
            </a:r>
            <a:r>
              <a:rPr lang="ru-RU" sz="2200" b="1" dirty="0">
                <a:solidFill>
                  <a:srgbClr val="11437F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внедрения в 2025 году)</a:t>
            </a:r>
          </a:p>
        </p:txBody>
      </p:sp>
      <p:sp>
        <p:nvSpPr>
          <p:cNvPr id="13" name="Rectangle 9"/>
          <p:cNvSpPr>
            <a:spLocks noChangeArrowheads="1"/>
          </p:cNvSpPr>
          <p:nvPr/>
        </p:nvSpPr>
        <p:spPr bwMode="auto">
          <a:xfrm>
            <a:off x="251520" y="3543276"/>
            <a:ext cx="4230470" cy="7386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lnSpc>
                <a:spcPct val="90000"/>
              </a:lnSpc>
              <a:spcBef>
                <a:spcPts val="1000"/>
              </a:spcBef>
              <a:buFont typeface="Arial" pitchFamily="34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1000" b="1" dirty="0" smtClean="0">
                <a:solidFill>
                  <a:srgbClr val="11437F"/>
                </a:solidFill>
                <a:latin typeface="Cambria" panose="02040503050406030204" pitchFamily="18" charset="0"/>
                <a:cs typeface="Times New Roman" pitchFamily="18" charset="0"/>
              </a:rPr>
              <a:t>Смолин Валерий Александрович</a:t>
            </a:r>
          </a:p>
          <a:p>
            <a:pPr>
              <a:spcBef>
                <a:spcPts val="600"/>
              </a:spcBef>
              <a:buNone/>
            </a:pPr>
            <a:r>
              <a:rPr lang="ru-RU" sz="1000" dirty="0" smtClean="0">
                <a:solidFill>
                  <a:srgbClr val="11437F"/>
                </a:solidFill>
                <a:latin typeface="Cambria" panose="02040503050406030204" pitchFamily="18" charset="0"/>
              </a:rPr>
              <a:t>начальник </a:t>
            </a:r>
            <a:r>
              <a:rPr lang="ru-RU" sz="1000" dirty="0">
                <a:solidFill>
                  <a:srgbClr val="11437F"/>
                </a:solidFill>
                <a:latin typeface="Cambria" panose="02040503050406030204" pitchFamily="18" charset="0"/>
              </a:rPr>
              <a:t>Отдела методического </a:t>
            </a:r>
            <a:r>
              <a:rPr lang="ru-RU" sz="1000" dirty="0" smtClean="0">
                <a:solidFill>
                  <a:srgbClr val="11437F"/>
                </a:solidFill>
                <a:latin typeface="Cambria" panose="02040503050406030204" pitchFamily="18" charset="0"/>
              </a:rPr>
              <a:t>обеспечения казначейского </a:t>
            </a:r>
            <a:r>
              <a:rPr lang="ru-RU" sz="1000" dirty="0">
                <a:solidFill>
                  <a:srgbClr val="11437F"/>
                </a:solidFill>
                <a:latin typeface="Cambria" panose="02040503050406030204" pitchFamily="18" charset="0"/>
              </a:rPr>
              <a:t>учета и отчетности в системе казначейских </a:t>
            </a:r>
            <a:r>
              <a:rPr lang="ru-RU" sz="1000" dirty="0" smtClean="0">
                <a:solidFill>
                  <a:srgbClr val="11437F"/>
                </a:solidFill>
                <a:latin typeface="Cambria" panose="02040503050406030204" pitchFamily="18" charset="0"/>
              </a:rPr>
              <a:t>платежей Управления </a:t>
            </a:r>
            <a:r>
              <a:rPr lang="ru-RU" sz="1000" dirty="0">
                <a:solidFill>
                  <a:srgbClr val="11437F"/>
                </a:solidFill>
                <a:latin typeface="Cambria" panose="02040503050406030204" pitchFamily="18" charset="0"/>
              </a:rPr>
              <a:t>бюджетного учета и отчетности Федерального казначейства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object 2"/>
          <p:cNvSpPr/>
          <p:nvPr/>
        </p:nvSpPr>
        <p:spPr>
          <a:xfrm flipV="1">
            <a:off x="2242" y="397591"/>
            <a:ext cx="9139528" cy="280834"/>
          </a:xfrm>
          <a:custGeom>
            <a:avLst/>
            <a:gdLst/>
            <a:ahLst/>
            <a:cxnLst/>
            <a:rect l="l" t="t" r="r" b="b"/>
            <a:pathLst>
              <a:path w="4416425">
                <a:moveTo>
                  <a:pt x="0" y="0"/>
                </a:moveTo>
                <a:lnTo>
                  <a:pt x="4415994" y="0"/>
                </a:lnTo>
              </a:path>
            </a:pathLst>
          </a:custGeom>
          <a:ln w="12700">
            <a:solidFill>
              <a:schemeClr val="bg1">
                <a:lumMod val="85000"/>
              </a:schemeClr>
            </a:solidFill>
          </a:ln>
        </p:spPr>
        <p:txBody>
          <a:bodyPr wrap="square" lIns="0" tIns="0" rIns="0" bIns="0" rtlCol="0"/>
          <a:lstStyle/>
          <a:p>
            <a:endParaRPr sz="2855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4294967295"/>
          </p:nvPr>
        </p:nvSpPr>
        <p:spPr bwMode="auto">
          <a:xfrm>
            <a:off x="6908698" y="4822000"/>
            <a:ext cx="2103120" cy="184666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/>
          <a:p>
            <a:pPr algn="r"/>
            <a:r>
              <a:rPr lang="ru-RU" sz="1200" b="1" dirty="0" smtClean="0">
                <a:solidFill>
                  <a:schemeClr val="tx2"/>
                </a:solidFill>
                <a:latin typeface="Cambria" panose="02040503050406030204" pitchFamily="18" charset="0"/>
              </a:rPr>
              <a:t>10</a:t>
            </a:r>
            <a:endParaRPr lang="ru-RU" sz="1200" b="1" dirty="0">
              <a:solidFill>
                <a:schemeClr val="tx2"/>
              </a:solidFill>
              <a:latin typeface="Cambria" panose="02040503050406030204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2771806" y="6465"/>
            <a:ext cx="637828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1600" b="1" dirty="0" smtClean="0">
                <a:solidFill>
                  <a:srgbClr val="11437F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Планы по внедрению новой модели </a:t>
            </a:r>
          </a:p>
          <a:p>
            <a:pPr algn="r"/>
            <a:r>
              <a:rPr lang="ru-RU" sz="1600" b="1" dirty="0" smtClean="0">
                <a:solidFill>
                  <a:srgbClr val="11437F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бухгалтерского </a:t>
            </a:r>
            <a:r>
              <a:rPr lang="ru-RU" sz="1600" b="1" dirty="0">
                <a:solidFill>
                  <a:srgbClr val="11437F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учета в </a:t>
            </a:r>
            <a:r>
              <a:rPr lang="ru-RU" sz="1600" b="1" dirty="0" smtClean="0">
                <a:solidFill>
                  <a:srgbClr val="11437F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СКП в 2025 году</a:t>
            </a:r>
            <a:endParaRPr lang="ru-RU" sz="1600" b="1" dirty="0">
              <a:solidFill>
                <a:srgbClr val="11437F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7" name="Скругленный прямоугольник 56">
            <a:extLst>
              <a:ext uri="{FF2B5EF4-FFF2-40B4-BE49-F238E27FC236}">
                <a16:creationId xmlns="" xmlns:a16="http://schemas.microsoft.com/office/drawing/2014/main" id="{7D5109DB-5C3B-4D44-9353-4D26A24E9001}"/>
              </a:ext>
            </a:extLst>
          </p:cNvPr>
          <p:cNvSpPr/>
          <p:nvPr/>
        </p:nvSpPr>
        <p:spPr>
          <a:xfrm>
            <a:off x="3446875" y="841176"/>
            <a:ext cx="2250250" cy="605449"/>
          </a:xfrm>
          <a:prstGeom prst="roundRect">
            <a:avLst>
              <a:gd name="adj" fmla="val 3010"/>
            </a:avLst>
          </a:prstGeom>
          <a:noFill/>
          <a:ln w="12700">
            <a:solidFill>
              <a:srgbClr val="4978B1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1200" dirty="0" smtClean="0">
                <a:solidFill>
                  <a:prstClr val="black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Переход на новую модель </a:t>
            </a:r>
            <a:r>
              <a:rPr lang="ru-RU" sz="1200" dirty="0">
                <a:solidFill>
                  <a:prstClr val="black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бухгалтерского учета в </a:t>
            </a:r>
            <a:r>
              <a:rPr lang="ru-RU" sz="1200" dirty="0" smtClean="0">
                <a:solidFill>
                  <a:prstClr val="black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СКП </a:t>
            </a:r>
          </a:p>
          <a:p>
            <a:pPr algn="ctr"/>
            <a:r>
              <a:rPr lang="ru-RU" sz="1200" dirty="0" smtClean="0">
                <a:solidFill>
                  <a:prstClr val="black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в </a:t>
            </a:r>
            <a:r>
              <a:rPr lang="ru-RU" sz="1200" b="1" dirty="0" smtClean="0">
                <a:solidFill>
                  <a:prstClr val="black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2025 году</a:t>
            </a:r>
            <a:endParaRPr lang="ru-RU" sz="1200" b="1" dirty="0">
              <a:solidFill>
                <a:prstClr val="black"/>
              </a:solidFill>
              <a:latin typeface="Cambria" panose="020405030504060302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Скругленный прямоугольник 56">
            <a:extLst>
              <a:ext uri="{FF2B5EF4-FFF2-40B4-BE49-F238E27FC236}">
                <a16:creationId xmlns="" xmlns:a16="http://schemas.microsoft.com/office/drawing/2014/main" id="{7D5109DB-5C3B-4D44-9353-4D26A24E9001}"/>
              </a:ext>
            </a:extLst>
          </p:cNvPr>
          <p:cNvSpPr/>
          <p:nvPr/>
        </p:nvSpPr>
        <p:spPr>
          <a:xfrm>
            <a:off x="161510" y="1716653"/>
            <a:ext cx="2070230" cy="1170131"/>
          </a:xfrm>
          <a:prstGeom prst="roundRect">
            <a:avLst>
              <a:gd name="adj" fmla="val 3010"/>
            </a:avLst>
          </a:prstGeom>
          <a:noFill/>
          <a:ln w="12700">
            <a:solidFill>
              <a:srgbClr val="4978B1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1200" dirty="0">
                <a:solidFill>
                  <a:prstClr val="black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Казначейское обслуживание </a:t>
            </a:r>
            <a:r>
              <a:rPr lang="ru-RU" sz="1200" b="1" dirty="0">
                <a:solidFill>
                  <a:prstClr val="black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поступлений в бюджеты</a:t>
            </a:r>
          </a:p>
        </p:txBody>
      </p:sp>
      <p:sp>
        <p:nvSpPr>
          <p:cNvPr id="17" name="Скругленный прямоугольник 56">
            <a:extLst>
              <a:ext uri="{FF2B5EF4-FFF2-40B4-BE49-F238E27FC236}">
                <a16:creationId xmlns="" xmlns:a16="http://schemas.microsoft.com/office/drawing/2014/main" id="{7D5109DB-5C3B-4D44-9353-4D26A24E9001}"/>
              </a:ext>
            </a:extLst>
          </p:cNvPr>
          <p:cNvSpPr/>
          <p:nvPr/>
        </p:nvSpPr>
        <p:spPr>
          <a:xfrm>
            <a:off x="2411760" y="1716653"/>
            <a:ext cx="2070230" cy="1170130"/>
          </a:xfrm>
          <a:prstGeom prst="roundRect">
            <a:avLst>
              <a:gd name="adj" fmla="val 3010"/>
            </a:avLst>
          </a:prstGeom>
          <a:noFill/>
          <a:ln w="12700">
            <a:solidFill>
              <a:srgbClr val="4978B1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900" dirty="0">
                <a:solidFill>
                  <a:prstClr val="black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Казначейское обслуживание операций со средствами </a:t>
            </a:r>
            <a:r>
              <a:rPr lang="ru-RU" sz="900" b="1" dirty="0" smtClean="0">
                <a:solidFill>
                  <a:prstClr val="black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бюджетных</a:t>
            </a:r>
            <a:r>
              <a:rPr lang="en-US" sz="900" b="1" dirty="0" smtClean="0">
                <a:solidFill>
                  <a:prstClr val="black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,</a:t>
            </a:r>
            <a:r>
              <a:rPr lang="ru-RU" sz="900" b="1" dirty="0" smtClean="0">
                <a:solidFill>
                  <a:prstClr val="black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 автономных учреждений субъектов </a:t>
            </a:r>
            <a:r>
              <a:rPr lang="ru-RU" sz="900" b="1" dirty="0">
                <a:solidFill>
                  <a:prstClr val="black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Российской Федерации, муниципальных бюджетных, автономных учреждений</a:t>
            </a:r>
          </a:p>
        </p:txBody>
      </p:sp>
      <p:sp>
        <p:nvSpPr>
          <p:cNvPr id="19" name="Скругленный прямоугольник 56">
            <a:extLst>
              <a:ext uri="{FF2B5EF4-FFF2-40B4-BE49-F238E27FC236}">
                <a16:creationId xmlns="" xmlns:a16="http://schemas.microsoft.com/office/drawing/2014/main" id="{7D5109DB-5C3B-4D44-9353-4D26A24E9001}"/>
              </a:ext>
            </a:extLst>
          </p:cNvPr>
          <p:cNvSpPr/>
          <p:nvPr/>
        </p:nvSpPr>
        <p:spPr>
          <a:xfrm>
            <a:off x="6912260" y="1716651"/>
            <a:ext cx="2070230" cy="1170132"/>
          </a:xfrm>
          <a:prstGeom prst="roundRect">
            <a:avLst>
              <a:gd name="adj" fmla="val 3010"/>
            </a:avLst>
          </a:prstGeom>
          <a:noFill/>
          <a:ln w="12700">
            <a:solidFill>
              <a:srgbClr val="4978B1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1200" b="1" dirty="0" smtClean="0">
                <a:solidFill>
                  <a:prstClr val="black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Иные операции в СКП</a:t>
            </a:r>
            <a:endParaRPr lang="ru-RU" sz="1200" b="1" dirty="0">
              <a:solidFill>
                <a:prstClr val="black"/>
              </a:solidFill>
              <a:latin typeface="Cambria" panose="020405030504060302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Скругленный прямоугольник 56">
            <a:extLst>
              <a:ext uri="{FF2B5EF4-FFF2-40B4-BE49-F238E27FC236}">
                <a16:creationId xmlns="" xmlns:a16="http://schemas.microsoft.com/office/drawing/2014/main" id="{7D5109DB-5C3B-4D44-9353-4D26A24E9001}"/>
              </a:ext>
            </a:extLst>
          </p:cNvPr>
          <p:cNvSpPr/>
          <p:nvPr/>
        </p:nvSpPr>
        <p:spPr>
          <a:xfrm>
            <a:off x="4662010" y="1716653"/>
            <a:ext cx="2070230" cy="1170130"/>
          </a:xfrm>
          <a:prstGeom prst="roundRect">
            <a:avLst>
              <a:gd name="adj" fmla="val 3010"/>
            </a:avLst>
          </a:prstGeom>
          <a:noFill/>
          <a:ln w="12700">
            <a:solidFill>
              <a:srgbClr val="4978B1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900" dirty="0">
                <a:solidFill>
                  <a:prstClr val="black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Казначейское обслуживание операций со средствами </a:t>
            </a:r>
            <a:r>
              <a:rPr lang="ru-RU" sz="900" b="1" dirty="0" smtClean="0">
                <a:solidFill>
                  <a:prstClr val="black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получателей средств из бюджета</a:t>
            </a:r>
            <a:r>
              <a:rPr lang="en-US" sz="900" b="1" dirty="0" smtClean="0">
                <a:solidFill>
                  <a:prstClr val="black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,</a:t>
            </a:r>
            <a:r>
              <a:rPr lang="ru-RU" sz="900" b="1" dirty="0" smtClean="0">
                <a:solidFill>
                  <a:prstClr val="black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 источников финансового обеспечения которых являются средства</a:t>
            </a:r>
            <a:r>
              <a:rPr lang="ru-RU" sz="900" dirty="0">
                <a:solidFill>
                  <a:prstClr val="black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ru-RU" sz="900" b="1" dirty="0">
                <a:solidFill>
                  <a:prstClr val="black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бюджетов субъектов Российской Федерации</a:t>
            </a:r>
            <a:r>
              <a:rPr lang="en-US" sz="900" b="1" dirty="0">
                <a:solidFill>
                  <a:prstClr val="black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,</a:t>
            </a:r>
            <a:r>
              <a:rPr lang="ru-RU" sz="900" b="1" dirty="0">
                <a:solidFill>
                  <a:prstClr val="black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 местных бюджетов</a:t>
            </a:r>
            <a:r>
              <a:rPr lang="ru-RU" sz="900" b="1" dirty="0" smtClean="0">
                <a:solidFill>
                  <a:prstClr val="black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 </a:t>
            </a:r>
            <a:endParaRPr lang="ru-RU" sz="900" b="1" dirty="0">
              <a:solidFill>
                <a:prstClr val="black"/>
              </a:solidFill>
              <a:latin typeface="Cambria" panose="020405030504060302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23" name="Соединительная линия уступом 22"/>
          <p:cNvCxnSpPr/>
          <p:nvPr/>
        </p:nvCxnSpPr>
        <p:spPr>
          <a:xfrm rot="5400000">
            <a:off x="2614284" y="-106048"/>
            <a:ext cx="270028" cy="3375375"/>
          </a:xfrm>
          <a:prstGeom prst="bentConnector3">
            <a:avLst>
              <a:gd name="adj1" fmla="val 29124"/>
            </a:avLst>
          </a:prstGeom>
          <a:ln w="12700">
            <a:solidFill>
              <a:srgbClr val="4978B1"/>
            </a:solidFill>
            <a:headEnd type="none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Соединительная линия уступом 24"/>
          <p:cNvCxnSpPr/>
          <p:nvPr/>
        </p:nvCxnSpPr>
        <p:spPr>
          <a:xfrm rot="16200000" flipH="1">
            <a:off x="6259689" y="-106050"/>
            <a:ext cx="270026" cy="3375375"/>
          </a:xfrm>
          <a:prstGeom prst="bentConnector3">
            <a:avLst>
              <a:gd name="adj1" fmla="val 29124"/>
            </a:avLst>
          </a:prstGeom>
          <a:ln w="12700">
            <a:solidFill>
              <a:srgbClr val="4978B1"/>
            </a:solidFill>
            <a:headEnd type="none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Соединительная линия уступом 28"/>
          <p:cNvCxnSpPr/>
          <p:nvPr/>
        </p:nvCxnSpPr>
        <p:spPr>
          <a:xfrm rot="5400000">
            <a:off x="3829419" y="1019077"/>
            <a:ext cx="270028" cy="1125125"/>
          </a:xfrm>
          <a:prstGeom prst="bentConnector3">
            <a:avLst>
              <a:gd name="adj1" fmla="val 49999"/>
            </a:avLst>
          </a:prstGeom>
          <a:ln w="12700">
            <a:solidFill>
              <a:srgbClr val="4978B1"/>
            </a:solidFill>
            <a:headEnd type="none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Соединительная линия уступом 31"/>
          <p:cNvCxnSpPr/>
          <p:nvPr/>
        </p:nvCxnSpPr>
        <p:spPr>
          <a:xfrm rot="16200000" flipH="1">
            <a:off x="5044553" y="1019076"/>
            <a:ext cx="270028" cy="1125125"/>
          </a:xfrm>
          <a:prstGeom prst="bentConnector3">
            <a:avLst>
              <a:gd name="adj1" fmla="val 50000"/>
            </a:avLst>
          </a:prstGeom>
          <a:ln w="12700">
            <a:solidFill>
              <a:srgbClr val="4978B1"/>
            </a:solidFill>
            <a:headEnd type="none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0" name="Скругленный прямоугольник 56">
            <a:extLst>
              <a:ext uri="{FF2B5EF4-FFF2-40B4-BE49-F238E27FC236}">
                <a16:creationId xmlns="" xmlns:a16="http://schemas.microsoft.com/office/drawing/2014/main" id="{7D5109DB-5C3B-4D44-9353-4D26A24E9001}"/>
              </a:ext>
            </a:extLst>
          </p:cNvPr>
          <p:cNvSpPr/>
          <p:nvPr/>
        </p:nvSpPr>
        <p:spPr>
          <a:xfrm>
            <a:off x="6912260" y="3021800"/>
            <a:ext cx="2070230" cy="1710190"/>
          </a:xfrm>
          <a:prstGeom prst="roundRect">
            <a:avLst>
              <a:gd name="adj" fmla="val 3010"/>
            </a:avLst>
          </a:prstGeom>
          <a:noFill/>
          <a:ln w="12700">
            <a:solidFill>
              <a:srgbClr val="4978B1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1200" b="1" dirty="0" smtClean="0">
                <a:solidFill>
                  <a:prstClr val="black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По дополнительным разъяснениям ФК</a:t>
            </a:r>
            <a:endParaRPr lang="ru-RU" sz="1200" b="1" dirty="0">
              <a:solidFill>
                <a:prstClr val="black"/>
              </a:solidFill>
              <a:latin typeface="Cambria" panose="02040503050406030204" pitchFamily="18" charset="0"/>
              <a:cs typeface="Times New Roman" panose="02020603050405020304" pitchFamily="18" charset="0"/>
            </a:endParaRPr>
          </a:p>
        </p:txBody>
      </p:sp>
      <p:sp>
        <p:nvSpPr>
          <p:cNvPr id="41" name="Скругленный прямоугольник 56">
            <a:extLst>
              <a:ext uri="{FF2B5EF4-FFF2-40B4-BE49-F238E27FC236}">
                <a16:creationId xmlns="" xmlns:a16="http://schemas.microsoft.com/office/drawing/2014/main" id="{7D5109DB-5C3B-4D44-9353-4D26A24E9001}"/>
              </a:ext>
            </a:extLst>
          </p:cNvPr>
          <p:cNvSpPr/>
          <p:nvPr/>
        </p:nvSpPr>
        <p:spPr>
          <a:xfrm>
            <a:off x="161510" y="3021800"/>
            <a:ext cx="2070230" cy="855095"/>
          </a:xfrm>
          <a:prstGeom prst="roundRect">
            <a:avLst>
              <a:gd name="adj" fmla="val 3010"/>
            </a:avLst>
          </a:prstGeom>
          <a:noFill/>
          <a:ln w="12700">
            <a:solidFill>
              <a:srgbClr val="4978B1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1200" b="1" dirty="0" smtClean="0">
                <a:solidFill>
                  <a:prstClr val="black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Продолжение внедрения по ТОФК</a:t>
            </a:r>
          </a:p>
          <a:p>
            <a:pPr algn="ctr"/>
            <a:r>
              <a:rPr lang="ru-RU" sz="1200" dirty="0" smtClean="0">
                <a:solidFill>
                  <a:prstClr val="black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(по мере внедрения ПУД ГИИС ЭБ)</a:t>
            </a:r>
            <a:endParaRPr lang="ru-RU" sz="1200" dirty="0">
              <a:solidFill>
                <a:prstClr val="black"/>
              </a:solidFill>
              <a:latin typeface="Cambria" panose="02040503050406030204" pitchFamily="18" charset="0"/>
              <a:cs typeface="Times New Roman" panose="02020603050405020304" pitchFamily="18" charset="0"/>
            </a:endParaRPr>
          </a:p>
        </p:txBody>
      </p:sp>
      <p:sp>
        <p:nvSpPr>
          <p:cNvPr id="43" name="Скругленный прямоугольник 56">
            <a:extLst>
              <a:ext uri="{FF2B5EF4-FFF2-40B4-BE49-F238E27FC236}">
                <a16:creationId xmlns="" xmlns:a16="http://schemas.microsoft.com/office/drawing/2014/main" id="{7D5109DB-5C3B-4D44-9353-4D26A24E9001}"/>
              </a:ext>
            </a:extLst>
          </p:cNvPr>
          <p:cNvSpPr/>
          <p:nvPr/>
        </p:nvSpPr>
        <p:spPr>
          <a:xfrm>
            <a:off x="4662010" y="3021800"/>
            <a:ext cx="2070230" cy="855095"/>
          </a:xfrm>
          <a:prstGeom prst="roundRect">
            <a:avLst>
              <a:gd name="adj" fmla="val 3010"/>
            </a:avLst>
          </a:prstGeom>
          <a:noFill/>
          <a:ln w="12700">
            <a:solidFill>
              <a:srgbClr val="4978B1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1000" b="1" dirty="0" smtClean="0">
                <a:solidFill>
                  <a:prstClr val="black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Второй этап </a:t>
            </a:r>
            <a:r>
              <a:rPr lang="ru-RU" sz="1000" b="1" dirty="0">
                <a:solidFill>
                  <a:prstClr val="black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внедрения </a:t>
            </a:r>
            <a:r>
              <a:rPr lang="ru-RU" sz="1000" b="1" dirty="0" smtClean="0">
                <a:solidFill>
                  <a:prstClr val="black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новой модели </a:t>
            </a:r>
            <a:r>
              <a:rPr lang="ru-RU" sz="1000" b="1" dirty="0">
                <a:solidFill>
                  <a:prstClr val="black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бухгалтерского учета в СКП </a:t>
            </a:r>
            <a:endParaRPr lang="ru-RU" sz="1000" b="1" dirty="0" smtClean="0">
              <a:solidFill>
                <a:prstClr val="black"/>
              </a:solidFill>
              <a:latin typeface="Cambria" panose="020405030504060302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000" dirty="0" smtClean="0">
                <a:solidFill>
                  <a:prstClr val="black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(</a:t>
            </a:r>
            <a:r>
              <a:rPr lang="ru-RU" sz="1000" dirty="0">
                <a:solidFill>
                  <a:prstClr val="black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по мере внедрения Модуля БС (МБ), ГВФ ПУР ГИИС ЭБ</a:t>
            </a:r>
            <a:r>
              <a:rPr lang="ru-RU" sz="1000" dirty="0" smtClean="0">
                <a:solidFill>
                  <a:prstClr val="black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)</a:t>
            </a:r>
            <a:endParaRPr lang="ru-RU" sz="1000" dirty="0">
              <a:solidFill>
                <a:prstClr val="black"/>
              </a:solidFill>
              <a:latin typeface="Cambria" panose="02040503050406030204" pitchFamily="18" charset="0"/>
              <a:cs typeface="Times New Roman" panose="02020603050405020304" pitchFamily="18" charset="0"/>
            </a:endParaRPr>
          </a:p>
        </p:txBody>
      </p:sp>
      <p:sp>
        <p:nvSpPr>
          <p:cNvPr id="45" name="Скругленный прямоугольник 56">
            <a:extLst>
              <a:ext uri="{FF2B5EF4-FFF2-40B4-BE49-F238E27FC236}">
                <a16:creationId xmlns="" xmlns:a16="http://schemas.microsoft.com/office/drawing/2014/main" id="{7D5109DB-5C3B-4D44-9353-4D26A24E9001}"/>
              </a:ext>
            </a:extLst>
          </p:cNvPr>
          <p:cNvSpPr/>
          <p:nvPr/>
        </p:nvSpPr>
        <p:spPr>
          <a:xfrm>
            <a:off x="161510" y="4056912"/>
            <a:ext cx="3915435" cy="675078"/>
          </a:xfrm>
          <a:prstGeom prst="roundRect">
            <a:avLst>
              <a:gd name="adj" fmla="val 3010"/>
            </a:avLst>
          </a:prstGeom>
          <a:noFill/>
          <a:ln w="12700">
            <a:solidFill>
              <a:srgbClr val="4978B1"/>
            </a:solidFill>
            <a:prstDash val="dash"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1200" b="1" dirty="0" smtClean="0">
                <a:solidFill>
                  <a:prstClr val="black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Письмо ФК от 30.08.2024 № 07-04-05</a:t>
            </a:r>
            <a:r>
              <a:rPr lang="en-US" sz="1200" b="1" dirty="0" smtClean="0">
                <a:solidFill>
                  <a:prstClr val="black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/</a:t>
            </a:r>
            <a:r>
              <a:rPr lang="ru-RU" sz="1200" b="1" dirty="0" smtClean="0">
                <a:solidFill>
                  <a:prstClr val="black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02-24873  </a:t>
            </a:r>
            <a:endParaRPr lang="ru-RU" sz="1200" b="1" dirty="0">
              <a:solidFill>
                <a:prstClr val="black"/>
              </a:solidFill>
              <a:latin typeface="Cambria" panose="020405030504060302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Скругленный прямоугольник 56">
            <a:extLst>
              <a:ext uri="{FF2B5EF4-FFF2-40B4-BE49-F238E27FC236}">
                <a16:creationId xmlns="" xmlns:a16="http://schemas.microsoft.com/office/drawing/2014/main" id="{7D5109DB-5C3B-4D44-9353-4D26A24E9001}"/>
              </a:ext>
            </a:extLst>
          </p:cNvPr>
          <p:cNvSpPr/>
          <p:nvPr/>
        </p:nvSpPr>
        <p:spPr>
          <a:xfrm>
            <a:off x="4662009" y="4056912"/>
            <a:ext cx="2070230" cy="675078"/>
          </a:xfrm>
          <a:prstGeom prst="roundRect">
            <a:avLst>
              <a:gd name="adj" fmla="val 3010"/>
            </a:avLst>
          </a:prstGeom>
          <a:noFill/>
          <a:ln w="12700">
            <a:solidFill>
              <a:srgbClr val="FF0000"/>
            </a:solidFill>
            <a:prstDash val="dash"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1200" b="1" dirty="0" smtClean="0">
                <a:solidFill>
                  <a:prstClr val="black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Письмо ФК от 03.12.2024 № 07-04-05</a:t>
            </a:r>
            <a:r>
              <a:rPr lang="en-US" sz="1200" b="1" dirty="0" smtClean="0">
                <a:solidFill>
                  <a:prstClr val="black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/</a:t>
            </a:r>
            <a:r>
              <a:rPr lang="ru-RU" sz="1200" b="1" dirty="0" smtClean="0">
                <a:solidFill>
                  <a:prstClr val="black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02-35552</a:t>
            </a:r>
            <a:endParaRPr lang="ru-RU" sz="1200" b="1" dirty="0">
              <a:solidFill>
                <a:prstClr val="black"/>
              </a:solidFill>
              <a:latin typeface="Cambria" panose="020405030504060302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Скругленный прямоугольник 56">
            <a:extLst>
              <a:ext uri="{FF2B5EF4-FFF2-40B4-BE49-F238E27FC236}">
                <a16:creationId xmlns="" xmlns:a16="http://schemas.microsoft.com/office/drawing/2014/main" id="{7D5109DB-5C3B-4D44-9353-4D26A24E9001}"/>
              </a:ext>
            </a:extLst>
          </p:cNvPr>
          <p:cNvSpPr/>
          <p:nvPr/>
        </p:nvSpPr>
        <p:spPr>
          <a:xfrm>
            <a:off x="2411760" y="3021636"/>
            <a:ext cx="2070230" cy="855259"/>
          </a:xfrm>
          <a:prstGeom prst="roundRect">
            <a:avLst>
              <a:gd name="adj" fmla="val 3010"/>
            </a:avLst>
          </a:prstGeom>
          <a:noFill/>
          <a:ln w="12700">
            <a:solidFill>
              <a:srgbClr val="4978B1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1100" b="1" dirty="0" smtClean="0">
                <a:solidFill>
                  <a:prstClr val="black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Перенос срока внедрения на 2025 год</a:t>
            </a:r>
          </a:p>
          <a:p>
            <a:pPr algn="ctr"/>
            <a:r>
              <a:rPr lang="ru-RU" sz="1100" dirty="0">
                <a:solidFill>
                  <a:prstClr val="black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(по мере внедрения </a:t>
            </a:r>
            <a:r>
              <a:rPr lang="ru-RU" sz="1100" dirty="0" smtClean="0">
                <a:solidFill>
                  <a:prstClr val="black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Модуля </a:t>
            </a:r>
            <a:r>
              <a:rPr lang="ru-RU" sz="1100" dirty="0">
                <a:solidFill>
                  <a:prstClr val="black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БС (МБ), ГВФ </a:t>
            </a:r>
            <a:r>
              <a:rPr lang="ru-RU" sz="1100" dirty="0" smtClean="0">
                <a:solidFill>
                  <a:prstClr val="black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ПУР ГИИС ЭБ)</a:t>
            </a:r>
            <a:endParaRPr lang="ru-RU" sz="1100" dirty="0">
              <a:solidFill>
                <a:prstClr val="black"/>
              </a:solidFill>
              <a:latin typeface="Cambria" panose="020405030504060302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30" name="Прямая со стрелкой 29"/>
          <p:cNvCxnSpPr/>
          <p:nvPr/>
        </p:nvCxnSpPr>
        <p:spPr>
          <a:xfrm>
            <a:off x="1106615" y="2886784"/>
            <a:ext cx="0" cy="135016"/>
          </a:xfrm>
          <a:prstGeom prst="straightConnector1">
            <a:avLst/>
          </a:prstGeom>
          <a:ln w="12700">
            <a:solidFill>
              <a:srgbClr val="4978B1"/>
            </a:solidFill>
            <a:headEnd type="none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 стрелкой 30"/>
          <p:cNvCxnSpPr/>
          <p:nvPr/>
        </p:nvCxnSpPr>
        <p:spPr>
          <a:xfrm>
            <a:off x="3356865" y="2886783"/>
            <a:ext cx="0" cy="134853"/>
          </a:xfrm>
          <a:prstGeom prst="straightConnector1">
            <a:avLst/>
          </a:prstGeom>
          <a:ln w="12700">
            <a:solidFill>
              <a:srgbClr val="4978B1"/>
            </a:solidFill>
            <a:headEnd type="none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Прямая со стрелкой 32"/>
          <p:cNvCxnSpPr/>
          <p:nvPr/>
        </p:nvCxnSpPr>
        <p:spPr>
          <a:xfrm>
            <a:off x="5742130" y="2886783"/>
            <a:ext cx="0" cy="135017"/>
          </a:xfrm>
          <a:prstGeom prst="straightConnector1">
            <a:avLst/>
          </a:prstGeom>
          <a:ln w="12700">
            <a:solidFill>
              <a:srgbClr val="4978B1"/>
            </a:solidFill>
            <a:headEnd type="none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Прямая со стрелкой 35"/>
          <p:cNvCxnSpPr/>
          <p:nvPr/>
        </p:nvCxnSpPr>
        <p:spPr>
          <a:xfrm>
            <a:off x="8037385" y="2886783"/>
            <a:ext cx="0" cy="135017"/>
          </a:xfrm>
          <a:prstGeom prst="straightConnector1">
            <a:avLst/>
          </a:prstGeom>
          <a:ln w="12700">
            <a:solidFill>
              <a:srgbClr val="4978B1"/>
            </a:solidFill>
            <a:headEnd type="none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4" name="Плюс 43"/>
          <p:cNvSpPr/>
          <p:nvPr/>
        </p:nvSpPr>
        <p:spPr>
          <a:xfrm>
            <a:off x="4076945" y="4101920"/>
            <a:ext cx="585064" cy="543064"/>
          </a:xfrm>
          <a:prstGeom prst="mathPlus">
            <a:avLst/>
          </a:prstGeom>
          <a:ln w="12700">
            <a:solidFill>
              <a:srgbClr val="4978B1"/>
            </a:solidFill>
            <a:headEnd type="none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49" name="Соединительная линия уступом 48"/>
          <p:cNvCxnSpPr/>
          <p:nvPr/>
        </p:nvCxnSpPr>
        <p:spPr>
          <a:xfrm rot="16200000" flipH="1">
            <a:off x="1061613" y="3966902"/>
            <a:ext cx="180017" cy="2"/>
          </a:xfrm>
          <a:prstGeom prst="bentConnector3">
            <a:avLst>
              <a:gd name="adj1" fmla="val 50000"/>
            </a:avLst>
          </a:prstGeom>
          <a:ln w="12700">
            <a:solidFill>
              <a:srgbClr val="4978B1"/>
            </a:solidFill>
            <a:prstDash val="dash"/>
            <a:headEnd type="none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0" name="Соединительная линия уступом 49"/>
          <p:cNvCxnSpPr/>
          <p:nvPr/>
        </p:nvCxnSpPr>
        <p:spPr>
          <a:xfrm rot="16200000" flipH="1">
            <a:off x="3311863" y="3966902"/>
            <a:ext cx="180017" cy="2"/>
          </a:xfrm>
          <a:prstGeom prst="bentConnector3">
            <a:avLst>
              <a:gd name="adj1" fmla="val 50000"/>
            </a:avLst>
          </a:prstGeom>
          <a:ln w="12700">
            <a:solidFill>
              <a:srgbClr val="4978B1"/>
            </a:solidFill>
            <a:prstDash val="dash"/>
            <a:headEnd type="none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1" name="Соединительная линия уступом 50"/>
          <p:cNvCxnSpPr/>
          <p:nvPr/>
        </p:nvCxnSpPr>
        <p:spPr>
          <a:xfrm rot="5400000">
            <a:off x="5652121" y="3966903"/>
            <a:ext cx="180017" cy="1"/>
          </a:xfrm>
          <a:prstGeom prst="bentConnector3">
            <a:avLst>
              <a:gd name="adj1" fmla="val 50000"/>
            </a:avLst>
          </a:prstGeom>
          <a:ln w="12700">
            <a:solidFill>
              <a:srgbClr val="FF0000"/>
            </a:solidFill>
            <a:prstDash val="dash"/>
            <a:headEnd type="none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4" name="Соединительная линия уступом 53"/>
          <p:cNvCxnSpPr/>
          <p:nvPr/>
        </p:nvCxnSpPr>
        <p:spPr>
          <a:xfrm rot="5400000">
            <a:off x="4448238" y="3303080"/>
            <a:ext cx="180017" cy="1327647"/>
          </a:xfrm>
          <a:prstGeom prst="bentConnector3">
            <a:avLst>
              <a:gd name="adj1" fmla="val 36085"/>
            </a:avLst>
          </a:prstGeom>
          <a:ln w="12700">
            <a:solidFill>
              <a:srgbClr val="4978B1"/>
            </a:solidFill>
            <a:prstDash val="dash"/>
            <a:headEnd type="none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70" name="Рисунок 6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 bwMode="auto">
          <a:xfrm>
            <a:off x="3926188" y="3894161"/>
            <a:ext cx="322960" cy="322960"/>
          </a:xfrm>
          <a:prstGeom prst="rect">
            <a:avLst/>
          </a:prstGeom>
        </p:spPr>
      </p:pic>
      <p:pic>
        <p:nvPicPr>
          <p:cNvPr id="73" name="Picture 2" descr="C:\Users\1\AppData\Local\Microsoft\Windows\Temporary Internet Files\Content.IE5\FUZSU1KV\MC900434750[1]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6044" y="3940648"/>
            <a:ext cx="292390" cy="2512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1398691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object 2"/>
          <p:cNvSpPr/>
          <p:nvPr/>
        </p:nvSpPr>
        <p:spPr>
          <a:xfrm flipV="1">
            <a:off x="2242" y="397591"/>
            <a:ext cx="9139528" cy="280834"/>
          </a:xfrm>
          <a:custGeom>
            <a:avLst/>
            <a:gdLst/>
            <a:ahLst/>
            <a:cxnLst/>
            <a:rect l="l" t="t" r="r" b="b"/>
            <a:pathLst>
              <a:path w="4416425">
                <a:moveTo>
                  <a:pt x="0" y="0"/>
                </a:moveTo>
                <a:lnTo>
                  <a:pt x="4415994" y="0"/>
                </a:lnTo>
              </a:path>
            </a:pathLst>
          </a:custGeom>
          <a:ln w="12700">
            <a:solidFill>
              <a:schemeClr val="bg1">
                <a:lumMod val="85000"/>
              </a:schemeClr>
            </a:solidFill>
          </a:ln>
        </p:spPr>
        <p:txBody>
          <a:bodyPr wrap="square" lIns="0" tIns="0" rIns="0" bIns="0" rtlCol="0"/>
          <a:lstStyle/>
          <a:p>
            <a:endParaRPr sz="2855" dirty="0"/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2276745" y="1954146"/>
            <a:ext cx="4800599" cy="1067654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11437F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Спасибо за внимание </a:t>
            </a:r>
            <a:endParaRPr lang="ru-RU" sz="3200" b="1" dirty="0">
              <a:solidFill>
                <a:srgbClr val="11437F"/>
              </a:solidFill>
              <a:latin typeface="Cambria" panose="020405030504060302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557965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object 2"/>
          <p:cNvSpPr/>
          <p:nvPr/>
        </p:nvSpPr>
        <p:spPr>
          <a:xfrm flipV="1">
            <a:off x="2242" y="397591"/>
            <a:ext cx="9139528" cy="280834"/>
          </a:xfrm>
          <a:custGeom>
            <a:avLst/>
            <a:gdLst/>
            <a:ahLst/>
            <a:cxnLst/>
            <a:rect l="l" t="t" r="r" b="b"/>
            <a:pathLst>
              <a:path w="4416425">
                <a:moveTo>
                  <a:pt x="0" y="0"/>
                </a:moveTo>
                <a:lnTo>
                  <a:pt x="4415994" y="0"/>
                </a:lnTo>
              </a:path>
            </a:pathLst>
          </a:custGeom>
          <a:ln w="12700">
            <a:solidFill>
              <a:schemeClr val="bg1">
                <a:lumMod val="85000"/>
              </a:schemeClr>
            </a:solidFill>
          </a:ln>
        </p:spPr>
        <p:txBody>
          <a:bodyPr wrap="square" lIns="0" tIns="0" rIns="0" bIns="0" rtlCol="0"/>
          <a:lstStyle/>
          <a:p>
            <a:endParaRPr sz="2855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6908698" y="4822002"/>
            <a:ext cx="2103120" cy="184666"/>
          </a:xfrm>
        </p:spPr>
        <p:txBody>
          <a:bodyPr/>
          <a:lstStyle/>
          <a:p>
            <a:r>
              <a:rPr lang="ru-RU" sz="1200" dirty="0">
                <a:latin typeface="Cambria" panose="02040503050406030204" pitchFamily="18" charset="0"/>
              </a:rPr>
              <a:t>2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2763489" y="6465"/>
            <a:ext cx="637828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1600" b="1" dirty="0" smtClean="0">
                <a:solidFill>
                  <a:srgbClr val="11437F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Завершение 2024 года </a:t>
            </a:r>
          </a:p>
          <a:p>
            <a:pPr algn="r"/>
            <a:r>
              <a:rPr lang="ru-RU" sz="1600" b="1" dirty="0" smtClean="0">
                <a:solidFill>
                  <a:srgbClr val="11437F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по новой модели </a:t>
            </a:r>
            <a:r>
              <a:rPr lang="ru-RU" sz="1600" b="1" dirty="0">
                <a:solidFill>
                  <a:srgbClr val="11437F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бухгалтерского учета в СКП</a:t>
            </a:r>
          </a:p>
        </p:txBody>
      </p:sp>
      <p:sp>
        <p:nvSpPr>
          <p:cNvPr id="14" name="Скругленный прямоугольник 56">
            <a:extLst>
              <a:ext uri="{FF2B5EF4-FFF2-40B4-BE49-F238E27FC236}">
                <a16:creationId xmlns="" xmlns:a16="http://schemas.microsoft.com/office/drawing/2014/main" id="{7D5109DB-5C3B-4D44-9353-4D26A24E9001}"/>
              </a:ext>
            </a:extLst>
          </p:cNvPr>
          <p:cNvSpPr/>
          <p:nvPr/>
        </p:nvSpPr>
        <p:spPr>
          <a:xfrm>
            <a:off x="971600" y="1716655"/>
            <a:ext cx="2250250" cy="450050"/>
          </a:xfrm>
          <a:prstGeom prst="roundRect">
            <a:avLst>
              <a:gd name="adj" fmla="val 3010"/>
            </a:avLst>
          </a:prstGeom>
          <a:noFill/>
          <a:ln w="12700">
            <a:solidFill>
              <a:srgbClr val="4978B1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1200" dirty="0" smtClean="0">
                <a:solidFill>
                  <a:prstClr val="black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ПУД ГИИС ЭБ</a:t>
            </a:r>
            <a:endParaRPr lang="ru-RU" sz="1200" dirty="0">
              <a:solidFill>
                <a:prstClr val="black"/>
              </a:solidFill>
              <a:latin typeface="Cambria" panose="020405030504060302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Скругленный прямоугольник 56">
            <a:extLst>
              <a:ext uri="{FF2B5EF4-FFF2-40B4-BE49-F238E27FC236}">
                <a16:creationId xmlns="" xmlns:a16="http://schemas.microsoft.com/office/drawing/2014/main" id="{7D5109DB-5C3B-4D44-9353-4D26A24E9001}"/>
              </a:ext>
            </a:extLst>
          </p:cNvPr>
          <p:cNvSpPr/>
          <p:nvPr/>
        </p:nvSpPr>
        <p:spPr>
          <a:xfrm>
            <a:off x="3401870" y="821744"/>
            <a:ext cx="2340260" cy="579876"/>
          </a:xfrm>
          <a:prstGeom prst="roundRect">
            <a:avLst>
              <a:gd name="adj" fmla="val 3010"/>
            </a:avLst>
          </a:prstGeom>
          <a:noFill/>
          <a:ln w="12700">
            <a:solidFill>
              <a:srgbClr val="4978B1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1200" dirty="0" smtClean="0">
                <a:solidFill>
                  <a:prstClr val="black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Переход на </a:t>
            </a:r>
            <a:r>
              <a:rPr lang="ru-RU" sz="1200" dirty="0">
                <a:solidFill>
                  <a:prstClr val="black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новую модель бухгалтерского учета в </a:t>
            </a:r>
            <a:r>
              <a:rPr lang="ru-RU" sz="1200" dirty="0" smtClean="0">
                <a:solidFill>
                  <a:prstClr val="black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СКП </a:t>
            </a:r>
          </a:p>
          <a:p>
            <a:pPr algn="ctr"/>
            <a:r>
              <a:rPr lang="ru-RU" sz="1200" dirty="0" smtClean="0">
                <a:solidFill>
                  <a:prstClr val="black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в 2024 году</a:t>
            </a:r>
            <a:endParaRPr lang="ru-RU" sz="1200" dirty="0">
              <a:solidFill>
                <a:prstClr val="black"/>
              </a:solidFill>
              <a:latin typeface="Cambria" panose="020405030504060302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Скругленный прямоугольник 56">
            <a:extLst>
              <a:ext uri="{FF2B5EF4-FFF2-40B4-BE49-F238E27FC236}">
                <a16:creationId xmlns="" xmlns:a16="http://schemas.microsoft.com/office/drawing/2014/main" id="{7D5109DB-5C3B-4D44-9353-4D26A24E9001}"/>
              </a:ext>
            </a:extLst>
          </p:cNvPr>
          <p:cNvSpPr/>
          <p:nvPr/>
        </p:nvSpPr>
        <p:spPr>
          <a:xfrm>
            <a:off x="5607117" y="1716655"/>
            <a:ext cx="3015334" cy="450050"/>
          </a:xfrm>
          <a:prstGeom prst="roundRect">
            <a:avLst>
              <a:gd name="adj" fmla="val 3010"/>
            </a:avLst>
          </a:prstGeom>
          <a:noFill/>
          <a:ln w="12700">
            <a:solidFill>
              <a:srgbClr val="4978B1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1200" dirty="0">
                <a:solidFill>
                  <a:prstClr val="black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Модуль </a:t>
            </a:r>
            <a:r>
              <a:rPr lang="ru-RU" sz="1200" dirty="0" smtClean="0">
                <a:solidFill>
                  <a:prstClr val="black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БС (МБ)</a:t>
            </a:r>
            <a:r>
              <a:rPr lang="en-US" sz="1200" dirty="0" smtClean="0">
                <a:solidFill>
                  <a:prstClr val="black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,</a:t>
            </a:r>
            <a:r>
              <a:rPr lang="ru-RU" sz="1200" dirty="0" smtClean="0">
                <a:solidFill>
                  <a:prstClr val="black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 ГВФ ПУР ГИИС ЭБ</a:t>
            </a:r>
            <a:endParaRPr lang="ru-RU" sz="1200" dirty="0">
              <a:solidFill>
                <a:prstClr val="black"/>
              </a:solidFill>
              <a:latin typeface="Cambria" panose="020405030504060302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7" name="Соединительная линия уступом 16"/>
          <p:cNvCxnSpPr/>
          <p:nvPr/>
        </p:nvCxnSpPr>
        <p:spPr>
          <a:xfrm rot="5400000">
            <a:off x="3131840" y="321500"/>
            <a:ext cx="315035" cy="2475275"/>
          </a:xfrm>
          <a:prstGeom prst="bentConnector3">
            <a:avLst>
              <a:gd name="adj1" fmla="val 32108"/>
            </a:avLst>
          </a:prstGeom>
          <a:ln w="12700">
            <a:solidFill>
              <a:srgbClr val="4978B1"/>
            </a:solidFill>
            <a:headEnd type="none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Соединительная линия уступом 17"/>
          <p:cNvCxnSpPr/>
          <p:nvPr/>
        </p:nvCxnSpPr>
        <p:spPr>
          <a:xfrm rot="16200000" flipH="1">
            <a:off x="5708375" y="287745"/>
            <a:ext cx="315035" cy="2542784"/>
          </a:xfrm>
          <a:prstGeom prst="bentConnector3">
            <a:avLst>
              <a:gd name="adj1" fmla="val 32107"/>
            </a:avLst>
          </a:prstGeom>
          <a:ln w="12700">
            <a:solidFill>
              <a:srgbClr val="4978B1"/>
            </a:solidFill>
            <a:headEnd type="none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Скругленный прямоугольник 56">
            <a:extLst>
              <a:ext uri="{FF2B5EF4-FFF2-40B4-BE49-F238E27FC236}">
                <a16:creationId xmlns="" xmlns:a16="http://schemas.microsoft.com/office/drawing/2014/main" id="{7D5109DB-5C3B-4D44-9353-4D26A24E9001}"/>
              </a:ext>
            </a:extLst>
          </p:cNvPr>
          <p:cNvSpPr/>
          <p:nvPr/>
        </p:nvSpPr>
        <p:spPr>
          <a:xfrm>
            <a:off x="5607117" y="2328451"/>
            <a:ext cx="3015334" cy="992035"/>
          </a:xfrm>
          <a:prstGeom prst="roundRect">
            <a:avLst>
              <a:gd name="adj" fmla="val 3010"/>
            </a:avLst>
          </a:prstGeom>
          <a:noFill/>
          <a:ln w="12700">
            <a:solidFill>
              <a:srgbClr val="4978B1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1200" dirty="0" smtClean="0">
                <a:solidFill>
                  <a:prstClr val="black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Казначейское обслуживание операций со средствами бюджетных</a:t>
            </a:r>
            <a:r>
              <a:rPr lang="en-US" sz="1200" dirty="0" smtClean="0">
                <a:solidFill>
                  <a:prstClr val="black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,</a:t>
            </a:r>
            <a:r>
              <a:rPr lang="ru-RU" sz="1200" dirty="0" smtClean="0">
                <a:solidFill>
                  <a:prstClr val="black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>
                <a:solidFill>
                  <a:prstClr val="black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автономных учреждений субъектов Российской Федерации, муниципальных бюджетных, автономных учреждений</a:t>
            </a:r>
          </a:p>
        </p:txBody>
      </p:sp>
      <p:sp>
        <p:nvSpPr>
          <p:cNvPr id="20" name="Скругленный прямоугольник 56">
            <a:extLst>
              <a:ext uri="{FF2B5EF4-FFF2-40B4-BE49-F238E27FC236}">
                <a16:creationId xmlns="" xmlns:a16="http://schemas.microsoft.com/office/drawing/2014/main" id="{7D5109DB-5C3B-4D44-9353-4D26A24E9001}"/>
              </a:ext>
            </a:extLst>
          </p:cNvPr>
          <p:cNvSpPr/>
          <p:nvPr/>
        </p:nvSpPr>
        <p:spPr>
          <a:xfrm>
            <a:off x="971600" y="2328451"/>
            <a:ext cx="2250250" cy="992034"/>
          </a:xfrm>
          <a:prstGeom prst="roundRect">
            <a:avLst>
              <a:gd name="adj" fmla="val 3010"/>
            </a:avLst>
          </a:prstGeom>
          <a:noFill/>
          <a:ln w="12700">
            <a:solidFill>
              <a:srgbClr val="4978B1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1200" dirty="0" smtClean="0">
                <a:solidFill>
                  <a:prstClr val="black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Казначейское обслуживание </a:t>
            </a:r>
            <a:r>
              <a:rPr lang="ru-RU" sz="1200" dirty="0">
                <a:solidFill>
                  <a:prstClr val="black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поступлений в </a:t>
            </a:r>
            <a:r>
              <a:rPr lang="ru-RU" sz="1200" dirty="0" smtClean="0">
                <a:solidFill>
                  <a:prstClr val="black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бюджеты</a:t>
            </a:r>
            <a:endParaRPr lang="ru-RU" sz="1200" dirty="0">
              <a:solidFill>
                <a:prstClr val="black"/>
              </a:solidFill>
              <a:latin typeface="Cambria" panose="020405030504060302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22" name="Прямая со стрелкой 21"/>
          <p:cNvCxnSpPr/>
          <p:nvPr/>
        </p:nvCxnSpPr>
        <p:spPr>
          <a:xfrm>
            <a:off x="7137285" y="2166705"/>
            <a:ext cx="0" cy="161746"/>
          </a:xfrm>
          <a:prstGeom prst="straightConnector1">
            <a:avLst/>
          </a:prstGeom>
          <a:ln w="12700">
            <a:solidFill>
              <a:srgbClr val="4978B1"/>
            </a:solidFill>
            <a:headEnd type="none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" name="Скругленный прямоугольник 56">
            <a:extLst>
              <a:ext uri="{FF2B5EF4-FFF2-40B4-BE49-F238E27FC236}">
                <a16:creationId xmlns="" xmlns:a16="http://schemas.microsoft.com/office/drawing/2014/main" id="{7D5109DB-5C3B-4D44-9353-4D26A24E9001}"/>
              </a:ext>
            </a:extLst>
          </p:cNvPr>
          <p:cNvSpPr/>
          <p:nvPr/>
        </p:nvSpPr>
        <p:spPr>
          <a:xfrm>
            <a:off x="3176845" y="3623215"/>
            <a:ext cx="2745305" cy="478705"/>
          </a:xfrm>
          <a:prstGeom prst="roundRect">
            <a:avLst>
              <a:gd name="adj" fmla="val 3010"/>
            </a:avLst>
          </a:prstGeom>
          <a:noFill/>
          <a:ln w="12700">
            <a:solidFill>
              <a:srgbClr val="FF0000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1200" dirty="0" smtClean="0">
                <a:solidFill>
                  <a:prstClr val="black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Завершение 2024 года по </a:t>
            </a:r>
            <a:r>
              <a:rPr lang="ru-RU" sz="1200" dirty="0">
                <a:solidFill>
                  <a:prstClr val="black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новой модели бухгалтерского учета в СКП</a:t>
            </a:r>
          </a:p>
        </p:txBody>
      </p:sp>
      <p:cxnSp>
        <p:nvCxnSpPr>
          <p:cNvPr id="30" name="Соединительная линия уступом 29"/>
          <p:cNvCxnSpPr/>
          <p:nvPr/>
        </p:nvCxnSpPr>
        <p:spPr>
          <a:xfrm rot="5400000">
            <a:off x="5703279" y="2189207"/>
            <a:ext cx="302729" cy="2565286"/>
          </a:xfrm>
          <a:prstGeom prst="bentConnector3">
            <a:avLst>
              <a:gd name="adj1" fmla="val 45862"/>
            </a:avLst>
          </a:prstGeom>
          <a:ln w="12700">
            <a:solidFill>
              <a:srgbClr val="FF0000"/>
            </a:solidFill>
            <a:prstDash val="solid"/>
            <a:headEnd type="none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0" name="Прямая со стрелкой 39"/>
          <p:cNvCxnSpPr/>
          <p:nvPr/>
        </p:nvCxnSpPr>
        <p:spPr>
          <a:xfrm>
            <a:off x="2051720" y="2166705"/>
            <a:ext cx="0" cy="161746"/>
          </a:xfrm>
          <a:prstGeom prst="straightConnector1">
            <a:avLst/>
          </a:prstGeom>
          <a:ln w="12700">
            <a:solidFill>
              <a:srgbClr val="4978B1"/>
            </a:solidFill>
            <a:headEnd type="none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43" name="Рисунок 4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 bwMode="auto">
          <a:xfrm>
            <a:off x="2981088" y="2076695"/>
            <a:ext cx="495055" cy="495055"/>
          </a:xfrm>
          <a:prstGeom prst="rect">
            <a:avLst/>
          </a:prstGeom>
        </p:spPr>
      </p:pic>
      <p:pic>
        <p:nvPicPr>
          <p:cNvPr id="44" name="Рисунок 4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 bwMode="auto">
          <a:xfrm>
            <a:off x="2996825" y="1446625"/>
            <a:ext cx="495055" cy="495055"/>
          </a:xfrm>
          <a:prstGeom prst="rect">
            <a:avLst/>
          </a:prstGeom>
        </p:spPr>
      </p:pic>
      <p:pic>
        <p:nvPicPr>
          <p:cNvPr id="47" name="Рисунок 4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 bwMode="auto">
          <a:xfrm>
            <a:off x="8449675" y="1626645"/>
            <a:ext cx="345552" cy="345552"/>
          </a:xfrm>
          <a:prstGeom prst="rect">
            <a:avLst/>
          </a:prstGeom>
        </p:spPr>
      </p:pic>
      <p:pic>
        <p:nvPicPr>
          <p:cNvPr id="48" name="Рисунок 4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 bwMode="auto">
          <a:xfrm>
            <a:off x="8449675" y="2256715"/>
            <a:ext cx="345552" cy="345552"/>
          </a:xfrm>
          <a:prstGeom prst="rect">
            <a:avLst/>
          </a:prstGeom>
        </p:spPr>
      </p:pic>
      <p:pic>
        <p:nvPicPr>
          <p:cNvPr id="49" name="Рисунок 4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 bwMode="auto">
          <a:xfrm>
            <a:off x="5742130" y="3306318"/>
            <a:ext cx="345552" cy="345552"/>
          </a:xfrm>
          <a:prstGeom prst="rect">
            <a:avLst/>
          </a:prstGeom>
        </p:spPr>
      </p:pic>
      <p:cxnSp>
        <p:nvCxnSpPr>
          <p:cNvPr id="50" name="Соединительная линия уступом 49"/>
          <p:cNvCxnSpPr/>
          <p:nvPr/>
        </p:nvCxnSpPr>
        <p:spPr>
          <a:xfrm rot="16200000" flipH="1">
            <a:off x="3104238" y="2245463"/>
            <a:ext cx="302730" cy="2452773"/>
          </a:xfrm>
          <a:prstGeom prst="bentConnector3">
            <a:avLst>
              <a:gd name="adj1" fmla="val 45862"/>
            </a:avLst>
          </a:prstGeom>
          <a:ln w="12700">
            <a:solidFill>
              <a:srgbClr val="FF0000"/>
            </a:solidFill>
            <a:prstDash val="solid"/>
            <a:headEnd type="none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54" name="Рисунок 5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 bwMode="auto">
          <a:xfrm>
            <a:off x="3060711" y="3201820"/>
            <a:ext cx="495055" cy="495055"/>
          </a:xfrm>
          <a:prstGeom prst="rect">
            <a:avLst/>
          </a:prstGeom>
        </p:spPr>
      </p:pic>
      <p:sp>
        <p:nvSpPr>
          <p:cNvPr id="38" name="Скругленный прямоугольник 56">
            <a:extLst>
              <a:ext uri="{FF2B5EF4-FFF2-40B4-BE49-F238E27FC236}">
                <a16:creationId xmlns="" xmlns:a16="http://schemas.microsoft.com/office/drawing/2014/main" id="{7D5109DB-5C3B-4D44-9353-4D26A24E9001}"/>
              </a:ext>
            </a:extLst>
          </p:cNvPr>
          <p:cNvSpPr/>
          <p:nvPr/>
        </p:nvSpPr>
        <p:spPr>
          <a:xfrm>
            <a:off x="3176845" y="4281940"/>
            <a:ext cx="2745305" cy="585065"/>
          </a:xfrm>
          <a:prstGeom prst="roundRect">
            <a:avLst>
              <a:gd name="adj" fmla="val 3010"/>
            </a:avLst>
          </a:prstGeom>
          <a:noFill/>
          <a:ln w="12700">
            <a:solidFill>
              <a:srgbClr val="FF0000"/>
            </a:solidFill>
            <a:prstDash val="dash"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1200" dirty="0" smtClean="0">
                <a:solidFill>
                  <a:prstClr val="black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Особенности установлены </a:t>
            </a:r>
          </a:p>
          <a:p>
            <a:pPr algn="ctr"/>
            <a:r>
              <a:rPr lang="ru-RU" sz="1200" b="1" dirty="0" smtClean="0">
                <a:solidFill>
                  <a:prstClr val="black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письмом ФК от 03.12.2024 </a:t>
            </a:r>
          </a:p>
          <a:p>
            <a:pPr algn="ctr"/>
            <a:r>
              <a:rPr lang="ru-RU" sz="1200" b="1" dirty="0" smtClean="0">
                <a:solidFill>
                  <a:prstClr val="black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№ 07-04-05</a:t>
            </a:r>
            <a:r>
              <a:rPr lang="en-US" sz="1200" b="1" dirty="0" smtClean="0">
                <a:solidFill>
                  <a:prstClr val="black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/</a:t>
            </a:r>
            <a:r>
              <a:rPr lang="ru-RU" sz="1200" b="1" dirty="0" smtClean="0">
                <a:solidFill>
                  <a:prstClr val="black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02-35552</a:t>
            </a:r>
            <a:endParaRPr lang="ru-RU" sz="1200" b="1" dirty="0">
              <a:solidFill>
                <a:prstClr val="black"/>
              </a:solidFill>
              <a:latin typeface="Cambria" panose="020405030504060302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45" name="Прямая со стрелкой 44"/>
          <p:cNvCxnSpPr>
            <a:stCxn id="25" idx="2"/>
            <a:endCxn id="38" idx="0"/>
          </p:cNvCxnSpPr>
          <p:nvPr/>
        </p:nvCxnSpPr>
        <p:spPr>
          <a:xfrm>
            <a:off x="4549498" y="4101920"/>
            <a:ext cx="0" cy="180020"/>
          </a:xfrm>
          <a:prstGeom prst="straightConnector1">
            <a:avLst/>
          </a:prstGeom>
          <a:ln w="12700">
            <a:solidFill>
              <a:srgbClr val="FF0000"/>
            </a:solidFill>
            <a:prstDash val="dash"/>
            <a:headEnd type="none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51" name="Picture 2" descr="C:\Users\1\AppData\Local\Microsoft\Windows\Temporary Internet Files\Content.IE5\FUZSU1KV\MC900434750[1]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42130" y="4139412"/>
            <a:ext cx="375314" cy="3225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605386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object 2"/>
          <p:cNvSpPr/>
          <p:nvPr/>
        </p:nvSpPr>
        <p:spPr>
          <a:xfrm flipV="1">
            <a:off x="2242" y="397591"/>
            <a:ext cx="9139528" cy="280834"/>
          </a:xfrm>
          <a:custGeom>
            <a:avLst/>
            <a:gdLst/>
            <a:ahLst/>
            <a:cxnLst/>
            <a:rect l="l" t="t" r="r" b="b"/>
            <a:pathLst>
              <a:path w="4416425">
                <a:moveTo>
                  <a:pt x="0" y="0"/>
                </a:moveTo>
                <a:lnTo>
                  <a:pt x="4415994" y="0"/>
                </a:lnTo>
              </a:path>
            </a:pathLst>
          </a:custGeom>
          <a:ln w="12700">
            <a:solidFill>
              <a:schemeClr val="bg1">
                <a:lumMod val="85000"/>
              </a:schemeClr>
            </a:solidFill>
          </a:ln>
        </p:spPr>
        <p:txBody>
          <a:bodyPr wrap="square" lIns="0" tIns="0" rIns="0" bIns="0" rtlCol="0"/>
          <a:lstStyle/>
          <a:p>
            <a:endParaRPr sz="2855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6908698" y="4822002"/>
            <a:ext cx="2103120" cy="184666"/>
          </a:xfrm>
        </p:spPr>
        <p:txBody>
          <a:bodyPr/>
          <a:lstStyle/>
          <a:p>
            <a:r>
              <a:rPr lang="ru-RU" sz="1200" dirty="0" smtClean="0">
                <a:latin typeface="Cambria" panose="02040503050406030204" pitchFamily="18" charset="0"/>
              </a:rPr>
              <a:t>3</a:t>
            </a:r>
            <a:endParaRPr lang="ru-RU" sz="1200" dirty="0">
              <a:latin typeface="Cambria" panose="02040503050406030204" pitchFamily="18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2763489" y="6465"/>
            <a:ext cx="637828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1600" b="1" dirty="0" smtClean="0">
                <a:solidFill>
                  <a:srgbClr val="11437F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Завершающие операции 2024 года </a:t>
            </a:r>
          </a:p>
          <a:p>
            <a:pPr algn="r"/>
            <a:r>
              <a:rPr lang="ru-RU" sz="1600" b="1" dirty="0" smtClean="0">
                <a:solidFill>
                  <a:srgbClr val="11437F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по распределению в ПУД поступлений в бюджеты</a:t>
            </a:r>
            <a:endParaRPr lang="ru-RU" sz="1600" b="1" dirty="0">
              <a:solidFill>
                <a:srgbClr val="11437F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5" name="Скругленный прямоугольник 56">
            <a:extLst>
              <a:ext uri="{FF2B5EF4-FFF2-40B4-BE49-F238E27FC236}">
                <a16:creationId xmlns="" xmlns:a16="http://schemas.microsoft.com/office/drawing/2014/main" id="{7D5109DB-5C3B-4D44-9353-4D26A24E9001}"/>
              </a:ext>
            </a:extLst>
          </p:cNvPr>
          <p:cNvSpPr/>
          <p:nvPr/>
        </p:nvSpPr>
        <p:spPr>
          <a:xfrm>
            <a:off x="2988513" y="861561"/>
            <a:ext cx="3505221" cy="810091"/>
          </a:xfrm>
          <a:prstGeom prst="roundRect">
            <a:avLst>
              <a:gd name="adj" fmla="val 3010"/>
            </a:avLst>
          </a:prstGeom>
          <a:noFill/>
          <a:ln w="12700">
            <a:solidFill>
              <a:srgbClr val="4978B1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1200" dirty="0">
                <a:solidFill>
                  <a:prstClr val="black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Завершающие операции 2024 </a:t>
            </a:r>
            <a:r>
              <a:rPr lang="ru-RU" sz="1200" dirty="0" smtClean="0">
                <a:solidFill>
                  <a:prstClr val="black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года по </a:t>
            </a:r>
            <a:r>
              <a:rPr lang="ru-RU" sz="1200" dirty="0">
                <a:solidFill>
                  <a:prstClr val="black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распределению в ПУД поступлений в </a:t>
            </a:r>
            <a:r>
              <a:rPr lang="ru-RU" sz="1200" dirty="0" smtClean="0">
                <a:solidFill>
                  <a:prstClr val="black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бюджеты</a:t>
            </a:r>
          </a:p>
          <a:p>
            <a:pPr algn="ctr"/>
            <a:r>
              <a:rPr lang="ru-RU" sz="800" dirty="0" smtClean="0">
                <a:solidFill>
                  <a:prstClr val="black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 </a:t>
            </a:r>
          </a:p>
          <a:p>
            <a:pPr algn="ctr"/>
            <a:r>
              <a:rPr lang="ru-RU" sz="1000" dirty="0" smtClean="0">
                <a:solidFill>
                  <a:prstClr val="black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(ст. </a:t>
            </a:r>
            <a:r>
              <a:rPr lang="ru-RU" sz="1000" dirty="0">
                <a:solidFill>
                  <a:prstClr val="black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40 и </a:t>
            </a:r>
            <a:r>
              <a:rPr lang="ru-RU" sz="1000" dirty="0" smtClean="0">
                <a:solidFill>
                  <a:prstClr val="black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п. </a:t>
            </a:r>
            <a:r>
              <a:rPr lang="ru-RU" sz="1000" dirty="0">
                <a:solidFill>
                  <a:prstClr val="black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2 </a:t>
            </a:r>
            <a:r>
              <a:rPr lang="ru-RU" sz="1000" dirty="0" smtClean="0">
                <a:solidFill>
                  <a:prstClr val="black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ст. </a:t>
            </a:r>
            <a:r>
              <a:rPr lang="ru-RU" sz="1000" dirty="0">
                <a:solidFill>
                  <a:prstClr val="black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242 Бюджетного кодекса Российской </a:t>
            </a:r>
            <a:r>
              <a:rPr lang="ru-RU" sz="1000" dirty="0" smtClean="0">
                <a:solidFill>
                  <a:prstClr val="black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Федерации)</a:t>
            </a:r>
            <a:endParaRPr lang="ru-RU" sz="1000" dirty="0">
              <a:solidFill>
                <a:prstClr val="black"/>
              </a:solidFill>
              <a:latin typeface="Cambria" panose="020405030504060302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Скругленный прямоугольник 56">
            <a:extLst>
              <a:ext uri="{FF2B5EF4-FFF2-40B4-BE49-F238E27FC236}">
                <a16:creationId xmlns="" xmlns:a16="http://schemas.microsoft.com/office/drawing/2014/main" id="{7D5109DB-5C3B-4D44-9353-4D26A24E9001}"/>
              </a:ext>
            </a:extLst>
          </p:cNvPr>
          <p:cNvSpPr/>
          <p:nvPr/>
        </p:nvSpPr>
        <p:spPr>
          <a:xfrm>
            <a:off x="1196625" y="2031692"/>
            <a:ext cx="2745305" cy="675075"/>
          </a:xfrm>
          <a:prstGeom prst="roundRect">
            <a:avLst>
              <a:gd name="adj" fmla="val 3010"/>
            </a:avLst>
          </a:prstGeom>
          <a:noFill/>
          <a:ln w="12700">
            <a:solidFill>
              <a:srgbClr val="4978B1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1200" dirty="0">
                <a:solidFill>
                  <a:prstClr val="black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Перечисление поступлений в </a:t>
            </a:r>
            <a:r>
              <a:rPr lang="ru-RU" sz="1200" dirty="0" smtClean="0">
                <a:solidFill>
                  <a:prstClr val="black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бюджеты с КС 03100</a:t>
            </a:r>
          </a:p>
          <a:p>
            <a:pPr algn="ctr"/>
            <a:r>
              <a:rPr lang="ru-RU" sz="800" dirty="0" smtClean="0">
                <a:solidFill>
                  <a:prstClr val="black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 </a:t>
            </a:r>
          </a:p>
          <a:p>
            <a:pPr algn="ctr"/>
            <a:r>
              <a:rPr lang="ru-RU" sz="1000" dirty="0" smtClean="0">
                <a:solidFill>
                  <a:prstClr val="black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(</a:t>
            </a:r>
            <a:r>
              <a:rPr lang="ru-RU" sz="1000" dirty="0">
                <a:solidFill>
                  <a:prstClr val="black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новая модель бухгалтерского учета в </a:t>
            </a:r>
            <a:r>
              <a:rPr lang="ru-RU" sz="1000" dirty="0" smtClean="0">
                <a:solidFill>
                  <a:prstClr val="black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СКП)</a:t>
            </a:r>
            <a:endParaRPr lang="ru-RU" sz="1000" dirty="0">
              <a:solidFill>
                <a:prstClr val="black"/>
              </a:solidFill>
              <a:latin typeface="Cambria" panose="020405030504060302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Скругленный прямоугольник 56">
            <a:extLst>
              <a:ext uri="{FF2B5EF4-FFF2-40B4-BE49-F238E27FC236}">
                <a16:creationId xmlns="" xmlns:a16="http://schemas.microsoft.com/office/drawing/2014/main" id="{7D5109DB-5C3B-4D44-9353-4D26A24E9001}"/>
              </a:ext>
            </a:extLst>
          </p:cNvPr>
          <p:cNvSpPr/>
          <p:nvPr/>
        </p:nvSpPr>
        <p:spPr>
          <a:xfrm>
            <a:off x="5292080" y="2026572"/>
            <a:ext cx="3195355" cy="680195"/>
          </a:xfrm>
          <a:prstGeom prst="roundRect">
            <a:avLst>
              <a:gd name="adj" fmla="val 3010"/>
            </a:avLst>
          </a:prstGeom>
          <a:noFill/>
          <a:ln w="12700">
            <a:solidFill>
              <a:srgbClr val="4978B1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1200" dirty="0" smtClean="0">
                <a:solidFill>
                  <a:prstClr val="black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Зачисление </a:t>
            </a:r>
            <a:r>
              <a:rPr lang="ru-RU" sz="1200" dirty="0">
                <a:solidFill>
                  <a:prstClr val="black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поступлений в </a:t>
            </a:r>
            <a:r>
              <a:rPr lang="ru-RU" sz="1200" dirty="0" smtClean="0">
                <a:solidFill>
                  <a:prstClr val="black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бюджеты </a:t>
            </a:r>
          </a:p>
          <a:p>
            <a:pPr algn="ctr"/>
            <a:r>
              <a:rPr lang="ru-RU" sz="1200" dirty="0" smtClean="0">
                <a:solidFill>
                  <a:prstClr val="black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на КС 032Х1</a:t>
            </a:r>
          </a:p>
          <a:p>
            <a:pPr algn="ctr"/>
            <a:r>
              <a:rPr lang="ru-RU" sz="800" dirty="0" smtClean="0">
                <a:solidFill>
                  <a:prstClr val="black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 </a:t>
            </a:r>
            <a:endParaRPr lang="ru-RU" sz="800" dirty="0">
              <a:solidFill>
                <a:prstClr val="black"/>
              </a:solidFill>
              <a:latin typeface="Cambria" panose="020405030504060302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000" dirty="0" smtClean="0">
                <a:solidFill>
                  <a:prstClr val="black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(действующая </a:t>
            </a:r>
            <a:r>
              <a:rPr lang="ru-RU" sz="1000" dirty="0">
                <a:solidFill>
                  <a:prstClr val="black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модель бухгалтерского учета в СКП</a:t>
            </a:r>
            <a:r>
              <a:rPr lang="ru-RU" sz="1000" dirty="0" smtClean="0">
                <a:solidFill>
                  <a:prstClr val="black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)</a:t>
            </a:r>
            <a:endParaRPr lang="ru-RU" sz="1000" dirty="0">
              <a:solidFill>
                <a:prstClr val="black"/>
              </a:solidFill>
              <a:latin typeface="Cambria" panose="020405030504060302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8" name="Соединительная линия уступом 7"/>
          <p:cNvCxnSpPr/>
          <p:nvPr/>
        </p:nvCxnSpPr>
        <p:spPr>
          <a:xfrm rot="5400000">
            <a:off x="3441026" y="777402"/>
            <a:ext cx="360040" cy="2148541"/>
          </a:xfrm>
          <a:prstGeom prst="bentConnector3">
            <a:avLst>
              <a:gd name="adj1" fmla="val 50000"/>
            </a:avLst>
          </a:prstGeom>
          <a:ln w="12700">
            <a:solidFill>
              <a:srgbClr val="4978B1"/>
            </a:solidFill>
            <a:headEnd type="none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Соединительная линия уступом 10"/>
          <p:cNvCxnSpPr/>
          <p:nvPr/>
        </p:nvCxnSpPr>
        <p:spPr>
          <a:xfrm rot="16200000" flipH="1">
            <a:off x="5648830" y="808147"/>
            <a:ext cx="354920" cy="2081929"/>
          </a:xfrm>
          <a:prstGeom prst="bentConnector3">
            <a:avLst>
              <a:gd name="adj1" fmla="val 50000"/>
            </a:avLst>
          </a:prstGeom>
          <a:ln w="12700">
            <a:solidFill>
              <a:srgbClr val="4978B1"/>
            </a:solidFill>
            <a:headEnd type="none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" name="Скругленный прямоугольник 56">
            <a:extLst>
              <a:ext uri="{FF2B5EF4-FFF2-40B4-BE49-F238E27FC236}">
                <a16:creationId xmlns="" xmlns:a16="http://schemas.microsoft.com/office/drawing/2014/main" id="{7D5109DB-5C3B-4D44-9353-4D26A24E9001}"/>
              </a:ext>
            </a:extLst>
          </p:cNvPr>
          <p:cNvSpPr/>
          <p:nvPr/>
        </p:nvSpPr>
        <p:spPr>
          <a:xfrm>
            <a:off x="2771801" y="3082698"/>
            <a:ext cx="3909590" cy="495055"/>
          </a:xfrm>
          <a:prstGeom prst="roundRect">
            <a:avLst>
              <a:gd name="adj" fmla="val 3010"/>
            </a:avLst>
          </a:prstGeom>
          <a:noFill/>
          <a:ln w="12700">
            <a:solidFill>
              <a:srgbClr val="FF0000"/>
            </a:solidFill>
            <a:prstDash val="dash"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1200" dirty="0" smtClean="0">
                <a:solidFill>
                  <a:prstClr val="black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Дата отражения</a:t>
            </a:r>
            <a:r>
              <a:rPr lang="en-US" sz="1200" dirty="0" smtClean="0">
                <a:solidFill>
                  <a:prstClr val="black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smtClean="0">
                <a:solidFill>
                  <a:prstClr val="black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в учете - </a:t>
            </a:r>
            <a:r>
              <a:rPr lang="ru-RU" sz="1200" b="1" dirty="0" smtClean="0">
                <a:solidFill>
                  <a:prstClr val="black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31.12.2024</a:t>
            </a:r>
            <a:endParaRPr lang="ru-RU" sz="1200" b="1" dirty="0">
              <a:solidFill>
                <a:prstClr val="black"/>
              </a:solidFill>
              <a:latin typeface="Cambria" panose="020405030504060302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1" name="Picture 31" descr="http://3.bp.blogspot.com/-Z6qjjtAXjC4/Tkn9fcSbedI/AAAAAAAAHIw/RmrnoTgphQg/s1600/sign+victory+3d+illustration+character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6390" y="2973222"/>
            <a:ext cx="1360574" cy="1717328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22" name="Соединительная линия уступом 21"/>
          <p:cNvCxnSpPr/>
          <p:nvPr/>
        </p:nvCxnSpPr>
        <p:spPr>
          <a:xfrm rot="16200000" flipH="1">
            <a:off x="3392464" y="1816073"/>
            <a:ext cx="375931" cy="2157318"/>
          </a:xfrm>
          <a:prstGeom prst="bentConnector3">
            <a:avLst>
              <a:gd name="adj1" fmla="val 50000"/>
            </a:avLst>
          </a:prstGeom>
          <a:ln w="12700">
            <a:solidFill>
              <a:srgbClr val="FF0000"/>
            </a:solidFill>
            <a:prstDash val="dash"/>
            <a:headEnd type="none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Соединительная линия уступом 24"/>
          <p:cNvCxnSpPr/>
          <p:nvPr/>
        </p:nvCxnSpPr>
        <p:spPr>
          <a:xfrm rot="5400000">
            <a:off x="5687718" y="1813151"/>
            <a:ext cx="375931" cy="2163162"/>
          </a:xfrm>
          <a:prstGeom prst="bentConnector3">
            <a:avLst>
              <a:gd name="adj1" fmla="val 50000"/>
            </a:avLst>
          </a:prstGeom>
          <a:ln w="12700">
            <a:solidFill>
              <a:srgbClr val="FF0000"/>
            </a:solidFill>
            <a:prstDash val="dash"/>
            <a:headEnd type="none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9" name="Скругленный прямоугольник 56">
            <a:extLst>
              <a:ext uri="{FF2B5EF4-FFF2-40B4-BE49-F238E27FC236}">
                <a16:creationId xmlns="" xmlns:a16="http://schemas.microsoft.com/office/drawing/2014/main" id="{7D5109DB-5C3B-4D44-9353-4D26A24E9001}"/>
              </a:ext>
            </a:extLst>
          </p:cNvPr>
          <p:cNvSpPr/>
          <p:nvPr/>
        </p:nvSpPr>
        <p:spPr>
          <a:xfrm>
            <a:off x="2771800" y="3876892"/>
            <a:ext cx="1887717" cy="630072"/>
          </a:xfrm>
          <a:prstGeom prst="roundRect">
            <a:avLst>
              <a:gd name="adj" fmla="val 3010"/>
            </a:avLst>
          </a:prstGeom>
          <a:noFill/>
          <a:ln w="12700">
            <a:solidFill>
              <a:srgbClr val="4978B1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1200" dirty="0" smtClean="0">
                <a:solidFill>
                  <a:prstClr val="black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Регистры казначейского учета за </a:t>
            </a:r>
            <a:r>
              <a:rPr lang="ru-RU" sz="1200" b="1" dirty="0" smtClean="0">
                <a:solidFill>
                  <a:prstClr val="black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31.12.2024</a:t>
            </a:r>
            <a:endParaRPr lang="ru-RU" sz="1200" b="1" dirty="0">
              <a:solidFill>
                <a:prstClr val="black"/>
              </a:solidFill>
              <a:latin typeface="Cambria" panose="020405030504060302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4" name="Picture 2" descr="C:\Users\1\AppData\Local\Microsoft\Windows\Temporary Internet Files\Content.IE5\FUZSU1KV\MC900434750[1]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91941" y="2976795"/>
            <a:ext cx="375314" cy="3225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7" name="Скругленный прямоугольник 56">
            <a:extLst>
              <a:ext uri="{FF2B5EF4-FFF2-40B4-BE49-F238E27FC236}">
                <a16:creationId xmlns="" xmlns:a16="http://schemas.microsoft.com/office/drawing/2014/main" id="{7D5109DB-5C3B-4D44-9353-4D26A24E9001}"/>
              </a:ext>
            </a:extLst>
          </p:cNvPr>
          <p:cNvSpPr/>
          <p:nvPr/>
        </p:nvSpPr>
        <p:spPr>
          <a:xfrm>
            <a:off x="4797025" y="3876892"/>
            <a:ext cx="1884366" cy="630073"/>
          </a:xfrm>
          <a:prstGeom prst="roundRect">
            <a:avLst>
              <a:gd name="adj" fmla="val 3010"/>
            </a:avLst>
          </a:prstGeom>
          <a:noFill/>
          <a:ln w="12700">
            <a:solidFill>
              <a:srgbClr val="4978B1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1200" dirty="0" smtClean="0">
                <a:solidFill>
                  <a:prstClr val="black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Регистры казначейского учета </a:t>
            </a:r>
            <a:r>
              <a:rPr lang="ru-RU" sz="1200" b="1" dirty="0" smtClean="0">
                <a:solidFill>
                  <a:prstClr val="black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за доп. период 2024 года</a:t>
            </a:r>
            <a:endParaRPr lang="ru-RU" sz="1200" b="1" dirty="0">
              <a:solidFill>
                <a:prstClr val="black"/>
              </a:solidFill>
              <a:latin typeface="Cambria" panose="020405030504060302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8" name="Рисунок 3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 bwMode="auto">
          <a:xfrm>
            <a:off x="6491941" y="3756368"/>
            <a:ext cx="345552" cy="345552"/>
          </a:xfrm>
          <a:prstGeom prst="rect">
            <a:avLst/>
          </a:prstGeom>
        </p:spPr>
      </p:pic>
      <p:pic>
        <p:nvPicPr>
          <p:cNvPr id="39" name="Рисунок 38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 bwMode="auto">
          <a:xfrm>
            <a:off x="4436985" y="3606866"/>
            <a:ext cx="495055" cy="495055"/>
          </a:xfrm>
          <a:prstGeom prst="rect">
            <a:avLst/>
          </a:prstGeom>
        </p:spPr>
      </p:pic>
      <p:cxnSp>
        <p:nvCxnSpPr>
          <p:cNvPr id="48" name="Соединительная линия уступом 47"/>
          <p:cNvCxnSpPr/>
          <p:nvPr/>
        </p:nvCxnSpPr>
        <p:spPr>
          <a:xfrm rot="5400000">
            <a:off x="4027799" y="3221854"/>
            <a:ext cx="299139" cy="1010937"/>
          </a:xfrm>
          <a:prstGeom prst="bentConnector3">
            <a:avLst>
              <a:gd name="adj1" fmla="val 43719"/>
            </a:avLst>
          </a:prstGeom>
          <a:ln w="12700">
            <a:solidFill>
              <a:srgbClr val="FF0000"/>
            </a:solidFill>
            <a:prstDash val="dash"/>
            <a:headEnd type="none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2" name="Соединительная линия уступом 51"/>
          <p:cNvCxnSpPr/>
          <p:nvPr/>
        </p:nvCxnSpPr>
        <p:spPr>
          <a:xfrm rot="16200000" flipH="1">
            <a:off x="5131259" y="3221016"/>
            <a:ext cx="299139" cy="1012612"/>
          </a:xfrm>
          <a:prstGeom prst="bentConnector3">
            <a:avLst>
              <a:gd name="adj1" fmla="val 41625"/>
            </a:avLst>
          </a:prstGeom>
          <a:ln w="12700">
            <a:solidFill>
              <a:srgbClr val="FF0000"/>
            </a:solidFill>
            <a:prstDash val="dash"/>
            <a:headEnd type="none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848526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object 2"/>
          <p:cNvSpPr/>
          <p:nvPr/>
        </p:nvSpPr>
        <p:spPr>
          <a:xfrm flipV="1">
            <a:off x="2242" y="397591"/>
            <a:ext cx="9139528" cy="280834"/>
          </a:xfrm>
          <a:custGeom>
            <a:avLst/>
            <a:gdLst/>
            <a:ahLst/>
            <a:cxnLst/>
            <a:rect l="l" t="t" r="r" b="b"/>
            <a:pathLst>
              <a:path w="4416425">
                <a:moveTo>
                  <a:pt x="0" y="0"/>
                </a:moveTo>
                <a:lnTo>
                  <a:pt x="4415994" y="0"/>
                </a:lnTo>
              </a:path>
            </a:pathLst>
          </a:custGeom>
          <a:ln w="12700">
            <a:solidFill>
              <a:schemeClr val="bg1">
                <a:lumMod val="85000"/>
              </a:schemeClr>
            </a:solidFill>
          </a:ln>
        </p:spPr>
        <p:txBody>
          <a:bodyPr wrap="square" lIns="0" tIns="0" rIns="0" bIns="0" rtlCol="0"/>
          <a:lstStyle/>
          <a:p>
            <a:endParaRPr sz="2855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6908698" y="4822002"/>
            <a:ext cx="2103120" cy="184666"/>
          </a:xfrm>
        </p:spPr>
        <p:txBody>
          <a:bodyPr/>
          <a:lstStyle/>
          <a:p>
            <a:r>
              <a:rPr lang="ru-RU" sz="1200" dirty="0" smtClean="0">
                <a:latin typeface="Cambria" panose="02040503050406030204" pitchFamily="18" charset="0"/>
              </a:rPr>
              <a:t>4</a:t>
            </a:r>
            <a:endParaRPr lang="ru-RU" sz="1200" dirty="0">
              <a:latin typeface="Cambria" panose="02040503050406030204" pitchFamily="18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2763489" y="6465"/>
            <a:ext cx="637828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1600" b="1" dirty="0" smtClean="0">
                <a:solidFill>
                  <a:srgbClr val="11437F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Заключение счетов казначейского учета операций </a:t>
            </a:r>
            <a:r>
              <a:rPr lang="ru-RU" sz="1600" b="1" smtClean="0">
                <a:solidFill>
                  <a:srgbClr val="11437F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с поступлениями в бюджеты</a:t>
            </a:r>
            <a:r>
              <a:rPr lang="en-US" sz="1600" b="1" smtClean="0">
                <a:solidFill>
                  <a:srgbClr val="11437F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</a:t>
            </a:r>
            <a:r>
              <a:rPr lang="ru-RU" sz="1600" b="1" smtClean="0">
                <a:solidFill>
                  <a:srgbClr val="11437F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ru-RU" sz="1600" b="1" dirty="0" smtClean="0">
                <a:solidFill>
                  <a:srgbClr val="11437F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проводимых в ПУД</a:t>
            </a:r>
            <a:endParaRPr lang="ru-RU" sz="1600" b="1" dirty="0">
              <a:solidFill>
                <a:srgbClr val="11437F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02670518"/>
              </p:ext>
            </p:extLst>
          </p:nvPr>
        </p:nvGraphicFramePr>
        <p:xfrm>
          <a:off x="656565" y="771550"/>
          <a:ext cx="7920880" cy="29260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050450"/>
                <a:gridCol w="3870430"/>
              </a:tblGrid>
              <a:tr h="426592">
                <a:tc gridSpan="2"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dirty="0" smtClean="0">
                          <a:ln>
                            <a:noFill/>
                          </a:ln>
                          <a:solidFill>
                            <a:schemeClr val="tx2">
                              <a:lumMod val="50000"/>
                            </a:schemeClr>
                          </a:solidFill>
                          <a:latin typeface="Cambria" panose="02040503050406030204" pitchFamily="18" charset="0"/>
                        </a:rPr>
                        <a:t>Заключение счетов казначейского учета </a:t>
                      </a:r>
                      <a:r>
                        <a:rPr lang="ru-RU" sz="1200" b="1" dirty="0" smtClean="0">
                          <a:solidFill>
                            <a:prstClr val="black"/>
                          </a:solidFill>
                          <a:latin typeface="Cambria" panose="02040503050406030204" pitchFamily="18" charset="0"/>
                          <a:cs typeface="Times New Roman" panose="02020603050405020304" pitchFamily="18" charset="0"/>
                        </a:rPr>
                        <a:t>при завершении</a:t>
                      </a:r>
                      <a:r>
                        <a:rPr lang="ru-RU" sz="1200" b="1" dirty="0" smtClean="0">
                          <a:ln>
                            <a:noFill/>
                          </a:ln>
                          <a:solidFill>
                            <a:schemeClr val="tx2">
                              <a:lumMod val="50000"/>
                            </a:schemeClr>
                          </a:solidFill>
                          <a:latin typeface="Cambria" panose="02040503050406030204" pitchFamily="18" charset="0"/>
                        </a:rPr>
                        <a:t> 2024 года</a:t>
                      </a:r>
                    </a:p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dirty="0" smtClean="0">
                          <a:ln>
                            <a:noFill/>
                          </a:ln>
                          <a:solidFill>
                            <a:schemeClr val="tx2">
                              <a:lumMod val="50000"/>
                            </a:schemeClr>
                          </a:solidFill>
                          <a:latin typeface="Cambria" panose="02040503050406030204" pitchFamily="18" charset="0"/>
                        </a:rPr>
                        <a:t>по </a:t>
                      </a:r>
                      <a:r>
                        <a:rPr lang="ru-RU" sz="1200" b="1" dirty="0" smtClean="0">
                          <a:solidFill>
                            <a:prstClr val="black"/>
                          </a:solidFill>
                          <a:latin typeface="Cambria" panose="02040503050406030204" pitchFamily="18" charset="0"/>
                          <a:cs typeface="Times New Roman" panose="02020603050405020304" pitchFamily="18" charset="0"/>
                        </a:rPr>
                        <a:t>новой модели бухгалтерского учета в СКП 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ru-RU" sz="1100" b="1" dirty="0">
                        <a:ln>
                          <a:noFill/>
                        </a:ln>
                        <a:solidFill>
                          <a:schemeClr val="tx2">
                            <a:lumMod val="50000"/>
                          </a:schemeClr>
                        </a:solidFill>
                        <a:latin typeface="Cambria" panose="02040503050406030204" pitchFamily="18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271070"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ln>
                            <a:noFill/>
                          </a:ln>
                          <a:solidFill>
                            <a:schemeClr val="tx2">
                              <a:lumMod val="50000"/>
                            </a:schemeClr>
                          </a:solidFill>
                          <a:latin typeface="Cambria" panose="02040503050406030204" pitchFamily="18" charset="0"/>
                        </a:rPr>
                        <a:t>Остатки</a:t>
                      </a:r>
                      <a:r>
                        <a:rPr lang="ru-RU" sz="1200" b="1" baseline="0" dirty="0" smtClean="0">
                          <a:ln>
                            <a:noFill/>
                          </a:ln>
                          <a:solidFill>
                            <a:schemeClr val="tx2">
                              <a:lumMod val="50000"/>
                            </a:schemeClr>
                          </a:solidFill>
                          <a:latin typeface="Cambria" panose="02040503050406030204" pitchFamily="18" charset="0"/>
                        </a:rPr>
                        <a:t>* на конец 2024 года</a:t>
                      </a:r>
                      <a:endParaRPr lang="ru-RU" sz="1200" b="1" dirty="0" smtClean="0">
                        <a:ln>
                          <a:noFill/>
                        </a:ln>
                        <a:solidFill>
                          <a:schemeClr val="tx2">
                            <a:lumMod val="50000"/>
                          </a:schemeClr>
                        </a:solidFill>
                        <a:latin typeface="Cambria" panose="02040503050406030204" pitchFamily="18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dirty="0" smtClean="0">
                          <a:ln>
                            <a:noFill/>
                          </a:ln>
                          <a:solidFill>
                            <a:schemeClr val="tx2">
                              <a:lumMod val="50000"/>
                            </a:schemeClr>
                          </a:solidFill>
                          <a:latin typeface="Cambria" panose="02040503050406030204" pitchFamily="18" charset="0"/>
                        </a:rPr>
                        <a:t>Порядок заключения счетов казначейского учета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255955">
                <a:tc>
                  <a:txBody>
                    <a:bodyPr/>
                    <a:lstStyle/>
                    <a:p>
                      <a:pPr algn="ctr"/>
                      <a:r>
                        <a:rPr lang="ru-RU" sz="1200" b="1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Cambria" panose="02040503050406030204" pitchFamily="18" charset="0"/>
                        </a:rPr>
                        <a:t>02111</a:t>
                      </a:r>
                      <a:endParaRPr lang="ru-RU" sz="1200" b="1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Cambria" panose="02040503050406030204" pitchFamily="18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Cambria" panose="02040503050406030204" pitchFamily="18" charset="0"/>
                        </a:rPr>
                        <a:t>не</a:t>
                      </a:r>
                      <a:r>
                        <a:rPr lang="ru-RU" sz="120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Cambria" panose="02040503050406030204" pitchFamily="18" charset="0"/>
                        </a:rPr>
                        <a:t> заключаются</a:t>
                      </a:r>
                      <a:endParaRPr lang="ru-RU" sz="1200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Cambria" panose="02040503050406030204" pitchFamily="18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55955">
                <a:tc>
                  <a:txBody>
                    <a:bodyPr/>
                    <a:lstStyle/>
                    <a:p>
                      <a:pPr algn="ctr"/>
                      <a:r>
                        <a:rPr lang="ru-RU" sz="1200" b="1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Cambria" panose="02040503050406030204" pitchFamily="18" charset="0"/>
                        </a:rPr>
                        <a:t>03499</a:t>
                      </a:r>
                      <a:endParaRPr lang="ru-RU" sz="1200" b="1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Cambria" panose="02040503050406030204" pitchFamily="18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ru-RU" sz="1100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Cambria" panose="02040503050406030204" pitchFamily="18" charset="0"/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55955"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Cambria" panose="02040503050406030204" pitchFamily="18" charset="0"/>
                        </a:rPr>
                        <a:t>02499 = 0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ru-RU" sz="1100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Cambria" panose="02040503050406030204" pitchFamily="18" charset="0"/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767866"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Cambria" panose="02040503050406030204" pitchFamily="18" charset="0"/>
                        </a:rPr>
                        <a:t>03100</a:t>
                      </a:r>
                      <a:endParaRPr lang="ru-RU" sz="1200" b="1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Cambria" panose="02040503050406030204" pitchFamily="18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Cambria" panose="02040503050406030204" pitchFamily="18" charset="0"/>
                        </a:rPr>
                        <a:t>заключаются на</a:t>
                      </a:r>
                      <a:r>
                        <a:rPr lang="ru-RU" sz="1200" b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Cambria" panose="02040503050406030204" pitchFamily="18" charset="0"/>
                        </a:rPr>
                        <a:t> </a:t>
                      </a:r>
                      <a:r>
                        <a:rPr lang="ru-RU" sz="1200" b="1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Cambria" panose="02040503050406030204" pitchFamily="18" charset="0"/>
                        </a:rPr>
                        <a:t>03100</a:t>
                      </a:r>
                    </a:p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Cambria" panose="02040503050406030204" pitchFamily="18" charset="0"/>
                        </a:rPr>
                        <a:t>(с обнулением л</a:t>
                      </a:r>
                      <a:r>
                        <a:rPr lang="en-US" sz="1200" b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Cambria" panose="02040503050406030204" pitchFamily="18" charset="0"/>
                        </a:rPr>
                        <a:t>/</a:t>
                      </a:r>
                      <a:r>
                        <a:rPr lang="ru-RU" sz="1200" b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Cambria" panose="02040503050406030204" pitchFamily="18" charset="0"/>
                        </a:rPr>
                        <a:t>с</a:t>
                      </a:r>
                      <a:r>
                        <a:rPr lang="en-US" sz="1200" b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Cambria" panose="02040503050406030204" pitchFamily="18" charset="0"/>
                        </a:rPr>
                        <a:t>,</a:t>
                      </a:r>
                      <a:r>
                        <a:rPr lang="ru-RU" sz="1200" b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Cambria" panose="02040503050406030204" pitchFamily="18" charset="0"/>
                        </a:rPr>
                        <a:t> </a:t>
                      </a:r>
                      <a:r>
                        <a:rPr lang="ru-RU" sz="1200" b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Cambria" panose="02040503050406030204" pitchFamily="18" charset="0"/>
                        </a:rPr>
                        <a:t>кодов аналитического признака раскрытия информации</a:t>
                      </a:r>
                      <a:r>
                        <a:rPr lang="en-US" sz="1200" b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Cambria" panose="02040503050406030204" pitchFamily="18" charset="0"/>
                        </a:rPr>
                        <a:t>,</a:t>
                      </a:r>
                      <a:r>
                        <a:rPr lang="ru-RU" sz="1200" b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Cambria" panose="02040503050406030204" pitchFamily="18" charset="0"/>
                        </a:rPr>
                        <a:t> КБК</a:t>
                      </a:r>
                      <a:r>
                        <a:rPr lang="en-US" sz="1200" b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Cambria" panose="02040503050406030204" pitchFamily="18" charset="0"/>
                        </a:rPr>
                        <a:t>,</a:t>
                      </a:r>
                      <a:r>
                        <a:rPr lang="ru-RU" sz="1200" b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Cambria" panose="02040503050406030204" pitchFamily="18" charset="0"/>
                        </a:rPr>
                        <a:t> </a:t>
                      </a:r>
                    </a:p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Cambria" panose="02040503050406030204" pitchFamily="18" charset="0"/>
                        </a:rPr>
                        <a:t>ОКТМО платежа</a:t>
                      </a:r>
                      <a:r>
                        <a:rPr lang="en-US" sz="1200" b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Cambria" panose="02040503050406030204" pitchFamily="18" charset="0"/>
                        </a:rPr>
                        <a:t>,</a:t>
                      </a:r>
                      <a:r>
                        <a:rPr lang="ru-RU" sz="1200" b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Cambria" panose="02040503050406030204" pitchFamily="18" charset="0"/>
                        </a:rPr>
                        <a:t> аналитических кодов</a:t>
                      </a:r>
                      <a:r>
                        <a:rPr lang="ru-RU" sz="1200" b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Cambria" panose="02040503050406030204" pitchFamily="18" charset="0"/>
                        </a:rPr>
                        <a:t>)</a:t>
                      </a: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55955"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Cambria" panose="02040503050406030204" pitchFamily="18" charset="0"/>
                        </a:rPr>
                        <a:t>03410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ru-RU" sz="1200" b="0" i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Cambria" panose="02040503050406030204" pitchFamily="18" charset="0"/>
                        </a:rPr>
                        <a:t>заключаются</a:t>
                      </a:r>
                      <a:r>
                        <a:rPr lang="ru-RU" sz="1200" b="0" i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Cambria" panose="02040503050406030204" pitchFamily="18" charset="0"/>
                        </a:rPr>
                        <a:t> на </a:t>
                      </a:r>
                      <a:r>
                        <a:rPr lang="ru-RU" sz="1200" b="1" i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Cambria" panose="02040503050406030204" pitchFamily="18" charset="0"/>
                        </a:rPr>
                        <a:t>04130</a:t>
                      </a:r>
                      <a:endParaRPr lang="ru-RU" sz="1200" b="1" i="0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Cambria" panose="02040503050406030204" pitchFamily="18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55955"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Cambria" panose="02040503050406030204" pitchFamily="18" charset="0"/>
                        </a:rPr>
                        <a:t>03430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100" b="1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latin typeface="Cambria" panose="02040503050406030204" pitchFamily="18" charset="0"/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611560" y="4632688"/>
            <a:ext cx="8010889" cy="369332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just"/>
            <a:r>
              <a:rPr lang="ru-RU" sz="900" dirty="0" smtClean="0">
                <a:solidFill>
                  <a:prstClr val="black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* </a:t>
            </a:r>
            <a:r>
              <a:rPr lang="ru-RU" sz="900" dirty="0">
                <a:solidFill>
                  <a:prstClr val="black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По счетам аналитического учета счетов казначейского учета </a:t>
            </a:r>
            <a:r>
              <a:rPr lang="ru-RU" sz="900" dirty="0" smtClean="0">
                <a:solidFill>
                  <a:prstClr val="black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без </a:t>
            </a:r>
            <a:r>
              <a:rPr lang="ru-RU" sz="900" dirty="0">
                <a:solidFill>
                  <a:prstClr val="black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учета показателей, отраженных в сегментах «Код корр. счета казначейского учета» и «Заключительные обороты».</a:t>
            </a:r>
            <a:endParaRPr lang="ru-RU" sz="900" b="1" dirty="0">
              <a:solidFill>
                <a:sysClr val="windowText" lastClr="000000"/>
              </a:solidFill>
              <a:latin typeface="Cambria" panose="02040503050406030204" pitchFamily="18" charset="0"/>
            </a:endParaRPr>
          </a:p>
        </p:txBody>
      </p:sp>
      <p:sp>
        <p:nvSpPr>
          <p:cNvPr id="8" name="Скругленный прямоугольник 56">
            <a:extLst>
              <a:ext uri="{FF2B5EF4-FFF2-40B4-BE49-F238E27FC236}">
                <a16:creationId xmlns="" xmlns:a16="http://schemas.microsoft.com/office/drawing/2014/main" id="{7D5109DB-5C3B-4D44-9353-4D26A24E9001}"/>
              </a:ext>
            </a:extLst>
          </p:cNvPr>
          <p:cNvSpPr/>
          <p:nvPr/>
        </p:nvSpPr>
        <p:spPr>
          <a:xfrm>
            <a:off x="656565" y="4100616"/>
            <a:ext cx="7920880" cy="316339"/>
          </a:xfrm>
          <a:prstGeom prst="roundRect">
            <a:avLst>
              <a:gd name="adj" fmla="val 3010"/>
            </a:avLst>
          </a:prstGeom>
          <a:noFill/>
          <a:ln w="12700">
            <a:solidFill>
              <a:srgbClr val="4978B1"/>
            </a:solidFill>
            <a:prstDash val="dash"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1200" b="1" i="1" dirty="0" smtClean="0">
                <a:solidFill>
                  <a:prstClr val="black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Датой 31.12.2024</a:t>
            </a:r>
            <a:endParaRPr lang="ru-RU" sz="1200" b="1" i="1" dirty="0">
              <a:solidFill>
                <a:prstClr val="black"/>
              </a:solidFill>
              <a:latin typeface="Cambria" panose="020405030504060302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Штриховая стрелка вправо 8"/>
          <p:cNvSpPr/>
          <p:nvPr/>
        </p:nvSpPr>
        <p:spPr>
          <a:xfrm rot="5400000">
            <a:off x="4594503" y="3674372"/>
            <a:ext cx="225025" cy="450050"/>
          </a:xfrm>
          <a:prstGeom prst="stripedRightArrow">
            <a:avLst>
              <a:gd name="adj1" fmla="val 50000"/>
              <a:gd name="adj2" fmla="val 50741"/>
            </a:avLst>
          </a:prstGeom>
          <a:solidFill>
            <a:schemeClr val="accent1">
              <a:alpha val="5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000" dirty="0">
              <a:latin typeface="Cambria" panose="02040503050406030204" pitchFamily="18" charset="0"/>
            </a:endParaRPr>
          </a:p>
        </p:txBody>
      </p:sp>
      <p:pic>
        <p:nvPicPr>
          <p:cNvPr id="10" name="Рисунок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 bwMode="auto">
          <a:xfrm>
            <a:off x="8329917" y="3831890"/>
            <a:ext cx="495055" cy="4950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42029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object 2"/>
          <p:cNvSpPr/>
          <p:nvPr/>
        </p:nvSpPr>
        <p:spPr>
          <a:xfrm flipV="1">
            <a:off x="2242" y="397591"/>
            <a:ext cx="9139528" cy="280834"/>
          </a:xfrm>
          <a:custGeom>
            <a:avLst/>
            <a:gdLst/>
            <a:ahLst/>
            <a:cxnLst/>
            <a:rect l="l" t="t" r="r" b="b"/>
            <a:pathLst>
              <a:path w="4416425">
                <a:moveTo>
                  <a:pt x="0" y="0"/>
                </a:moveTo>
                <a:lnTo>
                  <a:pt x="4415994" y="0"/>
                </a:lnTo>
              </a:path>
            </a:pathLst>
          </a:custGeom>
          <a:ln w="12700">
            <a:solidFill>
              <a:schemeClr val="bg1">
                <a:lumMod val="85000"/>
              </a:schemeClr>
            </a:solidFill>
          </a:ln>
        </p:spPr>
        <p:txBody>
          <a:bodyPr wrap="square" lIns="0" tIns="0" rIns="0" bIns="0" rtlCol="0"/>
          <a:lstStyle/>
          <a:p>
            <a:endParaRPr sz="2855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6908698" y="4822002"/>
            <a:ext cx="2103120" cy="184666"/>
          </a:xfrm>
        </p:spPr>
        <p:txBody>
          <a:bodyPr/>
          <a:lstStyle/>
          <a:p>
            <a:r>
              <a:rPr lang="ru-RU" sz="1200" dirty="0">
                <a:latin typeface="Cambria" panose="02040503050406030204" pitchFamily="18" charset="0"/>
              </a:rPr>
              <a:t>5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2763489" y="6465"/>
            <a:ext cx="637828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1600" b="1" dirty="0" smtClean="0">
                <a:solidFill>
                  <a:srgbClr val="11437F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Остатки на начало 2025 года по счетам казначейского учета операций с поступлениями в бюджеты</a:t>
            </a:r>
            <a:r>
              <a:rPr lang="en-US" sz="1600" b="1" dirty="0" smtClean="0">
                <a:solidFill>
                  <a:srgbClr val="11437F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</a:t>
            </a:r>
            <a:r>
              <a:rPr lang="ru-RU" sz="1600" b="1" dirty="0" smtClean="0">
                <a:solidFill>
                  <a:srgbClr val="11437F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проводимых в ПУД</a:t>
            </a:r>
            <a:endParaRPr lang="ru-RU" sz="1600" b="1" dirty="0">
              <a:solidFill>
                <a:srgbClr val="11437F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0135621"/>
              </p:ext>
            </p:extLst>
          </p:nvPr>
        </p:nvGraphicFramePr>
        <p:xfrm>
          <a:off x="656565" y="771550"/>
          <a:ext cx="7920880" cy="3566596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183562"/>
                <a:gridCol w="3737318"/>
              </a:tblGrid>
              <a:tr h="524498">
                <a:tc gridSpan="2"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dirty="0" smtClean="0">
                          <a:ln>
                            <a:noFill/>
                          </a:ln>
                          <a:solidFill>
                            <a:schemeClr val="tx2">
                              <a:lumMod val="50000"/>
                            </a:schemeClr>
                          </a:solidFill>
                          <a:latin typeface="Cambria" panose="02040503050406030204" pitchFamily="18" charset="0"/>
                        </a:rPr>
                        <a:t>Перенос остатков по счетам казначейского учета (</a:t>
                      </a:r>
                      <a:r>
                        <a:rPr lang="ru-RU" sz="1200" b="1" dirty="0" err="1" smtClean="0">
                          <a:ln>
                            <a:noFill/>
                          </a:ln>
                          <a:solidFill>
                            <a:schemeClr val="tx2">
                              <a:lumMod val="50000"/>
                            </a:schemeClr>
                          </a:solidFill>
                          <a:latin typeface="Cambria" panose="02040503050406030204" pitchFamily="18" charset="0"/>
                        </a:rPr>
                        <a:t>забалансовым</a:t>
                      </a:r>
                      <a:r>
                        <a:rPr lang="ru-RU" sz="1200" b="1" baseline="0" dirty="0" smtClean="0">
                          <a:ln>
                            <a:noFill/>
                          </a:ln>
                          <a:solidFill>
                            <a:schemeClr val="tx2">
                              <a:lumMod val="50000"/>
                            </a:schemeClr>
                          </a:solidFill>
                          <a:latin typeface="Cambria" panose="02040503050406030204" pitchFamily="18" charset="0"/>
                        </a:rPr>
                        <a:t> счетам</a:t>
                      </a:r>
                      <a:r>
                        <a:rPr lang="ru-RU" sz="1200" b="1" dirty="0" smtClean="0">
                          <a:ln>
                            <a:noFill/>
                          </a:ln>
                          <a:solidFill>
                            <a:schemeClr val="tx2">
                              <a:lumMod val="50000"/>
                            </a:schemeClr>
                          </a:solidFill>
                          <a:latin typeface="Cambria" panose="02040503050406030204" pitchFamily="18" charset="0"/>
                        </a:rPr>
                        <a:t>) </a:t>
                      </a:r>
                      <a:r>
                        <a:rPr lang="ru-RU" sz="1200" b="1" dirty="0" smtClean="0">
                          <a:solidFill>
                            <a:prstClr val="black"/>
                          </a:solidFill>
                          <a:latin typeface="Cambria" panose="02040503050406030204" pitchFamily="18" charset="0"/>
                          <a:cs typeface="Times New Roman" panose="02020603050405020304" pitchFamily="18" charset="0"/>
                        </a:rPr>
                        <a:t>новой модели </a:t>
                      </a:r>
                    </a:p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dirty="0" smtClean="0">
                          <a:solidFill>
                            <a:prstClr val="black"/>
                          </a:solidFill>
                          <a:latin typeface="Cambria" panose="02040503050406030204" pitchFamily="18" charset="0"/>
                          <a:cs typeface="Times New Roman" panose="02020603050405020304" pitchFamily="18" charset="0"/>
                        </a:rPr>
                        <a:t>бухгалтерского учета в СКП</a:t>
                      </a:r>
                      <a:r>
                        <a:rPr lang="ru-RU" sz="1200" b="1" dirty="0" smtClean="0">
                          <a:ln>
                            <a:noFill/>
                          </a:ln>
                          <a:solidFill>
                            <a:schemeClr val="tx2">
                              <a:lumMod val="50000"/>
                            </a:schemeClr>
                          </a:solidFill>
                          <a:latin typeface="Cambria" panose="02040503050406030204" pitchFamily="18" charset="0"/>
                        </a:rPr>
                        <a:t> на начало 2025 года</a:t>
                      </a:r>
                      <a:endParaRPr lang="ru-RU" sz="1200" b="1" dirty="0" smtClean="0">
                        <a:solidFill>
                          <a:prstClr val="black"/>
                        </a:solidFill>
                        <a:latin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ru-RU" sz="1100" b="1" dirty="0">
                        <a:ln>
                          <a:noFill/>
                        </a:ln>
                        <a:solidFill>
                          <a:schemeClr val="tx2">
                            <a:lumMod val="50000"/>
                          </a:schemeClr>
                        </a:solidFill>
                        <a:latin typeface="Cambria" panose="02040503050406030204" pitchFamily="18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524498"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ln>
                            <a:noFill/>
                          </a:ln>
                          <a:solidFill>
                            <a:schemeClr val="tx2">
                              <a:lumMod val="50000"/>
                            </a:schemeClr>
                          </a:solidFill>
                          <a:latin typeface="Cambria" panose="02040503050406030204" pitchFamily="18" charset="0"/>
                        </a:rPr>
                        <a:t>Остатки* на конец 2024 года</a:t>
                      </a:r>
                    </a:p>
                    <a:p>
                      <a:pPr algn="ctr"/>
                      <a:r>
                        <a:rPr lang="ru-RU" sz="1200" b="1" dirty="0" smtClean="0">
                          <a:ln>
                            <a:noFill/>
                          </a:ln>
                          <a:solidFill>
                            <a:schemeClr val="tx2">
                              <a:lumMod val="50000"/>
                            </a:schemeClr>
                          </a:solidFill>
                          <a:latin typeface="Cambria" panose="02040503050406030204" pitchFamily="18" charset="0"/>
                        </a:rPr>
                        <a:t>(после</a:t>
                      </a:r>
                      <a:r>
                        <a:rPr lang="ru-RU" sz="1200" b="1" baseline="0" dirty="0" smtClean="0">
                          <a:ln>
                            <a:noFill/>
                          </a:ln>
                          <a:solidFill>
                            <a:schemeClr val="tx2">
                              <a:lumMod val="50000"/>
                            </a:schemeClr>
                          </a:solidFill>
                          <a:latin typeface="Cambria" panose="02040503050406030204" pitchFamily="18" charset="0"/>
                        </a:rPr>
                        <a:t> заключения счетов казначейского учета)</a:t>
                      </a:r>
                      <a:endParaRPr lang="ru-RU" sz="1200" b="1" dirty="0">
                        <a:ln>
                          <a:noFill/>
                        </a:ln>
                        <a:solidFill>
                          <a:schemeClr val="tx2">
                            <a:lumMod val="50000"/>
                          </a:schemeClr>
                        </a:solidFill>
                        <a:latin typeface="Cambria" panose="02040503050406030204" pitchFamily="18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ln>
                            <a:noFill/>
                          </a:ln>
                          <a:solidFill>
                            <a:schemeClr val="tx2">
                              <a:lumMod val="50000"/>
                            </a:schemeClr>
                          </a:solidFill>
                          <a:latin typeface="Cambria" panose="02040503050406030204" pitchFamily="18" charset="0"/>
                        </a:rPr>
                        <a:t>Остатки* на начало</a:t>
                      </a:r>
                      <a:r>
                        <a:rPr lang="ru-RU" sz="1200" b="1" baseline="0" dirty="0" smtClean="0">
                          <a:ln>
                            <a:noFill/>
                          </a:ln>
                          <a:solidFill>
                            <a:schemeClr val="tx2">
                              <a:lumMod val="50000"/>
                            </a:schemeClr>
                          </a:solidFill>
                          <a:latin typeface="Cambria" panose="02040503050406030204" pitchFamily="18" charset="0"/>
                        </a:rPr>
                        <a:t> </a:t>
                      </a:r>
                      <a:r>
                        <a:rPr lang="ru-RU" sz="1200" b="1" dirty="0" smtClean="0">
                          <a:ln>
                            <a:noFill/>
                          </a:ln>
                          <a:solidFill>
                            <a:schemeClr val="tx2">
                              <a:lumMod val="50000"/>
                            </a:schemeClr>
                          </a:solidFill>
                          <a:latin typeface="Cambria" panose="02040503050406030204" pitchFamily="18" charset="0"/>
                        </a:rPr>
                        <a:t>2025 года</a:t>
                      </a:r>
                      <a:endParaRPr lang="ru-RU" sz="1200" b="1" dirty="0">
                        <a:ln>
                          <a:noFill/>
                        </a:ln>
                        <a:solidFill>
                          <a:schemeClr val="tx2">
                            <a:lumMod val="50000"/>
                          </a:schemeClr>
                        </a:solidFill>
                        <a:latin typeface="Cambria" panose="02040503050406030204" pitchFamily="18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314700">
                <a:tc>
                  <a:txBody>
                    <a:bodyPr/>
                    <a:lstStyle/>
                    <a:p>
                      <a:pPr algn="ctr"/>
                      <a:r>
                        <a:rPr lang="ru-RU" sz="1200" b="1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Cambria" panose="02040503050406030204" pitchFamily="18" charset="0"/>
                        </a:rPr>
                        <a:t>02111</a:t>
                      </a:r>
                      <a:endParaRPr lang="ru-RU" sz="1200" b="1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Cambria" panose="02040503050406030204" pitchFamily="18" charset="0"/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Cambria" panose="02040503050406030204" pitchFamily="18" charset="0"/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14700">
                <a:tc>
                  <a:txBody>
                    <a:bodyPr/>
                    <a:lstStyle/>
                    <a:p>
                      <a:pPr algn="ctr"/>
                      <a:r>
                        <a:rPr lang="ru-RU" sz="1200" b="1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Cambria" panose="02040503050406030204" pitchFamily="18" charset="0"/>
                        </a:rPr>
                        <a:t>03499</a:t>
                      </a:r>
                      <a:endParaRPr lang="ru-RU" sz="1200" dirty="0"/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Cambria" panose="02040503050406030204" pitchFamily="18" charset="0"/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14700"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Cambria" panose="02040503050406030204" pitchFamily="18" charset="0"/>
                        </a:rPr>
                        <a:t>04130</a:t>
                      </a:r>
                      <a:endParaRPr lang="ru-RU" sz="1200" dirty="0" smtClean="0"/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100" b="1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Cambria" panose="02040503050406030204" pitchFamily="18" charset="0"/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14700"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Cambria" panose="02040503050406030204" pitchFamily="18" charset="0"/>
                        </a:rPr>
                        <a:t>02499 = 0</a:t>
                      </a:r>
                      <a:endParaRPr lang="ru-RU" sz="1200" b="1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Cambria" panose="02040503050406030204" pitchFamily="18" charset="0"/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100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Cambria" panose="02040503050406030204" pitchFamily="18" charset="0"/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14700"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Cambria" panose="02040503050406030204" pitchFamily="18" charset="0"/>
                        </a:rPr>
                        <a:t>03100 = 0</a:t>
                      </a:r>
                      <a:endParaRPr lang="ru-RU" sz="1200" b="1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Cambria" panose="02040503050406030204" pitchFamily="18" charset="0"/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100" b="1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latin typeface="Cambria" panose="02040503050406030204" pitchFamily="18" charset="0"/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14700"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Cambria" panose="02040503050406030204" pitchFamily="18" charset="0"/>
                        </a:rPr>
                        <a:t>03410 = 0</a:t>
                      </a: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100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Cambria" panose="02040503050406030204" pitchFamily="18" charset="0"/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14700"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Cambria" panose="02040503050406030204" pitchFamily="18" charset="0"/>
                        </a:rPr>
                        <a:t>03430 = 0</a:t>
                      </a: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100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Cambria" panose="02040503050406030204" pitchFamily="18" charset="0"/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14700"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Cambria" panose="02040503050406030204" pitchFamily="18" charset="0"/>
                        </a:rPr>
                        <a:t>19</a:t>
                      </a: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100" b="1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latin typeface="Cambria" panose="02040503050406030204" pitchFamily="18" charset="0"/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5" name="Штриховая стрелка вправо 4"/>
          <p:cNvSpPr/>
          <p:nvPr/>
        </p:nvSpPr>
        <p:spPr>
          <a:xfrm>
            <a:off x="3446875" y="1826653"/>
            <a:ext cx="2745305" cy="599985"/>
          </a:xfrm>
          <a:prstGeom prst="stripedRightArrow">
            <a:avLst/>
          </a:prstGeom>
          <a:solidFill>
            <a:schemeClr val="accent1">
              <a:alpha val="5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000" dirty="0" smtClean="0">
                <a:latin typeface="Cambria" panose="02040503050406030204" pitchFamily="18" charset="0"/>
              </a:rPr>
              <a:t>С обнулением 18-20 разрядов КБК</a:t>
            </a:r>
            <a:endParaRPr lang="ru-RU" sz="1000" dirty="0">
              <a:latin typeface="Cambria" panose="02040503050406030204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611560" y="4616138"/>
            <a:ext cx="8010889" cy="369332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just"/>
            <a:r>
              <a:rPr lang="ru-RU" sz="900" dirty="0" smtClean="0">
                <a:solidFill>
                  <a:prstClr val="black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* По счетам аналитического учета счетов казначейского учета (</a:t>
            </a:r>
            <a:r>
              <a:rPr lang="ru-RU" sz="900" dirty="0" err="1" smtClean="0">
                <a:solidFill>
                  <a:prstClr val="black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забалансовых</a:t>
            </a:r>
            <a:r>
              <a:rPr lang="ru-RU" sz="900" dirty="0" smtClean="0">
                <a:solidFill>
                  <a:prstClr val="black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 счетов) без </a:t>
            </a:r>
            <a:r>
              <a:rPr lang="ru-RU" sz="900" dirty="0">
                <a:solidFill>
                  <a:prstClr val="black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учета показателей, отраженных в сегментах «Код корр. счета казначейского учета» и «Заключительные обороты</a:t>
            </a:r>
            <a:r>
              <a:rPr lang="ru-RU" sz="900" dirty="0" smtClean="0">
                <a:solidFill>
                  <a:prstClr val="black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».</a:t>
            </a:r>
            <a:endParaRPr lang="ru-RU" sz="900" b="1" dirty="0">
              <a:solidFill>
                <a:sysClr val="windowText" lastClr="000000"/>
              </a:solidFill>
              <a:latin typeface="Cambria" panose="02040503050406030204" pitchFamily="18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 bwMode="auto">
          <a:xfrm>
            <a:off x="6895351" y="2781828"/>
            <a:ext cx="296985" cy="259961"/>
          </a:xfrm>
          <a:prstGeom prst="rect">
            <a:avLst/>
          </a:prstGeom>
        </p:spPr>
      </p:pic>
      <p:pic>
        <p:nvPicPr>
          <p:cNvPr id="14" name="Рисунок 1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 bwMode="auto">
          <a:xfrm>
            <a:off x="6912260" y="3096863"/>
            <a:ext cx="296985" cy="259961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 bwMode="auto">
          <a:xfrm>
            <a:off x="6912260" y="3411898"/>
            <a:ext cx="296985" cy="259961"/>
          </a:xfrm>
          <a:prstGeom prst="rect">
            <a:avLst/>
          </a:prstGeom>
        </p:spPr>
      </p:pic>
      <p:pic>
        <p:nvPicPr>
          <p:cNvPr id="16" name="Рисунок 1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 bwMode="auto">
          <a:xfrm>
            <a:off x="6912260" y="3726933"/>
            <a:ext cx="296985" cy="259961"/>
          </a:xfrm>
          <a:prstGeom prst="rect">
            <a:avLst/>
          </a:prstGeom>
        </p:spPr>
      </p:pic>
      <p:pic>
        <p:nvPicPr>
          <p:cNvPr id="17" name="Рисунок 1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 bwMode="auto">
          <a:xfrm>
            <a:off x="6908698" y="1848183"/>
            <a:ext cx="324061" cy="293506"/>
          </a:xfrm>
          <a:prstGeom prst="rect">
            <a:avLst/>
          </a:prstGeom>
        </p:spPr>
      </p:pic>
      <p:pic>
        <p:nvPicPr>
          <p:cNvPr id="18" name="Рисунок 1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 bwMode="auto">
          <a:xfrm>
            <a:off x="6912260" y="2163218"/>
            <a:ext cx="324061" cy="293506"/>
          </a:xfrm>
          <a:prstGeom prst="rect">
            <a:avLst/>
          </a:prstGeom>
        </p:spPr>
      </p:pic>
      <p:pic>
        <p:nvPicPr>
          <p:cNvPr id="19" name="Рисунок 1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 bwMode="auto">
          <a:xfrm>
            <a:off x="6912260" y="2456724"/>
            <a:ext cx="324061" cy="293506"/>
          </a:xfrm>
          <a:prstGeom prst="rect">
            <a:avLst/>
          </a:prstGeom>
        </p:spPr>
      </p:pic>
      <p:sp>
        <p:nvSpPr>
          <p:cNvPr id="20" name="Штриховая стрелка вправо 19"/>
          <p:cNvSpPr/>
          <p:nvPr/>
        </p:nvSpPr>
        <p:spPr>
          <a:xfrm>
            <a:off x="3458958" y="4031899"/>
            <a:ext cx="2737712" cy="293390"/>
          </a:xfrm>
          <a:prstGeom prst="stripedRightArrow">
            <a:avLst>
              <a:gd name="adj1" fmla="val 50000"/>
              <a:gd name="adj2" fmla="val 91123"/>
            </a:avLst>
          </a:prstGeom>
          <a:solidFill>
            <a:schemeClr val="accent1">
              <a:alpha val="5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000" dirty="0" smtClean="0">
                <a:latin typeface="Cambria" panose="02040503050406030204" pitchFamily="18" charset="0"/>
              </a:rPr>
              <a:t>Увеличенные на НВС ФБ 2024 года</a:t>
            </a:r>
            <a:endParaRPr lang="ru-RU" sz="1000" dirty="0">
              <a:latin typeface="Cambria" panose="02040503050406030204" pitchFamily="18" charset="0"/>
            </a:endParaRPr>
          </a:p>
        </p:txBody>
      </p:sp>
      <p:pic>
        <p:nvPicPr>
          <p:cNvPr id="21" name="Рисунок 20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 bwMode="auto">
          <a:xfrm>
            <a:off x="6911876" y="4027702"/>
            <a:ext cx="324061" cy="293506"/>
          </a:xfrm>
          <a:prstGeom prst="rect">
            <a:avLst/>
          </a:prstGeom>
        </p:spPr>
      </p:pic>
      <p:sp>
        <p:nvSpPr>
          <p:cNvPr id="22" name="Штриховая стрелка вправо 21"/>
          <p:cNvSpPr/>
          <p:nvPr/>
        </p:nvSpPr>
        <p:spPr>
          <a:xfrm>
            <a:off x="3454468" y="2456724"/>
            <a:ext cx="2737712" cy="293390"/>
          </a:xfrm>
          <a:prstGeom prst="stripedRightArrow">
            <a:avLst>
              <a:gd name="adj1" fmla="val 50000"/>
              <a:gd name="adj2" fmla="val 104109"/>
            </a:avLst>
          </a:prstGeom>
          <a:solidFill>
            <a:schemeClr val="accent1">
              <a:alpha val="5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000" dirty="0"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68064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Скругленный прямоугольник 56">
            <a:extLst>
              <a:ext uri="{FF2B5EF4-FFF2-40B4-BE49-F238E27FC236}">
                <a16:creationId xmlns="" xmlns:a16="http://schemas.microsoft.com/office/drawing/2014/main" id="{7D5109DB-5C3B-4D44-9353-4D26A24E9001}"/>
              </a:ext>
            </a:extLst>
          </p:cNvPr>
          <p:cNvSpPr/>
          <p:nvPr/>
        </p:nvSpPr>
        <p:spPr>
          <a:xfrm rot="5400000">
            <a:off x="-1487581" y="2722520"/>
            <a:ext cx="3720968" cy="269078"/>
          </a:xfrm>
          <a:prstGeom prst="roundRect">
            <a:avLst>
              <a:gd name="adj" fmla="val 3010"/>
            </a:avLst>
          </a:prstGeom>
          <a:noFill/>
          <a:ln w="12700">
            <a:solidFill>
              <a:schemeClr val="bg1"/>
            </a:solidFill>
            <a:prstDash val="dash"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vert="vert270" anchor="ctr"/>
          <a:lstStyle/>
          <a:p>
            <a:pPr algn="ctr"/>
            <a:r>
              <a:rPr lang="ru-RU" sz="1200" b="1" dirty="0" smtClean="0">
                <a:solidFill>
                  <a:prstClr val="black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Функционал</a:t>
            </a:r>
          </a:p>
          <a:p>
            <a:pPr algn="ctr"/>
            <a:r>
              <a:rPr lang="ru-RU" sz="1200" b="1" dirty="0" smtClean="0">
                <a:solidFill>
                  <a:prstClr val="black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ru-RU" sz="1200" b="1" dirty="0" err="1" smtClean="0">
                <a:solidFill>
                  <a:prstClr val="black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ПУиО</a:t>
            </a:r>
            <a:endParaRPr lang="ru-RU" sz="1200" b="1" dirty="0" smtClean="0">
              <a:solidFill>
                <a:prstClr val="black"/>
              </a:solidFill>
              <a:latin typeface="Cambria" panose="020405030504060302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200" b="1" dirty="0" smtClean="0">
                <a:solidFill>
                  <a:prstClr val="black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 ЭБ</a:t>
            </a:r>
            <a:endParaRPr lang="ru-RU" sz="1200" b="1" dirty="0">
              <a:solidFill>
                <a:prstClr val="black"/>
              </a:solidFill>
              <a:latin typeface="Cambria" panose="020405030504060302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object 2"/>
          <p:cNvSpPr/>
          <p:nvPr/>
        </p:nvSpPr>
        <p:spPr>
          <a:xfrm flipV="1">
            <a:off x="2242" y="397591"/>
            <a:ext cx="9139528" cy="280834"/>
          </a:xfrm>
          <a:custGeom>
            <a:avLst/>
            <a:gdLst/>
            <a:ahLst/>
            <a:cxnLst/>
            <a:rect l="l" t="t" r="r" b="b"/>
            <a:pathLst>
              <a:path w="4416425">
                <a:moveTo>
                  <a:pt x="0" y="0"/>
                </a:moveTo>
                <a:lnTo>
                  <a:pt x="4415994" y="0"/>
                </a:lnTo>
              </a:path>
            </a:pathLst>
          </a:custGeom>
          <a:ln w="12700">
            <a:solidFill>
              <a:schemeClr val="bg1">
                <a:lumMod val="85000"/>
              </a:schemeClr>
            </a:solidFill>
          </a:ln>
        </p:spPr>
        <p:txBody>
          <a:bodyPr wrap="square" lIns="0" tIns="0" rIns="0" bIns="0" rtlCol="0"/>
          <a:lstStyle/>
          <a:p>
            <a:endParaRPr sz="2855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6908698" y="4822002"/>
            <a:ext cx="2103120" cy="184666"/>
          </a:xfrm>
        </p:spPr>
        <p:txBody>
          <a:bodyPr/>
          <a:lstStyle/>
          <a:p>
            <a:r>
              <a:rPr lang="ru-RU" sz="1200" dirty="0" smtClean="0">
                <a:latin typeface="Cambria" panose="02040503050406030204" pitchFamily="18" charset="0"/>
              </a:rPr>
              <a:t>6</a:t>
            </a:r>
            <a:endParaRPr lang="ru-RU" sz="1200" dirty="0">
              <a:latin typeface="Cambria" panose="02040503050406030204" pitchFamily="18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2763489" y="6465"/>
            <a:ext cx="637828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1600" b="1" dirty="0" smtClean="0">
                <a:solidFill>
                  <a:srgbClr val="11437F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Диагностика учетных данных при завершении </a:t>
            </a:r>
            <a:r>
              <a:rPr lang="ru-RU" sz="1600" b="1" dirty="0">
                <a:solidFill>
                  <a:srgbClr val="11437F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2024 года </a:t>
            </a:r>
          </a:p>
          <a:p>
            <a:pPr algn="r"/>
            <a:r>
              <a:rPr lang="ru-RU" sz="1600" b="1" dirty="0">
                <a:solidFill>
                  <a:srgbClr val="11437F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по новой модели бухгалтерского учета в СКП</a:t>
            </a:r>
          </a:p>
        </p:txBody>
      </p:sp>
      <p:pic>
        <p:nvPicPr>
          <p:cNvPr id="23" name="Рисунок 22"/>
          <p:cNvPicPr/>
          <p:nvPr/>
        </p:nvPicPr>
        <p:blipFill rotWithShape="1">
          <a:blip r:embed="rId3"/>
          <a:srcRect t="14708" r="6966" b="15271"/>
          <a:stretch/>
        </p:blipFill>
        <p:spPr bwMode="auto">
          <a:xfrm>
            <a:off x="791580" y="1011024"/>
            <a:ext cx="3645405" cy="1785751"/>
          </a:xfrm>
          <a:prstGeom prst="rect">
            <a:avLst/>
          </a:prstGeom>
          <a:ln w="6350">
            <a:solidFill>
              <a:schemeClr val="tx1"/>
            </a:solidFill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24" name="Скругленный прямоугольник 56">
            <a:extLst>
              <a:ext uri="{FF2B5EF4-FFF2-40B4-BE49-F238E27FC236}">
                <a16:creationId xmlns="" xmlns:a16="http://schemas.microsoft.com/office/drawing/2014/main" id="{7D5109DB-5C3B-4D44-9353-4D26A24E9001}"/>
              </a:ext>
            </a:extLst>
          </p:cNvPr>
          <p:cNvSpPr/>
          <p:nvPr/>
        </p:nvSpPr>
        <p:spPr>
          <a:xfrm>
            <a:off x="5157065" y="909923"/>
            <a:ext cx="3465385" cy="3822067"/>
          </a:xfrm>
          <a:prstGeom prst="roundRect">
            <a:avLst>
              <a:gd name="adj" fmla="val 3010"/>
            </a:avLst>
          </a:prstGeom>
          <a:noFill/>
          <a:ln w="12700">
            <a:solidFill>
              <a:schemeClr val="bg1"/>
            </a:solidFill>
            <a:prstDash val="dash"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t"/>
          <a:lstStyle/>
          <a:p>
            <a:pPr algn="just"/>
            <a:r>
              <a:rPr lang="ru-RU" sz="1200" b="1" dirty="0" smtClean="0">
                <a:solidFill>
                  <a:prstClr val="black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Диагностика до ЗГ</a:t>
            </a:r>
            <a:r>
              <a:rPr lang="en-US" sz="1200" b="1" dirty="0" smtClean="0">
                <a:solidFill>
                  <a:prstClr val="black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:</a:t>
            </a:r>
            <a:r>
              <a:rPr lang="ru-RU" sz="1200" b="1" dirty="0" smtClean="0">
                <a:solidFill>
                  <a:prstClr val="black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smtClean="0">
                <a:solidFill>
                  <a:prstClr val="black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проверка на отсутствие недопустимых остатков по счетам казначейского учета до заключения счетов</a:t>
            </a:r>
          </a:p>
          <a:p>
            <a:pPr algn="just"/>
            <a:endParaRPr lang="ru-RU" sz="1200" dirty="0">
              <a:solidFill>
                <a:prstClr val="black"/>
              </a:solidFill>
              <a:latin typeface="Cambria" panose="020405030504060302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200" b="1" dirty="0" smtClean="0">
                <a:solidFill>
                  <a:prstClr val="black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Диагностика после ЗГ</a:t>
            </a:r>
            <a:r>
              <a:rPr lang="en-US" sz="1200" b="1" dirty="0" smtClean="0">
                <a:solidFill>
                  <a:prstClr val="black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:</a:t>
            </a:r>
            <a:r>
              <a:rPr lang="ru-RU" sz="1200" b="1" dirty="0" smtClean="0">
                <a:solidFill>
                  <a:prstClr val="black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smtClean="0">
                <a:solidFill>
                  <a:prstClr val="black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проверка корректности остатков </a:t>
            </a:r>
            <a:r>
              <a:rPr lang="ru-RU" sz="1200" dirty="0">
                <a:solidFill>
                  <a:prstClr val="black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по счетам казначейского </a:t>
            </a:r>
            <a:r>
              <a:rPr lang="ru-RU" sz="1200" dirty="0" smtClean="0">
                <a:solidFill>
                  <a:prstClr val="black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учета после </a:t>
            </a:r>
            <a:r>
              <a:rPr lang="ru-RU" sz="1200" dirty="0">
                <a:solidFill>
                  <a:prstClr val="black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заключения </a:t>
            </a:r>
            <a:r>
              <a:rPr lang="ru-RU" sz="1200" dirty="0" smtClean="0">
                <a:solidFill>
                  <a:prstClr val="black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счетов</a:t>
            </a:r>
            <a:endParaRPr lang="ru-RU" sz="1200" dirty="0">
              <a:solidFill>
                <a:prstClr val="black"/>
              </a:solidFill>
              <a:latin typeface="Cambria" panose="020405030504060302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1200" dirty="0" smtClean="0">
              <a:solidFill>
                <a:prstClr val="black"/>
              </a:solidFill>
              <a:latin typeface="Cambria" panose="020405030504060302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200" b="1" dirty="0" smtClean="0">
                <a:solidFill>
                  <a:prstClr val="black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Диагностика после ОГ</a:t>
            </a:r>
            <a:r>
              <a:rPr lang="en-US" sz="1200" b="1" dirty="0" smtClean="0">
                <a:solidFill>
                  <a:prstClr val="black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:</a:t>
            </a:r>
            <a:r>
              <a:rPr lang="ru-RU" sz="1200" b="1" dirty="0" smtClean="0">
                <a:solidFill>
                  <a:prstClr val="black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smtClean="0">
                <a:solidFill>
                  <a:prstClr val="black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проверка корректности </a:t>
            </a:r>
            <a:r>
              <a:rPr lang="ru-RU" sz="1200" dirty="0">
                <a:solidFill>
                  <a:prstClr val="black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переноса остатков по счетам казначейского учета </a:t>
            </a:r>
            <a:r>
              <a:rPr lang="ru-RU" sz="1200" dirty="0" smtClean="0">
                <a:solidFill>
                  <a:prstClr val="black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на начало нового финансового года</a:t>
            </a:r>
          </a:p>
          <a:p>
            <a:pPr algn="just"/>
            <a:endParaRPr lang="ru-RU" sz="1200" dirty="0">
              <a:solidFill>
                <a:prstClr val="black"/>
              </a:solidFill>
              <a:latin typeface="Cambria" panose="020405030504060302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200" b="1" dirty="0">
                <a:solidFill>
                  <a:prstClr val="black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Диагностика после ЗГ и ОГ</a:t>
            </a:r>
            <a:r>
              <a:rPr lang="en-US" sz="1200" b="1" dirty="0">
                <a:solidFill>
                  <a:prstClr val="black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:</a:t>
            </a:r>
            <a:r>
              <a:rPr lang="ru-RU" sz="1200" b="1" dirty="0">
                <a:solidFill>
                  <a:prstClr val="black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>
                <a:solidFill>
                  <a:prstClr val="black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проверка на соответствие остатков по счетам казначейского учета</a:t>
            </a:r>
            <a:r>
              <a:rPr lang="en-US" sz="1200" dirty="0">
                <a:solidFill>
                  <a:prstClr val="black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,</a:t>
            </a:r>
            <a:r>
              <a:rPr lang="ru-RU" sz="1200" dirty="0">
                <a:solidFill>
                  <a:prstClr val="black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 перенесенных на новый финансовый год</a:t>
            </a:r>
            <a:r>
              <a:rPr lang="en-US" sz="1200" dirty="0">
                <a:solidFill>
                  <a:prstClr val="black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,</a:t>
            </a:r>
            <a:r>
              <a:rPr lang="ru-RU" sz="1200" dirty="0">
                <a:solidFill>
                  <a:prstClr val="black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 остаткам по счетам казначейского учета на конец предыдущего финансового года (с учетом заключения счетов</a:t>
            </a:r>
            <a:r>
              <a:rPr lang="ru-RU" sz="1200" dirty="0" smtClean="0">
                <a:solidFill>
                  <a:prstClr val="black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)</a:t>
            </a:r>
            <a:endParaRPr lang="ru-RU" sz="1200" b="1" dirty="0">
              <a:solidFill>
                <a:prstClr val="black"/>
              </a:solidFill>
              <a:latin typeface="Cambria" panose="020405030504060302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Левая фигурная скобка 9"/>
          <p:cNvSpPr/>
          <p:nvPr/>
        </p:nvSpPr>
        <p:spPr>
          <a:xfrm rot="10800000">
            <a:off x="4752021" y="1011023"/>
            <a:ext cx="195856" cy="3765972"/>
          </a:xfrm>
          <a:prstGeom prst="leftBrace">
            <a:avLst>
              <a:gd name="adj1" fmla="val 33264"/>
              <a:gd name="adj2" fmla="val 48612"/>
            </a:avLst>
          </a:prstGeom>
          <a:noFill/>
          <a:ln w="9525">
            <a:solidFill>
              <a:srgbClr val="4978B1"/>
            </a:solidFill>
            <a:prstDash val="solid"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ru-RU" sz="120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 rotWithShape="1">
          <a:blip r:embed="rId4"/>
          <a:srcRect l="7847" t="21126" r="32774" b="29380"/>
          <a:stretch/>
        </p:blipFill>
        <p:spPr>
          <a:xfrm>
            <a:off x="791580" y="2976794"/>
            <a:ext cx="3647499" cy="1800201"/>
          </a:xfrm>
          <a:prstGeom prst="rect">
            <a:avLst/>
          </a:prstGeom>
          <a:ln w="6350"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36885676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736685" y="6465"/>
            <a:ext cx="740508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1600" b="1" dirty="0" smtClean="0">
                <a:solidFill>
                  <a:srgbClr val="11437F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Оперативный баланс (ф. 0531377) за 31.12.2024</a:t>
            </a:r>
          </a:p>
          <a:p>
            <a:pPr algn="r"/>
            <a:r>
              <a:rPr lang="ru-RU" sz="1600" b="1" dirty="0" smtClean="0">
                <a:solidFill>
                  <a:srgbClr val="11437F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при </a:t>
            </a:r>
            <a:r>
              <a:rPr lang="ru-RU" sz="1600" b="1" dirty="0">
                <a:solidFill>
                  <a:srgbClr val="11437F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переходе на новую модель бухгалтерского учета в </a:t>
            </a:r>
            <a:r>
              <a:rPr lang="ru-RU" sz="1600" b="1" dirty="0" smtClean="0">
                <a:solidFill>
                  <a:srgbClr val="11437F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СКП</a:t>
            </a:r>
            <a:endParaRPr lang="ru-RU" sz="1600" b="1" dirty="0">
              <a:solidFill>
                <a:srgbClr val="11437F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4" name="object 2"/>
          <p:cNvSpPr/>
          <p:nvPr/>
        </p:nvSpPr>
        <p:spPr>
          <a:xfrm flipV="1">
            <a:off x="2242" y="397591"/>
            <a:ext cx="9139528" cy="280834"/>
          </a:xfrm>
          <a:custGeom>
            <a:avLst/>
            <a:gdLst/>
            <a:ahLst/>
            <a:cxnLst/>
            <a:rect l="l" t="t" r="r" b="b"/>
            <a:pathLst>
              <a:path w="4416425">
                <a:moveTo>
                  <a:pt x="0" y="0"/>
                </a:moveTo>
                <a:lnTo>
                  <a:pt x="4415994" y="0"/>
                </a:lnTo>
              </a:path>
            </a:pathLst>
          </a:custGeom>
          <a:ln w="12700">
            <a:solidFill>
              <a:schemeClr val="bg1">
                <a:lumMod val="85000"/>
              </a:schemeClr>
            </a:solidFill>
          </a:ln>
        </p:spPr>
        <p:txBody>
          <a:bodyPr wrap="square" lIns="0" tIns="0" rIns="0" bIns="0" rtlCol="0"/>
          <a:lstStyle/>
          <a:p>
            <a:endParaRPr sz="2855" dirty="0"/>
          </a:p>
        </p:txBody>
      </p:sp>
      <p:sp>
        <p:nvSpPr>
          <p:cNvPr id="5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6908698" y="4822002"/>
            <a:ext cx="2103120" cy="184666"/>
          </a:xfrm>
        </p:spPr>
        <p:txBody>
          <a:bodyPr/>
          <a:lstStyle/>
          <a:p>
            <a:r>
              <a:rPr lang="ru-RU" sz="1200" dirty="0" smtClean="0">
                <a:latin typeface="Cambria" panose="02040503050406030204" pitchFamily="18" charset="0"/>
              </a:rPr>
              <a:t>7</a:t>
            </a:r>
            <a:endParaRPr lang="ru-RU" sz="1200" dirty="0">
              <a:latin typeface="Cambria" panose="02040503050406030204" pitchFamily="18" charset="0"/>
            </a:endParaRPr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83304396"/>
              </p:ext>
            </p:extLst>
          </p:nvPr>
        </p:nvGraphicFramePr>
        <p:xfrm>
          <a:off x="431540" y="906563"/>
          <a:ext cx="8280920" cy="342038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187342"/>
                <a:gridCol w="4093578"/>
              </a:tblGrid>
              <a:tr h="495803">
                <a:tc gridSpan="2"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ln>
                            <a:noFill/>
                          </a:ln>
                          <a:solidFill>
                            <a:schemeClr val="tx2">
                              <a:lumMod val="50000"/>
                            </a:schemeClr>
                          </a:solidFill>
                          <a:latin typeface="Cambria" panose="02040503050406030204" pitchFamily="18" charset="0"/>
                        </a:rPr>
                        <a:t>Представление </a:t>
                      </a:r>
                      <a:r>
                        <a:rPr lang="ru-RU" sz="1200" b="1" dirty="0" smtClean="0">
                          <a:solidFill>
                            <a:schemeClr val="tx1"/>
                          </a:solidFill>
                          <a:latin typeface="Cambria" panose="02040503050406030204" pitchFamily="18" charset="0"/>
                        </a:rPr>
                        <a:t>Оперативного баланса (ф. 0531377) за 31.12.2024 ТОФК</a:t>
                      </a:r>
                      <a:r>
                        <a:rPr lang="en-US" sz="1200" b="1" dirty="0" smtClean="0">
                          <a:solidFill>
                            <a:schemeClr val="tx1"/>
                          </a:solidFill>
                          <a:latin typeface="Cambria" panose="02040503050406030204" pitchFamily="18" charset="0"/>
                        </a:rPr>
                        <a:t>,</a:t>
                      </a:r>
                      <a:r>
                        <a:rPr lang="ru-RU" sz="1200" b="1" dirty="0" smtClean="0">
                          <a:solidFill>
                            <a:schemeClr val="tx1"/>
                          </a:solidFill>
                          <a:latin typeface="Cambria" panose="02040503050406030204" pitchFamily="18" charset="0"/>
                        </a:rPr>
                        <a:t> осуществляющими в 2024 году переход на ведение казначейского учета по новой модели бухгалтерского учета в СКП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ru-RU" sz="1200" b="1" dirty="0">
                        <a:ln>
                          <a:noFill/>
                        </a:ln>
                        <a:solidFill>
                          <a:schemeClr val="tx2">
                            <a:lumMod val="50000"/>
                          </a:schemeClr>
                        </a:solidFill>
                        <a:latin typeface="Cambria" panose="02040503050406030204" pitchFamily="18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297481"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ln>
                            <a:noFill/>
                          </a:ln>
                          <a:solidFill>
                            <a:schemeClr val="tx2">
                              <a:lumMod val="50000"/>
                            </a:schemeClr>
                          </a:solidFill>
                          <a:latin typeface="Cambria" panose="02040503050406030204" pitchFamily="18" charset="0"/>
                        </a:rPr>
                        <a:t>03.01.2025</a:t>
                      </a:r>
                      <a:endParaRPr lang="ru-RU" sz="1200" b="1" dirty="0">
                        <a:ln>
                          <a:noFill/>
                        </a:ln>
                        <a:solidFill>
                          <a:schemeClr val="tx2">
                            <a:lumMod val="50000"/>
                          </a:schemeClr>
                        </a:solidFill>
                        <a:latin typeface="Cambria" panose="02040503050406030204" pitchFamily="18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ln>
                            <a:noFill/>
                          </a:ln>
                          <a:solidFill>
                            <a:schemeClr val="tx2">
                              <a:lumMod val="50000"/>
                            </a:schemeClr>
                          </a:solidFill>
                          <a:latin typeface="Cambria" panose="02040503050406030204" pitchFamily="18" charset="0"/>
                        </a:rPr>
                        <a:t>04.01.2025</a:t>
                      </a:r>
                      <a:endParaRPr lang="ru-RU" sz="1200" b="1" dirty="0">
                        <a:ln>
                          <a:noFill/>
                        </a:ln>
                        <a:solidFill>
                          <a:schemeClr val="tx2">
                            <a:lumMod val="50000"/>
                          </a:schemeClr>
                        </a:solidFill>
                        <a:latin typeface="Cambria" panose="02040503050406030204" pitchFamily="18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828558">
                <a:tc>
                  <a:txBody>
                    <a:bodyPr/>
                    <a:lstStyle/>
                    <a:p>
                      <a:pPr algn="ctr"/>
                      <a:endParaRPr lang="ru-RU" sz="1200" b="1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Cambria" panose="02040503050406030204" pitchFamily="18" charset="0"/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Cambria" panose="02040503050406030204" pitchFamily="18" charset="0"/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858622"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200" dirty="0" smtClean="0"/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100" b="1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Cambria" panose="02040503050406030204" pitchFamily="18" charset="0"/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939918"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200" dirty="0" smtClean="0"/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100" b="1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Cambria" panose="02040503050406030204" pitchFamily="18" charset="0"/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2" name="Прямоугольник 1"/>
          <p:cNvSpPr/>
          <p:nvPr/>
        </p:nvSpPr>
        <p:spPr>
          <a:xfrm>
            <a:off x="746575" y="1806665"/>
            <a:ext cx="3330370" cy="58506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>
                <a:solidFill>
                  <a:schemeClr val="tx1"/>
                </a:solidFill>
                <a:latin typeface="Cambria" panose="02040503050406030204" pitchFamily="18" charset="0"/>
              </a:rPr>
              <a:t>Завершающие операции 2024 года по распределению </a:t>
            </a:r>
            <a:r>
              <a:rPr lang="ru-RU" sz="1200" dirty="0" smtClean="0">
                <a:solidFill>
                  <a:schemeClr val="tx1"/>
                </a:solidFill>
                <a:latin typeface="Cambria" panose="02040503050406030204" pitchFamily="18" charset="0"/>
              </a:rPr>
              <a:t>поступлений </a:t>
            </a:r>
            <a:r>
              <a:rPr lang="ru-RU" sz="1200" dirty="0">
                <a:solidFill>
                  <a:schemeClr val="tx1"/>
                </a:solidFill>
                <a:latin typeface="Cambria" panose="02040503050406030204" pitchFamily="18" charset="0"/>
              </a:rPr>
              <a:t>в </a:t>
            </a:r>
            <a:r>
              <a:rPr lang="ru-RU" sz="1200" dirty="0" smtClean="0">
                <a:solidFill>
                  <a:schemeClr val="tx1"/>
                </a:solidFill>
                <a:latin typeface="Cambria" panose="02040503050406030204" pitchFamily="18" charset="0"/>
              </a:rPr>
              <a:t>бюджеты (датой 31.12.2024)</a:t>
            </a:r>
            <a:endParaRPr lang="ru-RU" sz="1200" dirty="0">
              <a:solidFill>
                <a:schemeClr val="tx1"/>
              </a:solidFill>
              <a:latin typeface="Cambria" panose="02040503050406030204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3176845" y="2642127"/>
            <a:ext cx="3150350" cy="60962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 smtClean="0">
                <a:solidFill>
                  <a:schemeClr val="tx1"/>
                </a:solidFill>
                <a:latin typeface="Cambria" panose="02040503050406030204" pitchFamily="18" charset="0"/>
              </a:rPr>
              <a:t>Заключение счетов казначейского учета 2024 года</a:t>
            </a:r>
            <a:r>
              <a:rPr lang="en-US" sz="1200" dirty="0" smtClean="0">
                <a:solidFill>
                  <a:schemeClr val="tx1"/>
                </a:solidFill>
                <a:latin typeface="Cambria" panose="02040503050406030204" pitchFamily="18" charset="0"/>
              </a:rPr>
              <a:t> </a:t>
            </a:r>
            <a:r>
              <a:rPr lang="ru-RU" sz="1200" dirty="0">
                <a:solidFill>
                  <a:schemeClr val="tx1"/>
                </a:solidFill>
                <a:latin typeface="Cambria" panose="02040503050406030204" pitchFamily="18" charset="0"/>
              </a:rPr>
              <a:t>по новой модели бухгалтерского учета в </a:t>
            </a:r>
            <a:r>
              <a:rPr lang="ru-RU" sz="1200" dirty="0" smtClean="0">
                <a:solidFill>
                  <a:schemeClr val="tx1"/>
                </a:solidFill>
                <a:latin typeface="Cambria" panose="02040503050406030204" pitchFamily="18" charset="0"/>
              </a:rPr>
              <a:t>СКП</a:t>
            </a:r>
            <a:endParaRPr lang="ru-RU" sz="1200" dirty="0">
              <a:solidFill>
                <a:schemeClr val="tx1"/>
              </a:solidFill>
              <a:latin typeface="Cambria" panose="02040503050406030204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842030" y="3575450"/>
            <a:ext cx="3645405" cy="54006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b="1" dirty="0">
                <a:solidFill>
                  <a:schemeClr val="tx1"/>
                </a:solidFill>
                <a:latin typeface="Cambria" panose="02040503050406030204" pitchFamily="18" charset="0"/>
              </a:rPr>
              <a:t>Формирование и представление в МОУ ФК Оперативного баланса (ф. 0531377) </a:t>
            </a:r>
            <a:endParaRPr lang="en-US" sz="1200" b="1" dirty="0" smtClean="0">
              <a:solidFill>
                <a:schemeClr val="tx1"/>
              </a:solidFill>
              <a:latin typeface="Cambria" panose="02040503050406030204" pitchFamily="18" charset="0"/>
            </a:endParaRPr>
          </a:p>
          <a:p>
            <a:pPr algn="ctr"/>
            <a:r>
              <a:rPr lang="ru-RU" sz="1200" b="1" dirty="0" smtClean="0">
                <a:solidFill>
                  <a:schemeClr val="tx1"/>
                </a:solidFill>
                <a:latin typeface="Cambria" panose="02040503050406030204" pitchFamily="18" charset="0"/>
              </a:rPr>
              <a:t>за 31.12.2024*</a:t>
            </a:r>
            <a:endParaRPr lang="ru-RU" sz="1200" b="1" dirty="0">
              <a:solidFill>
                <a:schemeClr val="tx1"/>
              </a:solidFill>
              <a:latin typeface="Cambria" panose="02040503050406030204" pitchFamily="18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496093" y="2642127"/>
            <a:ext cx="2208200" cy="61311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000" dirty="0" smtClean="0">
                <a:solidFill>
                  <a:schemeClr val="tx1"/>
                </a:solidFill>
                <a:latin typeface="Cambria" panose="02040503050406030204" pitchFamily="18" charset="0"/>
              </a:rPr>
              <a:t>Заключение счетов казначейского учета 2024 года по операциям СКП по действующей модели бухгалтерского </a:t>
            </a:r>
            <a:r>
              <a:rPr lang="ru-RU" sz="1000" dirty="0">
                <a:solidFill>
                  <a:schemeClr val="tx1"/>
                </a:solidFill>
                <a:latin typeface="Cambria" panose="02040503050406030204" pitchFamily="18" charset="0"/>
              </a:rPr>
              <a:t>учета в СКП</a:t>
            </a:r>
          </a:p>
        </p:txBody>
      </p:sp>
      <p:cxnSp>
        <p:nvCxnSpPr>
          <p:cNvPr id="20" name="Соединительная линия уступом 19"/>
          <p:cNvCxnSpPr>
            <a:stCxn id="2" idx="2"/>
            <a:endCxn id="9" idx="0"/>
          </p:cNvCxnSpPr>
          <p:nvPr/>
        </p:nvCxnSpPr>
        <p:spPr>
          <a:xfrm rot="16200000" flipH="1">
            <a:off x="3456692" y="1346798"/>
            <a:ext cx="250397" cy="2340260"/>
          </a:xfrm>
          <a:prstGeom prst="bentConnector3">
            <a:avLst>
              <a:gd name="adj1" fmla="val 39995"/>
            </a:avLst>
          </a:prstGeom>
          <a:ln w="12700">
            <a:solidFill>
              <a:srgbClr val="4978B1"/>
            </a:solidFill>
            <a:headEnd type="none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Соединительная линия уступом 23"/>
          <p:cNvCxnSpPr>
            <a:stCxn id="9" idx="2"/>
            <a:endCxn id="10" idx="0"/>
          </p:cNvCxnSpPr>
          <p:nvPr/>
        </p:nvCxnSpPr>
        <p:spPr>
          <a:xfrm rot="16200000" flipH="1">
            <a:off x="5546528" y="2457244"/>
            <a:ext cx="323697" cy="1912713"/>
          </a:xfrm>
          <a:prstGeom prst="bentConnector3">
            <a:avLst>
              <a:gd name="adj1" fmla="val 24847"/>
            </a:avLst>
          </a:prstGeom>
          <a:ln w="12700">
            <a:solidFill>
              <a:srgbClr val="4978B1"/>
            </a:solidFill>
            <a:headEnd type="none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27" name="Picture 2" descr="C:\Users\1\AppData\Local\Microsoft\Windows\Temporary Internet Files\Content.IE5\FUZSU1KV\MC900434750[1]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76906" y="2526745"/>
            <a:ext cx="375314" cy="3225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8" name="Picture 2" descr="C:\Users\1\AppData\Local\Microsoft\Windows\Temporary Internet Files\Content.IE5\FUZSU1KV\MC900434750[1]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99778" y="3471850"/>
            <a:ext cx="375314" cy="3225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8" name="Плюс 37"/>
          <p:cNvSpPr/>
          <p:nvPr/>
        </p:nvSpPr>
        <p:spPr>
          <a:xfrm>
            <a:off x="2719369" y="2725559"/>
            <a:ext cx="432647" cy="397535"/>
          </a:xfrm>
          <a:prstGeom prst="mathPlus">
            <a:avLst/>
          </a:prstGeom>
          <a:ln w="12700">
            <a:solidFill>
              <a:srgbClr val="4978B1"/>
            </a:solidFill>
            <a:headEnd type="none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4" name="Прямоугольник 43"/>
          <p:cNvSpPr/>
          <p:nvPr/>
        </p:nvSpPr>
        <p:spPr>
          <a:xfrm>
            <a:off x="341530" y="4461960"/>
            <a:ext cx="2700300" cy="230832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just"/>
            <a:r>
              <a:rPr lang="ru-RU" sz="900" dirty="0">
                <a:solidFill>
                  <a:prstClr val="black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* Не позднее </a:t>
            </a:r>
            <a:r>
              <a:rPr lang="ru-RU" sz="900" dirty="0" smtClean="0">
                <a:solidFill>
                  <a:prstClr val="black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16-30 по </a:t>
            </a:r>
            <a:r>
              <a:rPr lang="ru-RU" sz="900" dirty="0">
                <a:solidFill>
                  <a:prstClr val="black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московскому времени</a:t>
            </a:r>
            <a:r>
              <a:rPr lang="ru-RU" sz="900" dirty="0" smtClean="0">
                <a:solidFill>
                  <a:prstClr val="black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.</a:t>
            </a:r>
            <a:endParaRPr lang="ru-RU" sz="900" dirty="0">
              <a:solidFill>
                <a:prstClr val="black"/>
              </a:solidFill>
              <a:latin typeface="Cambria" panose="020405030504060302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968482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object 2"/>
          <p:cNvSpPr/>
          <p:nvPr/>
        </p:nvSpPr>
        <p:spPr>
          <a:xfrm flipV="1">
            <a:off x="2242" y="397591"/>
            <a:ext cx="9139528" cy="280834"/>
          </a:xfrm>
          <a:custGeom>
            <a:avLst/>
            <a:gdLst/>
            <a:ahLst/>
            <a:cxnLst/>
            <a:rect l="l" t="t" r="r" b="b"/>
            <a:pathLst>
              <a:path w="4416425">
                <a:moveTo>
                  <a:pt x="0" y="0"/>
                </a:moveTo>
                <a:lnTo>
                  <a:pt x="4415994" y="0"/>
                </a:lnTo>
              </a:path>
            </a:pathLst>
          </a:custGeom>
          <a:ln w="12700">
            <a:solidFill>
              <a:schemeClr val="bg1">
                <a:lumMod val="85000"/>
              </a:schemeClr>
            </a:solidFill>
          </a:ln>
        </p:spPr>
        <p:txBody>
          <a:bodyPr wrap="square" lIns="0" tIns="0" rIns="0" bIns="0" rtlCol="0"/>
          <a:lstStyle/>
          <a:p>
            <a:endParaRPr sz="2855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6908698" y="4822002"/>
            <a:ext cx="2103120" cy="184666"/>
          </a:xfrm>
        </p:spPr>
        <p:txBody>
          <a:bodyPr/>
          <a:lstStyle/>
          <a:p>
            <a:r>
              <a:rPr lang="ru-RU" sz="1200" dirty="0" smtClean="0">
                <a:latin typeface="Cambria" panose="02040503050406030204" pitchFamily="18" charset="0"/>
              </a:rPr>
              <a:t>8</a:t>
            </a:r>
            <a:endParaRPr lang="ru-RU" sz="1200" dirty="0">
              <a:latin typeface="Cambria" panose="02040503050406030204" pitchFamily="18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2763489" y="6465"/>
            <a:ext cx="637828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1600" b="1" dirty="0" smtClean="0">
                <a:solidFill>
                  <a:srgbClr val="11437F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Внесение изменений в 2025 году в учетные данные</a:t>
            </a:r>
            <a:r>
              <a:rPr lang="ru-RU" sz="1600" b="1" dirty="0">
                <a:solidFill>
                  <a:srgbClr val="11437F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2024 года</a:t>
            </a:r>
            <a:r>
              <a:rPr lang="ru-RU" sz="1600" b="1" dirty="0" smtClean="0">
                <a:solidFill>
                  <a:srgbClr val="11437F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по </a:t>
            </a:r>
            <a:r>
              <a:rPr lang="ru-RU" sz="1600" b="1" dirty="0">
                <a:solidFill>
                  <a:srgbClr val="11437F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операциям с </a:t>
            </a:r>
            <a:r>
              <a:rPr lang="ru-RU" sz="1600" b="1" dirty="0" smtClean="0">
                <a:solidFill>
                  <a:srgbClr val="11437F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поступлениями в бюджеты, </a:t>
            </a:r>
            <a:r>
              <a:rPr lang="ru-RU" sz="1600" b="1" dirty="0">
                <a:solidFill>
                  <a:srgbClr val="11437F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проводимым в ПУД </a:t>
            </a:r>
          </a:p>
        </p:txBody>
      </p:sp>
      <p:sp>
        <p:nvSpPr>
          <p:cNvPr id="5" name="Скругленный прямоугольник 56">
            <a:extLst>
              <a:ext uri="{FF2B5EF4-FFF2-40B4-BE49-F238E27FC236}">
                <a16:creationId xmlns="" xmlns:a16="http://schemas.microsoft.com/office/drawing/2014/main" id="{7D5109DB-5C3B-4D44-9353-4D26A24E9001}"/>
              </a:ext>
            </a:extLst>
          </p:cNvPr>
          <p:cNvSpPr/>
          <p:nvPr/>
        </p:nvSpPr>
        <p:spPr>
          <a:xfrm>
            <a:off x="1556665" y="2087855"/>
            <a:ext cx="1980220" cy="585065"/>
          </a:xfrm>
          <a:prstGeom prst="roundRect">
            <a:avLst>
              <a:gd name="adj" fmla="val 3010"/>
            </a:avLst>
          </a:prstGeom>
          <a:noFill/>
          <a:ln w="12700">
            <a:solidFill>
              <a:srgbClr val="4978B1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1200" b="1" dirty="0" smtClean="0">
                <a:solidFill>
                  <a:prstClr val="black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Не позднее 20.01.2025</a:t>
            </a:r>
            <a:endParaRPr lang="ru-RU" sz="1200" b="1" dirty="0">
              <a:solidFill>
                <a:prstClr val="black"/>
              </a:solidFill>
              <a:latin typeface="Cambria" panose="020405030504060302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Скругленный прямоугольник 56">
            <a:extLst>
              <a:ext uri="{FF2B5EF4-FFF2-40B4-BE49-F238E27FC236}">
                <a16:creationId xmlns="" xmlns:a16="http://schemas.microsoft.com/office/drawing/2014/main" id="{7D5109DB-5C3B-4D44-9353-4D26A24E9001}"/>
              </a:ext>
            </a:extLst>
          </p:cNvPr>
          <p:cNvSpPr/>
          <p:nvPr/>
        </p:nvSpPr>
        <p:spPr>
          <a:xfrm>
            <a:off x="3311860" y="906565"/>
            <a:ext cx="2430270" cy="721638"/>
          </a:xfrm>
          <a:prstGeom prst="roundRect">
            <a:avLst>
              <a:gd name="adj" fmla="val 3010"/>
            </a:avLst>
          </a:prstGeom>
          <a:noFill/>
          <a:ln w="12700">
            <a:solidFill>
              <a:srgbClr val="4978B1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1200" dirty="0" smtClean="0">
                <a:solidFill>
                  <a:prstClr val="black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Принятие ТОФК* документов АДБ в ПУД на </a:t>
            </a:r>
            <a:r>
              <a:rPr lang="ru-RU" sz="1200" dirty="0">
                <a:solidFill>
                  <a:prstClr val="black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уточнение </a:t>
            </a:r>
            <a:r>
              <a:rPr lang="ru-RU" sz="1200" dirty="0" smtClean="0">
                <a:solidFill>
                  <a:prstClr val="black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учетных данных 2024 </a:t>
            </a:r>
            <a:r>
              <a:rPr lang="ru-RU" sz="1200" dirty="0">
                <a:solidFill>
                  <a:prstClr val="black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года </a:t>
            </a:r>
          </a:p>
        </p:txBody>
      </p:sp>
      <p:sp>
        <p:nvSpPr>
          <p:cNvPr id="7" name="Скругленный прямоугольник 56">
            <a:extLst>
              <a:ext uri="{FF2B5EF4-FFF2-40B4-BE49-F238E27FC236}">
                <a16:creationId xmlns="" xmlns:a16="http://schemas.microsoft.com/office/drawing/2014/main" id="{7D5109DB-5C3B-4D44-9353-4D26A24E9001}"/>
              </a:ext>
            </a:extLst>
          </p:cNvPr>
          <p:cNvSpPr/>
          <p:nvPr/>
        </p:nvSpPr>
        <p:spPr>
          <a:xfrm>
            <a:off x="5427095" y="2086712"/>
            <a:ext cx="2010534" cy="585065"/>
          </a:xfrm>
          <a:prstGeom prst="roundRect">
            <a:avLst>
              <a:gd name="adj" fmla="val 3010"/>
            </a:avLst>
          </a:prstGeom>
          <a:noFill/>
          <a:ln w="12700">
            <a:solidFill>
              <a:srgbClr val="4978B1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1200" b="1" dirty="0" smtClean="0">
                <a:solidFill>
                  <a:prstClr val="black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После 20.01.2025</a:t>
            </a:r>
            <a:endParaRPr lang="ru-RU" sz="1200" b="1" dirty="0">
              <a:solidFill>
                <a:prstClr val="black"/>
              </a:solidFill>
              <a:latin typeface="Cambria" panose="020405030504060302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8" name="Соединительная линия уступом 7"/>
          <p:cNvCxnSpPr/>
          <p:nvPr/>
        </p:nvCxnSpPr>
        <p:spPr>
          <a:xfrm rot="5400000">
            <a:off x="3262054" y="867919"/>
            <a:ext cx="459652" cy="1980220"/>
          </a:xfrm>
          <a:prstGeom prst="bentConnector3">
            <a:avLst>
              <a:gd name="adj1" fmla="val 50000"/>
            </a:avLst>
          </a:prstGeom>
          <a:ln w="12700">
            <a:solidFill>
              <a:srgbClr val="4978B1"/>
            </a:solidFill>
            <a:headEnd type="none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Соединительная линия уступом 10"/>
          <p:cNvCxnSpPr/>
          <p:nvPr/>
        </p:nvCxnSpPr>
        <p:spPr>
          <a:xfrm rot="16200000" flipH="1">
            <a:off x="5295429" y="904773"/>
            <a:ext cx="458509" cy="1905367"/>
          </a:xfrm>
          <a:prstGeom prst="bentConnector3">
            <a:avLst>
              <a:gd name="adj1" fmla="val 50000"/>
            </a:avLst>
          </a:prstGeom>
          <a:ln w="12700">
            <a:solidFill>
              <a:srgbClr val="4978B1"/>
            </a:solidFill>
            <a:headEnd type="none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4" name="Рисунок 1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 bwMode="auto">
          <a:xfrm>
            <a:off x="3323024" y="1818238"/>
            <a:ext cx="495055" cy="495055"/>
          </a:xfrm>
          <a:prstGeom prst="rect">
            <a:avLst/>
          </a:prstGeom>
        </p:spPr>
      </p:pic>
      <p:pic>
        <p:nvPicPr>
          <p:cNvPr id="15" name="Picture 2" descr="C:\Users\1\AppData\Local\Microsoft\Windows\Temporary Internet Files\Content.IE5\FUZSU1KV\MC900434750[1]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9972" y="1945741"/>
            <a:ext cx="375314" cy="3225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" name="Скругленный прямоугольник 56">
            <a:extLst>
              <a:ext uri="{FF2B5EF4-FFF2-40B4-BE49-F238E27FC236}">
                <a16:creationId xmlns="" xmlns:a16="http://schemas.microsoft.com/office/drawing/2014/main" id="{7D5109DB-5C3B-4D44-9353-4D26A24E9001}"/>
              </a:ext>
            </a:extLst>
          </p:cNvPr>
          <p:cNvSpPr/>
          <p:nvPr/>
        </p:nvSpPr>
        <p:spPr>
          <a:xfrm>
            <a:off x="5427096" y="3229287"/>
            <a:ext cx="2010534" cy="884207"/>
          </a:xfrm>
          <a:prstGeom prst="roundRect">
            <a:avLst>
              <a:gd name="adj" fmla="val 3010"/>
            </a:avLst>
          </a:prstGeom>
          <a:noFill/>
          <a:ln w="12700">
            <a:solidFill>
              <a:srgbClr val="FF0000"/>
            </a:solidFill>
            <a:prstDash val="dash"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1200" dirty="0" smtClean="0">
                <a:solidFill>
                  <a:prstClr val="black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По поручению ФК</a:t>
            </a:r>
          </a:p>
          <a:p>
            <a:pPr algn="ctr"/>
            <a:r>
              <a:rPr lang="ru-RU" sz="800" dirty="0">
                <a:solidFill>
                  <a:prstClr val="black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 </a:t>
            </a:r>
            <a:endParaRPr lang="ru-RU" sz="800" dirty="0" smtClean="0">
              <a:solidFill>
                <a:prstClr val="black"/>
              </a:solidFill>
              <a:latin typeface="Cambria" panose="020405030504060302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000" dirty="0" smtClean="0">
                <a:solidFill>
                  <a:prstClr val="black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(на </a:t>
            </a:r>
            <a:r>
              <a:rPr lang="ru-RU" sz="1000" dirty="0">
                <a:solidFill>
                  <a:prstClr val="black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основании письменных обращений </a:t>
            </a:r>
            <a:r>
              <a:rPr lang="ru-RU" sz="1000" dirty="0" smtClean="0">
                <a:solidFill>
                  <a:prstClr val="black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ГАДБ в ФК с обоснованием)</a:t>
            </a:r>
            <a:endParaRPr lang="ru-RU" sz="1000" dirty="0">
              <a:solidFill>
                <a:prstClr val="black"/>
              </a:solidFill>
              <a:latin typeface="Cambria" panose="020405030504060302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7" name="Прямая со стрелкой 16"/>
          <p:cNvCxnSpPr>
            <a:stCxn id="7" idx="2"/>
            <a:endCxn id="16" idx="0"/>
          </p:cNvCxnSpPr>
          <p:nvPr/>
        </p:nvCxnSpPr>
        <p:spPr>
          <a:xfrm>
            <a:off x="6432362" y="2671777"/>
            <a:ext cx="1" cy="557510"/>
          </a:xfrm>
          <a:prstGeom prst="straightConnector1">
            <a:avLst/>
          </a:prstGeom>
          <a:ln w="12700">
            <a:solidFill>
              <a:srgbClr val="FF0000"/>
            </a:solidFill>
            <a:prstDash val="dash"/>
            <a:headEnd type="none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20" name="Picture 14" descr="http://taiphu.net/images/583fe9ced0a3e.jpg"/>
          <p:cNvPicPr>
            <a:picLocks noChangeAspect="1" noChangeArrowheads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345" r="31963"/>
          <a:stretch/>
        </p:blipFill>
        <p:spPr bwMode="auto">
          <a:xfrm>
            <a:off x="521550" y="2796776"/>
            <a:ext cx="1260140" cy="1710189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8" name="Прямоугольник 17"/>
          <p:cNvSpPr/>
          <p:nvPr/>
        </p:nvSpPr>
        <p:spPr>
          <a:xfrm>
            <a:off x="611560" y="4632688"/>
            <a:ext cx="8010889" cy="230832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just"/>
            <a:r>
              <a:rPr lang="ru-RU" sz="900" dirty="0" smtClean="0">
                <a:solidFill>
                  <a:prstClr val="black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* ТОФК</a:t>
            </a:r>
            <a:r>
              <a:rPr lang="en-US" sz="900" dirty="0" smtClean="0">
                <a:solidFill>
                  <a:prstClr val="black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,</a:t>
            </a:r>
            <a:r>
              <a:rPr lang="ru-RU" sz="900" dirty="0">
                <a:solidFill>
                  <a:prstClr val="black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ru-RU" sz="900" dirty="0" smtClean="0">
                <a:solidFill>
                  <a:prstClr val="black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операции </a:t>
            </a:r>
            <a:r>
              <a:rPr lang="ru-RU" sz="900" dirty="0">
                <a:solidFill>
                  <a:prstClr val="black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с поступлениями в </a:t>
            </a:r>
            <a:r>
              <a:rPr lang="ru-RU" sz="900" dirty="0" smtClean="0">
                <a:solidFill>
                  <a:prstClr val="black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бюджеты которых переведены в ПУД в 2024 году.</a:t>
            </a:r>
            <a:endParaRPr lang="ru-RU" sz="900" b="1" dirty="0">
              <a:solidFill>
                <a:sysClr val="windowText" lastClr="000000"/>
              </a:solidFill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957427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object 2"/>
          <p:cNvSpPr/>
          <p:nvPr/>
        </p:nvSpPr>
        <p:spPr>
          <a:xfrm flipV="1">
            <a:off x="2242" y="397591"/>
            <a:ext cx="9139528" cy="280834"/>
          </a:xfrm>
          <a:custGeom>
            <a:avLst/>
            <a:gdLst/>
            <a:ahLst/>
            <a:cxnLst/>
            <a:rect l="l" t="t" r="r" b="b"/>
            <a:pathLst>
              <a:path w="4416425">
                <a:moveTo>
                  <a:pt x="0" y="0"/>
                </a:moveTo>
                <a:lnTo>
                  <a:pt x="4415994" y="0"/>
                </a:lnTo>
              </a:path>
            </a:pathLst>
          </a:custGeom>
          <a:ln w="12700">
            <a:solidFill>
              <a:schemeClr val="bg1">
                <a:lumMod val="85000"/>
              </a:schemeClr>
            </a:solidFill>
          </a:ln>
        </p:spPr>
        <p:txBody>
          <a:bodyPr wrap="square" lIns="0" tIns="0" rIns="0" bIns="0" rtlCol="0"/>
          <a:lstStyle/>
          <a:p>
            <a:endParaRPr sz="2855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6908698" y="4822002"/>
            <a:ext cx="2103120" cy="184666"/>
          </a:xfrm>
        </p:spPr>
        <p:txBody>
          <a:bodyPr/>
          <a:lstStyle/>
          <a:p>
            <a:r>
              <a:rPr lang="ru-RU" sz="1200" dirty="0" smtClean="0">
                <a:latin typeface="Cambria" panose="02040503050406030204" pitchFamily="18" charset="0"/>
              </a:rPr>
              <a:t>9</a:t>
            </a:r>
            <a:endParaRPr lang="ru-RU" sz="1200" dirty="0">
              <a:latin typeface="Cambria" panose="02040503050406030204" pitchFamily="18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2763489" y="6465"/>
            <a:ext cx="637828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1600" b="1" dirty="0">
                <a:solidFill>
                  <a:srgbClr val="11437F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Особенности инвентаризации остатков денежных </a:t>
            </a:r>
            <a:r>
              <a:rPr lang="ru-RU" sz="1600" b="1" dirty="0" smtClean="0">
                <a:solidFill>
                  <a:srgbClr val="11437F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средств при переходе </a:t>
            </a:r>
            <a:r>
              <a:rPr lang="ru-RU" sz="1600" b="1" dirty="0">
                <a:solidFill>
                  <a:srgbClr val="11437F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на новую </a:t>
            </a:r>
            <a:r>
              <a:rPr lang="ru-RU" sz="1600" b="1" dirty="0" smtClean="0">
                <a:solidFill>
                  <a:srgbClr val="11437F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модель бухгалтерского </a:t>
            </a:r>
            <a:r>
              <a:rPr lang="ru-RU" sz="1600" b="1" dirty="0">
                <a:solidFill>
                  <a:srgbClr val="11437F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учета в </a:t>
            </a:r>
            <a:r>
              <a:rPr lang="ru-RU" sz="1600" b="1" dirty="0" smtClean="0">
                <a:solidFill>
                  <a:srgbClr val="11437F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СКП</a:t>
            </a:r>
            <a:endParaRPr lang="ru-RU" sz="1600" b="1" dirty="0">
              <a:solidFill>
                <a:srgbClr val="11437F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5" name="Плюс 4"/>
          <p:cNvSpPr/>
          <p:nvPr/>
        </p:nvSpPr>
        <p:spPr>
          <a:xfrm>
            <a:off x="1529063" y="3314334"/>
            <a:ext cx="612667" cy="562561"/>
          </a:xfrm>
          <a:prstGeom prst="mathPlus">
            <a:avLst/>
          </a:prstGeom>
          <a:ln w="12700">
            <a:solidFill>
              <a:srgbClr val="4978B1"/>
            </a:solidFill>
            <a:headEnd type="none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Скругленный прямоугольник 56">
            <a:extLst>
              <a:ext uri="{FF2B5EF4-FFF2-40B4-BE49-F238E27FC236}">
                <a16:creationId xmlns:a16="http://schemas.microsoft.com/office/drawing/2014/main" xmlns="" id="{7D5109DB-5C3B-4D44-9353-4D26A24E9001}"/>
              </a:ext>
            </a:extLst>
          </p:cNvPr>
          <p:cNvSpPr/>
          <p:nvPr/>
        </p:nvSpPr>
        <p:spPr>
          <a:xfrm>
            <a:off x="746576" y="950879"/>
            <a:ext cx="2205246" cy="922602"/>
          </a:xfrm>
          <a:prstGeom prst="roundRect">
            <a:avLst>
              <a:gd name="adj" fmla="val 3010"/>
            </a:avLst>
          </a:prstGeom>
          <a:noFill/>
          <a:ln w="12700">
            <a:solidFill>
              <a:srgbClr val="4978B1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1000" dirty="0" smtClean="0">
                <a:solidFill>
                  <a:prstClr val="black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Остаток на едином казначейском счете в рублях ТОФК</a:t>
            </a:r>
            <a:endParaRPr lang="ru-RU" sz="1000" dirty="0">
              <a:solidFill>
                <a:prstClr val="black"/>
              </a:solidFill>
              <a:latin typeface="Cambria" panose="020405030504060302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Равно 6"/>
          <p:cNvSpPr/>
          <p:nvPr/>
        </p:nvSpPr>
        <p:spPr>
          <a:xfrm>
            <a:off x="1593225" y="1940989"/>
            <a:ext cx="503500" cy="348653"/>
          </a:xfrm>
          <a:prstGeom prst="mathEqual">
            <a:avLst/>
          </a:prstGeom>
          <a:ln w="12700">
            <a:solidFill>
              <a:srgbClr val="4978B1"/>
            </a:solidFill>
            <a:headEnd type="none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Скругленный прямоугольник 56">
            <a:extLst>
              <a:ext uri="{FF2B5EF4-FFF2-40B4-BE49-F238E27FC236}">
                <a16:creationId xmlns:a16="http://schemas.microsoft.com/office/drawing/2014/main" xmlns="" id="{7D5109DB-5C3B-4D44-9353-4D26A24E9001}"/>
              </a:ext>
            </a:extLst>
          </p:cNvPr>
          <p:cNvSpPr/>
          <p:nvPr/>
        </p:nvSpPr>
        <p:spPr>
          <a:xfrm>
            <a:off x="746576" y="2346034"/>
            <a:ext cx="2205246" cy="945105"/>
          </a:xfrm>
          <a:prstGeom prst="roundRect">
            <a:avLst>
              <a:gd name="adj" fmla="val 3010"/>
            </a:avLst>
          </a:prstGeom>
          <a:noFill/>
          <a:ln w="12700">
            <a:solidFill>
              <a:srgbClr val="4978B1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1000" dirty="0">
                <a:solidFill>
                  <a:prstClr val="black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00000000000000000 0 </a:t>
            </a:r>
            <a:r>
              <a:rPr lang="ru-RU" sz="1000" b="1" dirty="0">
                <a:solidFill>
                  <a:prstClr val="black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29211</a:t>
            </a:r>
            <a:r>
              <a:rPr lang="ru-RU" sz="1000" dirty="0">
                <a:solidFill>
                  <a:prstClr val="black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 000</a:t>
            </a:r>
          </a:p>
        </p:txBody>
      </p:sp>
      <p:sp>
        <p:nvSpPr>
          <p:cNvPr id="9" name="Скругленный прямоугольник 56">
            <a:extLst>
              <a:ext uri="{FF2B5EF4-FFF2-40B4-BE49-F238E27FC236}">
                <a16:creationId xmlns:a16="http://schemas.microsoft.com/office/drawing/2014/main" xmlns="" id="{7D5109DB-5C3B-4D44-9353-4D26A24E9001}"/>
              </a:ext>
            </a:extLst>
          </p:cNvPr>
          <p:cNvSpPr/>
          <p:nvPr/>
        </p:nvSpPr>
        <p:spPr>
          <a:xfrm>
            <a:off x="746575" y="3876893"/>
            <a:ext cx="2205247" cy="945107"/>
          </a:xfrm>
          <a:prstGeom prst="roundRect">
            <a:avLst>
              <a:gd name="adj" fmla="val 3010"/>
            </a:avLst>
          </a:prstGeom>
          <a:noFill/>
          <a:ln w="12700">
            <a:solidFill>
              <a:srgbClr val="4978B1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1000" b="1" dirty="0">
                <a:solidFill>
                  <a:prstClr val="black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02111</a:t>
            </a:r>
            <a:r>
              <a:rPr lang="ru-RU" sz="1000" dirty="0">
                <a:solidFill>
                  <a:prstClr val="black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.00000000.00000000000.00</a:t>
            </a:r>
            <a:r>
              <a:rPr lang="ru-RU" sz="1000" dirty="0" smtClean="0">
                <a:solidFill>
                  <a:prstClr val="black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.</a:t>
            </a:r>
          </a:p>
          <a:p>
            <a:pPr algn="ctr"/>
            <a:r>
              <a:rPr lang="ru-RU" sz="1000" dirty="0" smtClean="0">
                <a:solidFill>
                  <a:prstClr val="black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00001050400000000000.643.ХХ.00</a:t>
            </a:r>
            <a:endParaRPr lang="ru-RU" sz="1000" dirty="0">
              <a:solidFill>
                <a:prstClr val="black"/>
              </a:solidFill>
              <a:latin typeface="Cambria" panose="020405030504060302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" name="Рисунок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 bwMode="auto">
          <a:xfrm>
            <a:off x="2718870" y="2090687"/>
            <a:ext cx="495055" cy="495055"/>
          </a:xfrm>
          <a:prstGeom prst="rect">
            <a:avLst/>
          </a:prstGeom>
        </p:spPr>
      </p:pic>
      <p:pic>
        <p:nvPicPr>
          <p:cNvPr id="11" name="Picture 2" descr="C:\Users\1\AppData\Local\Microsoft\Windows\Temporary Internet Files\Content.IE5\FUZSU1KV\MC900434750[1]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9157" y="3734367"/>
            <a:ext cx="375314" cy="3225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Левая фигурная скобка 11"/>
          <p:cNvSpPr/>
          <p:nvPr/>
        </p:nvSpPr>
        <p:spPr>
          <a:xfrm rot="10800000">
            <a:off x="3431039" y="950878"/>
            <a:ext cx="195856" cy="3871121"/>
          </a:xfrm>
          <a:prstGeom prst="leftBrace">
            <a:avLst>
              <a:gd name="adj1" fmla="val 33264"/>
              <a:gd name="adj2" fmla="val 48612"/>
            </a:avLst>
          </a:prstGeom>
          <a:noFill/>
          <a:ln w="9525">
            <a:solidFill>
              <a:srgbClr val="4978B1"/>
            </a:solidFill>
            <a:prstDash val="solid"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ru-RU" sz="120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 rotWithShape="1">
          <a:blip r:embed="rId5"/>
          <a:srcRect l="2553" t="14108" r="40649" b="14680"/>
          <a:stretch/>
        </p:blipFill>
        <p:spPr>
          <a:xfrm>
            <a:off x="4166955" y="950878"/>
            <a:ext cx="4170473" cy="3196047"/>
          </a:xfrm>
          <a:prstGeom prst="rect">
            <a:avLst/>
          </a:prstGeom>
          <a:ln>
            <a:solidFill>
              <a:srgbClr val="000000"/>
            </a:solidFill>
          </a:ln>
        </p:spPr>
      </p:pic>
      <p:sp>
        <p:nvSpPr>
          <p:cNvPr id="15" name="Скругленный прямоугольник 56">
            <a:extLst>
              <a:ext uri="{FF2B5EF4-FFF2-40B4-BE49-F238E27FC236}">
                <a16:creationId xmlns="" xmlns:a16="http://schemas.microsoft.com/office/drawing/2014/main" id="{7D5109DB-5C3B-4D44-9353-4D26A24E9001}"/>
              </a:ext>
            </a:extLst>
          </p:cNvPr>
          <p:cNvSpPr/>
          <p:nvPr/>
        </p:nvSpPr>
        <p:spPr>
          <a:xfrm>
            <a:off x="4106111" y="4191930"/>
            <a:ext cx="4291314" cy="623792"/>
          </a:xfrm>
          <a:prstGeom prst="roundRect">
            <a:avLst>
              <a:gd name="adj" fmla="val 3010"/>
            </a:avLst>
          </a:prstGeom>
          <a:noFill/>
          <a:ln w="12700">
            <a:solidFill>
              <a:schemeClr val="bg1"/>
            </a:solidFill>
            <a:prstDash val="dash"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just"/>
            <a:r>
              <a:rPr lang="ru-RU" sz="1200" b="1" i="1" dirty="0" smtClean="0">
                <a:solidFill>
                  <a:prstClr val="black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Формируется в </a:t>
            </a:r>
            <a:r>
              <a:rPr lang="ru-RU" sz="1200" b="1" i="1" dirty="0" err="1" smtClean="0">
                <a:solidFill>
                  <a:prstClr val="black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ПУиО</a:t>
            </a:r>
            <a:r>
              <a:rPr lang="ru-RU" sz="1200" b="1" i="1" dirty="0" smtClean="0">
                <a:solidFill>
                  <a:prstClr val="black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 ЭБ ТОФК</a:t>
            </a:r>
            <a:r>
              <a:rPr lang="en-US" sz="1200" b="1" i="1" dirty="0" smtClean="0">
                <a:solidFill>
                  <a:prstClr val="black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,</a:t>
            </a:r>
            <a:r>
              <a:rPr lang="ru-RU" sz="1200" b="1" i="1" dirty="0" smtClean="0">
                <a:solidFill>
                  <a:prstClr val="black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 осуществляющими в 2024 году переход на ведение казначейского учета </a:t>
            </a:r>
            <a:r>
              <a:rPr lang="ru-RU" sz="1200" b="1" i="1" dirty="0">
                <a:solidFill>
                  <a:prstClr val="black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по </a:t>
            </a:r>
            <a:r>
              <a:rPr lang="ru-RU" sz="1200" b="1" i="1" dirty="0" smtClean="0">
                <a:solidFill>
                  <a:prstClr val="black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новой модели </a:t>
            </a:r>
            <a:r>
              <a:rPr lang="ru-RU" sz="1200" b="1" i="1" dirty="0">
                <a:solidFill>
                  <a:prstClr val="black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бухгалтерского учета в СКП</a:t>
            </a:r>
          </a:p>
        </p:txBody>
      </p:sp>
    </p:spTree>
    <p:extLst>
      <p:ext uri="{BB962C8B-B14F-4D97-AF65-F5344CB8AC3E}">
        <p14:creationId xmlns:p14="http://schemas.microsoft.com/office/powerpoint/2010/main" val="2794450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Arial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40235</TotalTime>
  <Words>946</Words>
  <Application>Microsoft Office PowerPoint</Application>
  <PresentationFormat>Экран (16:9)</PresentationFormat>
  <Paragraphs>141</Paragraphs>
  <Slides>11</Slides>
  <Notes>10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2</vt:i4>
      </vt:variant>
      <vt:variant>
        <vt:lpstr>Заголовки слайдов</vt:lpstr>
      </vt:variant>
      <vt:variant>
        <vt:i4>11</vt:i4>
      </vt:variant>
    </vt:vector>
  </HeadingPairs>
  <TitlesOfParts>
    <vt:vector size="18" baseType="lpstr">
      <vt:lpstr>Arial</vt:lpstr>
      <vt:lpstr>Calibri</vt:lpstr>
      <vt:lpstr>Calibri Light</vt:lpstr>
      <vt:lpstr>Cambria</vt:lpstr>
      <vt:lpstr>Times New Roman</vt:lpstr>
      <vt:lpstr>Office Theme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евоывлд</dc:title>
  <dc:creator>Елизавета Арбатова</dc:creator>
  <cp:lastModifiedBy>Смолин Валерий Александрович</cp:lastModifiedBy>
  <cp:revision>2238</cp:revision>
  <cp:lastPrinted>2022-11-01T11:38:25Z</cp:lastPrinted>
  <dcterms:created xsi:type="dcterms:W3CDTF">2019-07-31T16:47:50Z</dcterms:created>
  <dcterms:modified xsi:type="dcterms:W3CDTF">2024-12-13T06:39:38Z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2019-03-19T00:00:00Z</vt:filetime>
  </property>
  <property fmtid="{D5CDD505-2E9C-101B-9397-08002B2CF9AE}" pid="3" name="Creator">
    <vt:lpwstr>Adobe Illustrator CC 22.1 (Windows)</vt:lpwstr>
  </property>
  <property fmtid="{D5CDD505-2E9C-101B-9397-08002B2CF9AE}" pid="4" name="LastSaved">
    <vt:filetime>2019-07-31T00:00:00Z</vt:filetime>
  </property>
</Properties>
</file>