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13" r:id="rId2"/>
    <p:sldId id="589" r:id="rId3"/>
    <p:sldId id="591" r:id="rId4"/>
    <p:sldId id="588" r:id="rId5"/>
    <p:sldId id="592" r:id="rId6"/>
    <p:sldId id="570" r:id="rId7"/>
    <p:sldId id="595" r:id="rId8"/>
    <p:sldId id="593" r:id="rId9"/>
    <p:sldId id="599" r:id="rId10"/>
    <p:sldId id="575" r:id="rId11"/>
    <p:sldId id="602" r:id="rId12"/>
    <p:sldId id="603" r:id="rId13"/>
    <p:sldId id="604" r:id="rId14"/>
    <p:sldId id="585" r:id="rId15"/>
    <p:sldId id="583" r:id="rId16"/>
    <p:sldId id="600" r:id="rId17"/>
    <p:sldId id="598" r:id="rId18"/>
    <p:sldId id="596" r:id="rId19"/>
  </p:sldIdLst>
  <p:sldSz cx="12192000" cy="6858000"/>
  <p:notesSz cx="6819900" cy="99187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772B3B1-A49F-4BC4-A342-B9CC57AB85F7}">
          <p14:sldIdLst>
            <p14:sldId id="313"/>
          </p14:sldIdLst>
        </p14:section>
        <p14:section name="Раздел без заголовка" id="{4FB49B65-3596-45DF-9005-72740699900D}">
          <p14:sldIdLst>
            <p14:sldId id="589"/>
            <p14:sldId id="591"/>
            <p14:sldId id="588"/>
            <p14:sldId id="592"/>
            <p14:sldId id="570"/>
            <p14:sldId id="595"/>
            <p14:sldId id="593"/>
            <p14:sldId id="599"/>
            <p14:sldId id="575"/>
            <p14:sldId id="602"/>
            <p14:sldId id="603"/>
            <p14:sldId id="604"/>
            <p14:sldId id="585"/>
            <p14:sldId id="583"/>
            <p14:sldId id="600"/>
            <p14:sldId id="598"/>
            <p14:sldId id="59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Расулов Расул Морисович" initials="РРМ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DCD9"/>
    <a:srgbClr val="EAEFF7"/>
    <a:srgbClr val="FFFFFF"/>
    <a:srgbClr val="D2DEEF"/>
    <a:srgbClr val="BDD7EE"/>
    <a:srgbClr val="9ABCE2"/>
    <a:srgbClr val="66A2D8"/>
    <a:srgbClr val="F8CBAD"/>
    <a:srgbClr val="999DA2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8" autoAdjust="0"/>
    <p:restoredTop sz="86076" autoAdjust="0"/>
  </p:normalViewPr>
  <p:slideViewPr>
    <p:cSldViewPr snapToGrid="0" showGuides="1">
      <p:cViewPr varScale="1">
        <p:scale>
          <a:sx n="100" d="100"/>
          <a:sy n="100" d="100"/>
        </p:scale>
        <p:origin x="816" y="114"/>
      </p:cViewPr>
      <p:guideLst>
        <p:guide orient="horz" pos="2183"/>
        <p:guide pos="384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95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62388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ECCE7B-2B55-459D-8182-D0557B1BD792}" type="datetimeFigureOut">
              <a:rPr lang="ru-RU" smtClean="0"/>
              <a:t>23.12.2024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1813"/>
            <a:ext cx="29559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62388" y="9421813"/>
            <a:ext cx="29559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AC1E7-E411-4D4E-B275-787F7D6A6A5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33756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620CFA-C76D-41D5-AC3C-DFC6FDF4C7C3}" type="datetimeFigureOut">
              <a:rPr lang="ru-RU" smtClean="0"/>
              <a:t>23.12.2024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39838"/>
            <a:ext cx="59499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990" y="4773374"/>
            <a:ext cx="5455920" cy="3905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3032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696552-920F-4B31-9AF9-C3E3BD6AAE5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37848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96552-920F-4B31-9AF9-C3E3BD6AAE5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37603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96552-920F-4B31-9AF9-C3E3BD6AAE55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17962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005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96552-920F-4B31-9AF9-C3E3BD6AAE55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54789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96552-920F-4B31-9AF9-C3E3BD6AAE55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01040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75518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96552-920F-4B31-9AF9-C3E3BD6AAE55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85499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96552-920F-4B31-9AF9-C3E3BD6AAE55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87789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96552-920F-4B31-9AF9-C3E3BD6AAE55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14301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96552-920F-4B31-9AF9-C3E3BD6AAE55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03071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96552-920F-4B31-9AF9-C3E3BD6AAE55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4672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7859F-5EB7-4E64-BCCE-2436174D2195}" type="datetime1">
              <a:rPr lang="en-US" smtClean="0"/>
              <a:t>12/23/2024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8306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834FB-FCF5-49C0-86A1-A68CAE42855C}" type="datetime1">
              <a:rPr lang="en-US" smtClean="0"/>
              <a:t>12/23/2024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6527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F4E2-A1ED-4636-9EF3-DF49ED77CD19}" type="datetime1">
              <a:rPr lang="en-US" smtClean="0"/>
              <a:t>12/23/2024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1083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>
            <a:cxnSpLocks/>
          </p:cNvCxnSpPr>
          <p:nvPr userDrawn="1"/>
        </p:nvCxnSpPr>
        <p:spPr>
          <a:xfrm>
            <a:off x="90488" y="990600"/>
            <a:ext cx="12012612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3102000" y="90000"/>
            <a:ext cx="9000000" cy="900000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2200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0"/>
          </p:nvPr>
        </p:nvSpPr>
        <p:spPr>
          <a:xfrm>
            <a:off x="2495550" y="6408739"/>
            <a:ext cx="7200900" cy="358775"/>
          </a:xfrm>
          <a:prstGeom prst="rect">
            <a:avLst/>
          </a:prstGeom>
        </p:spPr>
        <p:txBody>
          <a:bodyPr lIns="0" tIns="0" rIns="0" bIns="0" anchor="b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lumMod val="50000"/>
                    <a:lumOff val="50000"/>
                  </a:prst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11742738" y="6552070"/>
            <a:ext cx="360362" cy="215444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7F7F7F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DCFD259-276A-48CF-AAAF-66CD61FCC4F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67213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09625" y="6377969"/>
            <a:ext cx="2804161" cy="574516"/>
          </a:xfrm>
          <a:prstGeom prst="rect">
            <a:avLst/>
          </a:prstGeom>
        </p:spPr>
        <p:txBody>
          <a:bodyPr/>
          <a:lstStyle/>
          <a:p>
            <a:fld id="{1C7807E7-04DB-4063-A163-05034F160F2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12/23/2024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145281" y="6377971"/>
            <a:ext cx="3901440" cy="574516"/>
          </a:xfrm>
          <a:prstGeom prst="rect">
            <a:avLst/>
          </a:prstGeom>
        </p:spPr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>
            <a:extLst>
              <a:ext uri="{FF2B5EF4-FFF2-40B4-BE49-F238E27FC236}">
                <a16:creationId xmlns="" xmlns:a16="http://schemas.microsoft.com/office/drawing/2014/main" id="{2C64C0D2-3B01-4D89-AC3D-D015BF578CA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9253594" y="6394481"/>
            <a:ext cx="2804161" cy="348813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>
                <a:solidFill>
                  <a:srgbClr val="44546A"/>
                </a:solidFill>
              </a:rPr>
              <a:pPr/>
              <a:t>‹#›</a:t>
            </a:fld>
            <a:endParaRPr lang="ru-RU" dirty="0">
              <a:solidFill>
                <a:srgbClr val="44546A"/>
              </a:solidFill>
            </a:endParaRPr>
          </a:p>
        </p:txBody>
      </p:sp>
      <p:sp>
        <p:nvSpPr>
          <p:cNvPr id="6" name="Holder 2">
            <a:extLst>
              <a:ext uri="{FF2B5EF4-FFF2-40B4-BE49-F238E27FC236}">
                <a16:creationId xmlns="" xmlns:a16="http://schemas.microsoft.com/office/drawing/2014/main" id="{ACA70A9C-BB1B-495B-A91D-4FFE807FD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7763" y="46981"/>
            <a:ext cx="5789968" cy="34881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267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7" name="object 2">
            <a:extLst>
              <a:ext uri="{FF2B5EF4-FFF2-40B4-BE49-F238E27FC236}">
                <a16:creationId xmlns="" xmlns:a16="http://schemas.microsoft.com/office/drawing/2014/main" id="{D1FFA894-E666-4AAB-90B4-A00984BD322C}"/>
              </a:ext>
            </a:extLst>
          </p:cNvPr>
          <p:cNvSpPr/>
          <p:nvPr userDrawn="1"/>
        </p:nvSpPr>
        <p:spPr>
          <a:xfrm flipV="1">
            <a:off x="1" y="530121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algn="l" defTabSz="914400" hangingPunct="1"/>
            <a:endParaRPr sz="3867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848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43154" y="1818512"/>
            <a:ext cx="8534401" cy="3218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24"/>
            </a:lvl1pPr>
          </a:lstStyle>
          <a:p>
            <a:endParaRPr dirty="0"/>
          </a:p>
        </p:txBody>
      </p:sp>
      <p:sp>
        <p:nvSpPr>
          <p:cNvPr id="7" name="Holder 2">
            <a:extLst>
              <a:ext uri="{FF2B5EF4-FFF2-40B4-BE49-F238E27FC236}">
                <a16:creationId xmlns="" xmlns:a16="http://schemas.microsoft.com/office/drawing/2014/main" id="{7B23EBB8-90AE-42AD-89F1-AAACFA842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7763" y="46977"/>
            <a:ext cx="5789968" cy="35844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329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8" name="object 2">
            <a:extLst>
              <a:ext uri="{FF2B5EF4-FFF2-40B4-BE49-F238E27FC236}">
                <a16:creationId xmlns="" xmlns:a16="http://schemas.microsoft.com/office/drawing/2014/main" id="{AC4B3DDE-8657-4CD7-8D3E-CD345DD21E94}"/>
              </a:ext>
            </a:extLst>
          </p:cNvPr>
          <p:cNvSpPr/>
          <p:nvPr userDrawn="1"/>
        </p:nvSpPr>
        <p:spPr>
          <a:xfrm flipV="1">
            <a:off x="1" y="530119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3808" dirty="0"/>
          </a:p>
        </p:txBody>
      </p:sp>
      <p:sp>
        <p:nvSpPr>
          <p:cNvPr id="10" name="Дата 9">
            <a:extLst>
              <a:ext uri="{FF2B5EF4-FFF2-40B4-BE49-F238E27FC236}">
                <a16:creationId xmlns="" xmlns:a16="http://schemas.microsoft.com/office/drawing/2014/main" id="{20278EF6-AF14-48C2-AE7F-BB201C546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CF9D-A9A0-45D5-8D93-C442C40996DA}" type="datetime1">
              <a:rPr lang="en-US" smtClean="0"/>
              <a:t>12/23/2024</a:t>
            </a:fld>
            <a:endParaRPr lang="en-US" dirty="0"/>
          </a:p>
        </p:txBody>
      </p:sp>
      <p:sp>
        <p:nvSpPr>
          <p:cNvPr id="11" name="Нижний колонтитул 10">
            <a:extLst>
              <a:ext uri="{FF2B5EF4-FFF2-40B4-BE49-F238E27FC236}">
                <a16:creationId xmlns="" xmlns:a16="http://schemas.microsoft.com/office/drawing/2014/main" id="{673C5D05-5317-4410-986D-0EB45742A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Номер слайда 11">
            <a:extLst>
              <a:ext uri="{FF2B5EF4-FFF2-40B4-BE49-F238E27FC236}">
                <a16:creationId xmlns="" xmlns:a16="http://schemas.microsoft.com/office/drawing/2014/main" id="{9B8336B5-74EC-4EED-88A6-FF7D2C8A8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5284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84090-15DC-42C9-A2EA-2963BC17DB0C}" type="datetime1">
              <a:rPr lang="en-US" smtClean="0"/>
              <a:t>12/23/2024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187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20002-6272-47A7-93E4-274B2FFAC211}" type="datetime1">
              <a:rPr lang="en-US" smtClean="0"/>
              <a:t>12/23/2024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4850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4D71F-972C-4739-B44C-8D824753A5CD}" type="datetime1">
              <a:rPr lang="en-US" smtClean="0"/>
              <a:t>12/23/2024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4139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04E6-BAAD-4737-B6F0-7A03C7AFB364}" type="datetime1">
              <a:rPr lang="en-US" smtClean="0"/>
              <a:t>12/23/2024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2632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A4784-0414-45C4-9C41-BE93BB9A9A2F}" type="datetime1">
              <a:rPr lang="en-US" smtClean="0"/>
              <a:t>12/23/2024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177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D9122-1BE7-4E87-915C-52BF3F1F07BE}" type="datetime1">
              <a:rPr lang="en-US" smtClean="0"/>
              <a:t>12/23/2024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3666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4CB5C-8D28-4AD7-9913-5D88D6658A31}" type="datetime1">
              <a:rPr lang="en-US" smtClean="0"/>
              <a:t>12/23/2024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3078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C829C-1CB8-430B-BC67-3AD03DAE52CD}" type="datetime1">
              <a:rPr lang="en-US" smtClean="0"/>
              <a:t>12/23/2024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643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E6C37-C25F-42BF-98DC-6F5DBD8059D4}" type="datetime1">
              <a:rPr lang="en-US" smtClean="0"/>
              <a:t>12/23/2024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7887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3" r:id="rId13"/>
    <p:sldLayoutId id="2147483681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LAW&amp;n=465142&amp;dst=102393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login.consultant.ru/link/?req=doc&amp;base=LAW&amp;n=465142&amp;dst=102557" TargetMode="External"/><Relationship Id="rId5" Type="http://schemas.openxmlformats.org/officeDocument/2006/relationships/hyperlink" Target="https://login.consultant.ru/link/?req=doc&amp;base=LAW&amp;n=465142&amp;dst=102516" TargetMode="External"/><Relationship Id="rId4" Type="http://schemas.openxmlformats.org/officeDocument/2006/relationships/hyperlink" Target="https://login.consultant.ru/link/?req=doc&amp;base=LAW&amp;n=465142&amp;dst=102482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hyperlink" Target="https://login.consultant.ru/link/?req=doc&amp;base=LAW&amp;n=465142&amp;dst=10255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7"/>
          <p:cNvSpPr/>
          <p:nvPr/>
        </p:nvSpPr>
        <p:spPr>
          <a:xfrm>
            <a:off x="83947" y="-63794"/>
            <a:ext cx="12192000" cy="37719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333" dirty="0"/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947" y="114300"/>
            <a:ext cx="5906705" cy="6629400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" t="54217" r="794"/>
          <a:stretch/>
        </p:blipFill>
        <p:spPr>
          <a:xfrm>
            <a:off x="6179947" y="3708512"/>
            <a:ext cx="5906705" cy="3035188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517236" y="2295338"/>
            <a:ext cx="5748482" cy="1133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>
            <a:noAutofit/>
          </a:bodyPr>
          <a:lstStyle>
            <a:lvl1pPr marL="0" marR="0" indent="0" algn="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34" b="1" i="0" u="none" strike="noStrike" cap="none" spc="0" baseline="0">
                <a:solidFill>
                  <a:schemeClr val="tx2"/>
                </a:solidFill>
                <a:uFillTx/>
                <a:latin typeface="Arial"/>
                <a:ea typeface="+mn-ea"/>
                <a:cs typeface="Arial"/>
                <a:sym typeface="Helvetica Neue Medium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algn="l" hangingPunct="1"/>
            <a:endParaRPr lang="ru-RU" sz="2800" dirty="0">
              <a:solidFill>
                <a:schemeClr val="bg1"/>
              </a:solidFill>
              <a:latin typeface="Segoe UI Light" panose="020B0502040204020203" pitchFamily="34" charset="0"/>
              <a:ea typeface="Segoe UI Historic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4985" y="466726"/>
            <a:ext cx="6362965" cy="254149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Особенности ведения казначейского </a:t>
            </a: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учета , </a:t>
            </a:r>
          </a:p>
          <a:p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составления и представления отчетности при завершении 2024 года и в 2025 году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2634" y="5863516"/>
            <a:ext cx="7191639" cy="8079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Нормативная правовая база.</a:t>
            </a:r>
          </a:p>
          <a:p>
            <a:r>
              <a:rPr lang="ru-RU" sz="9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Макурина А.С.</a:t>
            </a:r>
          </a:p>
          <a:p>
            <a:r>
              <a:rPr lang="ru-RU" sz="9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Федеральное казначейство 2024</a:t>
            </a:r>
            <a:endParaRPr lang="ru-RU" sz="900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>
                <a:solidFill>
                  <a:srgbClr val="44546A"/>
                </a:solidFill>
              </a:rPr>
              <a:pPr/>
              <a:t>1</a:t>
            </a:fld>
            <a:endParaRPr lang="ru-RU" dirty="0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285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 txBox="1">
            <a:spLocks/>
          </p:cNvSpPr>
          <p:nvPr/>
        </p:nvSpPr>
        <p:spPr>
          <a:xfrm>
            <a:off x="4019550" y="176276"/>
            <a:ext cx="7945102" cy="49859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Autofit/>
          </a:bodyPr>
          <a:lstStyle>
            <a:lvl1pPr algn="r" hangingPunct="0">
              <a:lnSpc>
                <a:spcPct val="90000"/>
              </a:lnSpc>
              <a:spcBef>
                <a:spcPct val="0"/>
              </a:spcBef>
              <a:buNone/>
              <a:defRPr sz="2000" b="1" i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defRPr>
            </a:lvl1pPr>
          </a:lstStyle>
          <a:p>
            <a:r>
              <a:rPr lang="ru-RU" sz="1600" dirty="0">
                <a:latin typeface="Segoe UI Light" panose="020B0502040204020203" pitchFamily="34" charset="0"/>
                <a:sym typeface="Helvetica Neue"/>
              </a:rPr>
              <a:t>Особенности составления отчетности </a:t>
            </a:r>
            <a:r>
              <a:rPr lang="ru-RU" sz="1600" dirty="0" smtClean="0">
                <a:latin typeface="Segoe UI Light" panose="020B0502040204020203" pitchFamily="34" charset="0"/>
                <a:sym typeface="Helvetica Neue"/>
              </a:rPr>
              <a:t>ТОФК по операциям СКП</a:t>
            </a:r>
            <a:endParaRPr lang="ru-RU" sz="1600" dirty="0">
              <a:latin typeface="Segoe UI Light" panose="020B0502040204020203" pitchFamily="34" charset="0"/>
              <a:sym typeface="Helvetica Neue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>
                <a:solidFill>
                  <a:srgbClr val="44546A"/>
                </a:solidFill>
              </a:rPr>
              <a:pPr/>
              <a:t>10</a:t>
            </a:fld>
            <a:endParaRPr lang="ru-RU" dirty="0">
              <a:solidFill>
                <a:srgbClr val="44546A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71550" y="1819775"/>
            <a:ext cx="10306049" cy="3709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Оперативный баланс операций в системе казначейских платежей (ф. 0531377) в 2025 году</a:t>
            </a:r>
            <a:endParaRPr lang="ru-RU" sz="1600" b="1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4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548979" y="999589"/>
            <a:ext cx="10998348" cy="720000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Проект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приказа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Федерального казначейства О внесении изменений в приказ Федерального казначейства от 14 декабря 2023 г. № 453 «Об утверждении Особенностей формирования и сроков представления отчетности территориальными органами Федерального казначейства»</a:t>
            </a:r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1529825"/>
              </p:ext>
            </p:extLst>
          </p:nvPr>
        </p:nvGraphicFramePr>
        <p:xfrm>
          <a:off x="510755" y="2354161"/>
          <a:ext cx="7862997" cy="4355919"/>
        </p:xfrm>
        <a:graphic>
          <a:graphicData uri="http://schemas.openxmlformats.org/drawingml/2006/table">
            <a:tbl>
              <a:tblPr/>
              <a:tblGrid>
                <a:gridCol w="2235583"/>
                <a:gridCol w="1548500"/>
                <a:gridCol w="410199"/>
                <a:gridCol w="1222905"/>
                <a:gridCol w="1222905"/>
                <a:gridCol w="1222905"/>
              </a:tblGrid>
              <a:tr h="153975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74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              Оперативный баланс</a:t>
                      </a:r>
                    </a:p>
                  </a:txBody>
                  <a:tcPr marL="7699" marR="7699" marT="76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99" marR="7699" marT="769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Коды</a:t>
                      </a:r>
                    </a:p>
                  </a:txBody>
                  <a:tcPr marL="7699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515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           операций в системе казначейских платежей</a:t>
                      </a:r>
                    </a:p>
                  </a:txBody>
                  <a:tcPr marL="7699" marR="7699" marT="76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Форма по КФД</a:t>
                      </a:r>
                    </a:p>
                  </a:txBody>
                  <a:tcPr marL="7699" marR="7699" marT="76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0531377</a:t>
                      </a:r>
                    </a:p>
                  </a:txBody>
                  <a:tcPr marL="7699" marR="7699" marT="76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97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                          за "  "         202  г.</a:t>
                      </a: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Дата</a:t>
                      </a:r>
                    </a:p>
                  </a:txBody>
                  <a:tcPr marL="7699" marR="7699" marT="76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15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органа Федерального казначейства</a:t>
                      </a: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 Реестру</a:t>
                      </a:r>
                    </a:p>
                  </a:txBody>
                  <a:tcPr marL="7699" marR="7699" marT="76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97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Тип отчета</a:t>
                      </a: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9" marR="7699" marT="76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975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(индивидуальный, консолидированный)</a:t>
                      </a: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9" marR="7699" marT="76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97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Периодичность: ежедневная</a:t>
                      </a: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9" marR="7699" marT="76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97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Единица измерения: руб</a:t>
                      </a: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 ОКЕИ </a:t>
                      </a:r>
                    </a:p>
                  </a:txBody>
                  <a:tcPr marL="7699" marR="7699" marT="769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383</a:t>
                      </a:r>
                    </a:p>
                  </a:txBody>
                  <a:tcPr marL="7699" marR="7699" marT="76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975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397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99" marR="7699" marT="76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565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АКТИВ</a:t>
                      </a:r>
                    </a:p>
                  </a:txBody>
                  <a:tcPr marL="7699" marR="7699" marT="7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Код строки</a:t>
                      </a:r>
                    </a:p>
                  </a:txBody>
                  <a:tcPr marL="7699" marR="7699" marT="7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На конец отчетного периода</a:t>
                      </a:r>
                    </a:p>
                  </a:txBody>
                  <a:tcPr marL="7699" marR="7699" marT="7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1130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валюте Российской Федерации</a:t>
                      </a:r>
                    </a:p>
                  </a:txBody>
                  <a:tcPr marL="7699" marR="7699" marT="7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иностранной валюте и драгоценных металлах (рублевый эквивалент)</a:t>
                      </a:r>
                    </a:p>
                  </a:txBody>
                  <a:tcPr marL="7699" marR="7699" marT="7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7699" marR="7699" marT="7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97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699" marR="7699" marT="7699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699" marR="7699" marT="7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99" marR="7699" marT="7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99" marR="7699" marT="7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5</a:t>
                      </a:r>
                    </a:p>
                  </a:txBody>
                  <a:tcPr marL="7699" marR="7699" marT="7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97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I. Финансовые активы системы казначейских платежей</a:t>
                      </a:r>
                    </a:p>
                  </a:txBody>
                  <a:tcPr marL="7699" marR="7699" marT="7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1758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Средства в системе казначейских платежей на счетах в подразделениях Банка России и кредитных организациях, всего</a:t>
                      </a:r>
                    </a:p>
                  </a:txBody>
                  <a:tcPr marL="7699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010</a:t>
                      </a:r>
                    </a:p>
                  </a:txBody>
                  <a:tcPr marL="7699" marR="7699" marT="76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975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том числе:</a:t>
                      </a:r>
                    </a:p>
                  </a:txBody>
                  <a:tcPr marL="207866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3975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средства единого казначейского счета</a:t>
                      </a:r>
                    </a:p>
                  </a:txBody>
                  <a:tcPr marL="277155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011</a:t>
                      </a:r>
                    </a:p>
                  </a:txBody>
                  <a:tcPr marL="7699" marR="7699" marT="76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975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средства Фонда национального благосостояния</a:t>
                      </a:r>
                    </a:p>
                  </a:txBody>
                  <a:tcPr marL="277155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012</a:t>
                      </a:r>
                    </a:p>
                  </a:txBody>
                  <a:tcPr marL="7699" marR="7699" marT="76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59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средства на счетах для выдачи и внесения наличных денежных средств и осуществления расчетов по отдельным операциям</a:t>
                      </a:r>
                    </a:p>
                  </a:txBody>
                  <a:tcPr marL="277155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013</a:t>
                      </a:r>
                    </a:p>
                  </a:txBody>
                  <a:tcPr marL="7699" marR="7699" marT="76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975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средства в системе казначейских платежей в пути</a:t>
                      </a:r>
                    </a:p>
                  </a:txBody>
                  <a:tcPr marL="277155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014</a:t>
                      </a:r>
                    </a:p>
                  </a:txBody>
                  <a:tcPr marL="7699" marR="7699" marT="76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975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средства на прочих счетах</a:t>
                      </a:r>
                    </a:p>
                  </a:txBody>
                  <a:tcPr marL="277155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015</a:t>
                      </a:r>
                    </a:p>
                  </a:txBody>
                  <a:tcPr marL="7699" marR="7699" marT="76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854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800" b="0" i="1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</a:t>
                      </a:r>
                      <a:r>
                        <a:rPr lang="ru-RU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</a:t>
                      </a:r>
                      <a:r>
                        <a:rPr lang="ru-RU" sz="800" b="0" i="1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из них:</a:t>
                      </a:r>
                      <a:br>
                        <a:rPr lang="ru-RU" sz="800" b="0" i="1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0" i="1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</a:t>
                      </a:r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 средства дополнительных нефтегазовых доходов</a:t>
                      </a:r>
                      <a:endParaRPr lang="ru-RU" sz="800" b="0" i="1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9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016</a:t>
                      </a:r>
                    </a:p>
                  </a:txBody>
                  <a:tcPr marL="7699" marR="7699" marT="76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99" marR="7699" marT="76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2712074"/>
              </p:ext>
            </p:extLst>
          </p:nvPr>
        </p:nvGraphicFramePr>
        <p:xfrm>
          <a:off x="512805" y="2351388"/>
          <a:ext cx="7867137" cy="4357816"/>
        </p:xfrm>
        <a:graphic>
          <a:graphicData uri="http://schemas.openxmlformats.org/drawingml/2006/table">
            <a:tbl>
              <a:tblPr/>
              <a:tblGrid>
                <a:gridCol w="7867137"/>
              </a:tblGrid>
              <a:tr h="4357816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mpd="sng">
                      <a:solidFill>
                        <a:schemeClr val="tx1"/>
                      </a:solidFill>
                      <a:prstDash val="solid"/>
                    </a:lnL>
                    <a:lnR w="6350" cmpd="sng">
                      <a:solidFill>
                        <a:schemeClr val="tx1"/>
                      </a:solidFill>
                      <a:prstDash val="solid"/>
                    </a:lnR>
                    <a:lnT w="6350" cmpd="sng">
                      <a:solidFill>
                        <a:schemeClr val="tx1"/>
                      </a:solidFill>
                      <a:prstDash val="solid"/>
                    </a:lnT>
                    <a:lnB w="635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714875" y="4190999"/>
            <a:ext cx="3657600" cy="8096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ая выноска 25"/>
          <p:cNvSpPr/>
          <p:nvPr/>
        </p:nvSpPr>
        <p:spPr>
          <a:xfrm>
            <a:off x="9374207" y="2491993"/>
            <a:ext cx="2562934" cy="698881"/>
          </a:xfrm>
          <a:prstGeom prst="wedgeRectCallout">
            <a:avLst>
              <a:gd name="adj1" fmla="val -88027"/>
              <a:gd name="adj2" fmla="val 19274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FF0000"/>
                </a:solidFill>
                <a:latin typeface="Segoe UI Light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Исключены графы «На начало года»</a:t>
            </a:r>
            <a:endParaRPr lang="ru-RU" sz="1600" dirty="0">
              <a:solidFill>
                <a:srgbClr val="FF0000"/>
              </a:solidFill>
              <a:latin typeface="Segoe UI Light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Прямоугольная выноска 26"/>
          <p:cNvSpPr/>
          <p:nvPr/>
        </p:nvSpPr>
        <p:spPr>
          <a:xfrm>
            <a:off x="9374207" y="4125365"/>
            <a:ext cx="2562934" cy="1300136"/>
          </a:xfrm>
          <a:prstGeom prst="wedgeRectCallout">
            <a:avLst>
              <a:gd name="adj1" fmla="val -230739"/>
              <a:gd name="adj2" fmla="val 14448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FF0000"/>
                </a:solidFill>
                <a:latin typeface="Segoe UI Light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Стр. 016 - остаток по счетам </a:t>
            </a:r>
          </a:p>
          <a:p>
            <a:pPr algn="ctr"/>
            <a:r>
              <a:rPr lang="ru-RU" sz="1200" dirty="0" smtClean="0">
                <a:solidFill>
                  <a:srgbClr val="FF0000"/>
                </a:solidFill>
                <a:latin typeface="Segoe UI Light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№ 40105 для учета средств дополнительных нефтегазовых доходов, открытым ФК</a:t>
            </a:r>
            <a:endParaRPr lang="ru-RU" sz="1200" dirty="0">
              <a:solidFill>
                <a:srgbClr val="FF0000"/>
              </a:solidFill>
              <a:latin typeface="Segoe UI Light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750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 txBox="1">
            <a:spLocks/>
          </p:cNvSpPr>
          <p:nvPr/>
        </p:nvSpPr>
        <p:spPr>
          <a:xfrm>
            <a:off x="4019550" y="176276"/>
            <a:ext cx="7945102" cy="49859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Autofit/>
          </a:bodyPr>
          <a:lstStyle>
            <a:lvl1pPr algn="r" hangingPunct="0">
              <a:lnSpc>
                <a:spcPct val="90000"/>
              </a:lnSpc>
              <a:spcBef>
                <a:spcPct val="0"/>
              </a:spcBef>
              <a:buNone/>
              <a:defRPr sz="2000" b="1" i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defRPr>
            </a:lvl1pPr>
          </a:lstStyle>
          <a:p>
            <a:r>
              <a:rPr lang="ru-RU" sz="1600" dirty="0">
                <a:latin typeface="Segoe UI Light" panose="020B0502040204020203" pitchFamily="34" charset="0"/>
                <a:sym typeface="Helvetica Neue"/>
              </a:rPr>
              <a:t>Особенности составления отчетности </a:t>
            </a:r>
            <a:r>
              <a:rPr lang="ru-RU" sz="1600" dirty="0" smtClean="0">
                <a:latin typeface="Segoe UI Light" panose="020B0502040204020203" pitchFamily="34" charset="0"/>
                <a:sym typeface="Helvetica Neue"/>
              </a:rPr>
              <a:t>ТОФК по операциям СКП</a:t>
            </a:r>
            <a:endParaRPr lang="ru-RU" sz="1600" dirty="0">
              <a:latin typeface="Segoe UI Light" panose="020B0502040204020203" pitchFamily="34" charset="0"/>
              <a:sym typeface="Helvetica Neue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>
                <a:solidFill>
                  <a:srgbClr val="44546A"/>
                </a:solidFill>
              </a:rPr>
              <a:pPr/>
              <a:t>11</a:t>
            </a:fld>
            <a:endParaRPr lang="ru-RU" dirty="0">
              <a:solidFill>
                <a:srgbClr val="44546A"/>
              </a:solidFill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1496614"/>
              </p:ext>
            </p:extLst>
          </p:nvPr>
        </p:nvGraphicFramePr>
        <p:xfrm>
          <a:off x="292528" y="3145331"/>
          <a:ext cx="9271002" cy="2571750"/>
        </p:xfrm>
        <a:graphic>
          <a:graphicData uri="http://schemas.openxmlformats.org/drawingml/2006/table">
            <a:tbl>
              <a:tblPr/>
              <a:tblGrid>
                <a:gridCol w="1457878"/>
                <a:gridCol w="1482380"/>
                <a:gridCol w="1470129"/>
                <a:gridCol w="497735"/>
                <a:gridCol w="1440998"/>
                <a:gridCol w="1460941"/>
                <a:gridCol w="1460941"/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Форма 0531377 с. 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700"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ПАССИВ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Код строки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На конец отчетного периода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3400"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валюте Российской Федерации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иностранной валюте и драгоценных металлах (рублевый эквивалент)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II. Расчеты и обязательства системы казначейских платежей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23850"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Средства поступлений в бюджеты бюджетной системы Российской Федерации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50"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</a:t>
                      </a:r>
                      <a:r>
                        <a:rPr lang="ru-RU" sz="1000" b="0" i="1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том числе:</a:t>
                      </a:r>
                      <a:r>
                        <a:rPr lang="ru-RU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ru-RU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средства единого налогового платежа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071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</a:t>
                      </a:r>
                      <a:r>
                        <a:rPr lang="ru-RU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   средства таможенных платежей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072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Прямоугольная выноска 12"/>
          <p:cNvSpPr/>
          <p:nvPr/>
        </p:nvSpPr>
        <p:spPr>
          <a:xfrm>
            <a:off x="9081248" y="4171950"/>
            <a:ext cx="2562934" cy="1056095"/>
          </a:xfrm>
          <a:prstGeom prst="wedgeRectCallout">
            <a:avLst>
              <a:gd name="adj1" fmla="val -199893"/>
              <a:gd name="adj2" fmla="val 9337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FF0000"/>
                </a:solidFill>
                <a:latin typeface="Segoe UI Light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Стр. </a:t>
            </a:r>
            <a:r>
              <a:rPr lang="ru-RU" sz="1400" dirty="0">
                <a:solidFill>
                  <a:srgbClr val="FF0000"/>
                </a:solidFill>
                <a:latin typeface="Segoe UI Light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072 - остаток на отдельном казначейском счете № 3100 (</a:t>
            </a:r>
            <a:r>
              <a:rPr lang="ru-RU" sz="1400" dirty="0" smtClean="0">
                <a:solidFill>
                  <a:srgbClr val="FF0000"/>
                </a:solidFill>
                <a:latin typeface="Segoe UI Light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для МОУ ФК)</a:t>
            </a:r>
            <a:r>
              <a:rPr lang="ru-RU" sz="1600" dirty="0" smtClean="0">
                <a:solidFill>
                  <a:srgbClr val="FF0000"/>
                </a:solidFill>
                <a:latin typeface="Segoe UI Light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ru-RU" sz="1600" dirty="0">
              <a:solidFill>
                <a:srgbClr val="FF0000"/>
              </a:solidFill>
              <a:latin typeface="Segoe UI Light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6" name="Прямоугольная выноска 25"/>
          <p:cNvSpPr/>
          <p:nvPr/>
        </p:nvSpPr>
        <p:spPr>
          <a:xfrm>
            <a:off x="9069407" y="2290937"/>
            <a:ext cx="2562934" cy="938038"/>
          </a:xfrm>
          <a:prstGeom prst="wedgeRectCallout">
            <a:avLst>
              <a:gd name="adj1" fmla="val -199520"/>
              <a:gd name="adj2" fmla="val 26869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FF0000"/>
                </a:solidFill>
                <a:latin typeface="Segoe UI Light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Стр. 071 - остаток на отдельном казначейском счете № 3100 (для ТОФК 8500)</a:t>
            </a:r>
            <a:endParaRPr lang="ru-RU" sz="1400" dirty="0">
              <a:solidFill>
                <a:srgbClr val="FF0000"/>
              </a:solidFill>
              <a:latin typeface="Segoe UI Light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71550" y="1133975"/>
            <a:ext cx="10306049" cy="3709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Оперативный баланс операций в системе казначейских платежей (ф. 0531377) в 2025 году</a:t>
            </a:r>
            <a:endParaRPr lang="ru-RU" sz="1600" b="1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928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 txBox="1">
            <a:spLocks/>
          </p:cNvSpPr>
          <p:nvPr/>
        </p:nvSpPr>
        <p:spPr>
          <a:xfrm>
            <a:off x="4019550" y="176276"/>
            <a:ext cx="7945102" cy="49859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Autofit/>
          </a:bodyPr>
          <a:lstStyle>
            <a:lvl1pPr algn="r" hangingPunct="0">
              <a:lnSpc>
                <a:spcPct val="90000"/>
              </a:lnSpc>
              <a:spcBef>
                <a:spcPct val="0"/>
              </a:spcBef>
              <a:buNone/>
              <a:defRPr sz="2000" b="1" i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defRPr>
            </a:lvl1pPr>
          </a:lstStyle>
          <a:p>
            <a:r>
              <a:rPr lang="ru-RU" sz="1600" dirty="0">
                <a:latin typeface="Segoe UI Light" panose="020B0502040204020203" pitchFamily="34" charset="0"/>
                <a:sym typeface="Helvetica Neue"/>
              </a:rPr>
              <a:t>Особенности составления отчетности </a:t>
            </a:r>
            <a:r>
              <a:rPr lang="ru-RU" sz="1600" dirty="0" smtClean="0">
                <a:latin typeface="Segoe UI Light" panose="020B0502040204020203" pitchFamily="34" charset="0"/>
                <a:sym typeface="Helvetica Neue"/>
              </a:rPr>
              <a:t>ТОФК по операциям СКП</a:t>
            </a:r>
            <a:endParaRPr lang="ru-RU" sz="1600" dirty="0">
              <a:latin typeface="Segoe UI Light" panose="020B0502040204020203" pitchFamily="34" charset="0"/>
              <a:sym typeface="Helvetica Neue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>
                <a:solidFill>
                  <a:srgbClr val="44546A"/>
                </a:solidFill>
              </a:rPr>
              <a:pPr/>
              <a:t>12</a:t>
            </a:fld>
            <a:endParaRPr lang="ru-RU" dirty="0">
              <a:solidFill>
                <a:srgbClr val="44546A"/>
              </a:solidFill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709857"/>
              </p:ext>
            </p:extLst>
          </p:nvPr>
        </p:nvGraphicFramePr>
        <p:xfrm>
          <a:off x="676552" y="2095245"/>
          <a:ext cx="8699909" cy="4422329"/>
        </p:xfrm>
        <a:graphic>
          <a:graphicData uri="http://schemas.openxmlformats.org/drawingml/2006/table">
            <a:tbl>
              <a:tblPr/>
              <a:tblGrid>
                <a:gridCol w="3736223"/>
                <a:gridCol w="872145"/>
                <a:gridCol w="1765823"/>
                <a:gridCol w="2325718"/>
              </a:tblGrid>
              <a:tr h="140667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40667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Форма 0531377 с. 5</a:t>
                      </a:r>
                    </a:p>
                  </a:txBody>
                  <a:tcPr marL="7770" marR="7770" marT="7770" marB="0" anchor="ctr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40667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Информация по остаткам средств на лицевых счетах для учета операций получателей средств из бюджета, открытых отдельным юридическим лицам</a:t>
                      </a:r>
                    </a:p>
                  </a:txBody>
                  <a:tcPr marL="7770" marR="7770" marT="7770" marB="0" anchor="b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0667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770" marR="7770" marT="7770" marB="0" anchor="b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770" marR="7770" marT="7770" marB="0" anchor="b">
                    <a:lnL>
                      <a:noFill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90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иного юридического лица</a:t>
                      </a:r>
                    </a:p>
                  </a:txBody>
                  <a:tcPr marL="7770" marR="7770" marT="7770" marB="0"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Номер лицевого счета</a:t>
                      </a:r>
                    </a:p>
                  </a:txBody>
                  <a:tcPr marL="7770" marR="7770" marT="77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Остаток средств на лицевом счете</a:t>
                      </a:r>
                    </a:p>
                  </a:txBody>
                  <a:tcPr marL="7770" marR="7770" marT="77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5998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770" marR="7770" marT="7770" marB="0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770" marR="7770" marT="77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770" marR="7770" marT="777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1301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 лицевым счетам для учета операций получателей средств из бюджета, всего</a:t>
                      </a:r>
                    </a:p>
                  </a:txBody>
                  <a:tcPr marL="7770" marR="7770" marT="7770" marB="0" anchor="b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х</a:t>
                      </a:r>
                    </a:p>
                  </a:txBody>
                  <a:tcPr marL="7770" marR="7770" marT="77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770" marR="7770" marT="77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5390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том числе:</a:t>
                      </a:r>
                    </a:p>
                  </a:txBody>
                  <a:tcPr marL="139864" marR="7770" marT="7770" marB="0" anchor="b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770" marR="7770" marT="77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770" marR="7770" marT="77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0667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139864" marR="7770" marT="7770" marB="0" anchor="b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770" marR="7770" marT="77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770" marR="7770" marT="77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069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770" marR="7770" marT="7770" marB="0" anchor="b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770" marR="7770" marT="77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770" marR="7770" marT="77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304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770" marR="7770" marT="7770" marB="0" anchor="b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770" marR="7770" marT="77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770" marR="7770" marT="77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0667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770" marR="7770" marT="7770" marB="0" anchor="b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770" marR="7770" marT="77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770" marR="7770" marT="77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069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139864" marR="7770" marT="7770" marB="0" anchor="b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770" marR="7770" marT="777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770" marR="7770" marT="77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667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>
                      <a:noFill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8953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>
                      <a:noFill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304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Руководитель</a:t>
                      </a:r>
                    </a:p>
                  </a:txBody>
                  <a:tcPr marL="7770" marR="7770" marT="7770" marB="0" anchor="b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770" marR="7770" marT="7770" marB="0" anchor="b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770" marR="7770" marT="777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770" marR="7770" marT="7770" marB="0" anchor="b">
                    <a:lnL>
                      <a:noFill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42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(уполномоченное лицо)</a:t>
                      </a:r>
                    </a:p>
                  </a:txBody>
                  <a:tcPr marL="7770" marR="7770" marT="7770" marB="0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(подпись)</a:t>
                      </a:r>
                    </a:p>
                  </a:txBody>
                  <a:tcPr marL="7770" marR="7770" marT="777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(расшифровка подписи)</a:t>
                      </a:r>
                    </a:p>
                  </a:txBody>
                  <a:tcPr marL="7770" marR="7770" marT="777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>
                    <a:lnL>
                      <a:noFill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0667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Главный бухгалтер</a:t>
                      </a:r>
                    </a:p>
                  </a:txBody>
                  <a:tcPr marL="7770" marR="7770" marT="7770" marB="0" anchor="b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770" marR="7770" marT="7770" marB="0" anchor="b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770" marR="7770" marT="777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770" marR="7770" marT="7770" marB="0" anchor="b">
                    <a:lnL>
                      <a:noFill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667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(уполномоченное лицо)</a:t>
                      </a:r>
                    </a:p>
                  </a:txBody>
                  <a:tcPr marL="7770" marR="7770" marT="7770" marB="0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(подпись)</a:t>
                      </a:r>
                    </a:p>
                  </a:txBody>
                  <a:tcPr marL="7770" marR="7770" marT="777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(расшифровка подписи)</a:t>
                      </a:r>
                    </a:p>
                  </a:txBody>
                  <a:tcPr marL="7770" marR="7770" marT="777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>
                    <a:lnL>
                      <a:noFill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0667">
                <a:tc>
                  <a:txBody>
                    <a:bodyPr/>
                    <a:lstStyle/>
                    <a:p>
                      <a:pPr algn="l" fontAlgn="t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>
                    <a:lnL>
                      <a:noFill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0667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Исполнитель</a:t>
                      </a:r>
                    </a:p>
                  </a:txBody>
                  <a:tcPr marL="7770" marR="7770" marT="7770" marB="0" anchor="b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770" marR="7770" marT="7770" marB="0" anchor="b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770" marR="7770" marT="777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770" marR="7770" marT="777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667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(уполномоченное лицо)</a:t>
                      </a:r>
                    </a:p>
                  </a:txBody>
                  <a:tcPr marL="7770" marR="7770" marT="7770" marB="0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(должность)</a:t>
                      </a:r>
                    </a:p>
                  </a:txBody>
                  <a:tcPr marL="7770" marR="7770" marT="777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(подпись)</a:t>
                      </a:r>
                    </a:p>
                  </a:txBody>
                  <a:tcPr marL="7770" marR="7770" marT="777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(расшифровка подписи)</a:t>
                      </a:r>
                    </a:p>
                  </a:txBody>
                  <a:tcPr marL="7770" marR="7770" marT="7770" marB="0">
                    <a:lnL>
                      <a:noFill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8953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770" marR="7770" marT="777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953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(телефон)».</a:t>
                      </a:r>
                    </a:p>
                  </a:txBody>
                  <a:tcPr marL="7770" marR="7770" marT="7770" marB="0">
                    <a:lnL>
                      <a:noFill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4868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"__"  _______ 20__г.</a:t>
                      </a:r>
                    </a:p>
                  </a:txBody>
                  <a:tcPr marL="7770" marR="7770" marT="7770" marB="0" anchor="b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>
                      <a:noFill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0667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770" marR="7770" marT="7770" marB="0" anchor="b">
                    <a:lnL>
                      <a:noFill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971550" y="1010150"/>
            <a:ext cx="10306049" cy="3709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Оперативный баланс операций в системе казначейских платежей (ф. 0531377) в 2025 году</a:t>
            </a:r>
            <a:endParaRPr lang="ru-RU" sz="1600" b="1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7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929820" y="1451755"/>
            <a:ext cx="10423979" cy="511929"/>
          </a:xfrm>
          <a:prstGeom prst="roundRect">
            <a:avLst>
              <a:gd name="adj" fmla="val 3010"/>
            </a:avLst>
          </a:prstGeom>
          <a:noFill/>
          <a:ln w="952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Раздел «Информация по остаткам средств на лицевых счетах для учета операций получателей средств из бюджета, открытых отдельным юридическим лицам»</a:t>
            </a:r>
            <a:endParaRPr lang="ru-RU" sz="1100" b="1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9" name="Стрелка вправо 18"/>
          <p:cNvSpPr/>
          <p:nvPr/>
        </p:nvSpPr>
        <p:spPr>
          <a:xfrm>
            <a:off x="10174796" y="3029161"/>
            <a:ext cx="742950" cy="2633091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006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 txBox="1">
            <a:spLocks/>
          </p:cNvSpPr>
          <p:nvPr/>
        </p:nvSpPr>
        <p:spPr>
          <a:xfrm>
            <a:off x="4019550" y="176276"/>
            <a:ext cx="7945102" cy="49859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Autofit/>
          </a:bodyPr>
          <a:lstStyle>
            <a:lvl1pPr algn="r" hangingPunct="0">
              <a:lnSpc>
                <a:spcPct val="90000"/>
              </a:lnSpc>
              <a:spcBef>
                <a:spcPct val="0"/>
              </a:spcBef>
              <a:buNone/>
              <a:defRPr sz="2000" b="1" i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defRPr>
            </a:lvl1pPr>
          </a:lstStyle>
          <a:p>
            <a:r>
              <a:rPr lang="ru-RU" sz="1600" dirty="0">
                <a:latin typeface="Segoe UI Light" panose="020B0502040204020203" pitchFamily="34" charset="0"/>
                <a:sym typeface="Helvetica Neue"/>
              </a:rPr>
              <a:t>Особенности составления отчетности </a:t>
            </a:r>
            <a:r>
              <a:rPr lang="ru-RU" sz="1600" dirty="0" smtClean="0">
                <a:latin typeface="Segoe UI Light" panose="020B0502040204020203" pitchFamily="34" charset="0"/>
                <a:sym typeface="Helvetica Neue"/>
              </a:rPr>
              <a:t>ТОФК по операциям СКП</a:t>
            </a:r>
            <a:endParaRPr lang="ru-RU" sz="1600" dirty="0">
              <a:latin typeface="Segoe UI Light" panose="020B0502040204020203" pitchFamily="34" charset="0"/>
              <a:sym typeface="Helvetica Neue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>
                <a:solidFill>
                  <a:srgbClr val="44546A"/>
                </a:solidFill>
              </a:rPr>
              <a:pPr/>
              <a:t>13</a:t>
            </a:fld>
            <a:endParaRPr lang="ru-RU" dirty="0">
              <a:solidFill>
                <a:srgbClr val="44546A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71550" y="1010150"/>
            <a:ext cx="10306049" cy="3709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Оперативный баланс операций в системе казначейских платежей (ф. 0531377) в 2025 году</a:t>
            </a:r>
            <a:endParaRPr lang="ru-RU" sz="1600" b="1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7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929820" y="1716401"/>
            <a:ext cx="10423979" cy="511929"/>
          </a:xfrm>
          <a:prstGeom prst="roundRect">
            <a:avLst>
              <a:gd name="adj" fmla="val 3010"/>
            </a:avLst>
          </a:prstGeom>
          <a:noFill/>
          <a:ln w="952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Раздел «Информация по остаткам средств на лицевых счетах для учета операций получателей средств из бюджета, открытых отдельным юридическим лицам»</a:t>
            </a:r>
            <a:endParaRPr lang="ru-RU" sz="1600" b="1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9" name="Стрелка вправо 18"/>
          <p:cNvSpPr/>
          <p:nvPr/>
        </p:nvSpPr>
        <p:spPr>
          <a:xfrm>
            <a:off x="306896" y="3029161"/>
            <a:ext cx="742950" cy="2633091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253130" y="2422652"/>
            <a:ext cx="1093887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Информация по лицевым счетам получателей средств из бюджета (код 41), открытым организациям, которым начисляется доход от размещения средств единого казначейского счета в соответствии с постановлениями Правительства РФ;</a:t>
            </a:r>
          </a:p>
          <a:p>
            <a:endParaRPr lang="ru-RU" dirty="0" smtClean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Перечень лицевых счетов с кодом 41 определяется централизованным справочником, администрируемым МУФК СУЛ;</a:t>
            </a:r>
          </a:p>
          <a:p>
            <a:endParaRPr lang="ru-RU" b="1" dirty="0" smtClean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Отражается в отдельном Оперативном балансе (ф. 0531377) ТОФК, подлежащем включению в свод для представления в МОУ ФК. Формируется в </a:t>
            </a:r>
            <a:r>
              <a:rPr lang="ru-RU" dirty="0" err="1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ПУиО</a:t>
            </a:r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ГИИС «</a:t>
            </a:r>
            <a:r>
              <a:rPr lang="ru-RU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Электронный бюджет»;</a:t>
            </a:r>
            <a:endParaRPr lang="ru-RU" dirty="0" smtClean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ru-RU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Информация о необходимости составления  доводится до ТОФК дополнительно;</a:t>
            </a:r>
          </a:p>
          <a:p>
            <a:endParaRPr lang="ru-RU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В Оперативном балансе (ф. 0531377) по операциям дополнительного периода  - не заполняется.</a:t>
            </a:r>
          </a:p>
          <a:p>
            <a:endParaRPr lang="ru-RU" dirty="0" smtClean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988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 txBox="1">
            <a:spLocks/>
          </p:cNvSpPr>
          <p:nvPr/>
        </p:nvSpPr>
        <p:spPr>
          <a:xfrm>
            <a:off x="4019550" y="176276"/>
            <a:ext cx="7945102" cy="49859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Autofit/>
          </a:bodyPr>
          <a:lstStyle>
            <a:lvl1pPr algn="r" hangingPunct="0">
              <a:lnSpc>
                <a:spcPct val="90000"/>
              </a:lnSpc>
              <a:spcBef>
                <a:spcPct val="0"/>
              </a:spcBef>
              <a:buNone/>
              <a:defRPr sz="2000" b="1" i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defRPr>
            </a:lvl1pPr>
          </a:lstStyle>
          <a:p>
            <a:r>
              <a:rPr lang="ru-RU" sz="1600" dirty="0">
                <a:latin typeface="Segoe UI Light" panose="020B0502040204020203" pitchFamily="34" charset="0"/>
                <a:sym typeface="Helvetica Neue"/>
              </a:rPr>
              <a:t>Особенности составления отчетности </a:t>
            </a:r>
            <a:r>
              <a:rPr lang="ru-RU" sz="1600" dirty="0" smtClean="0">
                <a:latin typeface="Segoe UI Light" panose="020B0502040204020203" pitchFamily="34" charset="0"/>
                <a:sym typeface="Helvetica Neue"/>
              </a:rPr>
              <a:t>ТОФК по операциям СКП</a:t>
            </a:r>
            <a:endParaRPr lang="ru-RU" sz="1600" dirty="0">
              <a:latin typeface="Segoe UI Light" panose="020B0502040204020203" pitchFamily="34" charset="0"/>
              <a:sym typeface="Helvetica Neue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>
                <a:solidFill>
                  <a:srgbClr val="44546A"/>
                </a:solidFill>
              </a:rPr>
              <a:pPr/>
              <a:t>14</a:t>
            </a:fld>
            <a:endParaRPr lang="ru-RU" dirty="0">
              <a:solidFill>
                <a:srgbClr val="44546A"/>
              </a:solidFill>
            </a:endParaRPr>
          </a:p>
        </p:txBody>
      </p:sp>
      <p:sp>
        <p:nvSpPr>
          <p:cNvPr id="15" name="Скругленный прямоугольник 16">
            <a:extLst>
              <a:ext uri="{FF2B5EF4-FFF2-40B4-BE49-F238E27FC236}">
                <a16:creationId xmlns:a16="http://schemas.microsoft.com/office/drawing/2014/main" xmlns="" id="{35C0BD5A-2047-4654-95BD-6216E4CD2D4D}"/>
              </a:ext>
            </a:extLst>
          </p:cNvPr>
          <p:cNvSpPr/>
          <p:nvPr/>
        </p:nvSpPr>
        <p:spPr>
          <a:xfrm>
            <a:off x="7191376" y="3466945"/>
            <a:ext cx="4650817" cy="2789141"/>
          </a:xfrm>
          <a:prstGeom prst="roundRect">
            <a:avLst/>
          </a:prstGeom>
          <a:solidFill>
            <a:schemeClr val="bg1"/>
          </a:solidFill>
          <a:ln w="22225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b" anchorCtr="0"/>
          <a:lstStyle/>
          <a:p>
            <a:pPr algn="ctr" eaLnBrk="0" hangingPunct="0">
              <a:defRPr/>
            </a:pPr>
            <a:r>
              <a:rPr lang="ru-RU" sz="1200" b="1" dirty="0" err="1" smtClean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ПУиО</a:t>
            </a:r>
            <a:r>
              <a:rPr lang="ru-RU" sz="1200" b="1" dirty="0" smtClean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1200" b="1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ГИИС «Электронный бюджет</a:t>
            </a:r>
            <a:r>
              <a:rPr lang="ru-RU" sz="1200" b="1" dirty="0" smtClean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» </a:t>
            </a:r>
            <a:endParaRPr lang="ru-RU" sz="1200" b="1" dirty="0">
              <a:solidFill>
                <a:schemeClr val="bg1">
                  <a:lumMod val="65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6" name="Скругленный прямоугольник 16">
            <a:extLst>
              <a:ext uri="{FF2B5EF4-FFF2-40B4-BE49-F238E27FC236}">
                <a16:creationId xmlns:a16="http://schemas.microsoft.com/office/drawing/2014/main" xmlns="" id="{35C0BD5A-2047-4654-95BD-6216E4CD2D4D}"/>
              </a:ext>
            </a:extLst>
          </p:cNvPr>
          <p:cNvSpPr/>
          <p:nvPr/>
        </p:nvSpPr>
        <p:spPr>
          <a:xfrm>
            <a:off x="425142" y="3466944"/>
            <a:ext cx="4423083" cy="2789142"/>
          </a:xfrm>
          <a:prstGeom prst="roundRect">
            <a:avLst/>
          </a:prstGeom>
          <a:solidFill>
            <a:schemeClr val="bg1"/>
          </a:solidFill>
          <a:ln w="22225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b" anchorCtr="0"/>
          <a:lstStyle/>
          <a:p>
            <a:pPr algn="ctr" eaLnBrk="0" hangingPunct="0">
              <a:defRPr/>
            </a:pPr>
            <a:r>
              <a:rPr lang="ru-RU" sz="1300" b="1" dirty="0" smtClean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Открытый контур </a:t>
            </a:r>
          </a:p>
          <a:p>
            <a:pPr algn="ctr" eaLnBrk="0" hangingPunct="0">
              <a:defRPr/>
            </a:pPr>
            <a:r>
              <a:rPr lang="ru-RU" sz="1300" b="1" dirty="0" smtClean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ИС «АСФК»</a:t>
            </a:r>
            <a:endParaRPr lang="ru-RU" sz="1300" b="1" dirty="0">
              <a:solidFill>
                <a:schemeClr val="bg1">
                  <a:lumMod val="65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:a16="http://schemas.microsoft.com/office/drawing/2014/main" xmlns="" id="{35C0BD5A-2047-4654-95BD-6216E4CD2D4D}"/>
              </a:ext>
            </a:extLst>
          </p:cNvPr>
          <p:cNvSpPr/>
          <p:nvPr/>
        </p:nvSpPr>
        <p:spPr>
          <a:xfrm>
            <a:off x="2098689" y="1295400"/>
            <a:ext cx="7524749" cy="1419226"/>
          </a:xfrm>
          <a:prstGeom prst="roundRect">
            <a:avLst/>
          </a:prstGeom>
          <a:noFill/>
          <a:ln w="22225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t" anchorCtr="0"/>
          <a:lstStyle/>
          <a:p>
            <a:pPr algn="ctr" eaLnBrk="0" hangingPunct="0">
              <a:defRPr/>
            </a:pPr>
            <a:r>
              <a:rPr lang="ru-RU" sz="1200" b="1" dirty="0" smtClean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Модуль формирования бюджетной (бухгалтерской) отчетности </a:t>
            </a:r>
          </a:p>
          <a:p>
            <a:pPr algn="ctr" eaLnBrk="0" hangingPunct="0">
              <a:defRPr/>
            </a:pPr>
            <a:r>
              <a:rPr lang="ru-RU" sz="1200" b="1" dirty="0" err="1" smtClean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ПУиО</a:t>
            </a:r>
            <a:r>
              <a:rPr lang="ru-RU" sz="1200" b="1" dirty="0" smtClean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ГИИС «Электронный бюджет»</a:t>
            </a:r>
            <a:endParaRPr lang="ru-RU" sz="1200" b="1" dirty="0">
              <a:solidFill>
                <a:schemeClr val="bg1">
                  <a:lumMod val="65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8" name="Скругленный прямоугольник 62">
            <a:extLst>
              <a:ext uri="{FF2B5EF4-FFF2-40B4-BE49-F238E27FC236}">
                <a16:creationId xmlns:a16="http://schemas.microsoft.com/office/drawing/2014/main" xmlns="" id="{4DAAEE84-B54E-4D4C-BEBB-1C606EC78634}"/>
              </a:ext>
            </a:extLst>
          </p:cNvPr>
          <p:cNvSpPr/>
          <p:nvPr/>
        </p:nvSpPr>
        <p:spPr>
          <a:xfrm>
            <a:off x="2917860" y="2105024"/>
            <a:ext cx="5635900" cy="50958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/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Оперативный баланс (ф. 0531377) за дополнительный период 2024 года</a:t>
            </a:r>
            <a:endParaRPr lang="ru-RU" sz="16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9" name="Скругленный прямоугольник 62">
            <a:extLst>
              <a:ext uri="{FF2B5EF4-FFF2-40B4-BE49-F238E27FC236}">
                <a16:creationId xmlns:a16="http://schemas.microsoft.com/office/drawing/2014/main" xmlns="" id="{4DAAEE84-B54E-4D4C-BEBB-1C606EC78634}"/>
              </a:ext>
            </a:extLst>
          </p:cNvPr>
          <p:cNvSpPr/>
          <p:nvPr/>
        </p:nvSpPr>
        <p:spPr>
          <a:xfrm>
            <a:off x="620846" y="3837996"/>
            <a:ext cx="4022280" cy="157988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/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Оперативный баланс (ф. 0531377) за дополнительный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период 2024 года</a:t>
            </a:r>
            <a:endParaRPr lang="ru-RU" sz="16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1" name="Скругленный прямоугольник 62">
            <a:extLst>
              <a:ext uri="{FF2B5EF4-FFF2-40B4-BE49-F238E27FC236}">
                <a16:creationId xmlns:a16="http://schemas.microsoft.com/office/drawing/2014/main" xmlns="" id="{4DAAEE84-B54E-4D4C-BEBB-1C606EC78634}"/>
              </a:ext>
            </a:extLst>
          </p:cNvPr>
          <p:cNvSpPr/>
          <p:nvPr/>
        </p:nvSpPr>
        <p:spPr>
          <a:xfrm>
            <a:off x="7527884" y="3837997"/>
            <a:ext cx="4042595" cy="157988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/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Оперативный баланс (ф. 0531377) за дополнительный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период 2024 года</a:t>
            </a:r>
            <a:endParaRPr lang="ru-RU" sz="16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cxnSp>
        <p:nvCxnSpPr>
          <p:cNvPr id="29" name="Соединительная линия уступом 65">
            <a:extLst>
              <a:ext uri="{FF2B5EF4-FFF2-40B4-BE49-F238E27FC236}">
                <a16:creationId xmlns:a16="http://schemas.microsoft.com/office/drawing/2014/main" xmlns="" id="{858DC979-A4E9-49BA-9B12-BF0C7E2B5689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852536" y="2961669"/>
            <a:ext cx="395556" cy="1071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accent1">
                <a:lumMod val="75000"/>
              </a:schemeClr>
            </a:solidFill>
            <a:prstDash val="solid"/>
            <a:headEnd type="none" w="med" len="med"/>
            <a:tailEnd type="arrow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2631986" y="3159983"/>
            <a:ext cx="0" cy="2873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9623438" y="3159983"/>
            <a:ext cx="0" cy="2873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 flipV="1">
            <a:off x="2631986" y="3166180"/>
            <a:ext cx="6991452" cy="55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3" name="Picture 2" descr="23 июня 2012 - Архив изображений - Хостинг картинок и изобра…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3301" y="3159335"/>
            <a:ext cx="729752" cy="729752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391909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086850" y="6318250"/>
            <a:ext cx="2743200" cy="365125"/>
          </a:xfrm>
          <a:noFill/>
        </p:spPr>
        <p:txBody>
          <a:bodyPr/>
          <a:lstStyle/>
          <a:p>
            <a:fld id="{B6F15528-21DE-4FAA-801E-634DDDAF4B2B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10" name="Заголовок 2"/>
          <p:cNvSpPr txBox="1">
            <a:spLocks/>
          </p:cNvSpPr>
          <p:nvPr/>
        </p:nvSpPr>
        <p:spPr>
          <a:xfrm>
            <a:off x="2948473" y="299118"/>
            <a:ext cx="8952938" cy="43088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Helvetica Neue"/>
              </a:rPr>
              <a:t>Особенности составления отчетности по операциям СКП</a:t>
            </a:r>
            <a:endParaRPr lang="ru-RU" sz="300" dirty="0" smtClean="0">
              <a:solidFill>
                <a:schemeClr val="tx1"/>
              </a:solidFill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rPr>
              <a:t>  </a:t>
            </a:r>
            <a:endParaRPr lang="ru-RU" sz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6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929821" y="1104960"/>
            <a:ext cx="10423979" cy="511929"/>
          </a:xfrm>
          <a:prstGeom prst="roundRect">
            <a:avLst>
              <a:gd name="adj" fmla="val 301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Оперативный баланс операций в системе казначейских платежей (ф. </a:t>
            </a: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0531377)</a:t>
            </a:r>
            <a:endParaRPr lang="ru-RU" sz="11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2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929821" y="1914001"/>
            <a:ext cx="10423979" cy="511929"/>
          </a:xfrm>
          <a:prstGeom prst="roundRect">
            <a:avLst>
              <a:gd name="adj" fmla="val 3010"/>
            </a:avLst>
          </a:prstGeom>
          <a:noFill/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Раздел «Информация по суммам привлеченных средств на уровень бюджетов субъектов РФ (местных бюджетов)»</a:t>
            </a:r>
            <a:endParaRPr lang="ru-RU" sz="1600" b="1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558471" y="3870076"/>
            <a:ext cx="5058652" cy="1323439"/>
          </a:xfrm>
          <a:prstGeom prst="rect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Segoe UI Light" panose="020B0502040204020203" pitchFamily="34" charset="0"/>
                <a:ea typeface="Segoe UI" panose="020B0502040204020203" pitchFamily="34" charset="0"/>
                <a:cs typeface="Segoe UI Light" panose="020B0502040204020203" pitchFamily="34" charset="0"/>
              </a:rPr>
              <a:t>Остаток на начало 2025 года                 остатку по соответствующему показателю, отраженному в Оперативном балансе (ф. 0531377) за 31.12.2024 + сумма средств ТФОМС, поступившая и привлеченная в дни дополнительного периода (при наличии)</a:t>
            </a:r>
            <a:endParaRPr lang="ru-RU" sz="1600" dirty="0">
              <a:latin typeface="Segoe UI Light" panose="020B0502040204020203" pitchFamily="34" charset="0"/>
              <a:ea typeface="Segoe UI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4" name="Равно 13"/>
          <p:cNvSpPr/>
          <p:nvPr/>
        </p:nvSpPr>
        <p:spPr>
          <a:xfrm>
            <a:off x="4443668" y="3973178"/>
            <a:ext cx="314546" cy="162453"/>
          </a:xfrm>
          <a:prstGeom prst="mathEqual">
            <a:avLst/>
          </a:prstGeom>
          <a:solidFill>
            <a:schemeClr val="accent1">
              <a:lumMod val="75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Стрелка вправо 14"/>
          <p:cNvSpPr/>
          <p:nvPr/>
        </p:nvSpPr>
        <p:spPr>
          <a:xfrm>
            <a:off x="6895384" y="3489731"/>
            <a:ext cx="819870" cy="2064161"/>
          </a:xfrm>
          <a:prstGeom prst="rightArrow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6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 rot="16200000">
            <a:off x="6543216" y="4297973"/>
            <a:ext cx="1360624" cy="447676"/>
          </a:xfrm>
          <a:prstGeom prst="roundRect">
            <a:avLst>
              <a:gd name="adj" fmla="val 3010"/>
            </a:avLst>
          </a:prstGeom>
          <a:noFill/>
          <a:ln w="952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Подлежит отражению </a:t>
            </a:r>
            <a:endParaRPr lang="ru-RU" sz="12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552613" y="2857990"/>
            <a:ext cx="5058652" cy="338554"/>
          </a:xfrm>
          <a:prstGeom prst="rect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Segoe UI Light" panose="020B0502040204020203" pitchFamily="34" charset="0"/>
                <a:ea typeface="Segoe UI" panose="020B0502040204020203" pitchFamily="34" charset="0"/>
                <a:cs typeface="Segoe UI Light" panose="020B0502040204020203" pitchFamily="34" charset="0"/>
              </a:rPr>
              <a:t>За дни дополнительного периода НЕ заполняется</a:t>
            </a:r>
            <a:endParaRPr lang="ru-RU" sz="1600" dirty="0">
              <a:latin typeface="Segoe UI Light" panose="020B0502040204020203" pitchFamily="34" charset="0"/>
              <a:ea typeface="Segoe UI" panose="020B0502040204020203" pitchFamily="34" charset="0"/>
              <a:cs typeface="Segoe UI Light" panose="020B0502040204020203" pitchFamily="34" charset="0"/>
            </a:endParaRP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419100" y="3384956"/>
            <a:ext cx="95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>
            <a:endCxn id="12" idx="1"/>
          </p:cNvCxnSpPr>
          <p:nvPr/>
        </p:nvCxnSpPr>
        <p:spPr>
          <a:xfrm>
            <a:off x="590550" y="2169965"/>
            <a:ext cx="33927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flipV="1">
            <a:off x="590550" y="2169965"/>
            <a:ext cx="1" cy="2411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428625" y="405440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628650" y="3041418"/>
            <a:ext cx="888091" cy="48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V="1">
            <a:off x="617311" y="4562475"/>
            <a:ext cx="888091" cy="48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Прямоугольник 62"/>
          <p:cNvSpPr/>
          <p:nvPr/>
        </p:nvSpPr>
        <p:spPr>
          <a:xfrm>
            <a:off x="7993515" y="4013059"/>
            <a:ext cx="3534240" cy="830997"/>
          </a:xfrm>
          <a:prstGeom prst="rect">
            <a:avLst/>
          </a:prstGeom>
          <a:ln w="952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Segoe UI Light" panose="020B0502040204020203" pitchFamily="34" charset="0"/>
                <a:ea typeface="Segoe UI" panose="020B0502040204020203" pitchFamily="34" charset="0"/>
                <a:cs typeface="Segoe UI Light" panose="020B0502040204020203" pitchFamily="34" charset="0"/>
              </a:rPr>
              <a:t>В Оперативном балансе с типом ОМИ согласно Инструкции в </a:t>
            </a:r>
            <a:r>
              <a:rPr lang="en-US" sz="1600" dirty="0" smtClean="0">
                <a:latin typeface="Segoe UI Light" panose="020B0502040204020203" pitchFamily="34" charset="0"/>
                <a:ea typeface="Segoe UI" panose="020B0502040204020203" pitchFamily="34" charset="0"/>
                <a:cs typeface="Segoe UI Light" panose="020B0502040204020203" pitchFamily="34" charset="0"/>
              </a:rPr>
              <a:t>KB-1958 </a:t>
            </a:r>
            <a:r>
              <a:rPr lang="ru-RU" sz="1600" dirty="0" smtClean="0">
                <a:latin typeface="Segoe UI Light" panose="020B0502040204020203" pitchFamily="34" charset="0"/>
                <a:ea typeface="Segoe UI" panose="020B0502040204020203" pitchFamily="34" charset="0"/>
                <a:cs typeface="Segoe UI Light" panose="020B0502040204020203" pitchFamily="34" charset="0"/>
              </a:rPr>
              <a:t>Базы знаний И</a:t>
            </a:r>
            <a:r>
              <a:rPr lang="en-US" sz="1600" dirty="0" smtClean="0">
                <a:latin typeface="Segoe UI Light" panose="020B0502040204020203" pitchFamily="34" charset="0"/>
                <a:ea typeface="Segoe UI" panose="020B0502040204020203" pitchFamily="34" charset="0"/>
                <a:cs typeface="Segoe UI Light" panose="020B0502040204020203" pitchFamily="34" charset="0"/>
              </a:rPr>
              <a:t>C </a:t>
            </a:r>
            <a:r>
              <a:rPr lang="ru-RU" sz="1600" dirty="0" smtClean="0">
                <a:latin typeface="Segoe UI Light" panose="020B0502040204020203" pitchFamily="34" charset="0"/>
                <a:ea typeface="Segoe UI" panose="020B0502040204020203" pitchFamily="34" charset="0"/>
                <a:cs typeface="Segoe UI Light" panose="020B0502040204020203" pitchFamily="34" charset="0"/>
              </a:rPr>
              <a:t>«АСФК»</a:t>
            </a:r>
            <a:endParaRPr lang="ru-RU" sz="1600" dirty="0">
              <a:latin typeface="Segoe UI Light" panose="020B0502040204020203" pitchFamily="34" charset="0"/>
              <a:ea typeface="Segoe UI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78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 txBox="1">
            <a:spLocks/>
          </p:cNvSpPr>
          <p:nvPr/>
        </p:nvSpPr>
        <p:spPr>
          <a:xfrm>
            <a:off x="517756" y="1046204"/>
            <a:ext cx="11273494" cy="80693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ru-RU"/>
            </a:defPPr>
            <a:lvl1pPr algn="r">
              <a:lnSpc>
                <a:spcPct val="90000"/>
              </a:lnSpc>
              <a:spcBef>
                <a:spcPct val="0"/>
              </a:spcBef>
              <a:buNone/>
              <a:defRPr sz="2000" b="1" i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ru-RU" sz="2400" dirty="0" smtClean="0">
                <a:latin typeface="Segoe UI Light" panose="020B0502040204020203" pitchFamily="34" charset="0"/>
                <a:sym typeface="Helvetica Neue"/>
              </a:rPr>
              <a:t>Проведение ТОФК операций при завершении 2024 года</a:t>
            </a:r>
            <a:endParaRPr lang="ru-RU" sz="2400" dirty="0" smtClean="0">
              <a:solidFill>
                <a:srgbClr val="FF0000"/>
              </a:solidFill>
              <a:latin typeface="Segoe UI Light" panose="020B0502040204020203" pitchFamily="34" charset="0"/>
              <a:sym typeface="Helvetica Neue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7" name="Номер слайда 6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>
                <a:solidFill>
                  <a:srgbClr val="44546A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pPr/>
              <a:t>16</a:t>
            </a:fld>
            <a:endParaRPr lang="ru-RU" dirty="0">
              <a:solidFill>
                <a:srgbClr val="44546A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4" name="Заголовок 2"/>
          <p:cNvSpPr txBox="1">
            <a:spLocks/>
          </p:cNvSpPr>
          <p:nvPr/>
        </p:nvSpPr>
        <p:spPr>
          <a:xfrm>
            <a:off x="9048749" y="293322"/>
            <a:ext cx="3009005" cy="498598"/>
          </a:xfrm>
          <a:prstGeom prst="rect">
            <a:avLst/>
          </a:prstGeom>
        </p:spPr>
        <p:txBody>
          <a:bodyPr vert="horz" lIns="0" tIns="0" rIns="0" bIns="0" rtlCol="0" anchor="ctr">
            <a:normAutofit fontScale="97500"/>
          </a:bodyPr>
          <a:lstStyle>
            <a:defPPr>
              <a:defRPr lang="ru-RU"/>
            </a:defPPr>
            <a:lvl1pPr algn="r">
              <a:lnSpc>
                <a:spcPct val="90000"/>
              </a:lnSpc>
              <a:spcBef>
                <a:spcPct val="0"/>
              </a:spcBef>
              <a:buNone/>
              <a:defRPr sz="2000" b="1" i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ru-RU" sz="1600" dirty="0" smtClean="0">
                <a:latin typeface="Segoe UI Light" panose="020B0502040204020203" pitchFamily="34" charset="0"/>
                <a:sym typeface="Helvetica Neue"/>
              </a:rPr>
              <a:t>Завершение 2024 года</a:t>
            </a:r>
            <a:endParaRPr lang="ru-RU" sz="1600" dirty="0">
              <a:latin typeface="Segoe UI Light" panose="020B0502040204020203" pitchFamily="34" charset="0"/>
              <a:sym typeface="Helvetica Neue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32106" y="2107420"/>
            <a:ext cx="11140793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defRPr sz="2600">
                <a:latin typeface="+mj-lt"/>
                <a:cs typeface="Segoe UI Light" panose="020B0502040204020203" pitchFamily="34" charset="0"/>
              </a:defRPr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Segoe UI Light" panose="020B0502040204020203" pitchFamily="34" charset="0"/>
              </a:rPr>
              <a:t>Даты дополнительного периода 2024 года устанавливаются Планом работ по завершению 2024 финансового года (5 дней);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Segoe UI Light" panose="020B0502040204020203" pitchFamily="34" charset="0"/>
              </a:rPr>
              <a:t>Формирование регистров казначейского учета за дни дополнительного периода </a:t>
            </a:r>
            <a:r>
              <a:rPr lang="ru-RU" sz="1600" b="1" dirty="0" smtClean="0">
                <a:latin typeface="Segoe UI Light" panose="020B0502040204020203" pitchFamily="34" charset="0"/>
              </a:rPr>
              <a:t>при отсутствии оборотов по счетам учета – не осуществляется</a:t>
            </a:r>
            <a:r>
              <a:rPr lang="ru-RU" sz="1600" dirty="0" smtClean="0">
                <a:latin typeface="Segoe UI Light" panose="020B0502040204020203" pitchFamily="34" charset="0"/>
              </a:rPr>
              <a:t>;</a:t>
            </a:r>
            <a:endParaRPr lang="ru-RU" sz="1600" dirty="0">
              <a:latin typeface="Segoe UI Light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latin typeface="Segoe UI Light" panose="020B0502040204020203" pitchFamily="34" charset="0"/>
              </a:rPr>
              <a:t>Заключение счетов с учетом операций дополнительного периода –</a:t>
            </a:r>
            <a:r>
              <a:rPr lang="ru-RU" sz="1600" b="1" dirty="0">
                <a:latin typeface="Segoe UI Light" panose="020B0502040204020203" pitchFamily="34" charset="0"/>
              </a:rPr>
              <a:t> отражаются в ф. 0531981 с признаком </a:t>
            </a:r>
            <a:r>
              <a:rPr lang="ru-RU" sz="1600" b="1" dirty="0" err="1">
                <a:latin typeface="Segoe UI Light" panose="020B0502040204020203" pitchFamily="34" charset="0"/>
              </a:rPr>
              <a:t>доп</a:t>
            </a:r>
            <a:r>
              <a:rPr lang="ru-RU" sz="1600" b="1" dirty="0">
                <a:latin typeface="Segoe UI Light" panose="020B0502040204020203" pitchFamily="34" charset="0"/>
              </a:rPr>
              <a:t> периода за 5 день (последний) дополнительного периода, </a:t>
            </a:r>
            <a:r>
              <a:rPr lang="ru-RU" sz="1600" dirty="0">
                <a:latin typeface="Segoe UI Light" panose="020B0502040204020203" pitchFamily="34" charset="0"/>
              </a:rPr>
              <a:t>дата которого установлена Планом работ по завершению 2024 финансового </a:t>
            </a:r>
            <a:r>
              <a:rPr lang="ru-RU" sz="1600" dirty="0" smtClean="0">
                <a:latin typeface="Segoe UI Light" panose="020B0502040204020203" pitchFamily="34" charset="0"/>
              </a:rPr>
              <a:t>года</a:t>
            </a:r>
            <a:r>
              <a:rPr lang="ru-RU" sz="1600" dirty="0">
                <a:latin typeface="Segoe UI Light" panose="020B0502040204020203" pitchFamily="34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latin typeface="Segoe UI Light" panose="020B0502040204020203" pitchFamily="34" charset="0"/>
              </a:rPr>
              <a:t>Заключение счетов по операциям без дополнительного периода – </a:t>
            </a:r>
            <a:r>
              <a:rPr lang="ru-RU" sz="1600" b="1" dirty="0">
                <a:latin typeface="Segoe UI Light" panose="020B0502040204020203" pitchFamily="34" charset="0"/>
              </a:rPr>
              <a:t>датой 31.12.2024 </a:t>
            </a:r>
            <a:r>
              <a:rPr lang="ru-RU" sz="1600" b="1" dirty="0" smtClean="0">
                <a:latin typeface="Segoe UI Light" panose="020B0502040204020203" pitchFamily="34" charset="0"/>
              </a:rPr>
              <a:t>года</a:t>
            </a:r>
            <a:r>
              <a:rPr lang="ru-RU" sz="1600" b="1" dirty="0">
                <a:latin typeface="Segoe UI Light" panose="020B0502040204020203" pitchFamily="34" charset="0"/>
              </a:rPr>
              <a:t>;</a:t>
            </a:r>
            <a:r>
              <a:rPr lang="ru-RU" sz="2000" dirty="0" smtClean="0">
                <a:latin typeface="Segoe UI Light" panose="020B0502040204020203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Segoe UI Light" panose="020B0502040204020203" pitchFamily="34" charset="0"/>
              </a:rPr>
              <a:t>В </a:t>
            </a:r>
            <a:r>
              <a:rPr lang="ru-RU" sz="1600" dirty="0">
                <a:latin typeface="Segoe UI Light" panose="020B0502040204020203" pitchFamily="34" charset="0"/>
              </a:rPr>
              <a:t>случае несвоевременной обработки (принятия к учету) ТОФК первичных учетных документов (далее – распоряжения), в том числе возникшей по причине некорректного функционирования в информационных системах Федерального казначейства процесса информационного обмена при осуществлении ТОФК операций по казначейским счетам, при поступлении в ТОФК распоряжений, в которых дата исполнения распоряжения (списания со счета плательщика) соответствует дате 2024 года, данные распоряжения необходимо отражать на казначейском счете, указанном в распоряжении, </a:t>
            </a:r>
            <a:r>
              <a:rPr lang="ru-RU" sz="1600" b="1" dirty="0">
                <a:latin typeface="Segoe UI Light" panose="020B0502040204020203" pitchFamily="34" charset="0"/>
              </a:rPr>
              <a:t>датой 31 декабря 2024 года</a:t>
            </a:r>
            <a:r>
              <a:rPr lang="ru-RU" sz="1600" dirty="0">
                <a:latin typeface="Segoe UI Light" panose="020B0502040204020203" pitchFamily="34" charset="0"/>
              </a:rPr>
              <a:t>.</a:t>
            </a:r>
          </a:p>
          <a:p>
            <a:endParaRPr lang="ru-RU" sz="2000" dirty="0">
              <a:latin typeface="Segoe UI Light" panose="020B0502040204020203" pitchFamily="34" charset="0"/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632106" y="6115462"/>
            <a:ext cx="11140793" cy="451736"/>
            <a:chOff x="2032188" y="1376719"/>
            <a:chExt cx="1135965" cy="451736"/>
          </a:xfrm>
        </p:grpSpPr>
        <p:sp>
          <p:nvSpPr>
            <p:cNvPr id="19" name="Скругленный прямоугольник 18"/>
            <p:cNvSpPr/>
            <p:nvPr/>
          </p:nvSpPr>
          <p:spPr>
            <a:xfrm>
              <a:off x="2032188" y="1376719"/>
              <a:ext cx="1135965" cy="451736"/>
            </a:xfrm>
            <a:prstGeom prst="roundRect">
              <a:avLst>
                <a:gd name="adj" fmla="val 10000"/>
              </a:avLst>
            </a:prstGeom>
            <a:ln>
              <a:solidFill>
                <a:schemeClr val="bg1"/>
              </a:solidFill>
            </a:ln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Скругленный прямоугольник 4"/>
            <p:cNvSpPr/>
            <p:nvPr/>
          </p:nvSpPr>
          <p:spPr>
            <a:xfrm>
              <a:off x="2045419" y="1389950"/>
              <a:ext cx="1109503" cy="4252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955" tIns="13970" rIns="20955" bIns="13970" numCol="1" spcCol="1270" anchor="ctr" anchorCtr="0">
              <a:noAutofit/>
            </a:bodyPr>
            <a:lstStyle/>
            <a:p>
              <a:pPr lvl="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100" kern="1200" dirty="0" smtClean="0">
                  <a:latin typeface="Segoe UI Light" panose="020B0502040204020203" pitchFamily="34" charset="0"/>
                  <a:cs typeface="Segoe UI Light" panose="020B0502040204020203" pitchFamily="34" charset="0"/>
                </a:rPr>
                <a:t>Письмо Федерального казначейства от 03.12.2024 № 07-04-05/02-35552 «Об особенностях ведения казначейского учета, составления и представления бюджетной отчетности и отчетности по операциям системы казначейских платежей при завершении 2024 года и в 2025 году»</a:t>
              </a:r>
              <a:endParaRPr lang="ru-RU" sz="1100" kern="1200" dirty="0"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</p:grpSp>
      <p:pic>
        <p:nvPicPr>
          <p:cNvPr id="21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88" y="6115462"/>
            <a:ext cx="267631" cy="278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4854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 txBox="1">
            <a:spLocks/>
          </p:cNvSpPr>
          <p:nvPr/>
        </p:nvSpPr>
        <p:spPr>
          <a:xfrm>
            <a:off x="723014" y="1484426"/>
            <a:ext cx="10907011" cy="49859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ru-RU"/>
            </a:defPPr>
            <a:lvl1pPr algn="r">
              <a:lnSpc>
                <a:spcPct val="90000"/>
              </a:lnSpc>
              <a:spcBef>
                <a:spcPct val="0"/>
              </a:spcBef>
              <a:buNone/>
              <a:defRPr sz="2000" b="1" i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l"/>
            <a:r>
              <a:rPr lang="ru-RU" sz="2400" dirty="0" smtClean="0">
                <a:latin typeface="Segoe UI Light" panose="020B0502040204020203" pitchFamily="34" charset="0"/>
                <a:sym typeface="Helvetica Neue"/>
              </a:rPr>
              <a:t>Сроки </a:t>
            </a:r>
            <a:r>
              <a:rPr lang="ru-RU" sz="2400" dirty="0" smtClean="0">
                <a:solidFill>
                  <a:srgbClr val="FF0000"/>
                </a:solidFill>
                <a:latin typeface="Segoe UI Light" panose="020B0502040204020203" pitchFamily="34" charset="0"/>
                <a:sym typeface="Helvetica Neue"/>
              </a:rPr>
              <a:t>принятия</a:t>
            </a:r>
            <a:r>
              <a:rPr lang="ru-RU" sz="2400" dirty="0" smtClean="0">
                <a:latin typeface="Segoe UI Light" panose="020B0502040204020203" pitchFamily="34" charset="0"/>
                <a:sym typeface="Helvetica Neue"/>
              </a:rPr>
              <a:t> уточнений показателей на лицевых счетах после отчетной даты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634058" y="2115867"/>
            <a:ext cx="8417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defRPr sz="2600">
                <a:latin typeface="+mj-lt"/>
                <a:cs typeface="Segoe UI Light" panose="020B0502040204020203" pitchFamily="34" charset="0"/>
              </a:defRPr>
            </a:lvl1pPr>
          </a:lstStyle>
          <a:p>
            <a:r>
              <a:rPr lang="ru-RU" sz="2400" dirty="0">
                <a:latin typeface="Segoe UI Light" panose="020B0502040204020203" pitchFamily="34" charset="0"/>
              </a:rPr>
              <a:t>по месту открытия лицевого счета  по обращению в ТОФК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9405" y="4044987"/>
            <a:ext cx="10686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по обращению ГРБС, ФО, ГВБФ в Федеральное казначейство</a:t>
            </a:r>
          </a:p>
          <a:p>
            <a:pPr algn="ctr"/>
            <a:r>
              <a:rPr lang="ru-RU" sz="2400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2400" dirty="0">
                <a:latin typeface="Segoe UI Light" panose="020B0502040204020203" pitchFamily="34" charset="0"/>
                <a:cs typeface="Segoe UI Light" panose="020B0502040204020203" pitchFamily="34" charset="0"/>
              </a:rPr>
              <a:t>в исключительных случаях с </a:t>
            </a:r>
            <a:r>
              <a:rPr lang="ru-RU" sz="24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обоснованием </a:t>
            </a:r>
          </a:p>
          <a:p>
            <a:pPr algn="ctr"/>
            <a:r>
              <a:rPr lang="ru-RU" sz="24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необходимости внесения изменений </a:t>
            </a:r>
            <a:endParaRPr lang="ru-RU" sz="24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26148" y="3161133"/>
            <a:ext cx="51728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20 </a:t>
            </a:r>
            <a:r>
              <a:rPr lang="ru-RU" sz="24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января </a:t>
            </a:r>
            <a:r>
              <a:rPr lang="ru-RU" sz="2400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2025 года (включительно) </a:t>
            </a:r>
            <a:endParaRPr lang="ru-RU" sz="24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cxnSp>
        <p:nvCxnSpPr>
          <p:cNvPr id="8" name="Соединительная линия уступом 7"/>
          <p:cNvCxnSpPr/>
          <p:nvPr/>
        </p:nvCxnSpPr>
        <p:spPr>
          <a:xfrm rot="10800000">
            <a:off x="929820" y="2491082"/>
            <a:ext cx="3496328" cy="833756"/>
          </a:xfrm>
          <a:prstGeom prst="bentConnector3">
            <a:avLst>
              <a:gd name="adj1" fmla="val 113203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162176" y="2741153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д</a:t>
            </a:r>
            <a:r>
              <a:rPr lang="ru-RU" i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о наступления:</a:t>
            </a:r>
            <a:endParaRPr lang="ru-RU" i="1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cxnSp>
        <p:nvCxnSpPr>
          <p:cNvPr id="13" name="Соединительная линия уступом 12"/>
          <p:cNvCxnSpPr/>
          <p:nvPr/>
        </p:nvCxnSpPr>
        <p:spPr>
          <a:xfrm rot="10800000" flipV="1">
            <a:off x="863600" y="3493027"/>
            <a:ext cx="3562548" cy="998236"/>
          </a:xfrm>
          <a:prstGeom prst="bentConnector3">
            <a:avLst>
              <a:gd name="adj1" fmla="val 111078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125133" y="3644157"/>
            <a:ext cx="2675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после наступления:</a:t>
            </a:r>
            <a:endParaRPr lang="ru-RU" i="1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>
                <a:solidFill>
                  <a:srgbClr val="44546A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pPr/>
              <a:t>17</a:t>
            </a:fld>
            <a:endParaRPr lang="ru-RU" dirty="0">
              <a:solidFill>
                <a:srgbClr val="44546A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4" name="Заголовок 2"/>
          <p:cNvSpPr txBox="1">
            <a:spLocks/>
          </p:cNvSpPr>
          <p:nvPr/>
        </p:nvSpPr>
        <p:spPr>
          <a:xfrm>
            <a:off x="5800725" y="293322"/>
            <a:ext cx="6257030" cy="498598"/>
          </a:xfrm>
          <a:prstGeom prst="rect">
            <a:avLst/>
          </a:prstGeom>
        </p:spPr>
        <p:txBody>
          <a:bodyPr vert="horz" lIns="0" tIns="0" rIns="0" bIns="0" rtlCol="0" anchor="ctr">
            <a:normAutofit fontScale="97500"/>
          </a:bodyPr>
          <a:lstStyle>
            <a:defPPr>
              <a:defRPr lang="ru-RU"/>
            </a:defPPr>
            <a:lvl1pPr algn="r">
              <a:lnSpc>
                <a:spcPct val="90000"/>
              </a:lnSpc>
              <a:spcBef>
                <a:spcPct val="0"/>
              </a:spcBef>
              <a:buNone/>
              <a:defRPr sz="2000" b="1" i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ru-RU" sz="1600" dirty="0">
                <a:latin typeface="Segoe UI Light" panose="020B0502040204020203" pitchFamily="34" charset="0"/>
                <a:sym typeface="Helvetica Neue"/>
              </a:rPr>
              <a:t>Исправление учетных данных отчетного финансового года</a:t>
            </a:r>
          </a:p>
        </p:txBody>
      </p:sp>
      <p:grpSp>
        <p:nvGrpSpPr>
          <p:cNvPr id="16" name="Группа 15"/>
          <p:cNvGrpSpPr/>
          <p:nvPr/>
        </p:nvGrpSpPr>
        <p:grpSpPr>
          <a:xfrm>
            <a:off x="632106" y="6115462"/>
            <a:ext cx="11140793" cy="451736"/>
            <a:chOff x="2032188" y="1376719"/>
            <a:chExt cx="1135965" cy="451736"/>
          </a:xfrm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2032188" y="1376719"/>
              <a:ext cx="1135965" cy="451736"/>
            </a:xfrm>
            <a:prstGeom prst="roundRect">
              <a:avLst>
                <a:gd name="adj" fmla="val 10000"/>
              </a:avLst>
            </a:prstGeom>
            <a:ln>
              <a:solidFill>
                <a:schemeClr val="bg1"/>
              </a:solidFill>
            </a:ln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Скругленный прямоугольник 4"/>
            <p:cNvSpPr/>
            <p:nvPr/>
          </p:nvSpPr>
          <p:spPr>
            <a:xfrm>
              <a:off x="2045419" y="1389950"/>
              <a:ext cx="1109503" cy="4252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955" tIns="13970" rIns="20955" bIns="13970" numCol="1" spcCol="1270" anchor="ctr" anchorCtr="0">
              <a:noAutofit/>
            </a:bodyPr>
            <a:lstStyle/>
            <a:p>
              <a:pPr lvl="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100" kern="1200" dirty="0" smtClean="0">
                  <a:latin typeface="Segoe UI Light" panose="020B0502040204020203" pitchFamily="34" charset="0"/>
                  <a:cs typeface="Segoe UI Light" panose="020B0502040204020203" pitchFamily="34" charset="0"/>
                </a:rPr>
                <a:t>Письмо Федерального казначейства от 03.12.2024 № 07-04-05/02-35552 «Об особенностях ведения казначейского учета, составления и представления бюджетной отчетности и отчетности по операциям системы казначейских платежей при завершении 2024 года и в 2025 году»</a:t>
              </a:r>
              <a:endParaRPr lang="ru-RU" sz="1100" kern="1200" dirty="0"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</p:grpSp>
      <p:pic>
        <p:nvPicPr>
          <p:cNvPr id="19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88" y="6115462"/>
            <a:ext cx="267631" cy="278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6541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 txBox="1">
            <a:spLocks/>
          </p:cNvSpPr>
          <p:nvPr/>
        </p:nvSpPr>
        <p:spPr>
          <a:xfrm>
            <a:off x="517756" y="1046204"/>
            <a:ext cx="11273494" cy="80693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ru-RU"/>
            </a:defPPr>
            <a:lvl1pPr algn="r">
              <a:lnSpc>
                <a:spcPct val="90000"/>
              </a:lnSpc>
              <a:spcBef>
                <a:spcPct val="0"/>
              </a:spcBef>
              <a:buNone/>
              <a:defRPr sz="2000" b="1" i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ru-RU" sz="2400" dirty="0" smtClean="0">
                <a:latin typeface="Segoe UI Light" panose="020B0502040204020203" pitchFamily="34" charset="0"/>
                <a:sym typeface="Helvetica Neue"/>
              </a:rPr>
              <a:t>Сроки </a:t>
            </a:r>
            <a:r>
              <a:rPr lang="ru-RU" sz="2400" dirty="0" smtClean="0">
                <a:solidFill>
                  <a:srgbClr val="FF0000"/>
                </a:solidFill>
                <a:latin typeface="Segoe UI Light" panose="020B0502040204020203" pitchFamily="34" charset="0"/>
                <a:sym typeface="Helvetica Neue"/>
              </a:rPr>
              <a:t>проведения</a:t>
            </a:r>
            <a:r>
              <a:rPr lang="ru-RU" sz="2400" dirty="0" smtClean="0">
                <a:latin typeface="Segoe UI Light" panose="020B0502040204020203" pitchFamily="34" charset="0"/>
                <a:sym typeface="Helvetica Neue"/>
              </a:rPr>
              <a:t> уточнений показателей на лицевых счетах после отчетной даты </a:t>
            </a:r>
            <a:r>
              <a:rPr lang="ru-RU" sz="2400" dirty="0" smtClean="0">
                <a:solidFill>
                  <a:srgbClr val="FF0000"/>
                </a:solidFill>
                <a:latin typeface="Segoe UI Light" panose="020B0502040204020203" pitchFamily="34" charset="0"/>
                <a:sym typeface="Helvetica Neue"/>
              </a:rPr>
              <a:t>в части операций по исполнению федерального бюджета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51572" y="3636058"/>
            <a:ext cx="26288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defRPr sz="2600">
                <a:latin typeface="+mj-lt"/>
                <a:cs typeface="Segoe UI Light" panose="020B0502040204020203" pitchFamily="34" charset="0"/>
              </a:defRPr>
            </a:lvl1pPr>
          </a:lstStyle>
          <a:p>
            <a:r>
              <a:rPr lang="ru-RU" sz="2000" dirty="0" smtClean="0">
                <a:latin typeface="Segoe UI Light" panose="020B0502040204020203" pitchFamily="34" charset="0"/>
              </a:rPr>
              <a:t>Закрытие года по расходам ФБ</a:t>
            </a:r>
            <a:endParaRPr lang="ru-RU" sz="2000" dirty="0">
              <a:latin typeface="Segoe UI Light" panose="020B0502040204020203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509569" y="3399809"/>
            <a:ext cx="31583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Представление в МОУ ФК Сведений о входящих остатках по счетам Главной книги (ф. 0531982)</a:t>
            </a:r>
            <a:endParaRPr lang="ru-RU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383373" y="3710611"/>
            <a:ext cx="30863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Проведение уточнений НЕ ОСУЩЕСТВЛЯЕТСЯ</a:t>
            </a:r>
            <a:endParaRPr lang="ru-RU" dirty="0">
              <a:solidFill>
                <a:srgbClr val="FF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>
                <a:solidFill>
                  <a:srgbClr val="44546A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pPr/>
              <a:t>18</a:t>
            </a:fld>
            <a:endParaRPr lang="ru-RU" dirty="0">
              <a:solidFill>
                <a:srgbClr val="44546A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4" name="Заголовок 2"/>
          <p:cNvSpPr txBox="1">
            <a:spLocks/>
          </p:cNvSpPr>
          <p:nvPr/>
        </p:nvSpPr>
        <p:spPr>
          <a:xfrm>
            <a:off x="5800725" y="293322"/>
            <a:ext cx="6257030" cy="498598"/>
          </a:xfrm>
          <a:prstGeom prst="rect">
            <a:avLst/>
          </a:prstGeom>
        </p:spPr>
        <p:txBody>
          <a:bodyPr vert="horz" lIns="0" tIns="0" rIns="0" bIns="0" rtlCol="0" anchor="ctr">
            <a:normAutofit fontScale="97500"/>
          </a:bodyPr>
          <a:lstStyle>
            <a:defPPr>
              <a:defRPr lang="ru-RU"/>
            </a:defPPr>
            <a:lvl1pPr algn="r">
              <a:lnSpc>
                <a:spcPct val="90000"/>
              </a:lnSpc>
              <a:spcBef>
                <a:spcPct val="0"/>
              </a:spcBef>
              <a:buNone/>
              <a:defRPr sz="2000" b="1" i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ru-RU" sz="1600" dirty="0">
                <a:latin typeface="Segoe UI Light" panose="020B0502040204020203" pitchFamily="34" charset="0"/>
                <a:sym typeface="Helvetica Neue"/>
              </a:rPr>
              <a:t>Исправление учетных данных отчетного финансового года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533175" y="3175822"/>
            <a:ext cx="2968169" cy="1715909"/>
          </a:xfrm>
          <a:prstGeom prst="roundRect">
            <a:avLst/>
          </a:prstGeom>
          <a:noFill/>
          <a:ln w="1905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8270858" y="3142020"/>
            <a:ext cx="3635792" cy="1715909"/>
          </a:xfrm>
          <a:prstGeom prst="roundRect">
            <a:avLst/>
          </a:prstGeom>
          <a:noFill/>
          <a:ln w="1905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трелка вправо 36"/>
          <p:cNvSpPr/>
          <p:nvPr/>
        </p:nvSpPr>
        <p:spPr>
          <a:xfrm>
            <a:off x="4114830" y="3046829"/>
            <a:ext cx="3712914" cy="2064161"/>
          </a:xfrm>
          <a:prstGeom prst="rightArrow">
            <a:avLst/>
          </a:prstGeom>
          <a:noFill/>
          <a:ln w="1905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grpSp>
        <p:nvGrpSpPr>
          <p:cNvPr id="38" name="Группа 37"/>
          <p:cNvGrpSpPr/>
          <p:nvPr/>
        </p:nvGrpSpPr>
        <p:grpSpPr>
          <a:xfrm>
            <a:off x="632106" y="6115462"/>
            <a:ext cx="11140793" cy="451736"/>
            <a:chOff x="2032188" y="1376719"/>
            <a:chExt cx="1135965" cy="451736"/>
          </a:xfrm>
        </p:grpSpPr>
        <p:sp>
          <p:nvSpPr>
            <p:cNvPr id="39" name="Скругленный прямоугольник 38"/>
            <p:cNvSpPr/>
            <p:nvPr/>
          </p:nvSpPr>
          <p:spPr>
            <a:xfrm>
              <a:off x="2032188" y="1376719"/>
              <a:ext cx="1135965" cy="451736"/>
            </a:xfrm>
            <a:prstGeom prst="roundRect">
              <a:avLst>
                <a:gd name="adj" fmla="val 10000"/>
              </a:avLst>
            </a:prstGeom>
            <a:ln>
              <a:solidFill>
                <a:schemeClr val="bg1"/>
              </a:solidFill>
            </a:ln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0" name="Скругленный прямоугольник 4"/>
            <p:cNvSpPr/>
            <p:nvPr/>
          </p:nvSpPr>
          <p:spPr>
            <a:xfrm>
              <a:off x="2045419" y="1389950"/>
              <a:ext cx="1109503" cy="4252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955" tIns="13970" rIns="20955" bIns="13970" numCol="1" spcCol="1270" anchor="ctr" anchorCtr="0">
              <a:noAutofit/>
            </a:bodyPr>
            <a:lstStyle/>
            <a:p>
              <a:pPr lvl="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100" kern="1200" dirty="0" smtClean="0">
                  <a:latin typeface="Segoe UI Light" panose="020B0502040204020203" pitchFamily="34" charset="0"/>
                  <a:cs typeface="Segoe UI Light" panose="020B0502040204020203" pitchFamily="34" charset="0"/>
                </a:rPr>
                <a:t>Письмо Федерального казначейства от 03.12.2024 № 07-04-05/02-35552 «Об особенностях ведения казначейского учета, составления и представления бюджетной отчетности и отчетности по операциям системы казначейских платежей при завершении 2024 года и в 2025 году»</a:t>
              </a:r>
              <a:endParaRPr lang="ru-RU" sz="1100" kern="1200" dirty="0"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</p:grpSp>
      <p:pic>
        <p:nvPicPr>
          <p:cNvPr id="41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88" y="6115462"/>
            <a:ext cx="267631" cy="278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7393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 txBox="1">
            <a:spLocks/>
          </p:cNvSpPr>
          <p:nvPr/>
        </p:nvSpPr>
        <p:spPr>
          <a:xfrm>
            <a:off x="58182" y="176276"/>
            <a:ext cx="11906470" cy="49859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Autofit/>
          </a:bodyPr>
          <a:lstStyle>
            <a:lvl1pPr algn="r" hangingPunct="0">
              <a:lnSpc>
                <a:spcPct val="90000"/>
              </a:lnSpc>
              <a:spcBef>
                <a:spcPct val="0"/>
              </a:spcBef>
              <a:buNone/>
              <a:defRPr sz="2000" b="1" i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defRPr>
            </a:lvl1pPr>
          </a:lstStyle>
          <a:p>
            <a:r>
              <a:rPr lang="ru-RU" dirty="0" smtClean="0">
                <a:sym typeface="Helvetica Neue"/>
              </a:rPr>
              <a:t>Инвентаризация остатков на счетах учета денежных средств </a:t>
            </a:r>
            <a:endParaRPr lang="ru-RU" dirty="0">
              <a:sym typeface="Helvetica Neue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83941" y="1087060"/>
            <a:ext cx="11360384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100" b="1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sz="14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Особенности формирования Инвентаризационной описи остатков на счетах учета денежных средств (ф. 0504082):</a:t>
            </a:r>
            <a:endParaRPr lang="ru-RU" sz="14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ru-RU" sz="1100" b="1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ru-RU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882195" y="2495550"/>
            <a:ext cx="4514335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графе 2 подлежат отражению наименования</a:t>
            </a:r>
            <a:r>
              <a:rPr lang="ru-RU" sz="14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:</a:t>
            </a:r>
          </a:p>
          <a:p>
            <a:endParaRPr lang="ru-RU" sz="14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подразделения Банка России;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кредитной организации;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территориального органа Федерального казначейства.</a:t>
            </a:r>
          </a:p>
          <a:p>
            <a:endParaRPr lang="ru-RU" sz="1400" b="1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sz="14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</a:t>
            </a:r>
            <a:r>
              <a:rPr lang="ru-RU" sz="1400" b="1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графе 3 </a:t>
            </a:r>
            <a:r>
              <a:rPr lang="ru-RU" sz="14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подлежат отражению номера</a:t>
            </a:r>
            <a:r>
              <a:rPr lang="ru-RU" sz="14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:</a:t>
            </a:r>
          </a:p>
          <a:p>
            <a:endParaRPr lang="ru-RU" sz="14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банковских счетов (№ 40116, № 40816…);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казначейских </a:t>
            </a:r>
            <a:r>
              <a:rPr lang="ru-RU" sz="14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счетов, открытых к банковским </a:t>
            </a:r>
            <a:r>
              <a:rPr lang="ru-RU" sz="14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счетам;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единого казначейского счета ( № 40102);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казначейских счетов, учитываемых на едином казначейском счете.</a:t>
            </a:r>
            <a:r>
              <a:rPr lang="ru-RU" sz="11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  </a:t>
            </a:r>
            <a:endParaRPr lang="ru-RU" sz="11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>
                <a:solidFill>
                  <a:srgbClr val="44546A"/>
                </a:solidFill>
              </a:rPr>
              <a:pPr/>
              <a:t>2</a:t>
            </a:fld>
            <a:endParaRPr lang="ru-RU" dirty="0">
              <a:solidFill>
                <a:srgbClr val="44546A"/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>
            <a:off x="632106" y="6201187"/>
            <a:ext cx="11140793" cy="451736"/>
            <a:chOff x="2032188" y="1376719"/>
            <a:chExt cx="1135965" cy="451736"/>
          </a:xfrm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2032188" y="1376719"/>
              <a:ext cx="1135965" cy="451736"/>
            </a:xfrm>
            <a:prstGeom prst="roundRect">
              <a:avLst>
                <a:gd name="adj" fmla="val 10000"/>
              </a:avLst>
            </a:prstGeom>
            <a:ln>
              <a:solidFill>
                <a:schemeClr val="bg1"/>
              </a:solidFill>
            </a:ln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Скругленный прямоугольник 4"/>
            <p:cNvSpPr/>
            <p:nvPr/>
          </p:nvSpPr>
          <p:spPr>
            <a:xfrm>
              <a:off x="2045419" y="1389950"/>
              <a:ext cx="1109503" cy="4252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955" tIns="13970" rIns="20955" bIns="13970" numCol="1" spcCol="1270" anchor="ctr" anchorCtr="0">
              <a:noAutofit/>
            </a:bodyPr>
            <a:lstStyle/>
            <a:p>
              <a:pPr lvl="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100" kern="1200" dirty="0" smtClean="0">
                  <a:latin typeface="Segoe UI Light" panose="020B0502040204020203" pitchFamily="34" charset="0"/>
                  <a:cs typeface="Segoe UI Light" panose="020B0502040204020203" pitchFamily="34" charset="0"/>
                </a:rPr>
                <a:t>Письмо Федерального казначейства от 03.12.2024 № 07-04-05/02-35552 «Об особенностях ведения казначейского учета, составления и представления бюджетной отчетности и отчетности по операциям системы казначейских платежей при завершении 2024 года и в 2025 году»</a:t>
              </a:r>
              <a:endParaRPr lang="ru-RU" sz="1100" kern="1200" dirty="0"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</p:grpSp>
      <p:pic>
        <p:nvPicPr>
          <p:cNvPr id="18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941" y="6214418"/>
            <a:ext cx="267631" cy="278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Скругленный прямоугольник 11"/>
          <p:cNvSpPr/>
          <p:nvPr/>
        </p:nvSpPr>
        <p:spPr>
          <a:xfrm>
            <a:off x="517756" y="1781176"/>
            <a:ext cx="5216294" cy="4159424"/>
          </a:xfrm>
          <a:prstGeom prst="roundRect">
            <a:avLst/>
          </a:prstGeom>
          <a:noFill/>
          <a:ln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556605" y="1771651"/>
            <a:ext cx="5216294" cy="4178474"/>
          </a:xfrm>
          <a:prstGeom prst="roundRect">
            <a:avLst/>
          </a:prstGeom>
          <a:noFill/>
          <a:ln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7392666" y="1966195"/>
            <a:ext cx="35441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На 01.01.2025 (стало)</a:t>
            </a:r>
            <a:endParaRPr lang="ru-RU" sz="14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7016295" y="2486025"/>
            <a:ext cx="4514335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графе 2 подлежат отражению наименования</a:t>
            </a:r>
            <a:r>
              <a:rPr lang="ru-RU" sz="14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:</a:t>
            </a:r>
          </a:p>
          <a:p>
            <a:endParaRPr lang="ru-RU" sz="14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подразделения Банка России;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кредитной организации;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территориального органа Федерального казначейства</a:t>
            </a:r>
            <a:r>
              <a:rPr lang="ru-RU" sz="14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.</a:t>
            </a:r>
          </a:p>
          <a:p>
            <a:endParaRPr lang="ru-RU" sz="1400" b="1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sz="14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</a:t>
            </a:r>
            <a:r>
              <a:rPr lang="ru-RU" sz="1400" b="1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графе 3 </a:t>
            </a:r>
            <a:r>
              <a:rPr lang="ru-RU" sz="14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подлежат отражению номера</a:t>
            </a:r>
            <a:r>
              <a:rPr lang="ru-RU" sz="14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:</a:t>
            </a:r>
          </a:p>
          <a:p>
            <a:endParaRPr lang="ru-RU" sz="14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банковских счетов (№ 40116, № 40816…);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казначейских </a:t>
            </a:r>
            <a:r>
              <a:rPr lang="ru-RU" sz="1400" dirty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счетов, открытых к банковским </a:t>
            </a:r>
            <a:r>
              <a:rPr lang="ru-RU" sz="1400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счетам;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единого казначейского счета ( № 40102);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казначейских счетов, учитываемых на едином казначейском счете.</a:t>
            </a:r>
            <a:r>
              <a:rPr lang="ru-RU" sz="1100" dirty="0" smtClean="0">
                <a:solidFill>
                  <a:srgbClr val="FF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  </a:t>
            </a:r>
            <a:endParaRPr lang="ru-RU" sz="1100" dirty="0">
              <a:solidFill>
                <a:srgbClr val="FF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29" name="Picture 2" descr="23 июня 2012 - Архив изображений - Хостинг картинок и изобра…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720" y="3371358"/>
            <a:ext cx="327605" cy="327605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30" name="Picture 2" descr="23 июня 2012 - Архив изображений - Хостинг картинок и изобра…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720" y="4647708"/>
            <a:ext cx="327605" cy="327605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31" name="Picture 2" descr="23 июня 2012 - Архив изображений - Хостинг картинок и изобра…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720" y="5085858"/>
            <a:ext cx="327605" cy="327605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32" name="Прямоугольник 31"/>
          <p:cNvSpPr/>
          <p:nvPr/>
        </p:nvSpPr>
        <p:spPr>
          <a:xfrm>
            <a:off x="1163316" y="1915899"/>
            <a:ext cx="35441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На 01.01.2024 (было)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167819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 txBox="1">
            <a:spLocks/>
          </p:cNvSpPr>
          <p:nvPr/>
        </p:nvSpPr>
        <p:spPr>
          <a:xfrm>
            <a:off x="58182" y="176276"/>
            <a:ext cx="11906470" cy="49859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Autofit/>
          </a:bodyPr>
          <a:lstStyle>
            <a:lvl1pPr algn="r" hangingPunct="0">
              <a:lnSpc>
                <a:spcPct val="90000"/>
              </a:lnSpc>
              <a:spcBef>
                <a:spcPct val="0"/>
              </a:spcBef>
              <a:buNone/>
              <a:defRPr sz="2000" b="1" i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defRPr>
            </a:lvl1pPr>
          </a:lstStyle>
          <a:p>
            <a:r>
              <a:rPr lang="ru-RU" dirty="0" smtClean="0">
                <a:sym typeface="Helvetica Neue"/>
              </a:rPr>
              <a:t>Инвентаризация остатков на счетах учета денежных средств </a:t>
            </a:r>
            <a:endParaRPr lang="ru-RU" dirty="0">
              <a:sym typeface="Helvetica Neue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7761" y="996778"/>
            <a:ext cx="5254069" cy="5342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340660" y="1089107"/>
            <a:ext cx="58252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Особенности инвентаризации остатков </a:t>
            </a:r>
            <a:r>
              <a:rPr lang="ru-RU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 едином казначейском счете</a:t>
            </a:r>
            <a:endParaRPr lang="ru-RU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>
                <a:solidFill>
                  <a:srgbClr val="44546A"/>
                </a:solidFill>
              </a:rPr>
              <a:pPr/>
              <a:t>3</a:t>
            </a:fld>
            <a:endParaRPr lang="ru-RU" dirty="0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406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 txBox="1">
            <a:spLocks/>
          </p:cNvSpPr>
          <p:nvPr/>
        </p:nvSpPr>
        <p:spPr>
          <a:xfrm>
            <a:off x="58182" y="176276"/>
            <a:ext cx="11906470" cy="49859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Autofit/>
          </a:bodyPr>
          <a:lstStyle>
            <a:lvl1pPr algn="r" hangingPunct="0">
              <a:lnSpc>
                <a:spcPct val="90000"/>
              </a:lnSpc>
              <a:spcBef>
                <a:spcPct val="0"/>
              </a:spcBef>
              <a:buNone/>
              <a:defRPr sz="2000" b="1" i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defRPr>
            </a:lvl1pPr>
          </a:lstStyle>
          <a:p>
            <a:r>
              <a:rPr lang="ru-RU" dirty="0" smtClean="0">
                <a:sym typeface="Helvetica Neue"/>
              </a:rPr>
              <a:t>Инвентаризация остатков на счетах учета денежных средств </a:t>
            </a:r>
            <a:endParaRPr lang="ru-RU" dirty="0">
              <a:sym typeface="Helvetica Neue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58633" y="2488930"/>
            <a:ext cx="10905567" cy="1738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100" b="1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формирование Инвентаризационной описи (ф. 0504082)  осуществляется в информационной системе, в которой осуществляется учет операций по банковскому счету (единому казначейскому счету);</a:t>
            </a:r>
          </a:p>
          <a:p>
            <a:endParaRPr lang="ru-RU" sz="16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инвентаризация </a:t>
            </a:r>
            <a:r>
              <a:rPr lang="ru-RU" sz="16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остатка на казначейском счете № 03420 </a:t>
            </a: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«</a:t>
            </a:r>
            <a:r>
              <a:rPr lang="ru-RU" sz="16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Средства единого казначейского счета до выяснения принадлежности»    -   не </a:t>
            </a: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осуществляется.</a:t>
            </a:r>
          </a:p>
          <a:p>
            <a:endParaRPr lang="ru-RU" sz="16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>
                <a:solidFill>
                  <a:srgbClr val="44546A"/>
                </a:solidFill>
              </a:rPr>
              <a:pPr/>
              <a:t>4</a:t>
            </a:fld>
            <a:endParaRPr lang="ru-RU" dirty="0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177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>
          <a:xfrm>
            <a:off x="9162154" y="6396555"/>
            <a:ext cx="2804161" cy="348813"/>
          </a:xfrm>
        </p:spPr>
        <p:txBody>
          <a:bodyPr/>
          <a:lstStyle/>
          <a:p>
            <a:fld id="{B6F15528-21DE-4FAA-801E-634DDDAF4B2B}" type="slidenum">
              <a:rPr lang="ru-RU" smtClean="0">
                <a:solidFill>
                  <a:srgbClr val="44546A"/>
                </a:solidFill>
              </a:rPr>
              <a:pPr/>
              <a:t>5</a:t>
            </a:fld>
            <a:endParaRPr lang="ru-RU" dirty="0">
              <a:solidFill>
                <a:srgbClr val="44546A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876" y="343650"/>
            <a:ext cx="8394440" cy="34881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Отражение в отчетности доходов от управления ЕКС за декабрь 2024 года </a:t>
            </a:r>
            <a:endParaRPr lang="ru-RU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971" y="143478"/>
            <a:ext cx="1402441" cy="54898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09575" y="1651039"/>
            <a:ext cx="1091723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Постановление Правительства Российской Федерации от 11.07.2020 № 1020 «О </a:t>
            </a: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порядке и случаях зачисления средств, полученных от размещения временно свободных средств единого казначейского счета, а также начисления дохода на остатки средств, отраженных на лицевых счетах организаций, определенных Правительством Российской Федерации, за счет таких средств»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9971" y="3749996"/>
            <a:ext cx="3895309" cy="92333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Распределение и зачисление доходов от управления средствами ЕКС за декабрь 2024 года</a:t>
            </a:r>
            <a:endParaRPr lang="ru-RU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4338322" y="4108075"/>
            <a:ext cx="650240" cy="1632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ru-RU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59319" y="3866552"/>
            <a:ext cx="3454400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В первые 10 рабочих дней 2025 года операциями 2025 года </a:t>
            </a:r>
            <a:endParaRPr lang="ru-RU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8877674" y="4108075"/>
            <a:ext cx="650240" cy="1632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ru-RU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720956" y="3740216"/>
            <a:ext cx="22453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Получение ФО выписок по КС в 2025 году </a:t>
            </a:r>
            <a:endParaRPr lang="ru-RU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pSp>
        <p:nvGrpSpPr>
          <p:cNvPr id="26" name="Группа 25"/>
          <p:cNvGrpSpPr/>
          <p:nvPr/>
        </p:nvGrpSpPr>
        <p:grpSpPr>
          <a:xfrm>
            <a:off x="632106" y="6201187"/>
            <a:ext cx="11140793" cy="451736"/>
            <a:chOff x="2032188" y="1376719"/>
            <a:chExt cx="1135965" cy="451736"/>
          </a:xfrm>
        </p:grpSpPr>
        <p:sp>
          <p:nvSpPr>
            <p:cNvPr id="31" name="Скругленный прямоугольник 30"/>
            <p:cNvSpPr/>
            <p:nvPr/>
          </p:nvSpPr>
          <p:spPr>
            <a:xfrm>
              <a:off x="2032188" y="1376719"/>
              <a:ext cx="1135965" cy="451736"/>
            </a:xfrm>
            <a:prstGeom prst="roundRect">
              <a:avLst>
                <a:gd name="adj" fmla="val 10000"/>
              </a:avLst>
            </a:prstGeom>
            <a:ln>
              <a:solidFill>
                <a:schemeClr val="bg1"/>
              </a:solidFill>
            </a:ln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8" name="Скругленный прямоугольник 4"/>
            <p:cNvSpPr/>
            <p:nvPr/>
          </p:nvSpPr>
          <p:spPr>
            <a:xfrm>
              <a:off x="2045419" y="1389950"/>
              <a:ext cx="1109503" cy="4252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955" tIns="13970" rIns="20955" bIns="13970" numCol="1" spcCol="1270" anchor="ctr" anchorCtr="0">
              <a:noAutofit/>
            </a:bodyPr>
            <a:lstStyle/>
            <a:p>
              <a:pPr lvl="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100" kern="1200" dirty="0" smtClean="0">
                  <a:latin typeface="Segoe UI Light" panose="020B0502040204020203" pitchFamily="34" charset="0"/>
                  <a:cs typeface="Segoe UI Light" panose="020B0502040204020203" pitchFamily="34" charset="0"/>
                </a:rPr>
                <a:t>Письмо Федерального казначейства от 03.12.2024 № 07-04-05/02-35552 «Об особенностях ведения казначейского учета, составления и представления бюджетной отчетности и отчетности по операциям системы казначейских платежей при завершении 2024 года и в 2025 году»</a:t>
              </a:r>
              <a:endParaRPr lang="ru-RU" sz="1100" kern="1200" dirty="0"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</p:grpSp>
      <p:pic>
        <p:nvPicPr>
          <p:cNvPr id="39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941" y="6214418"/>
            <a:ext cx="267631" cy="278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1972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276034"/>
            <a:ext cx="10393704" cy="47705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Казначейский учет. Нормативно правовая база</a:t>
            </a:r>
            <a:endParaRPr lang="ru-RU" sz="200" dirty="0" smtClean="0">
              <a:solidFill>
                <a:schemeClr val="tx1"/>
              </a:solidFill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  <a:p>
            <a:endParaRPr lang="ru-RU" sz="300" dirty="0" smtClean="0">
              <a:solidFill>
                <a:schemeClr val="tx1"/>
              </a:solidFill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rPr>
              <a:t>  </a:t>
            </a:r>
            <a:endParaRPr lang="ru-RU" sz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5157" y="1089827"/>
            <a:ext cx="10998348" cy="9485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Проект приказа </a:t>
            </a:r>
            <a:r>
              <a:rPr lang="ru-RU" sz="16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Федерального казначейства </a:t>
            </a:r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 внесении изменений в приказ Федерального казначейства от </a:t>
            </a:r>
            <a:r>
              <a:rPr lang="ru-RU" sz="16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14 декабря 2023 г. № 453 «Об утверждении Особенностей формирования и сроков представления отчетности территориальными органами Федерального казначейства»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667874" y="6356350"/>
            <a:ext cx="2219325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11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228599" y="2640355"/>
            <a:ext cx="11801475" cy="3541370"/>
          </a:xfrm>
          <a:prstGeom prst="roundRect">
            <a:avLst>
              <a:gd name="adj" fmla="val 3010"/>
            </a:avLst>
          </a:prstGeom>
          <a:noFill/>
          <a:ln w="952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Настоящий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приказ применяется при составлении отчетности, начиная с отчетности за отчетные периоды 2025 года, </a:t>
            </a:r>
            <a:r>
              <a:rPr lang="ru-RU" sz="16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за исключением положений Особенностей, регламентирующих составление и </a:t>
            </a:r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представление:</a:t>
            </a:r>
          </a:p>
          <a:p>
            <a:endParaRPr lang="ru-RU" sz="1600" b="1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отчетности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 кассовому обслуживанию исполнения бюджета </a:t>
            </a:r>
            <a:endParaRPr lang="ru-RU" sz="16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Союзного государства; </a:t>
            </a:r>
          </a:p>
          <a:p>
            <a:pPr marL="285750" indent="-285750">
              <a:buFontTx/>
              <a:buChar char="-"/>
            </a:pP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Оперативного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баланса операций в системе казначейских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платежей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(ф. 0531377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); </a:t>
            </a:r>
          </a:p>
          <a:p>
            <a:pPr marL="285750" indent="-285750">
              <a:buFontTx/>
              <a:buChar char="-"/>
            </a:pPr>
            <a:endParaRPr lang="ru-RU" sz="1600" b="1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285750" indent="-285750">
              <a:buFontTx/>
              <a:buChar char="-"/>
            </a:pPr>
            <a:endParaRPr lang="ru-RU" sz="1600" b="1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отчетности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 операциям, казначейский учет которых </a:t>
            </a:r>
            <a:endParaRPr lang="ru-RU" sz="16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осуществляется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 счетам объектов учета системы казначейских </a:t>
            </a:r>
            <a:endParaRPr lang="ru-RU" sz="16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платежей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.</a:t>
            </a:r>
          </a:p>
          <a:p>
            <a:pPr>
              <a:defRPr/>
            </a:pPr>
            <a:endParaRPr lang="ru-RU" sz="1600" b="1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2" name="Стрелка вправо 11"/>
          <p:cNvSpPr/>
          <p:nvPr/>
        </p:nvSpPr>
        <p:spPr>
          <a:xfrm rot="5400000">
            <a:off x="5866383" y="1334465"/>
            <a:ext cx="375894" cy="2009775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4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555156" y="5429250"/>
            <a:ext cx="8579319" cy="1292225"/>
          </a:xfrm>
          <a:prstGeom prst="roundRect">
            <a:avLst>
              <a:gd name="adj" fmla="val 3010"/>
            </a:avLst>
          </a:prstGeom>
          <a:noFill/>
          <a:ln w="952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69457" y="3531846"/>
            <a:ext cx="6465911" cy="1257299"/>
          </a:xfrm>
          <a:prstGeom prst="round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69457" y="4922496"/>
            <a:ext cx="6493241" cy="1093114"/>
          </a:xfrm>
          <a:prstGeom prst="round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6915150" y="3931109"/>
            <a:ext cx="742950" cy="484632"/>
          </a:xfrm>
          <a:prstGeom prst="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6915151" y="5226509"/>
            <a:ext cx="781050" cy="484632"/>
          </a:xfrm>
          <a:prstGeom prst="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809308" y="3531847"/>
            <a:ext cx="3933735" cy="1216026"/>
          </a:xfrm>
          <a:prstGeom prst="round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8009332" y="3638775"/>
            <a:ext cx="354417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Segoe UI Light" panose="020B0502040204020203" pitchFamily="34" charset="0"/>
                <a:cs typeface="Segoe UI Light" panose="020B0502040204020203" pitchFamily="34" charset="0"/>
              </a:rPr>
              <a:t>по мере организационно-технической </a:t>
            </a:r>
            <a:endParaRPr lang="ru-RU" sz="1400" dirty="0" smtClean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sz="14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готовности </a:t>
            </a:r>
            <a:r>
              <a:rPr lang="ru-RU" sz="1400" dirty="0">
                <a:latin typeface="Segoe UI Light" panose="020B0502040204020203" pitchFamily="34" charset="0"/>
                <a:cs typeface="Segoe UI Light" panose="020B0502040204020203" pitchFamily="34" charset="0"/>
              </a:rPr>
              <a:t>Федерального казначейства и его территориальных органов, но не </a:t>
            </a:r>
            <a:r>
              <a:rPr lang="ru-RU" sz="14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позднее  </a:t>
            </a:r>
            <a:r>
              <a:rPr lang="ru-RU" sz="1400" dirty="0">
                <a:latin typeface="Segoe UI Light" panose="020B0502040204020203" pitchFamily="34" charset="0"/>
                <a:cs typeface="Segoe UI Light" panose="020B0502040204020203" pitchFamily="34" charset="0"/>
              </a:rPr>
              <a:t>1 апреля 2025 года</a:t>
            </a:r>
            <a:endParaRPr lang="ru-RU" sz="1400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7809309" y="4922497"/>
            <a:ext cx="3981360" cy="1093114"/>
          </a:xfrm>
          <a:prstGeom prst="round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8056957" y="5029425"/>
            <a:ext cx="354417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Segoe UI Light" panose="020B0502040204020203" pitchFamily="34" charset="0"/>
                <a:cs typeface="Segoe UI Light" panose="020B0502040204020203" pitchFamily="34" charset="0"/>
              </a:rPr>
              <a:t>по </a:t>
            </a:r>
            <a:r>
              <a:rPr lang="ru-RU" sz="1400">
                <a:latin typeface="Segoe UI Light" panose="020B0502040204020203" pitchFamily="34" charset="0"/>
                <a:cs typeface="Segoe UI Light" panose="020B0502040204020203" pitchFamily="34" charset="0"/>
              </a:rPr>
              <a:t>мере </a:t>
            </a:r>
            <a:r>
              <a:rPr lang="ru-RU" sz="140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перехода </a:t>
            </a:r>
            <a:r>
              <a:rPr lang="ru-RU" sz="14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ТОФК на </a:t>
            </a:r>
            <a:r>
              <a:rPr lang="ru-RU" sz="1400" dirty="0">
                <a:latin typeface="Segoe UI Light" panose="020B0502040204020203" pitchFamily="34" charset="0"/>
                <a:cs typeface="Segoe UI Light" panose="020B0502040204020203" pitchFamily="34" charset="0"/>
              </a:rPr>
              <a:t>ведение казначейского учета по счетам объектов учета системы казначейских платежей.</a:t>
            </a:r>
          </a:p>
        </p:txBody>
      </p:sp>
    </p:spTree>
    <p:extLst>
      <p:ext uri="{BB962C8B-B14F-4D97-AF65-F5344CB8AC3E}">
        <p14:creationId xmlns:p14="http://schemas.microsoft.com/office/powerpoint/2010/main" val="55331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 txBox="1">
            <a:spLocks/>
          </p:cNvSpPr>
          <p:nvPr/>
        </p:nvSpPr>
        <p:spPr>
          <a:xfrm>
            <a:off x="4000500" y="227186"/>
            <a:ext cx="7945102" cy="49859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Autofit/>
          </a:bodyPr>
          <a:lstStyle>
            <a:lvl1pPr algn="r" hangingPunct="0">
              <a:lnSpc>
                <a:spcPct val="90000"/>
              </a:lnSpc>
              <a:spcBef>
                <a:spcPct val="0"/>
              </a:spcBef>
              <a:buNone/>
              <a:defRPr sz="2000" b="1" i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defRPr>
            </a:lvl1pPr>
          </a:lstStyle>
          <a:p>
            <a:r>
              <a:rPr lang="ru-RU" sz="1600" dirty="0" smtClean="0">
                <a:latin typeface="Segoe UI Light" panose="020B0502040204020203" pitchFamily="34" charset="0"/>
                <a:sym typeface="Helvetica Neue"/>
              </a:rPr>
              <a:t>Особенности составления отчетности ТОФК</a:t>
            </a:r>
            <a:r>
              <a:rPr lang="en-US" sz="1600" dirty="0" smtClean="0">
                <a:latin typeface="Segoe UI Light" panose="020B0502040204020203" pitchFamily="34" charset="0"/>
                <a:sym typeface="Helvetica Neue"/>
              </a:rPr>
              <a:t> </a:t>
            </a:r>
            <a:r>
              <a:rPr lang="ru-RU" sz="1600" dirty="0" smtClean="0">
                <a:latin typeface="Segoe UI Light" panose="020B0502040204020203" pitchFamily="34" charset="0"/>
                <a:sym typeface="Helvetica Neue"/>
              </a:rPr>
              <a:t>по бюджету Союзного государства</a:t>
            </a:r>
            <a:endParaRPr lang="ru-RU" sz="1600" dirty="0">
              <a:latin typeface="Segoe UI Light" panose="020B0502040204020203" pitchFamily="34" charset="0"/>
              <a:sym typeface="Helvetica Neue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>
                <a:solidFill>
                  <a:srgbClr val="44546A"/>
                </a:solidFill>
              </a:rPr>
              <a:pPr/>
              <a:t>7</a:t>
            </a:fld>
            <a:endParaRPr lang="ru-RU" dirty="0">
              <a:solidFill>
                <a:srgbClr val="44546A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1095376" y="1249728"/>
          <a:ext cx="9881869" cy="3460506"/>
        </p:xfrm>
        <a:graphic>
          <a:graphicData uri="http://schemas.openxmlformats.org/drawingml/2006/table">
            <a:tbl>
              <a:tblPr firstRow="1" firstCol="1" bandRow="1"/>
              <a:tblGrid>
                <a:gridCol w="864917"/>
                <a:gridCol w="5786829"/>
                <a:gridCol w="1617598"/>
                <a:gridCol w="1612525"/>
              </a:tblGrid>
              <a:tr h="461401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0" u="none" strike="noStrike" kern="1200" baseline="0" dirty="0" smtClean="0">
                          <a:solidFill>
                            <a:srgbClr val="4D4D4D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IV. </a:t>
                      </a:r>
                      <a:r>
                        <a:rPr lang="ru-RU" sz="1600" b="1" i="0" u="none" strike="noStrike" kern="1200" baseline="0" dirty="0" smtClean="0">
                          <a:solidFill>
                            <a:srgbClr val="4D4D4D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Завершающие мероприятия</a:t>
                      </a:r>
                      <a:endParaRPr lang="ru-RU" sz="1600" dirty="0">
                        <a:solidFill>
                          <a:srgbClr val="4D4D4D"/>
                        </a:solidFill>
                        <a:effectLst/>
                        <a:latin typeface="Segoe UI Light" panose="020B0502040204020203" pitchFamily="34" charset="0"/>
                        <a:ea typeface="Calibri" panose="020F0502020204030204" pitchFamily="34" charset="0"/>
                        <a:cs typeface="Segoe UI Light" panose="020B0502040204020203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14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4D4D4D"/>
                          </a:solidFill>
                          <a:effectLst/>
                          <a:latin typeface="Segoe UI Light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4D4D4D"/>
                          </a:solidFill>
                          <a:effectLst/>
                          <a:latin typeface="Segoe UI Light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Мероприятие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4D4D4D"/>
                          </a:solidFill>
                          <a:effectLst/>
                          <a:latin typeface="Segoe UI Light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Срок реализации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4D4D4D"/>
                          </a:solidFill>
                          <a:effectLst/>
                          <a:latin typeface="Segoe UI Light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Ответственные исполнители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77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Segoe UI Light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Segoe UI Light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Осуществление операций по исполнению бюджета Союзного государства текущего финансового года на лицевых счетах, открытых в МОУ ФК участникам бюджетного процесса Союзного государства, ведение казначейского учета по кассовому обслуживанию исполнения бюджета Союзного государства и составление отчетности об исполнении бюджета Союзного государства. Осуществление операций с наличными денежными средствами осуществляется в соответствии с Порядком: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Segoe UI Light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для клиентов МОУ ФК и клиентов, расположенных в г. Москве 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Segoe UI Light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Московской области, – на уровне МОУ ФК;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Segoe UI Light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для иных клиентов – на уровне УФК.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Segoe UI Light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 03.03.2025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Segoe UI Light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МОУ ФК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Segoe UI Light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УФК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Скругленный прямоугольник 4"/>
          <p:cNvSpPr/>
          <p:nvPr/>
        </p:nvSpPr>
        <p:spPr>
          <a:xfrm>
            <a:off x="755432" y="5162550"/>
            <a:ext cx="10341690" cy="147714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0955" tIns="13970" rIns="20955" bIns="13970" numCol="1" spcCol="1270" anchor="ctr" anchorCtr="0">
            <a:noAutofit/>
          </a:bodyPr>
          <a:lstStyle/>
          <a:p>
            <a:pPr algn="just"/>
            <a:r>
              <a:rPr lang="ru-RU" sz="1600" kern="12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Письмо Федерального казначейства от 24.09.2024 № 03-05-06/118 </a:t>
            </a:r>
            <a:r>
              <a:rPr lang="ru-RU" sz="16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План проведения мероприятий («Дорожная карта») по переходу на централизованное проведение </a:t>
            </a:r>
            <a:r>
              <a:rPr lang="ru-RU" sz="1600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операций по </a:t>
            </a:r>
            <a:r>
              <a:rPr lang="ru-RU" sz="16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исполнению бюджета Союзного государства на уровне Межрегионального операционного УФК</a:t>
            </a:r>
            <a:endParaRPr lang="ru-RU" sz="1600" kern="12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0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467350"/>
            <a:ext cx="445521" cy="463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896224" y="2971800"/>
            <a:ext cx="1357369" cy="9144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7161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 txBox="1">
            <a:spLocks/>
          </p:cNvSpPr>
          <p:nvPr/>
        </p:nvSpPr>
        <p:spPr>
          <a:xfrm>
            <a:off x="4019550" y="176276"/>
            <a:ext cx="7945102" cy="49859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Autofit/>
          </a:bodyPr>
          <a:lstStyle>
            <a:lvl1pPr algn="r" hangingPunct="0">
              <a:lnSpc>
                <a:spcPct val="90000"/>
              </a:lnSpc>
              <a:spcBef>
                <a:spcPct val="0"/>
              </a:spcBef>
              <a:buNone/>
              <a:defRPr sz="2000" b="1" i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defRPr>
            </a:lvl1pPr>
          </a:lstStyle>
          <a:p>
            <a:r>
              <a:rPr lang="ru-RU" sz="1600" dirty="0" smtClean="0">
                <a:latin typeface="Segoe UI Light" panose="020B0502040204020203" pitchFamily="34" charset="0"/>
                <a:sym typeface="Helvetica Neue"/>
              </a:rPr>
              <a:t>Особенности составления бюджетной отчетности ТОФК</a:t>
            </a:r>
            <a:endParaRPr lang="ru-RU" sz="1600" dirty="0">
              <a:latin typeface="Segoe UI Light" panose="020B0502040204020203" pitchFamily="34" charset="0"/>
              <a:sym typeface="Helvetica Neue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>
                <a:solidFill>
                  <a:srgbClr val="44546A"/>
                </a:solidFill>
              </a:rPr>
              <a:pPr/>
              <a:t>8</a:t>
            </a:fld>
            <a:endParaRPr lang="ru-RU" dirty="0">
              <a:solidFill>
                <a:srgbClr val="44546A"/>
              </a:solidFill>
            </a:endParaRPr>
          </a:p>
        </p:txBody>
      </p:sp>
      <p:sp>
        <p:nvSpPr>
          <p:cNvPr id="20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548979" y="999589"/>
            <a:ext cx="10998348" cy="720000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Проект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приказа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Федерального казначейства О внесении изменений в приказ Федерального казначейства от 14 декабря 2023 г. № 453 «Об утверждении Особенностей формирования и сроков представления отчетности территориальными органами Федерального казначейства»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3133" y="2051089"/>
            <a:ext cx="1091723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Составление ТОФК и представление в МОУ ФК </a:t>
            </a:r>
            <a:r>
              <a:rPr lang="ru-RU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не осуществляется:</a:t>
            </a:r>
          </a:p>
          <a:p>
            <a:endParaRPr lang="ru-RU" b="1" dirty="0" smtClean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Отчет </a:t>
            </a: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о финансировании расходов и кассовых расходах бюджета Союзного государства (</a:t>
            </a: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  <a:hlinkClick r:id="rId3"/>
              </a:rPr>
              <a:t>ф. 403</a:t>
            </a:r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  <a:hlinkClick r:id="rId3"/>
              </a:rPr>
              <a:t>);</a:t>
            </a:r>
            <a:endParaRPr lang="ru-RU" dirty="0">
              <a:latin typeface="Segoe UI Light" panose="020B0502040204020203" pitchFamily="34" charset="0"/>
              <a:cs typeface="Segoe UI Light" panose="020B0502040204020203" pitchFamily="34" charset="0"/>
              <a:hlinkClick r:id="rId3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Отчет об объемах финансирования расходов бюджета Союзного государства, доведенных Федеральным казначейством </a:t>
            </a:r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  <a:hlinkClick r:id="rId4"/>
              </a:rPr>
              <a:t>ф. 415);</a:t>
            </a:r>
            <a:endParaRPr lang="ru-RU" dirty="0">
              <a:latin typeface="Segoe UI Light" panose="020B0502040204020203" pitchFamily="34" charset="0"/>
              <a:cs typeface="Segoe UI Light" panose="020B0502040204020203" pitchFamily="34" charset="0"/>
              <a:hlinkClick r:id="rId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Отчет об остатках средств бюджета Союзного государства на лицевых счетах в органах Федерального казначейства на конец года </a:t>
            </a:r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  <a:hlinkClick r:id="rId5"/>
              </a:rPr>
              <a:t>ф. 402);</a:t>
            </a:r>
            <a:endParaRPr lang="ru-RU" dirty="0">
              <a:latin typeface="Segoe UI Light" panose="020B0502040204020203" pitchFamily="34" charset="0"/>
              <a:cs typeface="Segoe UI Light" panose="020B0502040204020203" pitchFamily="34" charset="0"/>
              <a:hlinkClick r:id="rId5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Акт сверки внутриказначейских расчетов по средствам бюджета Союзного государства </a:t>
            </a:r>
            <a:endParaRPr lang="ru-RU" dirty="0">
              <a:latin typeface="Segoe UI Light" panose="020B0502040204020203" pitchFamily="34" charset="0"/>
              <a:cs typeface="Segoe UI Light" panose="020B0502040204020203" pitchFamily="34" charset="0"/>
              <a:hlinkClick r:id="rId6"/>
            </a:endParaRPr>
          </a:p>
        </p:txBody>
      </p:sp>
      <p:sp>
        <p:nvSpPr>
          <p:cNvPr id="19" name="Стрелка вправо 18"/>
          <p:cNvSpPr/>
          <p:nvPr/>
        </p:nvSpPr>
        <p:spPr>
          <a:xfrm rot="5400000">
            <a:off x="5583746" y="3476836"/>
            <a:ext cx="742950" cy="2633091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48979" y="5227350"/>
            <a:ext cx="10998348" cy="1341537"/>
          </a:xfrm>
          <a:prstGeom prst="roundRect">
            <a:avLst/>
          </a:prstGeom>
          <a:noFill/>
          <a:ln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759075" y="5526544"/>
            <a:ext cx="107512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по мере организационно-технической </a:t>
            </a:r>
            <a:r>
              <a:rPr lang="ru-RU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готовности </a:t>
            </a:r>
            <a:r>
              <a:rPr lang="ru-RU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Федерального казначейства и его территориальных органов, но не </a:t>
            </a:r>
            <a:r>
              <a:rPr lang="ru-RU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позднее  </a:t>
            </a:r>
            <a:r>
              <a:rPr lang="ru-RU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1 апреля 2025 года</a:t>
            </a:r>
            <a:endParaRPr lang="ru-RU" b="1" dirty="0"/>
          </a:p>
        </p:txBody>
      </p:sp>
      <p:pic>
        <p:nvPicPr>
          <p:cNvPr id="28" name="Picture 2" descr="23 июня 2012 - Архив изображений - Хостинг картинок и изобра…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345" y="2656983"/>
            <a:ext cx="327605" cy="327605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29" name="Picture 2" descr="23 июня 2012 - Архив изображений - Хостинг картинок и изобра…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345" y="2942733"/>
            <a:ext cx="327605" cy="327605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30" name="Picture 2" descr="23 июня 2012 - Архив изображений - Хостинг картинок и изобра…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345" y="3476133"/>
            <a:ext cx="327605" cy="327605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31" name="Picture 2" descr="23 июня 2012 - Архив изображений - Хостинг картинок и изобра…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345" y="4028583"/>
            <a:ext cx="327605" cy="327605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78607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 txBox="1">
            <a:spLocks/>
          </p:cNvSpPr>
          <p:nvPr/>
        </p:nvSpPr>
        <p:spPr>
          <a:xfrm>
            <a:off x="4019550" y="176276"/>
            <a:ext cx="7945102" cy="49859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Autofit/>
          </a:bodyPr>
          <a:lstStyle>
            <a:lvl1pPr algn="r" hangingPunct="0">
              <a:lnSpc>
                <a:spcPct val="90000"/>
              </a:lnSpc>
              <a:spcBef>
                <a:spcPct val="0"/>
              </a:spcBef>
              <a:buNone/>
              <a:defRPr sz="2000" b="1" i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defRPr>
            </a:lvl1pPr>
          </a:lstStyle>
          <a:p>
            <a:r>
              <a:rPr lang="ru-RU" sz="1600" dirty="0" smtClean="0">
                <a:latin typeface="Segoe UI Light" panose="020B0502040204020203" pitchFamily="34" charset="0"/>
                <a:sym typeface="Helvetica Neue"/>
              </a:rPr>
              <a:t>Особенности составления бюджетной отчетности ТОФК</a:t>
            </a:r>
            <a:endParaRPr lang="ru-RU" sz="1600" dirty="0">
              <a:latin typeface="Segoe UI Light" panose="020B0502040204020203" pitchFamily="34" charset="0"/>
              <a:sym typeface="Helvetica Neue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>
                <a:solidFill>
                  <a:srgbClr val="44546A"/>
                </a:solidFill>
              </a:rPr>
              <a:pPr/>
              <a:t>9</a:t>
            </a:fld>
            <a:endParaRPr lang="ru-RU" dirty="0">
              <a:solidFill>
                <a:srgbClr val="44546A"/>
              </a:solidFill>
            </a:endParaRPr>
          </a:p>
        </p:txBody>
      </p:sp>
      <p:sp>
        <p:nvSpPr>
          <p:cNvPr id="20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548979" y="999589"/>
            <a:ext cx="10998348" cy="720000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Проект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приказа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Федерального казначейства О внесении изменений в приказ Федерального казначейства от 14 декабря 2023 г. № 453 «Об утверждении Особенностей формирования и сроков представления отчетности территориальными органами Федерального казначейства»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3133" y="2051089"/>
            <a:ext cx="1091723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Составление ТОФК и представление </a:t>
            </a:r>
            <a:r>
              <a:rPr lang="ru-RU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на </a:t>
            </a:r>
            <a:r>
              <a:rPr lang="ru-RU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01.01.2025:</a:t>
            </a:r>
          </a:p>
          <a:p>
            <a:endParaRPr lang="ru-RU" b="1" dirty="0" smtClean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Баланс </a:t>
            </a: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по поступлениям и выбытиям бюджетных </a:t>
            </a:r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средств (ф. 0503140)</a:t>
            </a:r>
          </a:p>
          <a:p>
            <a:endParaRPr lang="ru-RU" dirty="0" smtClean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Баланс </a:t>
            </a: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по операциям кассового обслуживания исполнения </a:t>
            </a:r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бюджета (ф. 0503150)</a:t>
            </a:r>
          </a:p>
          <a:p>
            <a:endParaRPr lang="ru-RU" dirty="0" smtClean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Баланс </a:t>
            </a: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по операциям со средствами бюджетных, автономных учреждений и иных юридических лиц </a:t>
            </a:r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(ф. 0503154) </a:t>
            </a:r>
            <a:endParaRPr lang="ru-RU" dirty="0">
              <a:latin typeface="Segoe UI Light" panose="020B0502040204020203" pitchFamily="34" charset="0"/>
              <a:cs typeface="Segoe UI Light" panose="020B0502040204020203" pitchFamily="34" charset="0"/>
              <a:hlinkClick r:id="rId4"/>
            </a:endParaRPr>
          </a:p>
        </p:txBody>
      </p:sp>
      <p:sp>
        <p:nvSpPr>
          <p:cNvPr id="19" name="Стрелка вправо 18"/>
          <p:cNvSpPr/>
          <p:nvPr/>
        </p:nvSpPr>
        <p:spPr>
          <a:xfrm rot="5400000">
            <a:off x="5583746" y="3295861"/>
            <a:ext cx="742950" cy="2633091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391275" y="5208300"/>
            <a:ext cx="5156052" cy="1360587"/>
          </a:xfrm>
          <a:prstGeom prst="roundRect">
            <a:avLst/>
          </a:prstGeom>
          <a:noFill/>
          <a:ln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81050" y="5208300"/>
            <a:ext cx="5156052" cy="1341537"/>
          </a:xfrm>
          <a:prstGeom prst="roundRect">
            <a:avLst/>
          </a:prstGeom>
          <a:noFill/>
          <a:ln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060809" y="5371104"/>
            <a:ext cx="452437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Без учета </a:t>
            </a: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операций по заключению счетов казначейского учета</a:t>
            </a:r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. По сроку для представления месячной отчетности</a:t>
            </a:r>
            <a:endParaRPr lang="ru-RU" b="1" dirty="0"/>
          </a:p>
        </p:txBody>
      </p:sp>
      <p:pic>
        <p:nvPicPr>
          <p:cNvPr id="24" name="Picture 2" descr="23 июня 2012 - Архив изображений - Хостинг картинок и изобра…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174" y="5100076"/>
            <a:ext cx="613558" cy="613558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25" name="Picture 2" descr="C:\Users\1\AppData\Local\Microsoft\Windows\Temporary Internet Files\Content.IE5\FUZSU1KV\MC900441310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1978" y="4965676"/>
            <a:ext cx="650121" cy="692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Прямоугольник 25"/>
          <p:cNvSpPr/>
          <p:nvPr/>
        </p:nvSpPr>
        <p:spPr>
          <a:xfrm>
            <a:off x="6775809" y="5358942"/>
            <a:ext cx="452437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С учетом </a:t>
            </a: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операций по заключению счетов казначейского учета</a:t>
            </a:r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. По сроку для представления годовой отчетности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319332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51028</TotalTime>
  <Words>2135</Words>
  <Application>Microsoft Office PowerPoint</Application>
  <PresentationFormat>Широкоэкранный</PresentationFormat>
  <Paragraphs>371</Paragraphs>
  <Slides>18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9" baseType="lpstr">
      <vt:lpstr>Arial</vt:lpstr>
      <vt:lpstr>Calibri</vt:lpstr>
      <vt:lpstr>Calibri Light</vt:lpstr>
      <vt:lpstr>Cambria</vt:lpstr>
      <vt:lpstr>Helvetica Neue</vt:lpstr>
      <vt:lpstr>Helvetica Neue Medium</vt:lpstr>
      <vt:lpstr>Segoe UI</vt:lpstr>
      <vt:lpstr>Segoe UI Historic</vt:lpstr>
      <vt:lpstr>Segoe UI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Отражение в отчетности доходов от управления ЕКС за декабрь 2024 года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Соколова Анастасия Владимировна</dc:creator>
  <cp:lastModifiedBy>Макурина Аида Сабирхановна</cp:lastModifiedBy>
  <cp:revision>1556</cp:revision>
  <cp:lastPrinted>2022-10-18T12:50:58Z</cp:lastPrinted>
  <dcterms:created xsi:type="dcterms:W3CDTF">2021-09-09T06:57:17Z</dcterms:created>
  <dcterms:modified xsi:type="dcterms:W3CDTF">2024-12-23T07:23:59Z</dcterms:modified>
</cp:coreProperties>
</file>