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64" r:id="rId2"/>
    <p:sldId id="263" r:id="rId3"/>
    <p:sldId id="272" r:id="rId4"/>
    <p:sldId id="265" r:id="rId5"/>
    <p:sldId id="268" r:id="rId6"/>
    <p:sldId id="276" r:id="rId7"/>
    <p:sldId id="267" r:id="rId8"/>
    <p:sldId id="269" r:id="rId9"/>
    <p:sldId id="270" r:id="rId10"/>
    <p:sldId id="271" r:id="rId11"/>
    <p:sldId id="273" r:id="rId12"/>
    <p:sldId id="274" r:id="rId13"/>
    <p:sldId id="277" r:id="rId14"/>
    <p:sldId id="275" r:id="rId15"/>
  </p:sldIdLst>
  <p:sldSz cx="12192000" cy="6858000"/>
  <p:notesSz cx="6819900" cy="99187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114"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55290" cy="49765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63032" y="0"/>
            <a:ext cx="2955290" cy="497658"/>
          </a:xfrm>
          <a:prstGeom prst="rect">
            <a:avLst/>
          </a:prstGeom>
        </p:spPr>
        <p:txBody>
          <a:bodyPr vert="horz" lIns="91440" tIns="45720" rIns="91440" bIns="45720" rtlCol="0"/>
          <a:lstStyle>
            <a:lvl1pPr algn="r">
              <a:defRPr sz="1200"/>
            </a:lvl1pPr>
          </a:lstStyle>
          <a:p>
            <a:fld id="{7CF62E63-BF27-4DC4-81BC-7B80714CBC0C}" type="datetimeFigureOut">
              <a:rPr lang="ru-RU" smtClean="0"/>
              <a:t>04.12.2024</a:t>
            </a:fld>
            <a:endParaRPr lang="ru-RU"/>
          </a:p>
        </p:txBody>
      </p:sp>
      <p:sp>
        <p:nvSpPr>
          <p:cNvPr id="4" name="Нижний колонтитул 3"/>
          <p:cNvSpPr>
            <a:spLocks noGrp="1"/>
          </p:cNvSpPr>
          <p:nvPr>
            <p:ph type="ftr" sz="quarter" idx="2"/>
          </p:nvPr>
        </p:nvSpPr>
        <p:spPr>
          <a:xfrm>
            <a:off x="0" y="9421044"/>
            <a:ext cx="2955290" cy="497656"/>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63032" y="9421044"/>
            <a:ext cx="2955290" cy="497656"/>
          </a:xfrm>
          <a:prstGeom prst="rect">
            <a:avLst/>
          </a:prstGeom>
        </p:spPr>
        <p:txBody>
          <a:bodyPr vert="horz" lIns="91440" tIns="45720" rIns="91440" bIns="45720" rtlCol="0" anchor="b"/>
          <a:lstStyle>
            <a:lvl1pPr algn="r">
              <a:defRPr sz="1200"/>
            </a:lvl1pPr>
          </a:lstStyle>
          <a:p>
            <a:fld id="{E24D55F0-E07B-40B3-BB18-07C05E134232}" type="slidenum">
              <a:rPr lang="ru-RU" smtClean="0"/>
              <a:t>‹#›</a:t>
            </a:fld>
            <a:endParaRPr lang="ru-RU"/>
          </a:p>
        </p:txBody>
      </p:sp>
    </p:spTree>
    <p:extLst>
      <p:ext uri="{BB962C8B-B14F-4D97-AF65-F5344CB8AC3E}">
        <p14:creationId xmlns:p14="http://schemas.microsoft.com/office/powerpoint/2010/main" val="276455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55290" cy="49765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63032" y="0"/>
            <a:ext cx="2955290" cy="497658"/>
          </a:xfrm>
          <a:prstGeom prst="rect">
            <a:avLst/>
          </a:prstGeom>
        </p:spPr>
        <p:txBody>
          <a:bodyPr vert="horz" lIns="91440" tIns="45720" rIns="91440" bIns="45720" rtlCol="0"/>
          <a:lstStyle>
            <a:lvl1pPr algn="r">
              <a:defRPr sz="1200"/>
            </a:lvl1pPr>
          </a:lstStyle>
          <a:p>
            <a:fld id="{9857A120-DB63-43D2-8DF6-93B7AFBA6293}" type="datetimeFigureOut">
              <a:rPr lang="ru-RU" smtClean="0"/>
              <a:t>04.12.2024</a:t>
            </a:fld>
            <a:endParaRPr lang="ru-RU"/>
          </a:p>
        </p:txBody>
      </p:sp>
      <p:sp>
        <p:nvSpPr>
          <p:cNvPr id="4" name="Образ слайда 3"/>
          <p:cNvSpPr>
            <a:spLocks noGrp="1" noRot="1" noChangeAspect="1"/>
          </p:cNvSpPr>
          <p:nvPr>
            <p:ph type="sldImg" idx="2"/>
          </p:nvPr>
        </p:nvSpPr>
        <p:spPr>
          <a:xfrm>
            <a:off x="434975" y="1239838"/>
            <a:ext cx="5949950" cy="334803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1990" y="4773374"/>
            <a:ext cx="5455920" cy="3905488"/>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21044"/>
            <a:ext cx="2955290" cy="497656"/>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63032" y="9421044"/>
            <a:ext cx="2955290" cy="497656"/>
          </a:xfrm>
          <a:prstGeom prst="rect">
            <a:avLst/>
          </a:prstGeom>
        </p:spPr>
        <p:txBody>
          <a:bodyPr vert="horz" lIns="91440" tIns="45720" rIns="91440" bIns="45720" rtlCol="0" anchor="b"/>
          <a:lstStyle>
            <a:lvl1pPr algn="r">
              <a:defRPr sz="1200"/>
            </a:lvl1pPr>
          </a:lstStyle>
          <a:p>
            <a:fld id="{66CFCB4B-FD1A-444B-BB6E-E9140D5B60F5}" type="slidenum">
              <a:rPr lang="ru-RU" smtClean="0"/>
              <a:t>‹#›</a:t>
            </a:fld>
            <a:endParaRPr lang="ru-RU"/>
          </a:p>
        </p:txBody>
      </p:sp>
    </p:spTree>
    <p:extLst>
      <p:ext uri="{BB962C8B-B14F-4D97-AF65-F5344CB8AC3E}">
        <p14:creationId xmlns:p14="http://schemas.microsoft.com/office/powerpoint/2010/main" val="4227853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4696552-920F-4B31-9AF9-C3E3BD6AAE55}" type="slidenum">
              <a:rPr lang="ru-RU" smtClean="0"/>
              <a:t>2</a:t>
            </a:fld>
            <a:endParaRPr lang="ru-RU" dirty="0"/>
          </a:p>
        </p:txBody>
      </p:sp>
    </p:spTree>
    <p:extLst>
      <p:ext uri="{BB962C8B-B14F-4D97-AF65-F5344CB8AC3E}">
        <p14:creationId xmlns:p14="http://schemas.microsoft.com/office/powerpoint/2010/main" val="3643843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4696552-920F-4B31-9AF9-C3E3BD6AAE55}" type="slidenum">
              <a:rPr lang="ru-RU" smtClean="0"/>
              <a:t>3</a:t>
            </a:fld>
            <a:endParaRPr lang="ru-RU" dirty="0"/>
          </a:p>
        </p:txBody>
      </p:sp>
    </p:spTree>
    <p:extLst>
      <p:ext uri="{BB962C8B-B14F-4D97-AF65-F5344CB8AC3E}">
        <p14:creationId xmlns:p14="http://schemas.microsoft.com/office/powerpoint/2010/main" val="3076269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4696552-920F-4B31-9AF9-C3E3BD6AAE55}" type="slidenum">
              <a:rPr lang="ru-RU" smtClean="0"/>
              <a:t>4</a:t>
            </a:fld>
            <a:endParaRPr lang="ru-RU" dirty="0"/>
          </a:p>
        </p:txBody>
      </p:sp>
    </p:spTree>
    <p:extLst>
      <p:ext uri="{BB962C8B-B14F-4D97-AF65-F5344CB8AC3E}">
        <p14:creationId xmlns:p14="http://schemas.microsoft.com/office/powerpoint/2010/main" val="3533515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4696552-920F-4B31-9AF9-C3E3BD6AAE55}" type="slidenum">
              <a:rPr lang="ru-RU" smtClean="0"/>
              <a:t>5</a:t>
            </a:fld>
            <a:endParaRPr lang="ru-RU" dirty="0"/>
          </a:p>
        </p:txBody>
      </p:sp>
    </p:spTree>
    <p:extLst>
      <p:ext uri="{BB962C8B-B14F-4D97-AF65-F5344CB8AC3E}">
        <p14:creationId xmlns:p14="http://schemas.microsoft.com/office/powerpoint/2010/main" val="200004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FBDFACC-708D-4039-8EA9-8D0DBB6BD9AA}" type="slidenum">
              <a:rPr lang="ru-RU" smtClean="0"/>
              <a:t>6</a:t>
            </a:fld>
            <a:endParaRPr lang="ru-RU" dirty="0"/>
          </a:p>
        </p:txBody>
      </p:sp>
    </p:spTree>
    <p:extLst>
      <p:ext uri="{BB962C8B-B14F-4D97-AF65-F5344CB8AC3E}">
        <p14:creationId xmlns:p14="http://schemas.microsoft.com/office/powerpoint/2010/main" val="1822959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4696552-920F-4B31-9AF9-C3E3BD6AAE55}" type="slidenum">
              <a:rPr lang="ru-RU" smtClean="0"/>
              <a:t>7</a:t>
            </a:fld>
            <a:endParaRPr lang="ru-RU" dirty="0"/>
          </a:p>
        </p:txBody>
      </p:sp>
    </p:spTree>
    <p:extLst>
      <p:ext uri="{BB962C8B-B14F-4D97-AF65-F5344CB8AC3E}">
        <p14:creationId xmlns:p14="http://schemas.microsoft.com/office/powerpoint/2010/main" val="3893822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4696552-920F-4B31-9AF9-C3E3BD6AAE55}" type="slidenum">
              <a:rPr lang="ru-RU" smtClean="0"/>
              <a:t>11</a:t>
            </a:fld>
            <a:endParaRPr lang="ru-RU" dirty="0"/>
          </a:p>
        </p:txBody>
      </p:sp>
    </p:spTree>
    <p:extLst>
      <p:ext uri="{BB962C8B-B14F-4D97-AF65-F5344CB8AC3E}">
        <p14:creationId xmlns:p14="http://schemas.microsoft.com/office/powerpoint/2010/main" val="3535022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14696552-920F-4B31-9AF9-C3E3BD6AAE55}" type="slidenum">
              <a:rPr lang="ru-RU" smtClean="0"/>
              <a:t>12</a:t>
            </a:fld>
            <a:endParaRPr lang="ru-RU" dirty="0"/>
          </a:p>
        </p:txBody>
      </p:sp>
    </p:spTree>
    <p:extLst>
      <p:ext uri="{BB962C8B-B14F-4D97-AF65-F5344CB8AC3E}">
        <p14:creationId xmlns:p14="http://schemas.microsoft.com/office/powerpoint/2010/main" val="36024432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4696552-920F-4B31-9AF9-C3E3BD6AAE55}" type="slidenum">
              <a:rPr lang="ru-RU" smtClean="0"/>
              <a:t>14</a:t>
            </a:fld>
            <a:endParaRPr lang="ru-RU" dirty="0"/>
          </a:p>
        </p:txBody>
      </p:sp>
    </p:spTree>
    <p:extLst>
      <p:ext uri="{BB962C8B-B14F-4D97-AF65-F5344CB8AC3E}">
        <p14:creationId xmlns:p14="http://schemas.microsoft.com/office/powerpoint/2010/main" val="1453585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F8FE78C-5CCE-401C-B8C3-EE8D65A6A07A}" type="datetimeFigureOut">
              <a:rPr lang="ru-RU" smtClean="0"/>
              <a:t>04.12.2024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8FCED87-AF0E-4FAF-B3C3-980CC6BA7830}" type="slidenum">
              <a:rPr lang="ru-RU" smtClean="0"/>
              <a:t>‹#›</a:t>
            </a:fld>
            <a:endParaRPr lang="ru-RU"/>
          </a:p>
        </p:txBody>
      </p:sp>
    </p:spTree>
    <p:extLst>
      <p:ext uri="{BB962C8B-B14F-4D97-AF65-F5344CB8AC3E}">
        <p14:creationId xmlns:p14="http://schemas.microsoft.com/office/powerpoint/2010/main" val="1717781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8FE78C-5CCE-401C-B8C3-EE8D65A6A07A}" type="datetimeFigureOut">
              <a:rPr lang="ru-RU" smtClean="0"/>
              <a:t>04.12.2024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8FCED87-AF0E-4FAF-B3C3-980CC6BA7830}" type="slidenum">
              <a:rPr lang="ru-RU" smtClean="0"/>
              <a:t>‹#›</a:t>
            </a:fld>
            <a:endParaRPr lang="ru-RU"/>
          </a:p>
        </p:txBody>
      </p:sp>
    </p:spTree>
    <p:extLst>
      <p:ext uri="{BB962C8B-B14F-4D97-AF65-F5344CB8AC3E}">
        <p14:creationId xmlns:p14="http://schemas.microsoft.com/office/powerpoint/2010/main" val="624111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8FE78C-5CCE-401C-B8C3-EE8D65A6A07A}" type="datetimeFigureOut">
              <a:rPr lang="ru-RU" smtClean="0"/>
              <a:t>04.12.2024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8FCED87-AF0E-4FAF-B3C3-980CC6BA7830}" type="slidenum">
              <a:rPr lang="ru-RU" smtClean="0"/>
              <a:t>‹#›</a:t>
            </a:fld>
            <a:endParaRPr lang="ru-RU"/>
          </a:p>
        </p:txBody>
      </p:sp>
    </p:spTree>
    <p:extLst>
      <p:ext uri="{BB962C8B-B14F-4D97-AF65-F5344CB8AC3E}">
        <p14:creationId xmlns:p14="http://schemas.microsoft.com/office/powerpoint/2010/main" val="8947839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userDrawn="1">
  <p:cSld name="4_Пустой слайд">
    <p:spTree>
      <p:nvGrpSpPr>
        <p:cNvPr id="1" name=""/>
        <p:cNvGrpSpPr/>
        <p:nvPr/>
      </p:nvGrpSpPr>
      <p:grpSpPr bwMode="auto">
        <a:xfrm>
          <a:off x="0" y="0"/>
          <a:ext cx="0" cy="0"/>
          <a:chOff x="0" y="0"/>
          <a:chExt cx="0" cy="0"/>
        </a:xfrm>
      </p:grpSpPr>
      <p:sp>
        <p:nvSpPr>
          <p:cNvPr id="2" name="Дата 1"/>
          <p:cNvSpPr>
            <a:spLocks noGrp="1"/>
          </p:cNvSpPr>
          <p:nvPr>
            <p:ph type="dt" sz="half" idx="10"/>
          </p:nvPr>
        </p:nvSpPr>
        <p:spPr bwMode="auto">
          <a:xfrm>
            <a:off x="609625" y="6377969"/>
            <a:ext cx="2804161" cy="574516"/>
          </a:xfrm>
          <a:prstGeom prst="rect">
            <a:avLst/>
          </a:prstGeom>
        </p:spPr>
        <p:txBody>
          <a:bodyPr/>
          <a:lstStyle/>
          <a:p>
            <a:pPr>
              <a:defRPr/>
            </a:pPr>
            <a:fld id="{8355C7B8-1040-4A59-9FF7-F2D0EFE68C06}" type="datetime1">
              <a:rPr lang="ru-RU" smtClean="0">
                <a:solidFill>
                  <a:prstClr val="black">
                    <a:tint val="75000"/>
                  </a:prstClr>
                </a:solidFill>
              </a:rPr>
              <a:t>04.12.2024</a:t>
            </a:fld>
            <a:endParaRPr lang="ru-RU" dirty="0">
              <a:solidFill>
                <a:prstClr val="black">
                  <a:tint val="75000"/>
                </a:prstClr>
              </a:solidFill>
            </a:endParaRPr>
          </a:p>
        </p:txBody>
      </p:sp>
      <p:sp>
        <p:nvSpPr>
          <p:cNvPr id="3" name="Нижний колонтитул 2"/>
          <p:cNvSpPr>
            <a:spLocks noGrp="1"/>
          </p:cNvSpPr>
          <p:nvPr>
            <p:ph type="ftr" sz="quarter" idx="11"/>
          </p:nvPr>
        </p:nvSpPr>
        <p:spPr bwMode="auto">
          <a:xfrm>
            <a:off x="4145281" y="6377971"/>
            <a:ext cx="3901440" cy="574516"/>
          </a:xfrm>
          <a:prstGeom prst="rect">
            <a:avLst/>
          </a:prstGeom>
        </p:spPr>
        <p:txBody>
          <a:bodyPr/>
          <a:lstStyle/>
          <a:p>
            <a:pPr>
              <a:defRPr/>
            </a:pPr>
            <a:endParaRPr lang="ru-RU" dirty="0">
              <a:solidFill>
                <a:prstClr val="black">
                  <a:tint val="75000"/>
                </a:prstClr>
              </a:solidFill>
            </a:endParaRPr>
          </a:p>
        </p:txBody>
      </p:sp>
      <p:sp>
        <p:nvSpPr>
          <p:cNvPr id="5" name="Holder 5"/>
          <p:cNvSpPr>
            <a:spLocks noGrp="1"/>
          </p:cNvSpPr>
          <p:nvPr>
            <p:ph type="sldNum" sz="quarter" idx="7"/>
          </p:nvPr>
        </p:nvSpPr>
        <p:spPr bwMode="auto">
          <a:xfrm>
            <a:off x="9253594" y="6394481"/>
            <a:ext cx="2804161" cy="348813"/>
          </a:xfrm>
        </p:spPr>
        <p:txBody>
          <a:bodyPr lIns="0" tIns="0" rIns="0" bIns="0"/>
          <a:lstStyle>
            <a:lvl1pPr algn="r">
              <a:defRPr>
                <a:solidFill>
                  <a:schemeClr val="tx2"/>
                </a:solidFill>
              </a:defRPr>
            </a:lvl1pPr>
          </a:lstStyle>
          <a:p>
            <a:pPr>
              <a:defRPr/>
            </a:pPr>
            <a:fld id="{B6F15528-21DE-4FAA-801E-634DDDAF4B2B}" type="slidenum">
              <a:rPr lang="ru-RU">
                <a:solidFill>
                  <a:srgbClr val="44546A"/>
                </a:solidFill>
              </a:rPr>
              <a:t>‹#›</a:t>
            </a:fld>
            <a:endParaRPr lang="ru-RU" dirty="0">
              <a:solidFill>
                <a:srgbClr val="44546A"/>
              </a:solidFill>
            </a:endParaRPr>
          </a:p>
        </p:txBody>
      </p:sp>
      <p:sp>
        <p:nvSpPr>
          <p:cNvPr id="6" name="Holder 2"/>
          <p:cNvSpPr>
            <a:spLocks noGrp="1"/>
          </p:cNvSpPr>
          <p:nvPr>
            <p:ph type="title"/>
          </p:nvPr>
        </p:nvSpPr>
        <p:spPr bwMode="auto">
          <a:xfrm>
            <a:off x="6267763" y="46980"/>
            <a:ext cx="5789968" cy="348813"/>
          </a:xfrm>
          <a:prstGeom prst="rect">
            <a:avLst/>
          </a:prstGeom>
        </p:spPr>
        <p:txBody>
          <a:bodyPr lIns="0" tIns="0" rIns="0" bIns="0"/>
          <a:lstStyle>
            <a:lvl1pPr algn="r">
              <a:defRPr sz="2250" b="1" i="0">
                <a:solidFill>
                  <a:schemeClr val="tx2"/>
                </a:solidFill>
                <a:latin typeface="Arial"/>
                <a:cs typeface="Arial"/>
              </a:defRPr>
            </a:lvl1pPr>
          </a:lstStyle>
          <a:p>
            <a:pPr>
              <a:defRPr/>
            </a:pPr>
            <a:endParaRPr/>
          </a:p>
        </p:txBody>
      </p:sp>
      <p:sp>
        <p:nvSpPr>
          <p:cNvPr id="7" name="object 2"/>
          <p:cNvSpPr/>
          <p:nvPr userDrawn="1"/>
        </p:nvSpPr>
        <p:spPr bwMode="auto">
          <a:xfrm flipV="1">
            <a:off x="1" y="530121"/>
            <a:ext cx="12192000" cy="374445"/>
          </a:xfrm>
          <a:custGeom>
            <a:avLst/>
            <a:gdLst/>
            <a:ahLst/>
            <a:cxnLst/>
            <a:rect l="l" t="t" r="r" b="b"/>
            <a:pathLst>
              <a:path w="4416425" extrusionOk="0">
                <a:moveTo>
                  <a:pt x="0" y="0"/>
                </a:moveTo>
                <a:lnTo>
                  <a:pt x="4415994" y="0"/>
                </a:lnTo>
              </a:path>
            </a:pathLst>
          </a:custGeom>
          <a:ln w="12700">
            <a:solidFill>
              <a:schemeClr val="bg1">
                <a:lumMod val="85000"/>
              </a:schemeClr>
            </a:solidFill>
          </a:ln>
        </p:spPr>
        <p:txBody>
          <a:bodyPr wrap="square" lIns="0" tIns="0" rIns="0" bIns="0" rtlCol="0"/>
          <a:lstStyle/>
          <a:p>
            <a:pPr algn="l" defTabSz="914400">
              <a:defRPr/>
            </a:pPr>
            <a:endParaRPr sz="3850" b="0" dirty="0">
              <a:solidFill>
                <a:prstClr val="black"/>
              </a:solidFill>
              <a:latin typeface="Calibri"/>
              <a:ea typeface="+mn-ea"/>
              <a:cs typeface="+mn-cs"/>
            </a:endParaRPr>
          </a:p>
        </p:txBody>
      </p:sp>
    </p:spTree>
    <p:extLst>
      <p:ext uri="{BB962C8B-B14F-4D97-AF65-F5344CB8AC3E}">
        <p14:creationId xmlns:p14="http://schemas.microsoft.com/office/powerpoint/2010/main" val="569562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8FE78C-5CCE-401C-B8C3-EE8D65A6A07A}" type="datetimeFigureOut">
              <a:rPr lang="ru-RU" smtClean="0"/>
              <a:t>04.12.2024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8FCED87-AF0E-4FAF-B3C3-980CC6BA7830}" type="slidenum">
              <a:rPr lang="ru-RU" smtClean="0"/>
              <a:t>‹#›</a:t>
            </a:fld>
            <a:endParaRPr lang="ru-RU"/>
          </a:p>
        </p:txBody>
      </p:sp>
    </p:spTree>
    <p:extLst>
      <p:ext uri="{BB962C8B-B14F-4D97-AF65-F5344CB8AC3E}">
        <p14:creationId xmlns:p14="http://schemas.microsoft.com/office/powerpoint/2010/main" val="3599226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F8FE78C-5CCE-401C-B8C3-EE8D65A6A07A}" type="datetimeFigureOut">
              <a:rPr lang="ru-RU" smtClean="0"/>
              <a:t>04.12.2024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8FCED87-AF0E-4FAF-B3C3-980CC6BA7830}" type="slidenum">
              <a:rPr lang="ru-RU" smtClean="0"/>
              <a:t>‹#›</a:t>
            </a:fld>
            <a:endParaRPr lang="ru-RU"/>
          </a:p>
        </p:txBody>
      </p:sp>
    </p:spTree>
    <p:extLst>
      <p:ext uri="{BB962C8B-B14F-4D97-AF65-F5344CB8AC3E}">
        <p14:creationId xmlns:p14="http://schemas.microsoft.com/office/powerpoint/2010/main" val="2702236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F8FE78C-5CCE-401C-B8C3-EE8D65A6A07A}" type="datetimeFigureOut">
              <a:rPr lang="ru-RU" smtClean="0"/>
              <a:t>04.12.2024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8FCED87-AF0E-4FAF-B3C3-980CC6BA7830}" type="slidenum">
              <a:rPr lang="ru-RU" smtClean="0"/>
              <a:t>‹#›</a:t>
            </a:fld>
            <a:endParaRPr lang="ru-RU"/>
          </a:p>
        </p:txBody>
      </p:sp>
    </p:spTree>
    <p:extLst>
      <p:ext uri="{BB962C8B-B14F-4D97-AF65-F5344CB8AC3E}">
        <p14:creationId xmlns:p14="http://schemas.microsoft.com/office/powerpoint/2010/main" val="1331853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F8FE78C-5CCE-401C-B8C3-EE8D65A6A07A}" type="datetimeFigureOut">
              <a:rPr lang="ru-RU" smtClean="0"/>
              <a:t>04.12.2024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8FCED87-AF0E-4FAF-B3C3-980CC6BA7830}" type="slidenum">
              <a:rPr lang="ru-RU" smtClean="0"/>
              <a:t>‹#›</a:t>
            </a:fld>
            <a:endParaRPr lang="ru-RU"/>
          </a:p>
        </p:txBody>
      </p:sp>
    </p:spTree>
    <p:extLst>
      <p:ext uri="{BB962C8B-B14F-4D97-AF65-F5344CB8AC3E}">
        <p14:creationId xmlns:p14="http://schemas.microsoft.com/office/powerpoint/2010/main" val="422803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F8FE78C-5CCE-401C-B8C3-EE8D65A6A07A}" type="datetimeFigureOut">
              <a:rPr lang="ru-RU" smtClean="0"/>
              <a:t>04.12.2024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8FCED87-AF0E-4FAF-B3C3-980CC6BA7830}" type="slidenum">
              <a:rPr lang="ru-RU" smtClean="0"/>
              <a:t>‹#›</a:t>
            </a:fld>
            <a:endParaRPr lang="ru-RU"/>
          </a:p>
        </p:txBody>
      </p:sp>
    </p:spTree>
    <p:extLst>
      <p:ext uri="{BB962C8B-B14F-4D97-AF65-F5344CB8AC3E}">
        <p14:creationId xmlns:p14="http://schemas.microsoft.com/office/powerpoint/2010/main" val="1015885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F8FE78C-5CCE-401C-B8C3-EE8D65A6A07A}" type="datetimeFigureOut">
              <a:rPr lang="ru-RU" smtClean="0"/>
              <a:t>04.12.2024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8FCED87-AF0E-4FAF-B3C3-980CC6BA7830}" type="slidenum">
              <a:rPr lang="ru-RU" smtClean="0"/>
              <a:t>‹#›</a:t>
            </a:fld>
            <a:endParaRPr lang="ru-RU"/>
          </a:p>
        </p:txBody>
      </p:sp>
    </p:spTree>
    <p:extLst>
      <p:ext uri="{BB962C8B-B14F-4D97-AF65-F5344CB8AC3E}">
        <p14:creationId xmlns:p14="http://schemas.microsoft.com/office/powerpoint/2010/main" val="277943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F8FE78C-5CCE-401C-B8C3-EE8D65A6A07A}" type="datetimeFigureOut">
              <a:rPr lang="ru-RU" smtClean="0"/>
              <a:t>04.12.2024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8FCED87-AF0E-4FAF-B3C3-980CC6BA7830}" type="slidenum">
              <a:rPr lang="ru-RU" smtClean="0"/>
              <a:t>‹#›</a:t>
            </a:fld>
            <a:endParaRPr lang="ru-RU"/>
          </a:p>
        </p:txBody>
      </p:sp>
    </p:spTree>
    <p:extLst>
      <p:ext uri="{BB962C8B-B14F-4D97-AF65-F5344CB8AC3E}">
        <p14:creationId xmlns:p14="http://schemas.microsoft.com/office/powerpoint/2010/main" val="542313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F8FE78C-5CCE-401C-B8C3-EE8D65A6A07A}" type="datetimeFigureOut">
              <a:rPr lang="ru-RU" smtClean="0"/>
              <a:t>04.12.2024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8FCED87-AF0E-4FAF-B3C3-980CC6BA7830}" type="slidenum">
              <a:rPr lang="ru-RU" smtClean="0"/>
              <a:t>‹#›</a:t>
            </a:fld>
            <a:endParaRPr lang="ru-RU"/>
          </a:p>
        </p:txBody>
      </p:sp>
    </p:spTree>
    <p:extLst>
      <p:ext uri="{BB962C8B-B14F-4D97-AF65-F5344CB8AC3E}">
        <p14:creationId xmlns:p14="http://schemas.microsoft.com/office/powerpoint/2010/main" val="4094562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8FE78C-5CCE-401C-B8C3-EE8D65A6A07A}" type="datetimeFigureOut">
              <a:rPr lang="ru-RU" smtClean="0"/>
              <a:t>04.12.2024</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FCED87-AF0E-4FAF-B3C3-980CC6BA7830}" type="slidenum">
              <a:rPr lang="ru-RU" smtClean="0"/>
              <a:t>‹#›</a:t>
            </a:fld>
            <a:endParaRPr lang="ru-RU"/>
          </a:p>
        </p:txBody>
      </p:sp>
    </p:spTree>
    <p:extLst>
      <p:ext uri="{BB962C8B-B14F-4D97-AF65-F5344CB8AC3E}">
        <p14:creationId xmlns:p14="http://schemas.microsoft.com/office/powerpoint/2010/main" val="3784897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8" Type="http://schemas.openxmlformats.org/officeDocument/2006/relationships/hyperlink" Target="https://t.me/gisgmu" TargetMode="External"/><Relationship Id="rId3" Type="http://schemas.openxmlformats.org/officeDocument/2006/relationships/image" Target="../media/image3.png"/><Relationship Id="rId7" Type="http://schemas.openxmlformats.org/officeDocument/2006/relationships/image" Target="../media/image13.jpe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12.png"/><Relationship Id="rId5" Type="http://schemas.openxmlformats.org/officeDocument/2006/relationships/hyperlink" Target="consultantplus://offline/ref=4EBE55035972C8517F1CB9D651D54191B92392D14165D88C6986A3FB90A0B6FDC46A81875145E40C5BDD81E3E3B2E4EF1825718610BBCBEAZ3m5J" TargetMode="External"/><Relationship Id="rId4" Type="http://schemas.openxmlformats.org/officeDocument/2006/relationships/hyperlink" Target="consultantplus://offline/ref=4EBE55035972C8517F1CB9D651D54191B92594D64366D88C6986A3FB90A0B6FDC46A81875145E40C58DD81E3E3B2E4EF1825718610BBCBEAZ3m5J"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image" Target="../media/image11.png"/><Relationship Id="rId5" Type="http://schemas.openxmlformats.org/officeDocument/2006/relationships/image" Target="../media/image9.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9" name="Rectangle 27"/>
          <p:cNvSpPr/>
          <p:nvPr/>
        </p:nvSpPr>
        <p:spPr bwMode="auto">
          <a:xfrm>
            <a:off x="0" y="-71626"/>
            <a:ext cx="12192000" cy="37719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sz="2400" dirty="0"/>
          </a:p>
        </p:txBody>
      </p:sp>
      <p:pic>
        <p:nvPicPr>
          <p:cNvPr id="20" name="Рисунок 19"/>
          <p:cNvPicPr>
            <a:picLocks noChangeAspect="1"/>
          </p:cNvPicPr>
          <p:nvPr/>
        </p:nvPicPr>
        <p:blipFill>
          <a:blip r:embed="rId2"/>
          <a:stretch/>
        </p:blipFill>
        <p:spPr bwMode="auto">
          <a:xfrm>
            <a:off x="6179947" y="114300"/>
            <a:ext cx="5906705" cy="6629400"/>
          </a:xfrm>
          <a:prstGeom prst="rect">
            <a:avLst/>
          </a:prstGeom>
        </p:spPr>
      </p:pic>
      <p:pic>
        <p:nvPicPr>
          <p:cNvPr id="21" name="Рисунок 20"/>
          <p:cNvPicPr>
            <a:picLocks noChangeAspect="1"/>
          </p:cNvPicPr>
          <p:nvPr/>
        </p:nvPicPr>
        <p:blipFill>
          <a:blip r:embed="rId3"/>
          <a:srcRect l="236" t="54217" r="793"/>
          <a:stretch/>
        </p:blipFill>
        <p:spPr bwMode="auto">
          <a:xfrm>
            <a:off x="6179947" y="3708512"/>
            <a:ext cx="5906705" cy="3035188"/>
          </a:xfrm>
          <a:prstGeom prst="rect">
            <a:avLst/>
          </a:prstGeom>
        </p:spPr>
      </p:pic>
      <p:sp>
        <p:nvSpPr>
          <p:cNvPr id="7" name="TextBox 6"/>
          <p:cNvSpPr txBox="1"/>
          <p:nvPr/>
        </p:nvSpPr>
        <p:spPr bwMode="auto">
          <a:xfrm>
            <a:off x="4583832" y="6367790"/>
            <a:ext cx="3714750" cy="307777"/>
          </a:xfrm>
          <a:prstGeom prst="rect">
            <a:avLst/>
          </a:prstGeom>
          <a:noFill/>
        </p:spPr>
        <p:txBody>
          <a:bodyPr wrap="square" rtlCol="0">
            <a:spAutoFit/>
          </a:bodyPr>
          <a:lstStyle/>
          <a:p>
            <a:pPr algn="ctr">
              <a:defRPr/>
            </a:pPr>
            <a:r>
              <a:rPr lang="ru-RU" sz="1400" dirty="0">
                <a:solidFill>
                  <a:schemeClr val="bg1">
                    <a:lumMod val="65000"/>
                  </a:schemeClr>
                </a:solidFill>
                <a:latin typeface="Century" panose="02040604050505020304" pitchFamily="18" charset="0"/>
                <a:ea typeface="Segoe UI Black"/>
                <a:cs typeface="Segoe UI Light"/>
              </a:rPr>
              <a:t>г. Москва, 2024 год</a:t>
            </a:r>
            <a:endParaRPr lang="en-US" sz="1400" dirty="0">
              <a:solidFill>
                <a:schemeClr val="bg1">
                  <a:lumMod val="65000"/>
                </a:schemeClr>
              </a:solidFill>
              <a:latin typeface="Century" panose="02040604050505020304" pitchFamily="18" charset="0"/>
              <a:ea typeface="Segoe UI Black"/>
              <a:cs typeface="Segoe UI Light"/>
            </a:endParaRPr>
          </a:p>
        </p:txBody>
      </p:sp>
      <p:sp>
        <p:nvSpPr>
          <p:cNvPr id="9" name="Заголовок 1"/>
          <p:cNvSpPr txBox="1"/>
          <p:nvPr/>
        </p:nvSpPr>
        <p:spPr bwMode="auto">
          <a:xfrm>
            <a:off x="618301" y="1397824"/>
            <a:ext cx="5405395" cy="1693697"/>
          </a:xfrm>
          <a:prstGeom prst="rect">
            <a:avLst/>
          </a:prstGeom>
          <a:ln w="12700">
            <a:miter lim="400000"/>
          </a:ln>
        </p:spPr>
        <p:txBody>
          <a:bodyPr lIns="0" tIns="0" rIns="0" bIns="0" anchor="b">
            <a:noAutofit/>
          </a:bodyPr>
          <a:lstStyle>
            <a:lvl1pPr marL="0" marR="0" indent="0" algn="r" defTabSz="825500">
              <a:lnSpc>
                <a:spcPct val="100000"/>
              </a:lnSpc>
              <a:spcBef>
                <a:spcPts val="0"/>
              </a:spcBef>
              <a:spcAft>
                <a:spcPts val="0"/>
              </a:spcAft>
              <a:buClrTx/>
              <a:buSzTx/>
              <a:buFontTx/>
              <a:buNone/>
              <a:defRPr sz="4550" b="1" i="0" u="none" strike="noStrike" cap="none" spc="0">
                <a:solidFill>
                  <a:schemeClr val="tx2"/>
                </a:solidFill>
                <a:latin typeface="Arial"/>
                <a:ea typeface="+mn-ea"/>
                <a:cs typeface="Arial"/>
              </a:defRPr>
            </a:lvl1pPr>
            <a:lvl2pPr marL="0" marR="0" indent="0" algn="ctr" defTabSz="825500">
              <a:lnSpc>
                <a:spcPct val="100000"/>
              </a:lnSpc>
              <a:spcBef>
                <a:spcPts val="0"/>
              </a:spcBef>
              <a:spcAft>
                <a:spcPts val="0"/>
              </a:spcAft>
              <a:buClrTx/>
              <a:buSzTx/>
              <a:buFontTx/>
              <a:buNone/>
              <a:defRPr sz="11200" b="0" i="0" u="none" strike="noStrike" cap="none" spc="0">
                <a:solidFill>
                  <a:srgbClr val="000000"/>
                </a:solidFill>
                <a:latin typeface="+mn-lt"/>
                <a:ea typeface="+mn-ea"/>
                <a:cs typeface="+mn-cs"/>
              </a:defRPr>
            </a:lvl2pPr>
            <a:lvl3pPr marL="0" marR="0" indent="0" algn="ctr" defTabSz="825500">
              <a:lnSpc>
                <a:spcPct val="100000"/>
              </a:lnSpc>
              <a:spcBef>
                <a:spcPts val="0"/>
              </a:spcBef>
              <a:spcAft>
                <a:spcPts val="0"/>
              </a:spcAft>
              <a:buClrTx/>
              <a:buSzTx/>
              <a:buFontTx/>
              <a:buNone/>
              <a:defRPr sz="11200" b="0" i="0" u="none" strike="noStrike" cap="none" spc="0">
                <a:solidFill>
                  <a:srgbClr val="000000"/>
                </a:solidFill>
                <a:latin typeface="+mn-lt"/>
                <a:ea typeface="+mn-ea"/>
                <a:cs typeface="+mn-cs"/>
              </a:defRPr>
            </a:lvl3pPr>
            <a:lvl4pPr marL="0" marR="0" indent="0" algn="ctr" defTabSz="825500">
              <a:lnSpc>
                <a:spcPct val="100000"/>
              </a:lnSpc>
              <a:spcBef>
                <a:spcPts val="0"/>
              </a:spcBef>
              <a:spcAft>
                <a:spcPts val="0"/>
              </a:spcAft>
              <a:buClrTx/>
              <a:buSzTx/>
              <a:buFontTx/>
              <a:buNone/>
              <a:defRPr sz="11200" b="0" i="0" u="none" strike="noStrike" cap="none" spc="0">
                <a:solidFill>
                  <a:srgbClr val="000000"/>
                </a:solidFill>
                <a:latin typeface="+mn-lt"/>
                <a:ea typeface="+mn-ea"/>
                <a:cs typeface="+mn-cs"/>
              </a:defRPr>
            </a:lvl4pPr>
            <a:lvl5pPr marL="0" marR="0" indent="0" algn="ctr" defTabSz="825500">
              <a:lnSpc>
                <a:spcPct val="100000"/>
              </a:lnSpc>
              <a:spcBef>
                <a:spcPts val="0"/>
              </a:spcBef>
              <a:spcAft>
                <a:spcPts val="0"/>
              </a:spcAft>
              <a:buClrTx/>
              <a:buSzTx/>
              <a:buFontTx/>
              <a:buNone/>
              <a:defRPr sz="11200" b="0" i="0" u="none" strike="noStrike" cap="none" spc="0">
                <a:solidFill>
                  <a:srgbClr val="000000"/>
                </a:solidFill>
                <a:latin typeface="+mn-lt"/>
                <a:ea typeface="+mn-ea"/>
                <a:cs typeface="+mn-cs"/>
              </a:defRPr>
            </a:lvl5pPr>
            <a:lvl6pPr marL="0" marR="0" indent="0" algn="ctr" defTabSz="825500">
              <a:lnSpc>
                <a:spcPct val="100000"/>
              </a:lnSpc>
              <a:spcBef>
                <a:spcPts val="0"/>
              </a:spcBef>
              <a:spcAft>
                <a:spcPts val="0"/>
              </a:spcAft>
              <a:buClrTx/>
              <a:buSzTx/>
              <a:buFontTx/>
              <a:buNone/>
              <a:defRPr sz="11200" b="0" i="0" u="none" strike="noStrike" cap="none" spc="0">
                <a:solidFill>
                  <a:srgbClr val="000000"/>
                </a:solidFill>
                <a:latin typeface="+mn-lt"/>
                <a:ea typeface="+mn-ea"/>
                <a:cs typeface="+mn-cs"/>
              </a:defRPr>
            </a:lvl6pPr>
            <a:lvl7pPr marL="0" marR="0" indent="0" algn="ctr" defTabSz="825500">
              <a:lnSpc>
                <a:spcPct val="100000"/>
              </a:lnSpc>
              <a:spcBef>
                <a:spcPts val="0"/>
              </a:spcBef>
              <a:spcAft>
                <a:spcPts val="0"/>
              </a:spcAft>
              <a:buClrTx/>
              <a:buSzTx/>
              <a:buFontTx/>
              <a:buNone/>
              <a:defRPr sz="11200" b="0" i="0" u="none" strike="noStrike" cap="none" spc="0">
                <a:solidFill>
                  <a:srgbClr val="000000"/>
                </a:solidFill>
                <a:latin typeface="+mn-lt"/>
                <a:ea typeface="+mn-ea"/>
                <a:cs typeface="+mn-cs"/>
              </a:defRPr>
            </a:lvl7pPr>
            <a:lvl8pPr marL="0" marR="0" indent="0" algn="ctr" defTabSz="825500">
              <a:lnSpc>
                <a:spcPct val="100000"/>
              </a:lnSpc>
              <a:spcBef>
                <a:spcPts val="0"/>
              </a:spcBef>
              <a:spcAft>
                <a:spcPts val="0"/>
              </a:spcAft>
              <a:buClrTx/>
              <a:buSzTx/>
              <a:buFontTx/>
              <a:buNone/>
              <a:defRPr sz="11200" b="0" i="0" u="none" strike="noStrike" cap="none" spc="0">
                <a:solidFill>
                  <a:srgbClr val="000000"/>
                </a:solidFill>
                <a:latin typeface="+mn-lt"/>
                <a:ea typeface="+mn-ea"/>
                <a:cs typeface="+mn-cs"/>
              </a:defRPr>
            </a:lvl8pPr>
            <a:lvl9pPr marL="0" marR="0" indent="0" algn="ctr" defTabSz="825500">
              <a:lnSpc>
                <a:spcPct val="100000"/>
              </a:lnSpc>
              <a:spcBef>
                <a:spcPts val="0"/>
              </a:spcBef>
              <a:spcAft>
                <a:spcPts val="0"/>
              </a:spcAft>
              <a:buClrTx/>
              <a:buSzTx/>
              <a:buFontTx/>
              <a:buNone/>
              <a:defRPr sz="11200" b="0" i="0" u="none" strike="noStrike" cap="none" spc="0">
                <a:solidFill>
                  <a:srgbClr val="000000"/>
                </a:solidFill>
                <a:latin typeface="+mn-lt"/>
                <a:ea typeface="+mn-ea"/>
                <a:cs typeface="+mn-cs"/>
              </a:defRPr>
            </a:lvl9pPr>
          </a:lstStyle>
          <a:p>
            <a:pPr algn="l">
              <a:defRPr/>
            </a:pPr>
            <a:r>
              <a:rPr lang="ru-RU" sz="2400" dirty="0" smtClean="0">
                <a:solidFill>
                  <a:schemeClr val="bg1"/>
                </a:solidFill>
                <a:latin typeface="Century" panose="02040604050505020304" pitchFamily="18" charset="0"/>
                <a:ea typeface="Segoe UI Historic"/>
                <a:cs typeface="Segoe UI Light"/>
              </a:rPr>
              <a:t>Организационные вопросы представления бюджетной </a:t>
            </a:r>
            <a:r>
              <a:rPr lang="ru-RU" sz="2400" dirty="0">
                <a:solidFill>
                  <a:schemeClr val="bg1"/>
                </a:solidFill>
                <a:latin typeface="Century" panose="02040604050505020304" pitchFamily="18" charset="0"/>
                <a:ea typeface="Segoe UI Historic"/>
                <a:cs typeface="Segoe UI Light"/>
              </a:rPr>
              <a:t>(бухгалтерской) отчетности за </a:t>
            </a:r>
            <a:r>
              <a:rPr lang="ru-RU" sz="2400" dirty="0" smtClean="0">
                <a:solidFill>
                  <a:schemeClr val="bg1"/>
                </a:solidFill>
                <a:latin typeface="Century" panose="02040604050505020304" pitchFamily="18" charset="0"/>
                <a:ea typeface="Segoe UI Historic"/>
                <a:cs typeface="Segoe UI Light"/>
              </a:rPr>
              <a:t>2024 год в Федеральное казначейство </a:t>
            </a:r>
            <a:endParaRPr sz="2400" dirty="0">
              <a:latin typeface="Century" panose="02040604050505020304" pitchFamily="18" charset="0"/>
            </a:endParaRPr>
          </a:p>
        </p:txBody>
      </p:sp>
      <p:sp>
        <p:nvSpPr>
          <p:cNvPr id="10" name="TextBox 9"/>
          <p:cNvSpPr txBox="1"/>
          <p:nvPr/>
        </p:nvSpPr>
        <p:spPr bwMode="auto">
          <a:xfrm>
            <a:off x="462050" y="3886200"/>
            <a:ext cx="8243563" cy="369124"/>
          </a:xfrm>
          <a:prstGeom prst="rect">
            <a:avLst/>
          </a:prstGeom>
          <a:noFill/>
        </p:spPr>
        <p:txBody>
          <a:bodyPr wrap="square" lIns="91254" tIns="45617" rIns="91254" bIns="45617" rtlCol="0">
            <a:spAutoFit/>
          </a:bodyPr>
          <a:lstStyle/>
          <a:p>
            <a:pPr algn="l">
              <a:defRPr/>
            </a:pPr>
            <a:r>
              <a:rPr lang="ru-RU" b="1" dirty="0" smtClean="0">
                <a:solidFill>
                  <a:schemeClr val="accent1">
                    <a:lumMod val="50000"/>
                  </a:schemeClr>
                </a:solidFill>
                <a:latin typeface="Century" panose="02040604050505020304" pitchFamily="18" charset="0"/>
                <a:cs typeface="Segoe UI Light"/>
              </a:rPr>
              <a:t>Кривенец Анна Николаевна</a:t>
            </a:r>
            <a:endParaRPr dirty="0">
              <a:latin typeface="Century" panose="02040604050505020304" pitchFamily="18" charset="0"/>
            </a:endParaRPr>
          </a:p>
        </p:txBody>
      </p:sp>
    </p:spTree>
    <p:extLst>
      <p:ext uri="{BB962C8B-B14F-4D97-AF65-F5344CB8AC3E}">
        <p14:creationId xmlns:p14="http://schemas.microsoft.com/office/powerpoint/2010/main" val="12082675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7"/>
          </p:nvPr>
        </p:nvSpPr>
        <p:spPr/>
        <p:txBody>
          <a:bodyPr/>
          <a:lstStyle/>
          <a:p>
            <a:pPr>
              <a:defRPr/>
            </a:pPr>
            <a:fld id="{B6F15528-21DE-4FAA-801E-634DDDAF4B2B}" type="slidenum">
              <a:rPr lang="ru-RU" smtClean="0">
                <a:solidFill>
                  <a:srgbClr val="44546A"/>
                </a:solidFill>
              </a:rPr>
              <a:t>10</a:t>
            </a:fld>
            <a:endParaRPr lang="ru-RU" dirty="0">
              <a:solidFill>
                <a:srgbClr val="44546A"/>
              </a:solidFill>
            </a:endParaRPr>
          </a:p>
        </p:txBody>
      </p:sp>
      <p:pic>
        <p:nvPicPr>
          <p:cNvPr id="5" name="Рисунок 4"/>
          <p:cNvPicPr>
            <a:picLocks noChangeAspect="1"/>
          </p:cNvPicPr>
          <p:nvPr/>
        </p:nvPicPr>
        <p:blipFill>
          <a:blip r:embed="rId2"/>
          <a:stretch/>
        </p:blipFill>
        <p:spPr bwMode="auto">
          <a:xfrm>
            <a:off x="228600" y="227186"/>
            <a:ext cx="1402441" cy="548985"/>
          </a:xfrm>
          <a:prstGeom prst="rect">
            <a:avLst/>
          </a:prstGeom>
        </p:spPr>
      </p:pic>
      <p:sp>
        <p:nvSpPr>
          <p:cNvPr id="6" name="Прямоугольник 5"/>
          <p:cNvSpPr/>
          <p:nvPr/>
        </p:nvSpPr>
        <p:spPr>
          <a:xfrm>
            <a:off x="3310712" y="314389"/>
            <a:ext cx="8245562" cy="369332"/>
          </a:xfrm>
          <a:prstGeom prst="rect">
            <a:avLst/>
          </a:prstGeom>
          <a:no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Autofit/>
          </a:bodyPr>
          <a:lstStyle/>
          <a:p>
            <a:pPr algn="r" hangingPunct="0">
              <a:lnSpc>
                <a:spcPct val="90000"/>
              </a:lnSpc>
              <a:spcBef>
                <a:spcPct val="0"/>
              </a:spcBef>
            </a:pPr>
            <a:r>
              <a:rPr lang="ru-RU" sz="2000" b="1" dirty="0" smtClean="0">
                <a:solidFill>
                  <a:schemeClr val="tx1"/>
                </a:solidFill>
                <a:latin typeface="Century" panose="02040604050505020304" pitchFamily="18" charset="0"/>
                <a:ea typeface="Cambria" panose="02040503050406030204" pitchFamily="18" charset="0"/>
                <a:cs typeface="Segoe UI Light" panose="020B0502040204020203" pitchFamily="34" charset="0"/>
              </a:rPr>
              <a:t>Недостатки при расшифровке </a:t>
            </a:r>
            <a:r>
              <a:rPr lang="ru-RU" sz="2000" b="1" dirty="0">
                <a:solidFill>
                  <a:schemeClr val="tx1"/>
                </a:solidFill>
                <a:latin typeface="Century" panose="02040604050505020304" pitchFamily="18" charset="0"/>
                <a:ea typeface="Cambria" panose="02040503050406030204" pitchFamily="18" charset="0"/>
                <a:cs typeface="Segoe UI Light" panose="020B0502040204020203" pitchFamily="34" charset="0"/>
              </a:rPr>
              <a:t>показателей </a:t>
            </a:r>
            <a:r>
              <a:rPr lang="ru-RU" sz="2000" b="1" dirty="0" smtClean="0">
                <a:solidFill>
                  <a:schemeClr val="tx1"/>
                </a:solidFill>
                <a:latin typeface="Century" panose="02040604050505020304" pitchFamily="18" charset="0"/>
                <a:ea typeface="Cambria" panose="02040503050406030204" pitchFamily="18" charset="0"/>
                <a:cs typeface="Segoe UI Light" panose="020B0502040204020203" pitchFamily="34" charset="0"/>
              </a:rPr>
              <a:t>Сведений ф</a:t>
            </a:r>
            <a:r>
              <a:rPr lang="ru-RU" sz="2000" b="1" dirty="0">
                <a:solidFill>
                  <a:schemeClr val="tx1"/>
                </a:solidFill>
                <a:latin typeface="Century" panose="02040604050505020304" pitchFamily="18" charset="0"/>
                <a:ea typeface="Cambria" panose="02040503050406030204" pitchFamily="18" charset="0"/>
                <a:cs typeface="Segoe UI Light" panose="020B0502040204020203" pitchFamily="34" charset="0"/>
              </a:rPr>
              <a:t>. 0503110</a:t>
            </a:r>
          </a:p>
        </p:txBody>
      </p:sp>
      <p:cxnSp>
        <p:nvCxnSpPr>
          <p:cNvPr id="17" name="Прямая соединительная линия 16"/>
          <p:cNvCxnSpPr/>
          <p:nvPr/>
        </p:nvCxnSpPr>
        <p:spPr>
          <a:xfrm flipV="1">
            <a:off x="340057" y="5990022"/>
            <a:ext cx="11480468" cy="10489"/>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27" name="TextBox 26"/>
          <p:cNvSpPr txBox="1"/>
          <p:nvPr/>
        </p:nvSpPr>
        <p:spPr>
          <a:xfrm>
            <a:off x="3310711" y="1457408"/>
            <a:ext cx="2196000" cy="2431435"/>
          </a:xfrm>
          <a:prstGeom prst="rect">
            <a:avLst/>
          </a:prstGeom>
          <a:ln>
            <a:solidFill>
              <a:srgbClr val="E2E2E2"/>
            </a:solidFill>
          </a:ln>
        </p:spPr>
        <p:style>
          <a:lnRef idx="2">
            <a:schemeClr val="accent3"/>
          </a:lnRef>
          <a:fillRef idx="1">
            <a:schemeClr val="lt1"/>
          </a:fillRef>
          <a:effectRef idx="0">
            <a:schemeClr val="accent3"/>
          </a:effectRef>
          <a:fontRef idx="minor">
            <a:schemeClr val="dk1"/>
          </a:fontRef>
        </p:style>
        <p:txBody>
          <a:bodyPr wrap="square">
            <a:spAutoFit/>
          </a:bodyPr>
          <a:lstStyle>
            <a:defPPr>
              <a:defRPr lang="ru-RU"/>
            </a:defPPr>
            <a:lvl1pPr marL="285750" indent="-285750" algn="just">
              <a:spcAft>
                <a:spcPts val="1200"/>
              </a:spcAft>
              <a:buClr>
                <a:schemeClr val="accent1">
                  <a:lumMod val="50000"/>
                </a:schemeClr>
              </a:buClr>
              <a:buFont typeface="Wingdings" panose="05000000000000000000" pitchFamily="2" charset="2"/>
              <a:buChar char="Ø"/>
              <a:defRPr sz="1600">
                <a:cs typeface="Segoe UI Light" panose="020B0502040204020203" pitchFamily="34" charset="0"/>
              </a:defRPr>
            </a:lvl1pPr>
          </a:lstStyle>
          <a:p>
            <a:pPr marL="0" indent="0">
              <a:buNone/>
            </a:pPr>
            <a:endParaRPr lang="ru-RU" sz="1400" dirty="0" smtClean="0">
              <a:solidFill>
                <a:srgbClr val="000000"/>
              </a:solidFill>
              <a:cs typeface="+mn-cs"/>
            </a:endParaRPr>
          </a:p>
          <a:p>
            <a:pPr marL="0" indent="0">
              <a:buNone/>
            </a:pPr>
            <a:endParaRPr lang="ru-RU" sz="1400" dirty="0" smtClean="0">
              <a:solidFill>
                <a:srgbClr val="000000"/>
              </a:solidFill>
              <a:cs typeface="+mn-cs"/>
            </a:endParaRPr>
          </a:p>
          <a:p>
            <a:pPr marL="0" indent="0" algn="l">
              <a:buNone/>
            </a:pPr>
            <a:endParaRPr lang="ru-RU" sz="1400" b="1" dirty="0" smtClean="0">
              <a:solidFill>
                <a:srgbClr val="000000"/>
              </a:solidFill>
              <a:cs typeface="+mn-cs"/>
            </a:endParaRPr>
          </a:p>
          <a:p>
            <a:pPr marL="0" indent="0" algn="l">
              <a:buNone/>
            </a:pPr>
            <a:r>
              <a:rPr lang="ru-RU" sz="1400" b="1" dirty="0" smtClean="0">
                <a:solidFill>
                  <a:srgbClr val="000000"/>
                </a:solidFill>
                <a:cs typeface="+mn-cs"/>
              </a:rPr>
              <a:t>Обновление расшифровки при замене формы бюджетной отчетности 0503110</a:t>
            </a:r>
          </a:p>
          <a:p>
            <a:endParaRPr lang="ru-RU" sz="1400" dirty="0">
              <a:solidFill>
                <a:srgbClr val="000000"/>
              </a:solidFill>
              <a:cs typeface="+mn-cs"/>
            </a:endParaRPr>
          </a:p>
        </p:txBody>
      </p:sp>
      <p:pic>
        <p:nvPicPr>
          <p:cNvPr id="28" name="Рисунок 27"/>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362942" y="1485162"/>
            <a:ext cx="599537" cy="599537"/>
          </a:xfrm>
          <a:prstGeom prst="rect">
            <a:avLst/>
          </a:prstGeom>
        </p:spPr>
      </p:pic>
      <p:cxnSp>
        <p:nvCxnSpPr>
          <p:cNvPr id="9" name="Прямая соединительная линия 8"/>
          <p:cNvCxnSpPr/>
          <p:nvPr/>
        </p:nvCxnSpPr>
        <p:spPr>
          <a:xfrm>
            <a:off x="3415175" y="2180994"/>
            <a:ext cx="495073" cy="0"/>
          </a:xfrm>
          <a:prstGeom prst="line">
            <a:avLst/>
          </a:prstGeom>
          <a:ln>
            <a:solidFill>
              <a:srgbClr val="D76213"/>
            </a:solidFill>
          </a:ln>
        </p:spPr>
        <p:style>
          <a:lnRef idx="3">
            <a:schemeClr val="accent2"/>
          </a:lnRef>
          <a:fillRef idx="0">
            <a:schemeClr val="accent2"/>
          </a:fillRef>
          <a:effectRef idx="2">
            <a:schemeClr val="accent2"/>
          </a:effectRef>
          <a:fontRef idx="minor">
            <a:schemeClr val="tx1"/>
          </a:fontRef>
        </p:style>
      </p:cxnSp>
      <p:sp>
        <p:nvSpPr>
          <p:cNvPr id="10" name="TextBox 9"/>
          <p:cNvSpPr txBox="1"/>
          <p:nvPr/>
        </p:nvSpPr>
        <p:spPr>
          <a:xfrm>
            <a:off x="340057" y="3089879"/>
            <a:ext cx="2196000" cy="738664"/>
          </a:xfrm>
          <a:prstGeom prst="rect">
            <a:avLst/>
          </a:prstGeom>
          <a:noFill/>
        </p:spPr>
        <p:txBody>
          <a:bodyPr wrap="square" rtlCol="0">
            <a:spAutoFit/>
          </a:bodyPr>
          <a:lstStyle/>
          <a:p>
            <a:endParaRPr lang="ru-RU" sz="1400" dirty="0" smtClean="0">
              <a:solidFill>
                <a:srgbClr val="000000"/>
              </a:solidFill>
            </a:endParaRPr>
          </a:p>
          <a:p>
            <a:endParaRPr lang="ru-RU" sz="1400" dirty="0" smtClean="0">
              <a:solidFill>
                <a:srgbClr val="000000"/>
              </a:solidFill>
            </a:endParaRPr>
          </a:p>
          <a:p>
            <a:endParaRPr lang="ru-RU" sz="1400" dirty="0">
              <a:solidFill>
                <a:srgbClr val="000000"/>
              </a:solidFill>
            </a:endParaRPr>
          </a:p>
        </p:txBody>
      </p:sp>
      <p:sp>
        <p:nvSpPr>
          <p:cNvPr id="38" name="TextBox 37"/>
          <p:cNvSpPr txBox="1"/>
          <p:nvPr/>
        </p:nvSpPr>
        <p:spPr>
          <a:xfrm>
            <a:off x="564272" y="1457408"/>
            <a:ext cx="2196000" cy="2492990"/>
          </a:xfrm>
          <a:prstGeom prst="rect">
            <a:avLst/>
          </a:prstGeom>
          <a:ln>
            <a:solidFill>
              <a:srgbClr val="E2E2E2"/>
            </a:solidFill>
          </a:ln>
        </p:spPr>
        <p:style>
          <a:lnRef idx="2">
            <a:schemeClr val="accent3"/>
          </a:lnRef>
          <a:fillRef idx="1">
            <a:schemeClr val="lt1"/>
          </a:fillRef>
          <a:effectRef idx="0">
            <a:schemeClr val="accent3"/>
          </a:effectRef>
          <a:fontRef idx="minor">
            <a:schemeClr val="dk1"/>
          </a:fontRef>
        </p:style>
        <p:txBody>
          <a:bodyPr wrap="square">
            <a:spAutoFit/>
          </a:bodyPr>
          <a:lstStyle>
            <a:defPPr>
              <a:defRPr lang="ru-RU"/>
            </a:defPPr>
            <a:lvl1pPr marL="285750" indent="-285750" algn="just">
              <a:spcAft>
                <a:spcPts val="1200"/>
              </a:spcAft>
              <a:buClr>
                <a:schemeClr val="accent1">
                  <a:lumMod val="50000"/>
                </a:schemeClr>
              </a:buClr>
              <a:buFont typeface="Wingdings" panose="05000000000000000000" pitchFamily="2" charset="2"/>
              <a:buChar char="Ø"/>
              <a:defRPr sz="1400">
                <a:solidFill>
                  <a:srgbClr val="000000"/>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L="0" indent="0">
              <a:buNone/>
            </a:pPr>
            <a:endParaRPr lang="ru-RU" dirty="0" smtClean="0"/>
          </a:p>
          <a:p>
            <a:pPr marL="0" indent="0">
              <a:buNone/>
            </a:pPr>
            <a:endParaRPr lang="ru-RU" dirty="0" smtClean="0"/>
          </a:p>
          <a:p>
            <a:pPr marL="0" indent="0" algn="l">
              <a:buNone/>
            </a:pPr>
            <a:endParaRPr lang="ru-RU" b="1" dirty="0" smtClean="0">
              <a:solidFill>
                <a:schemeClr val="tx1"/>
              </a:solidFill>
            </a:endParaRPr>
          </a:p>
          <a:p>
            <a:pPr marL="0" indent="0" algn="l">
              <a:buNone/>
            </a:pPr>
            <a:r>
              <a:rPr lang="ru-RU" b="1" dirty="0" smtClean="0">
                <a:solidFill>
                  <a:schemeClr val="tx1"/>
                </a:solidFill>
              </a:rPr>
              <a:t>Итоговая сумма по КОСГУ в расшифровке  должна соответствовать данным рассчитанной суммы по соответствующему КОСГУ в ф. 0503110</a:t>
            </a:r>
          </a:p>
        </p:txBody>
      </p:sp>
      <p:cxnSp>
        <p:nvCxnSpPr>
          <p:cNvPr id="40" name="Прямая соединительная линия 39"/>
          <p:cNvCxnSpPr/>
          <p:nvPr/>
        </p:nvCxnSpPr>
        <p:spPr>
          <a:xfrm>
            <a:off x="663450" y="2180994"/>
            <a:ext cx="495073" cy="0"/>
          </a:xfrm>
          <a:prstGeom prst="line">
            <a:avLst/>
          </a:prstGeom>
          <a:ln>
            <a:solidFill>
              <a:srgbClr val="2A54A2"/>
            </a:solidFill>
          </a:ln>
        </p:spPr>
        <p:style>
          <a:lnRef idx="3">
            <a:schemeClr val="accent2"/>
          </a:lnRef>
          <a:fillRef idx="0">
            <a:schemeClr val="accent2"/>
          </a:fillRef>
          <a:effectRef idx="2">
            <a:schemeClr val="accent2"/>
          </a:effectRef>
          <a:fontRef idx="minor">
            <a:schemeClr val="tx1"/>
          </a:fontRef>
        </p:style>
      </p:cxnSp>
      <p:sp>
        <p:nvSpPr>
          <p:cNvPr id="42" name="TextBox 41"/>
          <p:cNvSpPr txBox="1"/>
          <p:nvPr/>
        </p:nvSpPr>
        <p:spPr>
          <a:xfrm>
            <a:off x="5851456" y="1477355"/>
            <a:ext cx="2196000" cy="1846659"/>
          </a:xfrm>
          <a:prstGeom prst="rect">
            <a:avLst/>
          </a:prstGeom>
          <a:ln>
            <a:solidFill>
              <a:srgbClr val="E2E2E2"/>
            </a:solidFill>
          </a:ln>
        </p:spPr>
        <p:style>
          <a:lnRef idx="2">
            <a:schemeClr val="accent3"/>
          </a:lnRef>
          <a:fillRef idx="1">
            <a:schemeClr val="lt1"/>
          </a:fillRef>
          <a:effectRef idx="0">
            <a:schemeClr val="accent3"/>
          </a:effectRef>
          <a:fontRef idx="minor">
            <a:schemeClr val="dk1"/>
          </a:fontRef>
        </p:style>
        <p:txBody>
          <a:bodyPr wrap="square">
            <a:spAutoFit/>
          </a:bodyPr>
          <a:lstStyle>
            <a:defPPr>
              <a:defRPr lang="ru-RU"/>
            </a:defPPr>
            <a:lvl1pPr marL="285750" indent="-285750" algn="just">
              <a:spcAft>
                <a:spcPts val="1200"/>
              </a:spcAft>
              <a:buClr>
                <a:schemeClr val="accent1">
                  <a:lumMod val="50000"/>
                </a:schemeClr>
              </a:buClr>
              <a:buFont typeface="Wingdings" panose="05000000000000000000" pitchFamily="2" charset="2"/>
              <a:buChar char="Ø"/>
              <a:defRPr sz="1400">
                <a:solidFill>
                  <a:srgbClr val="000000"/>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L="0" indent="0">
              <a:buNone/>
            </a:pPr>
            <a:endParaRPr lang="ru-RU" dirty="0" smtClean="0"/>
          </a:p>
          <a:p>
            <a:pPr marL="0" indent="0">
              <a:buNone/>
            </a:pPr>
            <a:endParaRPr lang="ru-RU" dirty="0" smtClean="0"/>
          </a:p>
          <a:p>
            <a:pPr marL="0" indent="0" algn="l">
              <a:buNone/>
            </a:pPr>
            <a:endParaRPr lang="ru-RU" b="1" dirty="0" smtClean="0"/>
          </a:p>
          <a:p>
            <a:pPr marL="0" indent="0" algn="l">
              <a:buNone/>
            </a:pPr>
            <a:r>
              <a:rPr lang="ru-RU" b="1" dirty="0" smtClean="0"/>
              <a:t>Соответствие операций по счетам и описываемых причин</a:t>
            </a:r>
          </a:p>
        </p:txBody>
      </p:sp>
      <p:pic>
        <p:nvPicPr>
          <p:cNvPr id="43" name="Рисунок 42"/>
          <p:cNvPicPr>
            <a:picLocks noChangeAspect="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5992273" y="1512012"/>
            <a:ext cx="603138" cy="603138"/>
          </a:xfrm>
          <a:prstGeom prst="rect">
            <a:avLst/>
          </a:prstGeom>
        </p:spPr>
      </p:pic>
      <p:cxnSp>
        <p:nvCxnSpPr>
          <p:cNvPr id="44" name="Прямая соединительная линия 43"/>
          <p:cNvCxnSpPr/>
          <p:nvPr/>
        </p:nvCxnSpPr>
        <p:spPr>
          <a:xfrm>
            <a:off x="6046306" y="2180994"/>
            <a:ext cx="495073" cy="0"/>
          </a:xfrm>
          <a:prstGeom prst="line">
            <a:avLst/>
          </a:prstGeom>
          <a:ln>
            <a:solidFill>
              <a:srgbClr val="D76213"/>
            </a:solidFill>
          </a:ln>
        </p:spPr>
        <p:style>
          <a:lnRef idx="3">
            <a:schemeClr val="accent2"/>
          </a:lnRef>
          <a:fillRef idx="0">
            <a:schemeClr val="accent2"/>
          </a:fillRef>
          <a:effectRef idx="2">
            <a:schemeClr val="accent2"/>
          </a:effectRef>
          <a:fontRef idx="minor">
            <a:schemeClr val="tx1"/>
          </a:fontRef>
        </p:style>
      </p:cxnSp>
      <p:sp>
        <p:nvSpPr>
          <p:cNvPr id="45" name="TextBox 44"/>
          <p:cNvSpPr txBox="1"/>
          <p:nvPr/>
        </p:nvSpPr>
        <p:spPr>
          <a:xfrm>
            <a:off x="5851456" y="3396604"/>
            <a:ext cx="2196000" cy="2462213"/>
          </a:xfrm>
          <a:prstGeom prst="rect">
            <a:avLst/>
          </a:prstGeom>
          <a:noFill/>
        </p:spPr>
        <p:txBody>
          <a:bodyPr wrap="square" rtlCol="0">
            <a:spAutoFit/>
          </a:bodyPr>
          <a:lstStyle/>
          <a:p>
            <a:r>
              <a:rPr lang="ru-RU" sz="1400" i="1" dirty="0"/>
              <a:t>Например, </a:t>
            </a:r>
            <a:endParaRPr lang="ru-RU" sz="1400" i="1" dirty="0" smtClean="0"/>
          </a:p>
          <a:p>
            <a:r>
              <a:rPr lang="ru-RU" sz="1400" i="1" dirty="0" smtClean="0"/>
              <a:t>причина «изменение </a:t>
            </a:r>
            <a:r>
              <a:rPr lang="ru-RU" sz="1400" i="1" dirty="0"/>
              <a:t>стоимости прочих нефинансовых </a:t>
            </a:r>
            <a:r>
              <a:rPr lang="ru-RU" sz="1400" i="1" dirty="0" smtClean="0"/>
              <a:t>активов» не соответствуют операциям в корреспонденции счета 401.10.199 со счетами 204.5Х</a:t>
            </a:r>
            <a:r>
              <a:rPr lang="ru-RU" sz="1400" i="1" dirty="0"/>
              <a:t>, 205.ХХ, 206.ХХ, 208.ХХ,  209.ХХ, 210.ХХ, </a:t>
            </a:r>
            <a:r>
              <a:rPr lang="ru-RU" sz="1400" i="1" dirty="0" smtClean="0"/>
              <a:t>215.5Х</a:t>
            </a:r>
          </a:p>
        </p:txBody>
      </p:sp>
      <p:pic>
        <p:nvPicPr>
          <p:cNvPr id="46" name="Рисунок 45"/>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8137" y="1539544"/>
            <a:ext cx="526492" cy="526492"/>
          </a:xfrm>
          <a:prstGeom prst="rect">
            <a:avLst/>
          </a:prstGeom>
        </p:spPr>
      </p:pic>
      <p:sp>
        <p:nvSpPr>
          <p:cNvPr id="29" name="TextBox 28"/>
          <p:cNvSpPr txBox="1"/>
          <p:nvPr/>
        </p:nvSpPr>
        <p:spPr>
          <a:xfrm>
            <a:off x="8698435" y="4005228"/>
            <a:ext cx="2173994" cy="1169551"/>
          </a:xfrm>
          <a:prstGeom prst="rect">
            <a:avLst/>
          </a:prstGeom>
          <a:noFill/>
        </p:spPr>
        <p:txBody>
          <a:bodyPr wrap="square" rtlCol="0">
            <a:spAutoFit/>
          </a:bodyPr>
          <a:lstStyle/>
          <a:p>
            <a:r>
              <a:rPr lang="ru-RU" sz="1400" i="1" dirty="0" smtClean="0"/>
              <a:t>Например,</a:t>
            </a:r>
          </a:p>
          <a:p>
            <a:r>
              <a:rPr lang="ru-RU" sz="1400" i="1" dirty="0" smtClean="0"/>
              <a:t>причина  - «корректировка счета 401.40» -  не является исчерпывающей</a:t>
            </a:r>
            <a:endParaRPr lang="ru-RU" sz="1400" i="1" dirty="0"/>
          </a:p>
        </p:txBody>
      </p:sp>
      <p:sp>
        <p:nvSpPr>
          <p:cNvPr id="32" name="TextBox 31"/>
          <p:cNvSpPr txBox="1"/>
          <p:nvPr/>
        </p:nvSpPr>
        <p:spPr>
          <a:xfrm>
            <a:off x="550138" y="4054242"/>
            <a:ext cx="2200707" cy="1600438"/>
          </a:xfrm>
          <a:prstGeom prst="rect">
            <a:avLst/>
          </a:prstGeom>
          <a:noFill/>
        </p:spPr>
        <p:txBody>
          <a:bodyPr wrap="square" rtlCol="0">
            <a:spAutoFit/>
          </a:bodyPr>
          <a:lstStyle/>
          <a:p>
            <a:r>
              <a:rPr lang="ru-RU" sz="1400" i="1" dirty="0" smtClean="0"/>
              <a:t>Например, в ф. 0503110 рассчитанная сумма по КОСГУ 173 (Кредит минус Дебет) соответствует сумме по строке Всего КОСГУ 173 в расшифровке к ф. 0503110</a:t>
            </a:r>
            <a:endParaRPr lang="ru-RU" sz="1400" i="1" dirty="0"/>
          </a:p>
        </p:txBody>
      </p:sp>
      <p:sp>
        <p:nvSpPr>
          <p:cNvPr id="22" name="TextBox 21"/>
          <p:cNvSpPr txBox="1"/>
          <p:nvPr/>
        </p:nvSpPr>
        <p:spPr>
          <a:xfrm>
            <a:off x="8729875" y="1477355"/>
            <a:ext cx="2196000" cy="2277547"/>
          </a:xfrm>
          <a:prstGeom prst="rect">
            <a:avLst/>
          </a:prstGeom>
          <a:ln>
            <a:solidFill>
              <a:srgbClr val="E2E2E2"/>
            </a:solidFill>
          </a:ln>
        </p:spPr>
        <p:style>
          <a:lnRef idx="2">
            <a:schemeClr val="accent3"/>
          </a:lnRef>
          <a:fillRef idx="1">
            <a:schemeClr val="lt1"/>
          </a:fillRef>
          <a:effectRef idx="0">
            <a:schemeClr val="accent3"/>
          </a:effectRef>
          <a:fontRef idx="minor">
            <a:schemeClr val="dk1"/>
          </a:fontRef>
        </p:style>
        <p:txBody>
          <a:bodyPr wrap="square">
            <a:spAutoFit/>
          </a:bodyPr>
          <a:lstStyle>
            <a:defPPr>
              <a:defRPr lang="ru-RU"/>
            </a:defPPr>
            <a:lvl1pPr marL="285750" indent="-285750" algn="just">
              <a:spcAft>
                <a:spcPts val="1200"/>
              </a:spcAft>
              <a:buClr>
                <a:schemeClr val="accent1">
                  <a:lumMod val="50000"/>
                </a:schemeClr>
              </a:buClr>
              <a:buFont typeface="Wingdings" panose="05000000000000000000" pitchFamily="2" charset="2"/>
              <a:buChar char="Ø"/>
              <a:defRPr sz="1400">
                <a:solidFill>
                  <a:srgbClr val="000000"/>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L="0" indent="0">
              <a:buNone/>
            </a:pPr>
            <a:endParaRPr lang="ru-RU" dirty="0" smtClean="0"/>
          </a:p>
          <a:p>
            <a:pPr marL="0" indent="0">
              <a:buNone/>
            </a:pPr>
            <a:endParaRPr lang="ru-RU" dirty="0" smtClean="0"/>
          </a:p>
          <a:p>
            <a:pPr marL="0" indent="0" algn="l">
              <a:buNone/>
            </a:pPr>
            <a:endParaRPr lang="ru-RU" b="1" dirty="0" smtClean="0"/>
          </a:p>
          <a:p>
            <a:pPr marL="0" indent="0" algn="l">
              <a:buNone/>
            </a:pPr>
            <a:r>
              <a:rPr lang="ru-RU" b="1" dirty="0" smtClean="0"/>
              <a:t>При расшифровке сумм в разделе «Иное» заполнение графы «Причина» - обязательно в развернутом виде </a:t>
            </a:r>
          </a:p>
        </p:txBody>
      </p:sp>
      <p:cxnSp>
        <p:nvCxnSpPr>
          <p:cNvPr id="23" name="Прямая соединительная линия 22"/>
          <p:cNvCxnSpPr/>
          <p:nvPr/>
        </p:nvCxnSpPr>
        <p:spPr>
          <a:xfrm>
            <a:off x="8830144" y="2180994"/>
            <a:ext cx="495073" cy="0"/>
          </a:xfrm>
          <a:prstGeom prst="line">
            <a:avLst/>
          </a:prstGeom>
          <a:ln>
            <a:solidFill>
              <a:srgbClr val="D76213"/>
            </a:solidFill>
          </a:ln>
        </p:spPr>
        <p:style>
          <a:lnRef idx="3">
            <a:schemeClr val="accent2"/>
          </a:lnRef>
          <a:fillRef idx="0">
            <a:schemeClr val="accent2"/>
          </a:fillRef>
          <a:effectRef idx="2">
            <a:schemeClr val="accent2"/>
          </a:effectRef>
          <a:fontRef idx="minor">
            <a:schemeClr val="tx1"/>
          </a:fontRef>
        </p:style>
      </p:cxnSp>
      <p:pic>
        <p:nvPicPr>
          <p:cNvPr id="24" name="Рисунок 23"/>
          <p:cNvPicPr>
            <a:picLocks noChangeAspect="1"/>
          </p:cNvPicPr>
          <p:nvPr/>
        </p:nvPicPr>
        <p:blipFill>
          <a:blip r:embed="rId6"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8830144" y="1539544"/>
            <a:ext cx="563818" cy="563818"/>
          </a:xfrm>
          <a:prstGeom prst="rect">
            <a:avLst/>
          </a:prstGeom>
        </p:spPr>
      </p:pic>
    </p:spTree>
    <p:extLst>
      <p:ext uri="{BB962C8B-B14F-4D97-AF65-F5344CB8AC3E}">
        <p14:creationId xmlns:p14="http://schemas.microsoft.com/office/powerpoint/2010/main" val="28013697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txBox="1">
            <a:spLocks/>
          </p:cNvSpPr>
          <p:nvPr/>
        </p:nvSpPr>
        <p:spPr>
          <a:xfrm>
            <a:off x="58182" y="199946"/>
            <a:ext cx="11906470" cy="498598"/>
          </a:xfrm>
          <a:prstGeom prst="rect">
            <a:avLst/>
          </a:prstGeom>
          <a:no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Autofit/>
          </a:bodyPr>
          <a:lstStyle>
            <a:lvl1pPr algn="r" defTabSz="914400" rtl="0" eaLnBrk="1" latinLnBrk="0" hangingPunct="1">
              <a:lnSpc>
                <a:spcPct val="90000"/>
              </a:lnSpc>
              <a:spcBef>
                <a:spcPct val="0"/>
              </a:spcBef>
              <a:buNone/>
              <a:defRPr sz="2267" b="1" i="0" kern="1200">
                <a:solidFill>
                  <a:schemeClr val="tx2"/>
                </a:solidFill>
                <a:latin typeface="Arial"/>
                <a:ea typeface="+mn-ea"/>
                <a:cs typeface="Arial"/>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hangingPunct="0"/>
            <a:r>
              <a:rPr lang="ru-RU" sz="2000" dirty="0" smtClean="0">
                <a:solidFill>
                  <a:schemeClr val="tx1"/>
                </a:solidFill>
                <a:latin typeface="Century" panose="02040604050505020304" pitchFamily="18" charset="0"/>
                <a:ea typeface="Cambria" panose="02040503050406030204" pitchFamily="18" charset="0"/>
                <a:cs typeface="Segoe UI Light" panose="020B0502040204020203" pitchFamily="34" charset="0"/>
                <a:sym typeface="Helvetica Neue"/>
              </a:rPr>
              <a:t>Представление отдельными ГРБС отчетности об использовании</a:t>
            </a:r>
          </a:p>
          <a:p>
            <a:pPr hangingPunct="0"/>
            <a:r>
              <a:rPr lang="ru-RU" sz="2000" dirty="0" smtClean="0">
                <a:solidFill>
                  <a:schemeClr val="tx1"/>
                </a:solidFill>
                <a:latin typeface="Century" panose="02040604050505020304" pitchFamily="18" charset="0"/>
                <a:ea typeface="Cambria" panose="02040503050406030204" pitchFamily="18" charset="0"/>
                <a:cs typeface="Segoe UI Light" panose="020B0502040204020203" pitchFamily="34" charset="0"/>
                <a:sym typeface="Helvetica Neue"/>
              </a:rPr>
              <a:t> средств Резервного фонда (ф.0503118)</a:t>
            </a:r>
            <a:endParaRPr lang="ru-RU" sz="2000" dirty="0">
              <a:solidFill>
                <a:schemeClr val="tx1"/>
              </a:solidFill>
              <a:latin typeface="Century" panose="02040604050505020304" pitchFamily="18" charset="0"/>
              <a:ea typeface="Cambria" panose="02040503050406030204" pitchFamily="18" charset="0"/>
              <a:cs typeface="Segoe UI Light" panose="020B0502040204020203" pitchFamily="34" charset="0"/>
              <a:sym typeface="Helvetica Neue"/>
            </a:endParaRPr>
          </a:p>
        </p:txBody>
      </p:sp>
      <p:sp>
        <p:nvSpPr>
          <p:cNvPr id="2" name="TextBox 1"/>
          <p:cNvSpPr txBox="1"/>
          <p:nvPr/>
        </p:nvSpPr>
        <p:spPr>
          <a:xfrm>
            <a:off x="2843968" y="2382899"/>
            <a:ext cx="6334897" cy="646331"/>
          </a:xfrm>
          <a:prstGeom prst="rect">
            <a:avLst/>
          </a:prstGeom>
          <a:noFill/>
        </p:spPr>
        <p:txBody>
          <a:bodyPr wrap="square" rtlCol="0">
            <a:spAutoFit/>
          </a:bodyPr>
          <a:lstStyle/>
          <a:p>
            <a:pPr algn="ctr"/>
            <a:r>
              <a:rPr lang="ru-RU" b="1" dirty="0" smtClean="0">
                <a:solidFill>
                  <a:schemeClr val="accent1">
                    <a:lumMod val="50000"/>
                  </a:schemeClr>
                </a:solidFill>
                <a:latin typeface="Segoe UI Light" panose="020B0502040204020203" pitchFamily="34" charset="0"/>
                <a:cs typeface="Segoe UI Light" panose="020B0502040204020203" pitchFamily="34" charset="0"/>
              </a:rPr>
              <a:t>Оформление и представление Сведений позже установленного срока </a:t>
            </a:r>
            <a:endParaRPr lang="ru-RU" b="1" dirty="0">
              <a:solidFill>
                <a:schemeClr val="accent1">
                  <a:lumMod val="50000"/>
                </a:schemeClr>
              </a:solidFill>
              <a:latin typeface="Segoe UI Light" panose="020B0502040204020203" pitchFamily="34" charset="0"/>
              <a:cs typeface="Segoe UI Light" panose="020B0502040204020203" pitchFamily="34" charset="0"/>
            </a:endParaRPr>
          </a:p>
        </p:txBody>
      </p:sp>
      <p:sp>
        <p:nvSpPr>
          <p:cNvPr id="6" name="Прямоугольник 5"/>
          <p:cNvSpPr/>
          <p:nvPr/>
        </p:nvSpPr>
        <p:spPr>
          <a:xfrm>
            <a:off x="2042159" y="1051722"/>
            <a:ext cx="9644591" cy="830997"/>
          </a:xfrm>
          <a:prstGeom prst="rect">
            <a:avLst/>
          </a:prstGeom>
        </p:spPr>
        <p:txBody>
          <a:bodyPr wrap="square">
            <a:spAutoFit/>
          </a:bodyPr>
          <a:lstStyle/>
          <a:p>
            <a:pPr algn="ctr"/>
            <a:r>
              <a:rPr lang="ru-RU" sz="1600" b="1" dirty="0">
                <a:solidFill>
                  <a:srgbClr val="002060"/>
                </a:solidFill>
              </a:rPr>
              <a:t>Сведения о результатах реализации мероприятий, источником финансового обеспечения которых в текущем финансовом году являются бюджетные ассигнования резервного фонда Правительства Российской Федерации (ф. 0501118) </a:t>
            </a:r>
            <a:endParaRPr lang="ru-RU" sz="1600" b="1" i="1" dirty="0">
              <a:solidFill>
                <a:srgbClr val="002060"/>
              </a:solidFill>
              <a:latin typeface="Segoe UI Light" panose="020B0502040204020203" pitchFamily="34" charset="0"/>
              <a:cs typeface="Segoe UI Light" panose="020B0502040204020203" pitchFamily="34" charset="0"/>
            </a:endParaRPr>
          </a:p>
        </p:txBody>
      </p:sp>
      <p:pic>
        <p:nvPicPr>
          <p:cNvPr id="7" name="Рисунок 6">
            <a:extLst>
              <a:ext uri="{FF2B5EF4-FFF2-40B4-BE49-F238E27FC236}">
                <a16:creationId xmlns="" xmlns:a16="http://schemas.microsoft.com/office/drawing/2014/main" id="{9057F448-D147-4228-A0FD-8008E86D84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227186"/>
            <a:ext cx="1402441" cy="548985"/>
          </a:xfrm>
          <a:prstGeom prst="rect">
            <a:avLst/>
          </a:prstGeom>
        </p:spPr>
      </p:pic>
      <p:sp>
        <p:nvSpPr>
          <p:cNvPr id="8" name="Номер слайда 7"/>
          <p:cNvSpPr>
            <a:spLocks noGrp="1"/>
          </p:cNvSpPr>
          <p:nvPr>
            <p:ph type="sldNum" sz="quarter" idx="7"/>
          </p:nvPr>
        </p:nvSpPr>
        <p:spPr/>
        <p:txBody>
          <a:bodyPr/>
          <a:lstStyle/>
          <a:p>
            <a:fld id="{B6F15528-21DE-4FAA-801E-634DDDAF4B2B}" type="slidenum">
              <a:rPr lang="ru-RU" smtClean="0">
                <a:solidFill>
                  <a:srgbClr val="44546A"/>
                </a:solidFill>
              </a:rPr>
              <a:pPr/>
              <a:t>11</a:t>
            </a:fld>
            <a:endParaRPr lang="ru-RU" dirty="0">
              <a:solidFill>
                <a:srgbClr val="44546A"/>
              </a:solidFill>
            </a:endParaRPr>
          </a:p>
        </p:txBody>
      </p:sp>
      <p:cxnSp>
        <p:nvCxnSpPr>
          <p:cNvPr id="10" name="Прямая соединительная линия 9"/>
          <p:cNvCxnSpPr/>
          <p:nvPr/>
        </p:nvCxnSpPr>
        <p:spPr>
          <a:xfrm flipV="1">
            <a:off x="771577" y="3117331"/>
            <a:ext cx="11230829" cy="10274"/>
          </a:xfrm>
          <a:prstGeom prst="line">
            <a:avLst/>
          </a:prstGeom>
          <a:ln>
            <a:solidFill>
              <a:schemeClr val="tx2">
                <a:lumMod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flipV="1">
            <a:off x="781737" y="4097528"/>
            <a:ext cx="11230829" cy="10274"/>
          </a:xfrm>
          <a:prstGeom prst="line">
            <a:avLst/>
          </a:prstGeom>
          <a:ln>
            <a:solidFill>
              <a:schemeClr val="tx2">
                <a:lumMod val="50000"/>
              </a:schemeClr>
            </a:solidFill>
            <a:prstDash val="lgDash"/>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78524" y="1021350"/>
            <a:ext cx="1498600" cy="923330"/>
          </a:xfrm>
          <a:prstGeom prst="rect">
            <a:avLst/>
          </a:prstGeom>
          <a:noFill/>
        </p:spPr>
        <p:txBody>
          <a:bodyPr wrap="square" rtlCol="0">
            <a:spAutoFit/>
          </a:bodyPr>
          <a:lstStyle/>
          <a:p>
            <a:pPr algn="ctr"/>
            <a:r>
              <a:rPr lang="ru-RU" b="1" dirty="0" smtClean="0">
                <a:solidFill>
                  <a:srgbClr val="002060"/>
                </a:solidFill>
              </a:rPr>
              <a:t>Приказ МФ  от 04.02.2021 № 12н:</a:t>
            </a:r>
            <a:endParaRPr lang="ru-RU" b="1" dirty="0">
              <a:solidFill>
                <a:srgbClr val="002060"/>
              </a:solidFill>
            </a:endParaRPr>
          </a:p>
        </p:txBody>
      </p:sp>
      <p:sp>
        <p:nvSpPr>
          <p:cNvPr id="13" name="TextBox 12"/>
          <p:cNvSpPr txBox="1"/>
          <p:nvPr/>
        </p:nvSpPr>
        <p:spPr>
          <a:xfrm>
            <a:off x="2843967" y="3280619"/>
            <a:ext cx="6334897" cy="646331"/>
          </a:xfrm>
          <a:prstGeom prst="rect">
            <a:avLst/>
          </a:prstGeom>
          <a:noFill/>
        </p:spPr>
        <p:txBody>
          <a:bodyPr wrap="square" rtlCol="0">
            <a:spAutoFit/>
          </a:bodyPr>
          <a:lstStyle/>
          <a:p>
            <a:pPr algn="ctr"/>
            <a:r>
              <a:rPr lang="ru-RU" b="1" dirty="0" smtClean="0">
                <a:solidFill>
                  <a:schemeClr val="accent1">
                    <a:lumMod val="50000"/>
                  </a:schemeClr>
                </a:solidFill>
                <a:latin typeface="Segoe UI Light" panose="020B0502040204020203" pitchFamily="34" charset="0"/>
                <a:cs typeface="Segoe UI Light" panose="020B0502040204020203" pitchFamily="34" charset="0"/>
              </a:rPr>
              <a:t>Фактическое представление Сведений, датированных крайней установленной датой, позже установленного срока </a:t>
            </a:r>
            <a:endParaRPr lang="ru-RU" b="1" dirty="0">
              <a:solidFill>
                <a:schemeClr val="accent1">
                  <a:lumMod val="50000"/>
                </a:schemeClr>
              </a:solidFill>
              <a:latin typeface="Segoe UI Light" panose="020B0502040204020203" pitchFamily="34" charset="0"/>
              <a:cs typeface="Segoe UI Light" panose="020B0502040204020203" pitchFamily="34" charset="0"/>
            </a:endParaRPr>
          </a:p>
        </p:txBody>
      </p:sp>
      <p:sp>
        <p:nvSpPr>
          <p:cNvPr id="14" name="Стрелка вправо 13"/>
          <p:cNvSpPr/>
          <p:nvPr/>
        </p:nvSpPr>
        <p:spPr>
          <a:xfrm>
            <a:off x="9270304" y="3373120"/>
            <a:ext cx="290256" cy="314960"/>
          </a:xfrm>
          <a:prstGeom prst="right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02060"/>
              </a:solidFill>
            </a:endParaRPr>
          </a:p>
        </p:txBody>
      </p:sp>
      <p:sp>
        <p:nvSpPr>
          <p:cNvPr id="15" name="TextBox 14"/>
          <p:cNvSpPr txBox="1"/>
          <p:nvPr/>
        </p:nvSpPr>
        <p:spPr>
          <a:xfrm>
            <a:off x="9753599" y="3075075"/>
            <a:ext cx="2095337" cy="954107"/>
          </a:xfrm>
          <a:prstGeom prst="rect">
            <a:avLst/>
          </a:prstGeom>
          <a:noFill/>
        </p:spPr>
        <p:txBody>
          <a:bodyPr wrap="square" rtlCol="0">
            <a:spAutoFit/>
          </a:bodyPr>
          <a:lstStyle/>
          <a:p>
            <a:r>
              <a:rPr lang="ru-RU" sz="1400" dirty="0" smtClean="0"/>
              <a:t>Формальное соблюдение срока, фактические - нарушение</a:t>
            </a:r>
            <a:endParaRPr lang="ru-RU" sz="1400" dirty="0"/>
          </a:p>
        </p:txBody>
      </p:sp>
      <p:sp>
        <p:nvSpPr>
          <p:cNvPr id="16" name="TextBox 15"/>
          <p:cNvSpPr txBox="1"/>
          <p:nvPr/>
        </p:nvSpPr>
        <p:spPr>
          <a:xfrm>
            <a:off x="2935407" y="4158100"/>
            <a:ext cx="6334897" cy="646331"/>
          </a:xfrm>
          <a:prstGeom prst="rect">
            <a:avLst/>
          </a:prstGeom>
          <a:noFill/>
        </p:spPr>
        <p:txBody>
          <a:bodyPr wrap="square" rtlCol="0">
            <a:spAutoFit/>
          </a:bodyPr>
          <a:lstStyle/>
          <a:p>
            <a:pPr algn="ctr"/>
            <a:r>
              <a:rPr lang="ru-RU" b="1" dirty="0" smtClean="0">
                <a:solidFill>
                  <a:schemeClr val="accent1">
                    <a:lumMod val="50000"/>
                  </a:schemeClr>
                </a:solidFill>
                <a:latin typeface="Segoe UI Light" panose="020B0502040204020203" pitchFamily="34" charset="0"/>
                <a:cs typeface="Segoe UI Light" panose="020B0502040204020203" pitchFamily="34" charset="0"/>
              </a:rPr>
              <a:t>Отсутствие электронного файла  или его не соответствие установленным форматам</a:t>
            </a:r>
            <a:endParaRPr lang="ru-RU" b="1" dirty="0">
              <a:solidFill>
                <a:schemeClr val="accent1">
                  <a:lumMod val="50000"/>
                </a:schemeClr>
              </a:solidFill>
              <a:latin typeface="Segoe UI Light" panose="020B0502040204020203" pitchFamily="34" charset="0"/>
              <a:cs typeface="Segoe UI Light" panose="020B0502040204020203" pitchFamily="34" charset="0"/>
            </a:endParaRPr>
          </a:p>
        </p:txBody>
      </p:sp>
      <p:sp>
        <p:nvSpPr>
          <p:cNvPr id="17" name="TextBox 16"/>
          <p:cNvSpPr txBox="1"/>
          <p:nvPr/>
        </p:nvSpPr>
        <p:spPr>
          <a:xfrm>
            <a:off x="2843967" y="4917465"/>
            <a:ext cx="7034759" cy="646331"/>
          </a:xfrm>
          <a:prstGeom prst="rect">
            <a:avLst/>
          </a:prstGeom>
          <a:noFill/>
        </p:spPr>
        <p:txBody>
          <a:bodyPr wrap="square" rtlCol="0">
            <a:spAutoFit/>
          </a:bodyPr>
          <a:lstStyle/>
          <a:p>
            <a:pPr algn="ctr"/>
            <a:r>
              <a:rPr lang="ru-RU" b="1" dirty="0" smtClean="0">
                <a:solidFill>
                  <a:schemeClr val="accent1">
                    <a:lumMod val="50000"/>
                  </a:schemeClr>
                </a:solidFill>
                <a:latin typeface="Segoe UI Light" panose="020B0502040204020203" pitchFamily="34" charset="0"/>
                <a:cs typeface="Segoe UI Light" panose="020B0502040204020203" pitchFamily="34" charset="0"/>
              </a:rPr>
              <a:t>Отсутствие подписанных Сведений на бумажном носителе или его замены в случае необходимости корректировки показателей</a:t>
            </a:r>
            <a:endParaRPr lang="ru-RU" b="1" dirty="0">
              <a:solidFill>
                <a:schemeClr val="accent1">
                  <a:lumMod val="50000"/>
                </a:schemeClr>
              </a:solidFill>
              <a:latin typeface="Segoe UI Light" panose="020B0502040204020203" pitchFamily="34" charset="0"/>
              <a:cs typeface="Segoe UI Light" panose="020B0502040204020203" pitchFamily="34" charset="0"/>
            </a:endParaRPr>
          </a:p>
        </p:txBody>
      </p:sp>
      <p:cxnSp>
        <p:nvCxnSpPr>
          <p:cNvPr id="18" name="Прямая соединительная линия 17"/>
          <p:cNvCxnSpPr/>
          <p:nvPr/>
        </p:nvCxnSpPr>
        <p:spPr>
          <a:xfrm flipV="1">
            <a:off x="806605" y="5607434"/>
            <a:ext cx="11230829" cy="10274"/>
          </a:xfrm>
          <a:prstGeom prst="line">
            <a:avLst/>
          </a:prstGeom>
          <a:ln>
            <a:solidFill>
              <a:schemeClr val="tx2">
                <a:lumMod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flipV="1">
            <a:off x="806605" y="4830662"/>
            <a:ext cx="11230829" cy="10274"/>
          </a:xfrm>
          <a:prstGeom prst="line">
            <a:avLst/>
          </a:prstGeom>
          <a:ln>
            <a:solidFill>
              <a:schemeClr val="tx2">
                <a:lumMod val="50000"/>
              </a:schemeClr>
            </a:solidFill>
            <a:prstDash val="lgDash"/>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219200" y="5640325"/>
            <a:ext cx="10745452" cy="923330"/>
          </a:xfrm>
          <a:prstGeom prst="rect">
            <a:avLst/>
          </a:prstGeom>
          <a:noFill/>
        </p:spPr>
        <p:txBody>
          <a:bodyPr wrap="square" rtlCol="0">
            <a:spAutoFit/>
          </a:bodyPr>
          <a:lstStyle/>
          <a:p>
            <a:pPr algn="ctr"/>
            <a:r>
              <a:rPr lang="ru-RU" b="1" dirty="0">
                <a:solidFill>
                  <a:schemeClr val="accent1">
                    <a:lumMod val="50000"/>
                  </a:schemeClr>
                </a:solidFill>
                <a:latin typeface="Segoe UI Light" panose="020B0502040204020203" pitchFamily="34" charset="0"/>
                <a:cs typeface="Segoe UI Light" panose="020B0502040204020203" pitchFamily="34" charset="0"/>
              </a:rPr>
              <a:t>Н</a:t>
            </a:r>
            <a:r>
              <a:rPr lang="ru-RU" b="1" dirty="0" smtClean="0">
                <a:solidFill>
                  <a:schemeClr val="accent1">
                    <a:lumMod val="50000"/>
                  </a:schemeClr>
                </a:solidFill>
                <a:latin typeface="Segoe UI Light" panose="020B0502040204020203" pitchFamily="34" charset="0"/>
                <a:cs typeface="Segoe UI Light" panose="020B0502040204020203" pitchFamily="34" charset="0"/>
              </a:rPr>
              <a:t>екорректное </a:t>
            </a:r>
            <a:r>
              <a:rPr lang="ru-RU" b="1" dirty="0">
                <a:solidFill>
                  <a:schemeClr val="accent1">
                    <a:lumMod val="50000"/>
                  </a:schemeClr>
                </a:solidFill>
                <a:latin typeface="Segoe UI Light" panose="020B0502040204020203" pitchFamily="34" charset="0"/>
                <a:cs typeface="Segoe UI Light" panose="020B0502040204020203" pitchFamily="34" charset="0"/>
              </a:rPr>
              <a:t>заполнение или отсутствие блока «Справочная информация» заключительной части </a:t>
            </a:r>
            <a:r>
              <a:rPr lang="ru-RU" b="1" dirty="0" smtClean="0">
                <a:solidFill>
                  <a:schemeClr val="accent1">
                    <a:lumMod val="50000"/>
                  </a:schemeClr>
                </a:solidFill>
                <a:latin typeface="Segoe UI Light" panose="020B0502040204020203" pitchFamily="34" charset="0"/>
                <a:cs typeface="Segoe UI Light" panose="020B0502040204020203" pitchFamily="34" charset="0"/>
              </a:rPr>
              <a:t>файла </a:t>
            </a:r>
            <a:r>
              <a:rPr lang="ru-RU" b="1" dirty="0">
                <a:solidFill>
                  <a:schemeClr val="accent1">
                    <a:lumMod val="50000"/>
                  </a:schemeClr>
                </a:solidFill>
                <a:latin typeface="Segoe UI Light" panose="020B0502040204020203" pitchFamily="34" charset="0"/>
                <a:cs typeface="Segoe UI Light" panose="020B0502040204020203" pitchFamily="34" charset="0"/>
              </a:rPr>
              <a:t>и иные несоответствия Требованиям к форматам файлов</a:t>
            </a:r>
          </a:p>
          <a:p>
            <a:pPr algn="ctr"/>
            <a:endParaRPr lang="ru-RU" b="1" dirty="0">
              <a:solidFill>
                <a:schemeClr val="accent1">
                  <a:lumMod val="50000"/>
                </a:schemeClr>
              </a:solidFill>
              <a:latin typeface="Segoe UI Light" panose="020B0502040204020203" pitchFamily="34" charset="0"/>
              <a:cs typeface="Segoe UI Light" panose="020B0502040204020203" pitchFamily="34" charset="0"/>
            </a:endParaRPr>
          </a:p>
        </p:txBody>
      </p:sp>
      <p:sp>
        <p:nvSpPr>
          <p:cNvPr id="21" name="TextBox 20"/>
          <p:cNvSpPr txBox="1"/>
          <p:nvPr/>
        </p:nvSpPr>
        <p:spPr>
          <a:xfrm>
            <a:off x="213360" y="1974159"/>
            <a:ext cx="11249870" cy="369332"/>
          </a:xfrm>
          <a:prstGeom prst="rect">
            <a:avLst/>
          </a:prstGeom>
          <a:noFill/>
        </p:spPr>
        <p:txBody>
          <a:bodyPr wrap="square" rtlCol="0">
            <a:spAutoFit/>
          </a:bodyPr>
          <a:lstStyle/>
          <a:p>
            <a:r>
              <a:rPr lang="ru-RU" b="1" i="1" dirty="0" smtClean="0"/>
              <a:t>Нарушения сроков представления и недостатки при оформлении Сведений:</a:t>
            </a:r>
            <a:endParaRPr lang="ru-RU" b="1" i="1" dirty="0"/>
          </a:p>
        </p:txBody>
      </p:sp>
      <p:sp>
        <p:nvSpPr>
          <p:cNvPr id="22" name="Стрелка вправо 21"/>
          <p:cNvSpPr/>
          <p:nvPr/>
        </p:nvSpPr>
        <p:spPr>
          <a:xfrm>
            <a:off x="1757680" y="1293904"/>
            <a:ext cx="477520" cy="313264"/>
          </a:xfrm>
          <a:prstGeom prst="right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02060"/>
              </a:solidFill>
            </a:endParaRPr>
          </a:p>
        </p:txBody>
      </p:sp>
      <p:sp>
        <p:nvSpPr>
          <p:cNvPr id="4" name="Прямоугольник 3"/>
          <p:cNvSpPr/>
          <p:nvPr/>
        </p:nvSpPr>
        <p:spPr>
          <a:xfrm>
            <a:off x="2565918" y="2434931"/>
            <a:ext cx="8897312" cy="162466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TextBox 22"/>
          <p:cNvSpPr txBox="1"/>
          <p:nvPr/>
        </p:nvSpPr>
        <p:spPr>
          <a:xfrm>
            <a:off x="288449" y="6416499"/>
            <a:ext cx="9590277" cy="369332"/>
          </a:xfrm>
          <a:prstGeom prst="rect">
            <a:avLst/>
          </a:prstGeom>
          <a:noFill/>
          <a:ln>
            <a:solidFill>
              <a:srgbClr val="FF0000"/>
            </a:solidFill>
          </a:ln>
        </p:spPr>
        <p:txBody>
          <a:bodyPr wrap="square" rtlCol="0">
            <a:spAutoFit/>
          </a:bodyPr>
          <a:lstStyle/>
          <a:p>
            <a:r>
              <a:rPr lang="ru-RU" i="1" dirty="0" smtClean="0"/>
              <a:t>Недостатки характерны и при представлении иной отчетности  </a:t>
            </a:r>
            <a:endParaRPr lang="ru-RU" i="1" dirty="0"/>
          </a:p>
        </p:txBody>
      </p:sp>
    </p:spTree>
    <p:extLst>
      <p:ext uri="{BB962C8B-B14F-4D97-AF65-F5344CB8AC3E}">
        <p14:creationId xmlns:p14="http://schemas.microsoft.com/office/powerpoint/2010/main" val="40963580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txBox="1">
            <a:spLocks/>
          </p:cNvSpPr>
          <p:nvPr/>
        </p:nvSpPr>
        <p:spPr>
          <a:xfrm>
            <a:off x="58182" y="199946"/>
            <a:ext cx="11906470" cy="498598"/>
          </a:xfrm>
          <a:prstGeom prst="rect">
            <a:avLst/>
          </a:prstGeom>
          <a:no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Autofit/>
          </a:bodyPr>
          <a:lstStyle>
            <a:lvl1pPr algn="r" defTabSz="914400" rtl="0" eaLnBrk="1" latinLnBrk="0" hangingPunct="1">
              <a:lnSpc>
                <a:spcPct val="90000"/>
              </a:lnSpc>
              <a:spcBef>
                <a:spcPct val="0"/>
              </a:spcBef>
              <a:buNone/>
              <a:defRPr sz="2267" b="1" i="0" kern="1200">
                <a:solidFill>
                  <a:schemeClr val="tx2"/>
                </a:solidFill>
                <a:latin typeface="Arial"/>
                <a:ea typeface="+mn-ea"/>
                <a:cs typeface="Arial"/>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hangingPunct="0"/>
            <a:r>
              <a:rPr lang="ru-RU" sz="2000" dirty="0" smtClean="0">
                <a:solidFill>
                  <a:schemeClr val="tx1"/>
                </a:solidFill>
                <a:latin typeface="Century" panose="02040604050505020304" pitchFamily="18" charset="0"/>
                <a:ea typeface="Cambria" panose="02040503050406030204" pitchFamily="18" charset="0"/>
                <a:cs typeface="Segoe UI Light" panose="020B0502040204020203" pitchFamily="34" charset="0"/>
                <a:sym typeface="Helvetica Neue"/>
              </a:rPr>
              <a:t>Представление отдельными ГРБС отчетности об использовании</a:t>
            </a:r>
          </a:p>
          <a:p>
            <a:pPr hangingPunct="0"/>
            <a:r>
              <a:rPr lang="ru-RU" sz="2000" dirty="0" smtClean="0">
                <a:solidFill>
                  <a:schemeClr val="tx1"/>
                </a:solidFill>
                <a:latin typeface="Century" panose="02040604050505020304" pitchFamily="18" charset="0"/>
                <a:ea typeface="Cambria" panose="02040503050406030204" pitchFamily="18" charset="0"/>
                <a:cs typeface="Segoe UI Light" panose="020B0502040204020203" pitchFamily="34" charset="0"/>
                <a:sym typeface="Helvetica Neue"/>
              </a:rPr>
              <a:t> средств Резервного фонда (ф.0503118)</a:t>
            </a:r>
            <a:endParaRPr lang="ru-RU" sz="2000" dirty="0">
              <a:solidFill>
                <a:schemeClr val="tx1"/>
              </a:solidFill>
              <a:latin typeface="Century" panose="02040604050505020304" pitchFamily="18" charset="0"/>
              <a:ea typeface="Cambria" panose="02040503050406030204" pitchFamily="18" charset="0"/>
              <a:cs typeface="Segoe UI Light" panose="020B0502040204020203" pitchFamily="34" charset="0"/>
              <a:sym typeface="Helvetica Neue"/>
            </a:endParaRPr>
          </a:p>
        </p:txBody>
      </p:sp>
      <p:sp>
        <p:nvSpPr>
          <p:cNvPr id="2" name="TextBox 1"/>
          <p:cNvSpPr txBox="1"/>
          <p:nvPr/>
        </p:nvSpPr>
        <p:spPr>
          <a:xfrm>
            <a:off x="440133" y="2373462"/>
            <a:ext cx="6334897" cy="646331"/>
          </a:xfrm>
          <a:prstGeom prst="rect">
            <a:avLst/>
          </a:prstGeom>
          <a:noFill/>
        </p:spPr>
        <p:txBody>
          <a:bodyPr wrap="square" rtlCol="0">
            <a:spAutoFit/>
          </a:bodyPr>
          <a:lstStyle/>
          <a:p>
            <a:pPr algn="ctr"/>
            <a:r>
              <a:rPr lang="ru-RU" b="1" dirty="0">
                <a:solidFill>
                  <a:schemeClr val="accent1">
                    <a:lumMod val="50000"/>
                  </a:schemeClr>
                </a:solidFill>
                <a:latin typeface="Segoe UI Light" panose="020B0502040204020203" pitchFamily="34" charset="0"/>
                <a:cs typeface="Segoe UI Light" panose="020B0502040204020203" pitchFamily="34" charset="0"/>
              </a:rPr>
              <a:t>Н</a:t>
            </a:r>
            <a:r>
              <a:rPr lang="ru-RU" b="1" dirty="0" smtClean="0">
                <a:solidFill>
                  <a:schemeClr val="accent1">
                    <a:lumMod val="50000"/>
                  </a:schemeClr>
                </a:solidFill>
                <a:latin typeface="Segoe UI Light" panose="020B0502040204020203" pitchFamily="34" charset="0"/>
                <a:cs typeface="Segoe UI Light" panose="020B0502040204020203" pitchFamily="34" charset="0"/>
              </a:rPr>
              <a:t>екорректное </a:t>
            </a:r>
            <a:r>
              <a:rPr lang="ru-RU" b="1" dirty="0">
                <a:solidFill>
                  <a:schemeClr val="accent1">
                    <a:lumMod val="50000"/>
                  </a:schemeClr>
                </a:solidFill>
                <a:latin typeface="Segoe UI Light" panose="020B0502040204020203" pitchFamily="34" charset="0"/>
                <a:cs typeface="Segoe UI Light" panose="020B0502040204020203" pitchFamily="34" charset="0"/>
              </a:rPr>
              <a:t>заполнение графы «Целевое назначение (наименование мероприятия)»</a:t>
            </a:r>
          </a:p>
        </p:txBody>
      </p:sp>
      <p:sp>
        <p:nvSpPr>
          <p:cNvPr id="6" name="Прямоугольник 5"/>
          <p:cNvSpPr/>
          <p:nvPr/>
        </p:nvSpPr>
        <p:spPr>
          <a:xfrm>
            <a:off x="2042159" y="1051722"/>
            <a:ext cx="9644591" cy="830997"/>
          </a:xfrm>
          <a:prstGeom prst="rect">
            <a:avLst/>
          </a:prstGeom>
        </p:spPr>
        <p:txBody>
          <a:bodyPr wrap="square">
            <a:spAutoFit/>
          </a:bodyPr>
          <a:lstStyle/>
          <a:p>
            <a:pPr algn="ctr"/>
            <a:r>
              <a:rPr lang="ru-RU" sz="1600" b="1" dirty="0">
                <a:solidFill>
                  <a:srgbClr val="002060"/>
                </a:solidFill>
              </a:rPr>
              <a:t>Сведения о результатах реализации мероприятий, источником финансового обеспечения которых в текущем финансовом году являются бюджетные ассигнования резервного фонда Правительства Российской Федерации (ф. 0501118) </a:t>
            </a:r>
            <a:endParaRPr lang="ru-RU" sz="1600" b="1" i="1" dirty="0">
              <a:solidFill>
                <a:srgbClr val="002060"/>
              </a:solidFill>
              <a:latin typeface="Segoe UI Light" panose="020B0502040204020203" pitchFamily="34" charset="0"/>
              <a:cs typeface="Segoe UI Light" panose="020B0502040204020203" pitchFamily="34" charset="0"/>
            </a:endParaRPr>
          </a:p>
        </p:txBody>
      </p:sp>
      <p:pic>
        <p:nvPicPr>
          <p:cNvPr id="7" name="Рисунок 6">
            <a:extLst>
              <a:ext uri="{FF2B5EF4-FFF2-40B4-BE49-F238E27FC236}">
                <a16:creationId xmlns="" xmlns:a16="http://schemas.microsoft.com/office/drawing/2014/main" id="{9057F448-D147-4228-A0FD-8008E86D84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227186"/>
            <a:ext cx="1402441" cy="548985"/>
          </a:xfrm>
          <a:prstGeom prst="rect">
            <a:avLst/>
          </a:prstGeom>
        </p:spPr>
      </p:pic>
      <p:sp>
        <p:nvSpPr>
          <p:cNvPr id="8" name="Номер слайда 7"/>
          <p:cNvSpPr>
            <a:spLocks noGrp="1"/>
          </p:cNvSpPr>
          <p:nvPr>
            <p:ph type="sldNum" sz="quarter" idx="7"/>
          </p:nvPr>
        </p:nvSpPr>
        <p:spPr/>
        <p:txBody>
          <a:bodyPr/>
          <a:lstStyle/>
          <a:p>
            <a:fld id="{B6F15528-21DE-4FAA-801E-634DDDAF4B2B}" type="slidenum">
              <a:rPr lang="ru-RU" smtClean="0">
                <a:solidFill>
                  <a:srgbClr val="44546A"/>
                </a:solidFill>
              </a:rPr>
              <a:pPr/>
              <a:t>12</a:t>
            </a:fld>
            <a:endParaRPr lang="ru-RU" dirty="0">
              <a:solidFill>
                <a:srgbClr val="44546A"/>
              </a:solidFill>
            </a:endParaRPr>
          </a:p>
        </p:txBody>
      </p:sp>
      <p:cxnSp>
        <p:nvCxnSpPr>
          <p:cNvPr id="10" name="Прямая соединительная линия 9"/>
          <p:cNvCxnSpPr/>
          <p:nvPr/>
        </p:nvCxnSpPr>
        <p:spPr>
          <a:xfrm flipV="1">
            <a:off x="771577" y="3117331"/>
            <a:ext cx="11230829" cy="10274"/>
          </a:xfrm>
          <a:prstGeom prst="line">
            <a:avLst/>
          </a:prstGeom>
          <a:ln>
            <a:solidFill>
              <a:schemeClr val="tx2">
                <a:lumMod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flipV="1">
            <a:off x="781737" y="4097528"/>
            <a:ext cx="11230829" cy="10274"/>
          </a:xfrm>
          <a:prstGeom prst="line">
            <a:avLst/>
          </a:prstGeom>
          <a:ln>
            <a:solidFill>
              <a:schemeClr val="tx2">
                <a:lumMod val="50000"/>
              </a:schemeClr>
            </a:solidFill>
            <a:prstDash val="lgDash"/>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28600" y="1100972"/>
            <a:ext cx="1498600" cy="646331"/>
          </a:xfrm>
          <a:prstGeom prst="rect">
            <a:avLst/>
          </a:prstGeom>
          <a:noFill/>
        </p:spPr>
        <p:txBody>
          <a:bodyPr wrap="square" rtlCol="0">
            <a:spAutoFit/>
          </a:bodyPr>
          <a:lstStyle/>
          <a:p>
            <a:pPr algn="ctr"/>
            <a:r>
              <a:rPr lang="ru-RU" b="1" dirty="0" smtClean="0">
                <a:solidFill>
                  <a:srgbClr val="002060"/>
                </a:solidFill>
              </a:rPr>
              <a:t>Приказ МФ РФ 12н:</a:t>
            </a:r>
            <a:endParaRPr lang="ru-RU" b="1" dirty="0">
              <a:solidFill>
                <a:srgbClr val="002060"/>
              </a:solidFill>
            </a:endParaRPr>
          </a:p>
        </p:txBody>
      </p:sp>
      <p:sp>
        <p:nvSpPr>
          <p:cNvPr id="13" name="TextBox 12"/>
          <p:cNvSpPr txBox="1"/>
          <p:nvPr/>
        </p:nvSpPr>
        <p:spPr>
          <a:xfrm>
            <a:off x="440132" y="3379007"/>
            <a:ext cx="6334897" cy="646331"/>
          </a:xfrm>
          <a:prstGeom prst="rect">
            <a:avLst/>
          </a:prstGeom>
          <a:noFill/>
        </p:spPr>
        <p:txBody>
          <a:bodyPr wrap="square" rtlCol="0">
            <a:spAutoFit/>
          </a:bodyPr>
          <a:lstStyle/>
          <a:p>
            <a:pPr algn="ctr"/>
            <a:r>
              <a:rPr lang="ru-RU" b="1" dirty="0" smtClean="0">
                <a:solidFill>
                  <a:schemeClr val="accent1">
                    <a:lumMod val="50000"/>
                  </a:schemeClr>
                </a:solidFill>
                <a:latin typeface="Segoe UI Light" panose="020B0502040204020203" pitchFamily="34" charset="0"/>
                <a:cs typeface="Segoe UI Light" panose="020B0502040204020203" pitchFamily="34" charset="0"/>
              </a:rPr>
              <a:t>Несоответствие </a:t>
            </a:r>
            <a:r>
              <a:rPr lang="ru-RU" b="1" dirty="0">
                <a:solidFill>
                  <a:schemeClr val="accent1">
                    <a:lumMod val="50000"/>
                  </a:schemeClr>
                </a:solidFill>
                <a:latin typeface="Segoe UI Light" panose="020B0502040204020203" pitchFamily="34" charset="0"/>
                <a:cs typeface="Segoe UI Light" panose="020B0502040204020203" pitchFamily="34" charset="0"/>
              </a:rPr>
              <a:t>при заполнении графы «Исполнение</a:t>
            </a:r>
            <a:r>
              <a:rPr lang="ru-RU" b="1" dirty="0" smtClean="0">
                <a:solidFill>
                  <a:schemeClr val="accent1">
                    <a:lumMod val="50000"/>
                  </a:schemeClr>
                </a:solidFill>
                <a:latin typeface="Segoe UI Light" panose="020B0502040204020203" pitchFamily="34" charset="0"/>
                <a:cs typeface="Segoe UI Light" panose="020B0502040204020203" pitchFamily="34" charset="0"/>
              </a:rPr>
              <a:t>» показателям Отчета об исполнении бюджета (ф.0503127)</a:t>
            </a:r>
            <a:endParaRPr lang="ru-RU" b="1" dirty="0">
              <a:solidFill>
                <a:schemeClr val="accent1">
                  <a:lumMod val="50000"/>
                </a:schemeClr>
              </a:solidFill>
              <a:latin typeface="Segoe UI Light" panose="020B0502040204020203" pitchFamily="34" charset="0"/>
              <a:cs typeface="Segoe UI Light" panose="020B0502040204020203" pitchFamily="34" charset="0"/>
            </a:endParaRPr>
          </a:p>
        </p:txBody>
      </p:sp>
      <p:sp>
        <p:nvSpPr>
          <p:cNvPr id="14" name="Стрелка вправо 13"/>
          <p:cNvSpPr/>
          <p:nvPr/>
        </p:nvSpPr>
        <p:spPr>
          <a:xfrm>
            <a:off x="6800445" y="2572922"/>
            <a:ext cx="290256" cy="314960"/>
          </a:xfrm>
          <a:prstGeom prst="right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5" name="TextBox 14"/>
          <p:cNvSpPr txBox="1"/>
          <p:nvPr/>
        </p:nvSpPr>
        <p:spPr>
          <a:xfrm>
            <a:off x="8070137" y="3346989"/>
            <a:ext cx="3393093" cy="738664"/>
          </a:xfrm>
          <a:prstGeom prst="rect">
            <a:avLst/>
          </a:prstGeom>
          <a:noFill/>
        </p:spPr>
        <p:txBody>
          <a:bodyPr wrap="square" rtlCol="0">
            <a:spAutoFit/>
          </a:bodyPr>
          <a:lstStyle/>
          <a:p>
            <a:r>
              <a:rPr lang="ru-RU" sz="1400" dirty="0" smtClean="0"/>
              <a:t>Пересортица между распоряжениями, отражение кассовых расходов не в полном объеме</a:t>
            </a:r>
            <a:endParaRPr lang="ru-RU" sz="1400" dirty="0"/>
          </a:p>
        </p:txBody>
      </p:sp>
      <p:sp>
        <p:nvSpPr>
          <p:cNvPr id="16" name="TextBox 15"/>
          <p:cNvSpPr txBox="1"/>
          <p:nvPr/>
        </p:nvSpPr>
        <p:spPr>
          <a:xfrm>
            <a:off x="519272" y="4231040"/>
            <a:ext cx="6334897" cy="1477328"/>
          </a:xfrm>
          <a:prstGeom prst="rect">
            <a:avLst/>
          </a:prstGeom>
          <a:noFill/>
        </p:spPr>
        <p:txBody>
          <a:bodyPr wrap="square" rtlCol="0">
            <a:spAutoFit/>
          </a:bodyPr>
          <a:lstStyle/>
          <a:p>
            <a:pPr algn="ctr"/>
            <a:r>
              <a:rPr lang="ru-RU" b="1" dirty="0">
                <a:solidFill>
                  <a:schemeClr val="accent1">
                    <a:lumMod val="50000"/>
                  </a:schemeClr>
                </a:solidFill>
                <a:latin typeface="Segoe UI Light" panose="020B0502040204020203" pitchFamily="34" charset="0"/>
                <a:cs typeface="Segoe UI Light" panose="020B0502040204020203" pitchFamily="34" charset="0"/>
              </a:rPr>
              <a:t>Н</a:t>
            </a:r>
            <a:r>
              <a:rPr lang="ru-RU" b="1" dirty="0" smtClean="0">
                <a:solidFill>
                  <a:schemeClr val="accent1">
                    <a:lumMod val="50000"/>
                  </a:schemeClr>
                </a:solidFill>
                <a:latin typeface="Segoe UI Light" panose="020B0502040204020203" pitchFamily="34" charset="0"/>
                <a:cs typeface="Segoe UI Light" panose="020B0502040204020203" pitchFamily="34" charset="0"/>
              </a:rPr>
              <a:t>екорректное </a:t>
            </a:r>
            <a:r>
              <a:rPr lang="ru-RU" b="1" dirty="0">
                <a:solidFill>
                  <a:schemeClr val="accent1">
                    <a:lumMod val="50000"/>
                  </a:schemeClr>
                </a:solidFill>
                <a:latin typeface="Segoe UI Light" panose="020B0502040204020203" pitchFamily="34" charset="0"/>
                <a:cs typeface="Segoe UI Light" panose="020B0502040204020203" pitchFamily="34" charset="0"/>
              </a:rPr>
              <a:t>отражение показателей по графе «Краткая характеристика итогов реализации мероприятия и обоснование причин отклонения значений показателей от предусмотренных постановлением (распоряжением) Правительства Российской Федерации»</a:t>
            </a:r>
          </a:p>
        </p:txBody>
      </p:sp>
      <p:sp>
        <p:nvSpPr>
          <p:cNvPr id="21" name="TextBox 20"/>
          <p:cNvSpPr txBox="1"/>
          <p:nvPr/>
        </p:nvSpPr>
        <p:spPr>
          <a:xfrm>
            <a:off x="213360" y="1974159"/>
            <a:ext cx="11249870" cy="369332"/>
          </a:xfrm>
          <a:prstGeom prst="rect">
            <a:avLst/>
          </a:prstGeom>
          <a:noFill/>
        </p:spPr>
        <p:txBody>
          <a:bodyPr wrap="square" rtlCol="0">
            <a:spAutoFit/>
          </a:bodyPr>
          <a:lstStyle/>
          <a:p>
            <a:r>
              <a:rPr lang="ru-RU" b="1" i="1" dirty="0" smtClean="0"/>
              <a:t>Нарушения в части показателей Сведений:</a:t>
            </a:r>
            <a:endParaRPr lang="ru-RU" b="1" i="1" dirty="0"/>
          </a:p>
        </p:txBody>
      </p:sp>
      <p:sp>
        <p:nvSpPr>
          <p:cNvPr id="22" name="Стрелка вправо 21"/>
          <p:cNvSpPr/>
          <p:nvPr/>
        </p:nvSpPr>
        <p:spPr>
          <a:xfrm>
            <a:off x="1757680" y="1293904"/>
            <a:ext cx="477520" cy="313264"/>
          </a:xfrm>
          <a:prstGeom prst="right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02060"/>
              </a:solidFill>
            </a:endParaRPr>
          </a:p>
        </p:txBody>
      </p:sp>
      <p:sp>
        <p:nvSpPr>
          <p:cNvPr id="23" name="TextBox 22"/>
          <p:cNvSpPr txBox="1"/>
          <p:nvPr/>
        </p:nvSpPr>
        <p:spPr>
          <a:xfrm>
            <a:off x="6947555" y="2300421"/>
            <a:ext cx="5225637" cy="923330"/>
          </a:xfrm>
          <a:prstGeom prst="rect">
            <a:avLst/>
          </a:prstGeom>
          <a:noFill/>
        </p:spPr>
        <p:txBody>
          <a:bodyPr wrap="square" rtlCol="0">
            <a:spAutoFit/>
          </a:bodyPr>
          <a:lstStyle/>
          <a:p>
            <a:pPr algn="ctr"/>
            <a:r>
              <a:rPr lang="ru-RU" dirty="0"/>
              <a:t>не </a:t>
            </a:r>
            <a:r>
              <a:rPr lang="ru-RU" dirty="0" smtClean="0"/>
              <a:t>совпадение </a:t>
            </a:r>
            <a:r>
              <a:rPr lang="ru-RU" dirty="0"/>
              <a:t>текста </a:t>
            </a:r>
            <a:r>
              <a:rPr lang="ru-RU" dirty="0" smtClean="0"/>
              <a:t>с предварительно </a:t>
            </a:r>
            <a:r>
              <a:rPr lang="ru-RU" dirty="0"/>
              <a:t>направленной </a:t>
            </a:r>
            <a:r>
              <a:rPr lang="ru-RU" dirty="0" smtClean="0"/>
              <a:t>ФК </a:t>
            </a:r>
            <a:r>
              <a:rPr lang="ru-RU" dirty="0"/>
              <a:t>информацией </a:t>
            </a:r>
            <a:br>
              <a:rPr lang="ru-RU" dirty="0"/>
            </a:br>
            <a:endParaRPr lang="ru-RU" b="1" dirty="0">
              <a:solidFill>
                <a:schemeClr val="accent1">
                  <a:lumMod val="50000"/>
                </a:schemeClr>
              </a:solidFill>
              <a:latin typeface="Segoe UI Light" panose="020B0502040204020203" pitchFamily="34" charset="0"/>
              <a:cs typeface="Segoe UI Light" panose="020B0502040204020203" pitchFamily="34" charset="0"/>
            </a:endParaRPr>
          </a:p>
        </p:txBody>
      </p:sp>
      <p:sp>
        <p:nvSpPr>
          <p:cNvPr id="24" name="Стрелка вправо 23"/>
          <p:cNvSpPr/>
          <p:nvPr/>
        </p:nvSpPr>
        <p:spPr>
          <a:xfrm>
            <a:off x="6793883" y="3423211"/>
            <a:ext cx="290256" cy="314960"/>
          </a:xfrm>
          <a:prstGeom prst="right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5" name="Стрелка вправо 24"/>
          <p:cNvSpPr/>
          <p:nvPr/>
        </p:nvSpPr>
        <p:spPr>
          <a:xfrm>
            <a:off x="6814306" y="5291055"/>
            <a:ext cx="290256" cy="314960"/>
          </a:xfrm>
          <a:prstGeom prst="right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6" name="Стрелка вправо 25"/>
          <p:cNvSpPr/>
          <p:nvPr/>
        </p:nvSpPr>
        <p:spPr>
          <a:xfrm>
            <a:off x="6815876" y="4340753"/>
            <a:ext cx="290256" cy="314960"/>
          </a:xfrm>
          <a:prstGeom prst="right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7" name="TextBox 26"/>
          <p:cNvSpPr txBox="1"/>
          <p:nvPr/>
        </p:nvSpPr>
        <p:spPr>
          <a:xfrm>
            <a:off x="6966363" y="5295791"/>
            <a:ext cx="5225637" cy="646331"/>
          </a:xfrm>
          <a:prstGeom prst="rect">
            <a:avLst/>
          </a:prstGeom>
          <a:noFill/>
        </p:spPr>
        <p:txBody>
          <a:bodyPr wrap="square" rtlCol="0">
            <a:spAutoFit/>
          </a:bodyPr>
          <a:lstStyle/>
          <a:p>
            <a:pPr algn="ctr"/>
            <a:r>
              <a:rPr lang="ru-RU" dirty="0"/>
              <a:t>не обеспечивается отражение показателей по установленным типам строк</a:t>
            </a:r>
            <a:endParaRPr lang="ru-RU" b="1" dirty="0">
              <a:solidFill>
                <a:schemeClr val="accent1">
                  <a:lumMod val="50000"/>
                </a:schemeClr>
              </a:solidFill>
              <a:latin typeface="Segoe UI Light" panose="020B0502040204020203" pitchFamily="34" charset="0"/>
              <a:cs typeface="Segoe UI Light" panose="020B0502040204020203" pitchFamily="34" charset="0"/>
            </a:endParaRPr>
          </a:p>
        </p:txBody>
      </p:sp>
      <p:sp>
        <p:nvSpPr>
          <p:cNvPr id="28" name="TextBox 27"/>
          <p:cNvSpPr txBox="1"/>
          <p:nvPr/>
        </p:nvSpPr>
        <p:spPr>
          <a:xfrm>
            <a:off x="6966363" y="4258622"/>
            <a:ext cx="5225637" cy="923330"/>
          </a:xfrm>
          <a:prstGeom prst="rect">
            <a:avLst/>
          </a:prstGeom>
          <a:noFill/>
        </p:spPr>
        <p:txBody>
          <a:bodyPr wrap="square" rtlCol="0">
            <a:spAutoFit/>
          </a:bodyPr>
          <a:lstStyle/>
          <a:p>
            <a:pPr algn="ctr"/>
            <a:r>
              <a:rPr lang="ru-RU" dirty="0" smtClean="0"/>
              <a:t>Итоги реализации мероприятий и причины отклонения не раскрыты </a:t>
            </a:r>
            <a:r>
              <a:rPr lang="ru-RU" sz="1600" i="1" dirty="0" smtClean="0"/>
              <a:t>(например, «Субсидия предоставлена», «расходы произведены» и т.п.)</a:t>
            </a:r>
            <a:endParaRPr lang="ru-RU" sz="1600" b="1" i="1" dirty="0">
              <a:solidFill>
                <a:schemeClr val="accent1">
                  <a:lumMod val="50000"/>
                </a:schemeClr>
              </a:solidFill>
              <a:latin typeface="Segoe UI Light" panose="020B0502040204020203" pitchFamily="34" charset="0"/>
              <a:cs typeface="Segoe UI Light" panose="020B0502040204020203" pitchFamily="34" charset="0"/>
            </a:endParaRPr>
          </a:p>
        </p:txBody>
      </p:sp>
      <p:sp>
        <p:nvSpPr>
          <p:cNvPr id="4" name="Прямоугольник 3"/>
          <p:cNvSpPr/>
          <p:nvPr/>
        </p:nvSpPr>
        <p:spPr>
          <a:xfrm>
            <a:off x="440132" y="3278425"/>
            <a:ext cx="11524520" cy="2869825"/>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Box 16"/>
          <p:cNvSpPr txBox="1"/>
          <p:nvPr/>
        </p:nvSpPr>
        <p:spPr>
          <a:xfrm>
            <a:off x="1293713" y="6233878"/>
            <a:ext cx="9590277" cy="369332"/>
          </a:xfrm>
          <a:prstGeom prst="rect">
            <a:avLst/>
          </a:prstGeom>
          <a:noFill/>
          <a:ln>
            <a:solidFill>
              <a:srgbClr val="FF0000"/>
            </a:solidFill>
          </a:ln>
        </p:spPr>
        <p:txBody>
          <a:bodyPr wrap="square" rtlCol="0">
            <a:spAutoFit/>
          </a:bodyPr>
          <a:lstStyle/>
          <a:p>
            <a:r>
              <a:rPr lang="ru-RU" i="1" dirty="0" smtClean="0"/>
              <a:t>Недостатки также характерны для Сведений, предоставляемых средствами </a:t>
            </a:r>
            <a:r>
              <a:rPr lang="ru-RU" i="1" dirty="0" err="1" smtClean="0"/>
              <a:t>ПУиО</a:t>
            </a:r>
            <a:r>
              <a:rPr lang="ru-RU" i="1" dirty="0" smtClean="0"/>
              <a:t>  </a:t>
            </a:r>
            <a:endParaRPr lang="ru-RU" i="1" dirty="0"/>
          </a:p>
        </p:txBody>
      </p:sp>
    </p:spTree>
    <p:extLst>
      <p:ext uri="{BB962C8B-B14F-4D97-AF65-F5344CB8AC3E}">
        <p14:creationId xmlns:p14="http://schemas.microsoft.com/office/powerpoint/2010/main" val="1898990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7"/>
          </p:nvPr>
        </p:nvSpPr>
        <p:spPr/>
        <p:txBody>
          <a:bodyPr/>
          <a:lstStyle/>
          <a:p>
            <a:fld id="{B6F15528-21DE-4FAA-801E-634DDDAF4B2B}" type="slidenum">
              <a:rPr lang="ru-RU" smtClean="0">
                <a:solidFill>
                  <a:srgbClr val="44546A"/>
                </a:solidFill>
                <a:latin typeface="Century" panose="02040604050505020304" pitchFamily="18" charset="0"/>
              </a:rPr>
              <a:pPr/>
              <a:t>13</a:t>
            </a:fld>
            <a:endParaRPr lang="ru-RU" dirty="0">
              <a:solidFill>
                <a:srgbClr val="44546A"/>
              </a:solidFill>
              <a:latin typeface="Century" panose="02040604050505020304" pitchFamily="18" charset="0"/>
            </a:endParaRPr>
          </a:p>
        </p:txBody>
      </p:sp>
      <p:sp>
        <p:nvSpPr>
          <p:cNvPr id="3" name="Заголовок 2"/>
          <p:cNvSpPr>
            <a:spLocks noGrp="1"/>
          </p:cNvSpPr>
          <p:nvPr>
            <p:ph type="title"/>
          </p:nvPr>
        </p:nvSpPr>
        <p:spPr>
          <a:xfrm>
            <a:off x="6087072" y="243563"/>
            <a:ext cx="5789968" cy="348813"/>
          </a:xfrm>
          <a:no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Autofit/>
          </a:bodyPr>
          <a:lstStyle/>
          <a:p>
            <a:pPr hangingPunct="0"/>
            <a:r>
              <a:rPr lang="ru-RU" sz="2000" dirty="0">
                <a:solidFill>
                  <a:schemeClr val="tx1"/>
                </a:solidFill>
                <a:latin typeface="Century" panose="02040604050505020304" pitchFamily="18" charset="0"/>
                <a:ea typeface="Cambria" panose="02040503050406030204" pitchFamily="18" charset="0"/>
                <a:cs typeface="Segoe UI Light" panose="020B0502040204020203" pitchFamily="34" charset="0"/>
              </a:rPr>
              <a:t>Исполнение стандарта «Консолидированная бухгалтерская (финансовая) отчетность»</a:t>
            </a:r>
          </a:p>
        </p:txBody>
      </p:sp>
      <p:sp>
        <p:nvSpPr>
          <p:cNvPr id="4" name="Прямоугольник 3"/>
          <p:cNvSpPr/>
          <p:nvPr/>
        </p:nvSpPr>
        <p:spPr>
          <a:xfrm>
            <a:off x="3728720" y="1316168"/>
            <a:ext cx="8148320" cy="5078313"/>
          </a:xfrm>
          <a:prstGeom prst="rect">
            <a:avLst/>
          </a:prstGeom>
        </p:spPr>
        <p:txBody>
          <a:bodyPr wrap="square">
            <a:spAutoFit/>
          </a:bodyPr>
          <a:lstStyle/>
          <a:p>
            <a:pPr algn="just"/>
            <a:r>
              <a:rPr lang="ru-RU" dirty="0">
                <a:latin typeface="Century" panose="02040604050505020304" pitchFamily="18" charset="0"/>
              </a:rPr>
              <a:t>Установить, что бюджетная отчетность, предусмотренная Инструкцией, на 1 января </a:t>
            </a:r>
            <a:r>
              <a:rPr lang="ru-RU" dirty="0" smtClean="0">
                <a:latin typeface="Century" panose="02040604050505020304" pitchFamily="18" charset="0"/>
              </a:rPr>
              <a:t>2025 </a:t>
            </a:r>
            <a:r>
              <a:rPr lang="ru-RU" dirty="0">
                <a:latin typeface="Century" panose="02040604050505020304" pitchFamily="18" charset="0"/>
              </a:rPr>
              <a:t>года составляется и представляется с учетом следующих особенностей</a:t>
            </a:r>
            <a:r>
              <a:rPr lang="ru-RU" dirty="0" smtClean="0">
                <a:latin typeface="Century" panose="02040604050505020304" pitchFamily="18" charset="0"/>
              </a:rPr>
              <a:t>:</a:t>
            </a:r>
          </a:p>
          <a:p>
            <a:pPr algn="just"/>
            <a:endParaRPr lang="ru-RU" dirty="0">
              <a:latin typeface="Century" panose="02040604050505020304" pitchFamily="18" charset="0"/>
            </a:endParaRPr>
          </a:p>
          <a:p>
            <a:pPr algn="just"/>
            <a:r>
              <a:rPr lang="ru-RU" dirty="0" smtClean="0">
                <a:latin typeface="Century" panose="02040604050505020304" pitchFamily="18" charset="0"/>
              </a:rPr>
              <a:t>субъектами </a:t>
            </a:r>
            <a:r>
              <a:rPr lang="ru-RU" dirty="0">
                <a:latin typeface="Century" panose="02040604050505020304" pitchFamily="18" charset="0"/>
              </a:rPr>
              <a:t>консолидированной отчетности, указанными в подпунктах</a:t>
            </a:r>
            <a:br>
              <a:rPr lang="ru-RU" dirty="0">
                <a:latin typeface="Century" panose="02040604050505020304" pitchFamily="18" charset="0"/>
              </a:rPr>
            </a:br>
            <a:r>
              <a:rPr lang="ru-RU" dirty="0">
                <a:latin typeface="Century" panose="02040604050505020304" pitchFamily="18" charset="0"/>
              </a:rPr>
              <a:t>«б» – «е» пункта 6 </a:t>
            </a:r>
            <a:r>
              <a:rPr lang="ru-RU" b="1" u="sng" dirty="0" smtClean="0">
                <a:solidFill>
                  <a:srgbClr val="0070C0"/>
                </a:solidFill>
                <a:latin typeface="Century" panose="02040604050505020304" pitchFamily="18" charset="0"/>
              </a:rPr>
              <a:t>стандарта «</a:t>
            </a:r>
            <a:r>
              <a:rPr lang="ru-RU" b="1" u="sng" dirty="0">
                <a:solidFill>
                  <a:srgbClr val="0070C0"/>
                </a:solidFill>
                <a:latin typeface="Century" panose="02040604050505020304" pitchFamily="18" charset="0"/>
              </a:rPr>
              <a:t>Консолидированная бухгалтерская (финансовая) отчетность»</a:t>
            </a:r>
            <a:r>
              <a:rPr lang="ru-RU" dirty="0">
                <a:latin typeface="Century" panose="02040604050505020304" pitchFamily="18" charset="0"/>
              </a:rPr>
              <a:t>, утвержденного приказом </a:t>
            </a:r>
            <a:r>
              <a:rPr lang="ru-RU" dirty="0" smtClean="0">
                <a:latin typeface="Century" panose="02040604050505020304" pitchFamily="18" charset="0"/>
              </a:rPr>
              <a:t>Минфина России от</a:t>
            </a:r>
            <a:r>
              <a:rPr lang="ru-RU" dirty="0">
                <a:latin typeface="Century" panose="02040604050505020304" pitchFamily="18" charset="0"/>
              </a:rPr>
              <a:t> </a:t>
            </a:r>
            <a:r>
              <a:rPr lang="ru-RU" dirty="0" smtClean="0">
                <a:latin typeface="Century" panose="02040604050505020304" pitchFamily="18" charset="0"/>
              </a:rPr>
              <a:t>30.10.2020 </a:t>
            </a:r>
            <a:r>
              <a:rPr lang="ru-RU" dirty="0">
                <a:latin typeface="Century" panose="02040604050505020304" pitchFamily="18" charset="0"/>
              </a:rPr>
              <a:t>№ </a:t>
            </a:r>
            <a:r>
              <a:rPr lang="ru-RU" dirty="0" smtClean="0">
                <a:latin typeface="Century" panose="02040604050505020304" pitchFamily="18" charset="0"/>
              </a:rPr>
              <a:t>255н, </a:t>
            </a:r>
            <a:r>
              <a:rPr lang="ru-RU" b="1" u="sng" dirty="0">
                <a:solidFill>
                  <a:srgbClr val="0070C0"/>
                </a:solidFill>
                <a:latin typeface="Century" panose="02040604050505020304" pitchFamily="18" charset="0"/>
              </a:rPr>
              <a:t>раскрытие</a:t>
            </a:r>
            <a:r>
              <a:rPr lang="ru-RU" dirty="0">
                <a:solidFill>
                  <a:srgbClr val="0070C0"/>
                </a:solidFill>
                <a:latin typeface="Century" panose="02040604050505020304" pitchFamily="18" charset="0"/>
              </a:rPr>
              <a:t> </a:t>
            </a:r>
            <a:r>
              <a:rPr lang="ru-RU" dirty="0">
                <a:latin typeface="Century" panose="02040604050505020304" pitchFamily="18" charset="0"/>
              </a:rPr>
              <a:t>показателей консолидированной (бухгалтерской) отчетности в соответствии с требованиями Стандарта № 255н </a:t>
            </a:r>
            <a:r>
              <a:rPr lang="ru-RU" b="1" u="sng" dirty="0">
                <a:solidFill>
                  <a:srgbClr val="0070C0"/>
                </a:solidFill>
                <a:latin typeface="Century" panose="02040604050505020304" pitchFamily="18" charset="0"/>
              </a:rPr>
              <a:t>осуществляется</a:t>
            </a:r>
            <a:r>
              <a:rPr lang="ru-RU" dirty="0">
                <a:solidFill>
                  <a:srgbClr val="0070C0"/>
                </a:solidFill>
                <a:latin typeface="Century" panose="02040604050505020304" pitchFamily="18" charset="0"/>
              </a:rPr>
              <a:t> </a:t>
            </a:r>
            <a:r>
              <a:rPr lang="ru-RU" b="1" u="sng" dirty="0">
                <a:solidFill>
                  <a:srgbClr val="0070C0"/>
                </a:solidFill>
                <a:latin typeface="Century" panose="02040604050505020304" pitchFamily="18" charset="0"/>
              </a:rPr>
              <a:t>в консолидированной Справке </a:t>
            </a:r>
            <a:r>
              <a:rPr lang="ru-RU" b="1" u="sng" dirty="0" smtClean="0">
                <a:solidFill>
                  <a:srgbClr val="0070C0"/>
                </a:solidFill>
                <a:latin typeface="Century" panose="02040604050505020304" pitchFamily="18" charset="0"/>
              </a:rPr>
              <a:t>(</a:t>
            </a:r>
            <a:r>
              <a:rPr lang="ru-RU" b="1" u="sng" dirty="0">
                <a:solidFill>
                  <a:srgbClr val="0070C0"/>
                </a:solidFill>
                <a:latin typeface="Century" panose="02040604050505020304" pitchFamily="18" charset="0"/>
              </a:rPr>
              <a:t>ф. 0503110), сводной Справке </a:t>
            </a:r>
            <a:r>
              <a:rPr lang="ru-RU" b="1" u="sng" dirty="0" smtClean="0">
                <a:solidFill>
                  <a:srgbClr val="0070C0"/>
                </a:solidFill>
                <a:latin typeface="Century" panose="02040604050505020304" pitchFamily="18" charset="0"/>
              </a:rPr>
              <a:t>(</a:t>
            </a:r>
            <a:r>
              <a:rPr lang="ru-RU" b="1" u="sng" dirty="0">
                <a:solidFill>
                  <a:srgbClr val="0070C0"/>
                </a:solidFill>
                <a:latin typeface="Century" panose="02040604050505020304" pitchFamily="18" charset="0"/>
              </a:rPr>
              <a:t>ф. 0503710</a:t>
            </a:r>
            <a:r>
              <a:rPr lang="ru-RU" b="1" u="sng" dirty="0" smtClean="0">
                <a:solidFill>
                  <a:srgbClr val="0070C0"/>
                </a:solidFill>
                <a:latin typeface="Century" panose="02040604050505020304" pitchFamily="18" charset="0"/>
              </a:rPr>
              <a:t>).</a:t>
            </a:r>
          </a:p>
          <a:p>
            <a:pPr algn="just"/>
            <a:endParaRPr lang="ru-RU" b="1" u="sng" dirty="0" smtClean="0">
              <a:solidFill>
                <a:srgbClr val="0070C0"/>
              </a:solidFill>
              <a:latin typeface="Century" panose="02040604050505020304" pitchFamily="18" charset="0"/>
            </a:endParaRPr>
          </a:p>
          <a:p>
            <a:pPr algn="just"/>
            <a:r>
              <a:rPr lang="ru-RU" dirty="0" smtClean="0">
                <a:latin typeface="Century" panose="02040604050505020304" pitchFamily="18" charset="0"/>
              </a:rPr>
              <a:t> </a:t>
            </a:r>
            <a:r>
              <a:rPr lang="ru-RU" b="1" u="sng" dirty="0">
                <a:latin typeface="Century" panose="02040604050505020304" pitchFamily="18" charset="0"/>
              </a:rPr>
              <a:t>В текстовой части </a:t>
            </a:r>
            <a:r>
              <a:rPr lang="ru-RU" dirty="0">
                <a:latin typeface="Century" panose="02040604050505020304" pitchFamily="18" charset="0"/>
              </a:rPr>
              <a:t>Пояснительной записки (ф. </a:t>
            </a:r>
            <a:r>
              <a:rPr lang="ru-RU" dirty="0" smtClean="0">
                <a:latin typeface="Century" panose="02040604050505020304" pitchFamily="18" charset="0"/>
              </a:rPr>
              <a:t>0503160</a:t>
            </a:r>
            <a:r>
              <a:rPr lang="ru-RU" dirty="0">
                <a:latin typeface="Century" panose="02040604050505020304" pitchFamily="18" charset="0"/>
              </a:rPr>
              <a:t>,</a:t>
            </a:r>
            <a:r>
              <a:rPr lang="ru-RU" dirty="0" smtClean="0">
                <a:latin typeface="Century" panose="02040604050505020304" pitchFamily="18" charset="0"/>
              </a:rPr>
              <a:t> </a:t>
            </a:r>
            <a:r>
              <a:rPr lang="ru-RU" dirty="0">
                <a:latin typeface="Century" panose="02040604050505020304" pitchFamily="18" charset="0"/>
              </a:rPr>
              <a:t>0503360) указанными субъектами консолидированной отчетности раскрываются </a:t>
            </a:r>
            <a:r>
              <a:rPr lang="ru-RU" b="1" u="sng" dirty="0">
                <a:latin typeface="Century" panose="02040604050505020304" pitchFamily="18" charset="0"/>
              </a:rPr>
              <a:t>при их наличии </a:t>
            </a:r>
            <a:r>
              <a:rPr lang="ru-RU" dirty="0">
                <a:latin typeface="Century" panose="02040604050505020304" pitchFamily="18" charset="0"/>
              </a:rPr>
              <a:t>показатели консолидированной бухгалтерской (финансовой) отчетности </a:t>
            </a:r>
            <a:r>
              <a:rPr lang="ru-RU" b="1" u="sng" dirty="0">
                <a:latin typeface="Century" panose="02040604050505020304" pitchFamily="18" charset="0"/>
              </a:rPr>
              <a:t>дополнительно к тем показателям</a:t>
            </a:r>
            <a:r>
              <a:rPr lang="ru-RU" dirty="0">
                <a:latin typeface="Century" panose="02040604050505020304" pitchFamily="18" charset="0"/>
              </a:rPr>
              <a:t>, которые подлежат раскрытию в </a:t>
            </a:r>
            <a:r>
              <a:rPr lang="ru-RU" dirty="0" smtClean="0">
                <a:latin typeface="Century" panose="02040604050505020304" pitchFamily="18" charset="0"/>
              </a:rPr>
              <a:t>Справке (</a:t>
            </a:r>
            <a:r>
              <a:rPr lang="ru-RU" dirty="0">
                <a:latin typeface="Century" panose="02040604050505020304" pitchFamily="18" charset="0"/>
              </a:rPr>
              <a:t>ф. 0503110), сводной Справке </a:t>
            </a:r>
            <a:r>
              <a:rPr lang="ru-RU" dirty="0" smtClean="0">
                <a:latin typeface="Century" panose="02040604050505020304" pitchFamily="18" charset="0"/>
              </a:rPr>
              <a:t>(</a:t>
            </a:r>
            <a:r>
              <a:rPr lang="ru-RU" dirty="0">
                <a:latin typeface="Century" panose="02040604050505020304" pitchFamily="18" charset="0"/>
              </a:rPr>
              <a:t>ф. 0503710).</a:t>
            </a:r>
          </a:p>
        </p:txBody>
      </p:sp>
      <p:pic>
        <p:nvPicPr>
          <p:cNvPr id="5" name="Рисунок 4">
            <a:extLst>
              <a:ext uri="{FF2B5EF4-FFF2-40B4-BE49-F238E27FC236}">
                <a16:creationId xmlns:a16="http://schemas.microsoft.com/office/drawing/2014/main" xmlns="" id="{9057F448-D147-4228-A0FD-8008E86D846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9971" y="143478"/>
            <a:ext cx="1402441" cy="548985"/>
          </a:xfrm>
          <a:prstGeom prst="rect">
            <a:avLst/>
          </a:prstGeom>
        </p:spPr>
      </p:pic>
      <p:sp>
        <p:nvSpPr>
          <p:cNvPr id="6" name="Стрелка вправо 5"/>
          <p:cNvSpPr/>
          <p:nvPr/>
        </p:nvSpPr>
        <p:spPr>
          <a:xfrm>
            <a:off x="357051" y="1205910"/>
            <a:ext cx="2869980" cy="1666240"/>
          </a:xfrm>
          <a:prstGeom prst="rightArrow">
            <a:avLst>
              <a:gd name="adj1" fmla="val 79268"/>
              <a:gd name="adj2" fmla="val 500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bg2">
                    <a:lumMod val="25000"/>
                  </a:schemeClr>
                </a:solidFill>
                <a:latin typeface="Century" panose="02040604050505020304" pitchFamily="18" charset="0"/>
              </a:rPr>
              <a:t>Изменение в Инструкцию 191н (приказ МФ 141н)</a:t>
            </a:r>
            <a:endParaRPr lang="ru-RU" dirty="0">
              <a:solidFill>
                <a:schemeClr val="bg2">
                  <a:lumMod val="25000"/>
                </a:schemeClr>
              </a:solidFill>
              <a:latin typeface="Century" panose="02040604050505020304" pitchFamily="18" charset="0"/>
            </a:endParaRPr>
          </a:p>
        </p:txBody>
      </p:sp>
      <p:sp>
        <p:nvSpPr>
          <p:cNvPr id="7" name="Прямоугольник 6"/>
          <p:cNvSpPr/>
          <p:nvPr/>
        </p:nvSpPr>
        <p:spPr>
          <a:xfrm>
            <a:off x="249971" y="3050895"/>
            <a:ext cx="3680604" cy="2893100"/>
          </a:xfrm>
          <a:prstGeom prst="rect">
            <a:avLst/>
          </a:prstGeom>
        </p:spPr>
        <p:txBody>
          <a:bodyPr wrap="square">
            <a:spAutoFit/>
          </a:bodyPr>
          <a:lstStyle/>
          <a:p>
            <a:r>
              <a:rPr lang="ru-RU" sz="1400" i="1" dirty="0" smtClean="0">
                <a:solidFill>
                  <a:srgbClr val="333333"/>
                </a:solidFill>
                <a:latin typeface="Century" panose="02040604050505020304" pitchFamily="18" charset="0"/>
              </a:rPr>
              <a:t>Справочно: </a:t>
            </a:r>
          </a:p>
          <a:p>
            <a:r>
              <a:rPr lang="ru-RU" sz="1400" i="1" dirty="0" smtClean="0">
                <a:solidFill>
                  <a:srgbClr val="333333"/>
                </a:solidFill>
                <a:latin typeface="Century" panose="02040604050505020304" pitchFamily="18" charset="0"/>
              </a:rPr>
              <a:t>в </a:t>
            </a:r>
            <a:r>
              <a:rPr lang="ru-RU" sz="1400" i="1" dirty="0">
                <a:solidFill>
                  <a:srgbClr val="333333"/>
                </a:solidFill>
                <a:latin typeface="Century" panose="02040604050505020304" pitchFamily="18" charset="0"/>
              </a:rPr>
              <a:t>соответствии с пунктом 6 СГС "Консолидированная отчетность" к субъектам консолидированной отчетности относятся:</a:t>
            </a:r>
          </a:p>
          <a:p>
            <a:r>
              <a:rPr lang="ru-RU" sz="1400" i="1" dirty="0">
                <a:solidFill>
                  <a:srgbClr val="333333"/>
                </a:solidFill>
                <a:latin typeface="Century" panose="02040604050505020304" pitchFamily="18" charset="0"/>
              </a:rPr>
              <a:t>а) Федеральное казначейство;</a:t>
            </a:r>
          </a:p>
          <a:p>
            <a:r>
              <a:rPr lang="ru-RU" sz="1400" b="1" i="1" u="sng" dirty="0">
                <a:solidFill>
                  <a:srgbClr val="333333"/>
                </a:solidFill>
                <a:latin typeface="Century" panose="02040604050505020304" pitchFamily="18" charset="0"/>
              </a:rPr>
              <a:t>б) финансовые органы субъектов </a:t>
            </a:r>
            <a:r>
              <a:rPr lang="ru-RU" sz="1400" b="1" i="1" u="sng" dirty="0" smtClean="0">
                <a:solidFill>
                  <a:srgbClr val="333333"/>
                </a:solidFill>
                <a:latin typeface="Century" panose="02040604050505020304" pitchFamily="18" charset="0"/>
              </a:rPr>
              <a:t>РФ;</a:t>
            </a:r>
            <a:endParaRPr lang="ru-RU" sz="1400" b="1" i="1" u="sng" dirty="0">
              <a:solidFill>
                <a:srgbClr val="333333"/>
              </a:solidFill>
              <a:latin typeface="Century" panose="02040604050505020304" pitchFamily="18" charset="0"/>
            </a:endParaRPr>
          </a:p>
          <a:p>
            <a:r>
              <a:rPr lang="ru-RU" sz="1400" b="1" i="1" u="sng" dirty="0">
                <a:solidFill>
                  <a:srgbClr val="333333"/>
                </a:solidFill>
                <a:latin typeface="Century" panose="02040604050505020304" pitchFamily="18" charset="0"/>
              </a:rPr>
              <a:t>в) финансовые органы </a:t>
            </a:r>
            <a:r>
              <a:rPr lang="ru-RU" sz="1400" b="1" i="1" u="sng" dirty="0" smtClean="0">
                <a:solidFill>
                  <a:srgbClr val="333333"/>
                </a:solidFill>
                <a:latin typeface="Century" panose="02040604050505020304" pitchFamily="18" charset="0"/>
              </a:rPr>
              <a:t>МО;</a:t>
            </a:r>
            <a:endParaRPr lang="ru-RU" sz="1400" b="1" i="1" u="sng" dirty="0">
              <a:solidFill>
                <a:srgbClr val="333333"/>
              </a:solidFill>
              <a:latin typeface="Century" panose="02040604050505020304" pitchFamily="18" charset="0"/>
            </a:endParaRPr>
          </a:p>
          <a:p>
            <a:r>
              <a:rPr lang="ru-RU" sz="1400" b="1" i="1" u="sng" dirty="0">
                <a:solidFill>
                  <a:srgbClr val="333333"/>
                </a:solidFill>
                <a:latin typeface="Century" panose="02040604050505020304" pitchFamily="18" charset="0"/>
              </a:rPr>
              <a:t>г) органы управления </a:t>
            </a:r>
            <a:r>
              <a:rPr lang="ru-RU" sz="1400" b="1" i="1" u="sng" dirty="0" smtClean="0">
                <a:solidFill>
                  <a:srgbClr val="333333"/>
                </a:solidFill>
                <a:latin typeface="Century" panose="02040604050505020304" pitchFamily="18" charset="0"/>
              </a:rPr>
              <a:t>ГВБФ;</a:t>
            </a:r>
            <a:endParaRPr lang="ru-RU" sz="1400" b="1" i="1" u="sng" dirty="0">
              <a:solidFill>
                <a:srgbClr val="333333"/>
              </a:solidFill>
              <a:latin typeface="Century" panose="02040604050505020304" pitchFamily="18" charset="0"/>
            </a:endParaRPr>
          </a:p>
          <a:p>
            <a:r>
              <a:rPr lang="ru-RU" sz="1400" b="1" i="1" u="sng" dirty="0">
                <a:solidFill>
                  <a:srgbClr val="333333"/>
                </a:solidFill>
                <a:latin typeface="Century" panose="02040604050505020304" pitchFamily="18" charset="0"/>
              </a:rPr>
              <a:t>д) </a:t>
            </a:r>
            <a:r>
              <a:rPr lang="ru-RU" sz="1400" b="1" i="1" u="sng" dirty="0" smtClean="0">
                <a:solidFill>
                  <a:srgbClr val="333333"/>
                </a:solidFill>
                <a:latin typeface="Century" panose="02040604050505020304" pitchFamily="18" charset="0"/>
              </a:rPr>
              <a:t>ГРБС;</a:t>
            </a:r>
            <a:endParaRPr lang="ru-RU" sz="1400" b="1" i="1" u="sng" dirty="0">
              <a:solidFill>
                <a:srgbClr val="333333"/>
              </a:solidFill>
              <a:latin typeface="Century" panose="02040604050505020304" pitchFamily="18" charset="0"/>
            </a:endParaRPr>
          </a:p>
          <a:p>
            <a:r>
              <a:rPr lang="ru-RU" sz="1400" b="1" i="1" u="sng" dirty="0">
                <a:solidFill>
                  <a:srgbClr val="333333"/>
                </a:solidFill>
                <a:latin typeface="Century" panose="02040604050505020304" pitchFamily="18" charset="0"/>
              </a:rPr>
              <a:t>е) централизованная бухгалтерия (по решению </a:t>
            </a:r>
            <a:r>
              <a:rPr lang="ru-RU" sz="1400" b="1" i="1" u="sng" dirty="0" smtClean="0">
                <a:solidFill>
                  <a:srgbClr val="333333"/>
                </a:solidFill>
                <a:latin typeface="Century" panose="02040604050505020304" pitchFamily="18" charset="0"/>
              </a:rPr>
              <a:t>ГРБС соответствующего </a:t>
            </a:r>
            <a:r>
              <a:rPr lang="ru-RU" sz="1400" b="1" i="1" u="sng" dirty="0">
                <a:solidFill>
                  <a:srgbClr val="333333"/>
                </a:solidFill>
                <a:latin typeface="Century" panose="02040604050505020304" pitchFamily="18" charset="0"/>
              </a:rPr>
              <a:t>бюджета, финансового органа </a:t>
            </a:r>
            <a:r>
              <a:rPr lang="ru-RU" sz="1400" b="1" i="1" u="sng" dirty="0" smtClean="0">
                <a:solidFill>
                  <a:srgbClr val="333333"/>
                </a:solidFill>
                <a:latin typeface="Century" panose="02040604050505020304" pitchFamily="18" charset="0"/>
              </a:rPr>
              <a:t>ППО).</a:t>
            </a:r>
            <a:endParaRPr lang="ru-RU" sz="1400" b="1" i="1" u="sng" dirty="0">
              <a:solidFill>
                <a:srgbClr val="333333"/>
              </a:solidFill>
              <a:effectLst/>
              <a:latin typeface="Century" panose="02040604050505020304" pitchFamily="18" charset="0"/>
            </a:endParaRPr>
          </a:p>
        </p:txBody>
      </p:sp>
    </p:spTree>
    <p:extLst>
      <p:ext uri="{BB962C8B-B14F-4D97-AF65-F5344CB8AC3E}">
        <p14:creationId xmlns:p14="http://schemas.microsoft.com/office/powerpoint/2010/main" val="6406650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7"/>
          </p:nvPr>
        </p:nvSpPr>
        <p:spPr/>
        <p:txBody>
          <a:bodyPr/>
          <a:lstStyle/>
          <a:p>
            <a:fld id="{B6F15528-21DE-4FAA-801E-634DDDAF4B2B}" type="slidenum">
              <a:rPr lang="ru-RU" smtClean="0">
                <a:solidFill>
                  <a:srgbClr val="44546A"/>
                </a:solidFill>
                <a:latin typeface="Segoe UI Light" panose="020B0502040204020203" pitchFamily="34" charset="0"/>
                <a:cs typeface="Segoe UI Light" panose="020B0502040204020203" pitchFamily="34" charset="0"/>
              </a:rPr>
              <a:pPr/>
              <a:t>14</a:t>
            </a:fld>
            <a:endParaRPr lang="ru-RU" dirty="0">
              <a:solidFill>
                <a:srgbClr val="44546A"/>
              </a:solidFill>
              <a:latin typeface="Segoe UI Light" panose="020B0502040204020203" pitchFamily="34" charset="0"/>
              <a:cs typeface="Segoe UI Light" panose="020B0502040204020203" pitchFamily="34" charset="0"/>
            </a:endParaRPr>
          </a:p>
        </p:txBody>
      </p:sp>
      <p:sp>
        <p:nvSpPr>
          <p:cNvPr id="4" name="TextBox 3"/>
          <p:cNvSpPr txBox="1"/>
          <p:nvPr/>
        </p:nvSpPr>
        <p:spPr>
          <a:xfrm>
            <a:off x="231471" y="160414"/>
            <a:ext cx="11635449" cy="646331"/>
          </a:xfrm>
          <a:prstGeom prst="rect">
            <a:avLst/>
          </a:prstGeom>
          <a:no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Autofit/>
          </a:bodyPr>
          <a:lstStyle>
            <a:defPPr>
              <a:defRPr lang="ru-RU"/>
            </a:defPPr>
            <a:lvl1pPr algn="r" hangingPunct="0">
              <a:lnSpc>
                <a:spcPct val="90000"/>
              </a:lnSpc>
              <a:spcBef>
                <a:spcPct val="0"/>
              </a:spcBef>
              <a:buNone/>
              <a:defRPr sz="2000" b="1" i="0">
                <a:solidFill>
                  <a:schemeClr val="tx1"/>
                </a:solidFill>
                <a:latin typeface="Century" panose="02040604050505020304" pitchFamily="18" charset="0"/>
                <a:ea typeface="Cambria" panose="02040503050406030204" pitchFamily="18" charset="0"/>
                <a:cs typeface="Segoe UI Light" panose="020B0502040204020203" pitchFamily="34" charset="0"/>
              </a:defRPr>
            </a:lvl1pPr>
          </a:lstStyle>
          <a:p>
            <a:r>
              <a:rPr lang="ru-RU" dirty="0"/>
              <a:t>Размещение отчетности</a:t>
            </a:r>
          </a:p>
          <a:p>
            <a:r>
              <a:rPr lang="ru-RU" dirty="0"/>
              <a:t>на Официальном сайте bus.gov.ru </a:t>
            </a:r>
          </a:p>
        </p:txBody>
      </p:sp>
      <p:pic>
        <p:nvPicPr>
          <p:cNvPr id="5" name="Рисунок 4">
            <a:extLst>
              <a:ext uri="{FF2B5EF4-FFF2-40B4-BE49-F238E27FC236}">
                <a16:creationId xmlns="" xmlns:a16="http://schemas.microsoft.com/office/drawing/2014/main" id="{9057F448-D147-4228-A0FD-8008E86D84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1471" y="228753"/>
            <a:ext cx="1401755" cy="548716"/>
          </a:xfrm>
          <a:prstGeom prst="rect">
            <a:avLst/>
          </a:prstGeom>
        </p:spPr>
      </p:pic>
      <p:sp>
        <p:nvSpPr>
          <p:cNvPr id="6" name="TextBox 5"/>
          <p:cNvSpPr txBox="1"/>
          <p:nvPr/>
        </p:nvSpPr>
        <p:spPr>
          <a:xfrm>
            <a:off x="542777" y="908716"/>
            <a:ext cx="2879594" cy="923330"/>
          </a:xfrm>
          <a:prstGeom prst="rect">
            <a:avLst/>
          </a:prstGeom>
          <a:noFill/>
        </p:spPr>
        <p:txBody>
          <a:bodyPr wrap="square" rtlCol="0">
            <a:spAutoFit/>
          </a:bodyPr>
          <a:lstStyle/>
          <a:p>
            <a:pPr algn="ctr"/>
            <a:r>
              <a:rPr lang="ru-RU" b="1" dirty="0" smtClean="0">
                <a:solidFill>
                  <a:srgbClr val="002060"/>
                </a:solidFill>
                <a:latin typeface="Segoe UI Light" panose="020B0502040204020203" pitchFamily="34" charset="0"/>
                <a:cs typeface="Segoe UI Light" panose="020B0502040204020203" pitchFamily="34" charset="0"/>
              </a:rPr>
              <a:t>Федеральный закон</a:t>
            </a:r>
          </a:p>
          <a:p>
            <a:pPr algn="ctr"/>
            <a:r>
              <a:rPr lang="ru-RU" b="1" dirty="0" smtClean="0">
                <a:solidFill>
                  <a:srgbClr val="002060"/>
                </a:solidFill>
                <a:latin typeface="Segoe UI Light" panose="020B0502040204020203" pitchFamily="34" charset="0"/>
                <a:cs typeface="Segoe UI Light" panose="020B0502040204020203" pitchFamily="34" charset="0"/>
              </a:rPr>
              <a:t>«О некоммерческих организациях» № 7-ФЗ</a:t>
            </a:r>
            <a:endParaRPr lang="ru-RU" b="1" dirty="0">
              <a:solidFill>
                <a:srgbClr val="002060"/>
              </a:solidFill>
              <a:latin typeface="Segoe UI Light" panose="020B0502040204020203" pitchFamily="34" charset="0"/>
              <a:cs typeface="Segoe UI Light" panose="020B0502040204020203" pitchFamily="34" charset="0"/>
            </a:endParaRPr>
          </a:p>
        </p:txBody>
      </p:sp>
      <p:sp>
        <p:nvSpPr>
          <p:cNvPr id="15" name="Прямоугольник 14"/>
          <p:cNvSpPr/>
          <p:nvPr/>
        </p:nvSpPr>
        <p:spPr>
          <a:xfrm>
            <a:off x="231470" y="2095349"/>
            <a:ext cx="8268096" cy="738664"/>
          </a:xfrm>
          <a:prstGeom prst="rect">
            <a:avLst/>
          </a:prstGeom>
        </p:spPr>
        <p:txBody>
          <a:bodyPr wrap="square">
            <a:spAutoFit/>
          </a:bodyPr>
          <a:lstStyle/>
          <a:p>
            <a:pPr algn="just"/>
            <a:r>
              <a:rPr lang="ru-RU" sz="1400" b="1" i="1" dirty="0" smtClean="0">
                <a:solidFill>
                  <a:srgbClr val="002060"/>
                </a:solidFill>
                <a:latin typeface="Segoe UI Light" panose="020B0502040204020203" pitchFamily="34" charset="0"/>
                <a:cs typeface="Segoe UI Light" panose="020B0502040204020203" pitchFamily="34" charset="0"/>
              </a:rPr>
              <a:t>п.3.3. </a:t>
            </a:r>
            <a:r>
              <a:rPr lang="ru-RU" sz="1400" b="1" i="1" dirty="0">
                <a:solidFill>
                  <a:srgbClr val="002060"/>
                </a:solidFill>
                <a:latin typeface="Segoe UI Light" panose="020B0502040204020203" pitchFamily="34" charset="0"/>
                <a:cs typeface="Segoe UI Light" panose="020B0502040204020203" pitchFamily="34" charset="0"/>
              </a:rPr>
              <a:t>ст. </a:t>
            </a:r>
            <a:r>
              <a:rPr lang="ru-RU" sz="1400" b="1" i="1" dirty="0" smtClean="0">
                <a:solidFill>
                  <a:srgbClr val="002060"/>
                </a:solidFill>
                <a:latin typeface="Segoe UI Light" panose="020B0502040204020203" pitchFamily="34" charset="0"/>
                <a:cs typeface="Segoe UI Light" panose="020B0502040204020203" pitchFamily="34" charset="0"/>
              </a:rPr>
              <a:t>32</a:t>
            </a:r>
            <a:endParaRPr lang="ru-RU" sz="1400" b="1" i="1" dirty="0">
              <a:solidFill>
                <a:srgbClr val="002060"/>
              </a:solidFill>
              <a:latin typeface="Segoe UI Light" panose="020B0502040204020203" pitchFamily="34" charset="0"/>
              <a:cs typeface="Segoe UI Light" panose="020B0502040204020203" pitchFamily="34" charset="0"/>
            </a:endParaRPr>
          </a:p>
          <a:p>
            <a:pPr algn="just"/>
            <a:r>
              <a:rPr lang="ru-RU" sz="1400" i="1" dirty="0" smtClean="0">
                <a:solidFill>
                  <a:srgbClr val="002060"/>
                </a:solidFill>
                <a:latin typeface="Segoe UI Light" panose="020B0502040204020203" pitchFamily="34" charset="0"/>
                <a:cs typeface="Segoe UI Light" panose="020B0502040204020203" pitchFamily="34" charset="0"/>
              </a:rPr>
              <a:t>в </a:t>
            </a:r>
            <a:r>
              <a:rPr lang="ru-RU" sz="1400" i="1" dirty="0">
                <a:solidFill>
                  <a:srgbClr val="002060"/>
                </a:solidFill>
                <a:latin typeface="Segoe UI Light" panose="020B0502040204020203" pitchFamily="34" charset="0"/>
                <a:cs typeface="Segoe UI Light" panose="020B0502040204020203" pitchFamily="34" charset="0"/>
              </a:rPr>
              <a:t>целях обеспечения открытости и доступности информации о деятельности государственных (муниципальных) учреждений на официальном сайте </a:t>
            </a:r>
            <a:r>
              <a:rPr lang="en-US" sz="1400" i="1" dirty="0">
                <a:solidFill>
                  <a:srgbClr val="002060"/>
                </a:solidFill>
                <a:latin typeface="Segoe UI Light" panose="020B0502040204020203" pitchFamily="34" charset="0"/>
                <a:cs typeface="Segoe UI Light" panose="020B0502040204020203" pitchFamily="34" charset="0"/>
              </a:rPr>
              <a:t>bus.gov.ru</a:t>
            </a:r>
            <a:r>
              <a:rPr lang="ru-RU" sz="1400" i="1" dirty="0" smtClean="0">
                <a:solidFill>
                  <a:srgbClr val="002060"/>
                </a:solidFill>
                <a:latin typeface="Segoe UI Light" panose="020B0502040204020203" pitchFamily="34" charset="0"/>
                <a:cs typeface="Segoe UI Light" panose="020B0502040204020203" pitchFamily="34" charset="0"/>
              </a:rPr>
              <a:t> </a:t>
            </a:r>
            <a:r>
              <a:rPr lang="ru-RU" sz="1400" i="1" dirty="0">
                <a:solidFill>
                  <a:srgbClr val="002060"/>
                </a:solidFill>
                <a:latin typeface="Segoe UI Light" panose="020B0502040204020203" pitchFamily="34" charset="0"/>
                <a:cs typeface="Segoe UI Light" panose="020B0502040204020203" pitchFamily="34" charset="0"/>
              </a:rPr>
              <a:t>подлежат </a:t>
            </a:r>
            <a:r>
              <a:rPr lang="ru-RU" sz="1400" i="1" dirty="0" smtClean="0">
                <a:solidFill>
                  <a:srgbClr val="002060"/>
                </a:solidFill>
                <a:latin typeface="Segoe UI Light" panose="020B0502040204020203" pitchFamily="34" charset="0"/>
                <a:cs typeface="Segoe UI Light" panose="020B0502040204020203" pitchFamily="34" charset="0"/>
              </a:rPr>
              <a:t>размещению:</a:t>
            </a:r>
            <a:endParaRPr lang="ru-RU" sz="1400" i="1" dirty="0">
              <a:solidFill>
                <a:srgbClr val="002060"/>
              </a:solidFill>
              <a:latin typeface="Segoe UI Light" panose="020B0502040204020203" pitchFamily="34" charset="0"/>
              <a:cs typeface="Segoe UI Light" panose="020B0502040204020203" pitchFamily="34" charset="0"/>
            </a:endParaRPr>
          </a:p>
        </p:txBody>
      </p:sp>
      <p:sp>
        <p:nvSpPr>
          <p:cNvPr id="16" name="Прямоугольник 15"/>
          <p:cNvSpPr/>
          <p:nvPr/>
        </p:nvSpPr>
        <p:spPr>
          <a:xfrm>
            <a:off x="231470" y="2800127"/>
            <a:ext cx="11826285" cy="3921907"/>
          </a:xfrm>
          <a:prstGeom prst="rect">
            <a:avLst/>
          </a:prstGeom>
        </p:spPr>
        <p:txBody>
          <a:bodyPr wrap="square">
            <a:spAutoFit/>
          </a:bodyPr>
          <a:lstStyle/>
          <a:p>
            <a:pPr algn="just">
              <a:lnSpc>
                <a:spcPts val="2000"/>
              </a:lnSpc>
            </a:pPr>
            <a:r>
              <a:rPr lang="ru-RU" sz="1600" i="1" dirty="0">
                <a:latin typeface="Segoe UI Light" panose="020B0502040204020203" pitchFamily="34" charset="0"/>
                <a:cs typeface="Segoe UI Light" panose="020B0502040204020203" pitchFamily="34" charset="0"/>
              </a:rPr>
              <a:t>1) учредительные документы государственного (муниципального) </a:t>
            </a:r>
            <a:r>
              <a:rPr lang="ru-RU" sz="1600" i="1" dirty="0" smtClean="0">
                <a:latin typeface="Segoe UI Light" panose="020B0502040204020203" pitchFamily="34" charset="0"/>
                <a:cs typeface="Segoe UI Light" panose="020B0502040204020203" pitchFamily="34" charset="0"/>
              </a:rPr>
              <a:t>учреждения</a:t>
            </a:r>
            <a:endParaRPr lang="ru-RU" sz="1600" i="1" dirty="0">
              <a:latin typeface="Segoe UI Light" panose="020B0502040204020203" pitchFamily="34" charset="0"/>
              <a:cs typeface="Segoe UI Light" panose="020B0502040204020203" pitchFamily="34" charset="0"/>
            </a:endParaRPr>
          </a:p>
          <a:p>
            <a:pPr algn="just">
              <a:lnSpc>
                <a:spcPts val="2000"/>
              </a:lnSpc>
            </a:pPr>
            <a:r>
              <a:rPr lang="ru-RU" sz="1600" i="1" dirty="0">
                <a:latin typeface="Segoe UI Light" panose="020B0502040204020203" pitchFamily="34" charset="0"/>
                <a:cs typeface="Segoe UI Light" panose="020B0502040204020203" pitchFamily="34" charset="0"/>
              </a:rPr>
              <a:t>2) свидетельство о государственной регистрации государственного (муниципального) </a:t>
            </a:r>
            <a:r>
              <a:rPr lang="ru-RU" sz="1600" i="1" dirty="0" smtClean="0">
                <a:latin typeface="Segoe UI Light" panose="020B0502040204020203" pitchFamily="34" charset="0"/>
                <a:cs typeface="Segoe UI Light" panose="020B0502040204020203" pitchFamily="34" charset="0"/>
              </a:rPr>
              <a:t>учреждения</a:t>
            </a:r>
            <a:endParaRPr lang="ru-RU" sz="1600" i="1" dirty="0">
              <a:latin typeface="Segoe UI Light" panose="020B0502040204020203" pitchFamily="34" charset="0"/>
              <a:cs typeface="Segoe UI Light" panose="020B0502040204020203" pitchFamily="34" charset="0"/>
            </a:endParaRPr>
          </a:p>
          <a:p>
            <a:pPr algn="just">
              <a:lnSpc>
                <a:spcPts val="2000"/>
              </a:lnSpc>
            </a:pPr>
            <a:r>
              <a:rPr lang="ru-RU" sz="1600" i="1" dirty="0">
                <a:latin typeface="Segoe UI Light" panose="020B0502040204020203" pitchFamily="34" charset="0"/>
                <a:cs typeface="Segoe UI Light" panose="020B0502040204020203" pitchFamily="34" charset="0"/>
              </a:rPr>
              <a:t>3) решение учредителя о создании государственного (муниципального) </a:t>
            </a:r>
            <a:r>
              <a:rPr lang="ru-RU" sz="1600" i="1" dirty="0" smtClean="0">
                <a:latin typeface="Segoe UI Light" panose="020B0502040204020203" pitchFamily="34" charset="0"/>
                <a:cs typeface="Segoe UI Light" panose="020B0502040204020203" pitchFamily="34" charset="0"/>
              </a:rPr>
              <a:t>учреждения</a:t>
            </a:r>
            <a:endParaRPr lang="ru-RU" sz="1600" i="1" dirty="0">
              <a:latin typeface="Segoe UI Light" panose="020B0502040204020203" pitchFamily="34" charset="0"/>
              <a:cs typeface="Segoe UI Light" panose="020B0502040204020203" pitchFamily="34" charset="0"/>
            </a:endParaRPr>
          </a:p>
          <a:p>
            <a:pPr algn="just">
              <a:lnSpc>
                <a:spcPts val="2000"/>
              </a:lnSpc>
            </a:pPr>
            <a:r>
              <a:rPr lang="ru-RU" sz="1600" i="1" dirty="0">
                <a:latin typeface="Segoe UI Light" panose="020B0502040204020203" pitchFamily="34" charset="0"/>
                <a:cs typeface="Segoe UI Light" panose="020B0502040204020203" pitchFamily="34" charset="0"/>
              </a:rPr>
              <a:t>4) решение учредителя о назначении руководителя государственного (муниципального) </a:t>
            </a:r>
            <a:r>
              <a:rPr lang="ru-RU" sz="1600" i="1" dirty="0" smtClean="0">
                <a:latin typeface="Segoe UI Light" panose="020B0502040204020203" pitchFamily="34" charset="0"/>
                <a:cs typeface="Segoe UI Light" panose="020B0502040204020203" pitchFamily="34" charset="0"/>
              </a:rPr>
              <a:t>учреждения</a:t>
            </a:r>
            <a:endParaRPr lang="ru-RU" sz="1600" i="1" dirty="0">
              <a:latin typeface="Segoe UI Light" panose="020B0502040204020203" pitchFamily="34" charset="0"/>
              <a:cs typeface="Segoe UI Light" panose="020B0502040204020203" pitchFamily="34" charset="0"/>
            </a:endParaRPr>
          </a:p>
          <a:p>
            <a:pPr algn="just">
              <a:lnSpc>
                <a:spcPts val="2000"/>
              </a:lnSpc>
            </a:pPr>
            <a:r>
              <a:rPr lang="ru-RU" sz="1600" i="1" dirty="0">
                <a:latin typeface="Segoe UI Light" panose="020B0502040204020203" pitchFamily="34" charset="0"/>
                <a:cs typeface="Segoe UI Light" panose="020B0502040204020203" pitchFamily="34" charset="0"/>
              </a:rPr>
              <a:t>5) положения о филиалах, представительствах государственного (муниципального) </a:t>
            </a:r>
            <a:r>
              <a:rPr lang="ru-RU" sz="1600" i="1" dirty="0" smtClean="0">
                <a:latin typeface="Segoe UI Light" panose="020B0502040204020203" pitchFamily="34" charset="0"/>
                <a:cs typeface="Segoe UI Light" panose="020B0502040204020203" pitchFamily="34" charset="0"/>
              </a:rPr>
              <a:t>учреждения</a:t>
            </a:r>
            <a:endParaRPr lang="ru-RU" sz="1600" i="1" dirty="0">
              <a:latin typeface="Segoe UI Light" panose="020B0502040204020203" pitchFamily="34" charset="0"/>
              <a:cs typeface="Segoe UI Light" panose="020B0502040204020203" pitchFamily="34" charset="0"/>
            </a:endParaRPr>
          </a:p>
          <a:p>
            <a:pPr algn="just">
              <a:lnSpc>
                <a:spcPts val="2000"/>
              </a:lnSpc>
            </a:pPr>
            <a:r>
              <a:rPr lang="ru-RU" sz="1600" i="1" dirty="0" smtClean="0">
                <a:latin typeface="Segoe UI Light" panose="020B0502040204020203" pitchFamily="34" charset="0"/>
                <a:cs typeface="Segoe UI Light" panose="020B0502040204020203" pitchFamily="34" charset="0"/>
              </a:rPr>
              <a:t>6</a:t>
            </a:r>
            <a:r>
              <a:rPr lang="ru-RU" sz="1600" i="1" dirty="0">
                <a:latin typeface="Segoe UI Light" panose="020B0502040204020203" pitchFamily="34" charset="0"/>
                <a:cs typeface="Segoe UI Light" panose="020B0502040204020203" pitchFamily="34" charset="0"/>
              </a:rPr>
              <a:t>) план финансово-хозяйственной деятельности государственного (муниципального) </a:t>
            </a:r>
            <a:r>
              <a:rPr lang="ru-RU" sz="1600" i="1" dirty="0" smtClean="0">
                <a:latin typeface="Segoe UI Light" panose="020B0502040204020203" pitchFamily="34" charset="0"/>
                <a:cs typeface="Segoe UI Light" panose="020B0502040204020203" pitchFamily="34" charset="0"/>
              </a:rPr>
              <a:t>учреждения</a:t>
            </a:r>
            <a:endParaRPr lang="ru-RU" sz="1600" i="1" dirty="0">
              <a:solidFill>
                <a:srgbClr val="0000FF"/>
              </a:solidFill>
              <a:latin typeface="Segoe UI Light" panose="020B0502040204020203" pitchFamily="34" charset="0"/>
              <a:cs typeface="Segoe UI Light" panose="020B0502040204020203" pitchFamily="34" charset="0"/>
              <a:hlinkClick r:id="rId4"/>
            </a:endParaRPr>
          </a:p>
          <a:p>
            <a:pPr algn="just">
              <a:lnSpc>
                <a:spcPts val="2000"/>
              </a:lnSpc>
            </a:pPr>
            <a:r>
              <a:rPr lang="ru-RU" b="1" i="1" dirty="0">
                <a:solidFill>
                  <a:schemeClr val="tx2">
                    <a:lumMod val="50000"/>
                  </a:schemeClr>
                </a:solidFill>
                <a:latin typeface="Segoe UI Light" panose="020B0502040204020203" pitchFamily="34" charset="0"/>
                <a:cs typeface="Segoe UI Light" panose="020B0502040204020203" pitchFamily="34" charset="0"/>
              </a:rPr>
              <a:t>7) годовая бухгалтерская отчетность государственного (муниципального) </a:t>
            </a:r>
            <a:r>
              <a:rPr lang="ru-RU" b="1" i="1" dirty="0" smtClean="0">
                <a:solidFill>
                  <a:schemeClr val="tx2">
                    <a:lumMod val="50000"/>
                  </a:schemeClr>
                </a:solidFill>
                <a:latin typeface="Segoe UI Light" panose="020B0502040204020203" pitchFamily="34" charset="0"/>
                <a:cs typeface="Segoe UI Light" panose="020B0502040204020203" pitchFamily="34" charset="0"/>
              </a:rPr>
              <a:t>учреждения</a:t>
            </a:r>
            <a:endParaRPr lang="ru-RU" b="1" i="1" dirty="0">
              <a:solidFill>
                <a:schemeClr val="tx2">
                  <a:lumMod val="50000"/>
                </a:schemeClr>
              </a:solidFill>
              <a:latin typeface="Segoe UI Light" panose="020B0502040204020203" pitchFamily="34" charset="0"/>
              <a:cs typeface="Segoe UI Light" panose="020B0502040204020203" pitchFamily="34" charset="0"/>
            </a:endParaRPr>
          </a:p>
          <a:p>
            <a:pPr algn="just">
              <a:lnSpc>
                <a:spcPts val="2000"/>
              </a:lnSpc>
            </a:pPr>
            <a:r>
              <a:rPr lang="ru-RU" sz="1600" i="1" dirty="0">
                <a:latin typeface="Segoe UI Light" panose="020B0502040204020203" pitchFamily="34" charset="0"/>
                <a:cs typeface="Segoe UI Light" panose="020B0502040204020203" pitchFamily="34" charset="0"/>
              </a:rPr>
              <a:t>8) сведения о проведенных в отношении государственного (муниципального) учреждения контрольных </a:t>
            </a:r>
            <a:r>
              <a:rPr lang="ru-RU" sz="1600" i="1" dirty="0" smtClean="0">
                <a:latin typeface="Segoe UI Light" panose="020B0502040204020203" pitchFamily="34" charset="0"/>
                <a:cs typeface="Segoe UI Light" panose="020B0502040204020203" pitchFamily="34" charset="0"/>
              </a:rPr>
              <a:t>мероприятиях/их результатах</a:t>
            </a:r>
            <a:endParaRPr lang="ru-RU" sz="1600" i="1" dirty="0">
              <a:latin typeface="Segoe UI Light" panose="020B0502040204020203" pitchFamily="34" charset="0"/>
              <a:cs typeface="Segoe UI Light" panose="020B0502040204020203" pitchFamily="34" charset="0"/>
            </a:endParaRPr>
          </a:p>
          <a:p>
            <a:pPr algn="just">
              <a:lnSpc>
                <a:spcPts val="2000"/>
              </a:lnSpc>
            </a:pPr>
            <a:r>
              <a:rPr lang="ru-RU" sz="1600" i="1" dirty="0">
                <a:latin typeface="Segoe UI Light" panose="020B0502040204020203" pitchFamily="34" charset="0"/>
                <a:cs typeface="Segoe UI Light" panose="020B0502040204020203" pitchFamily="34" charset="0"/>
              </a:rPr>
              <a:t>9) государственное (муниципальное) задание на оказание услуг (выполнение работ</a:t>
            </a:r>
            <a:r>
              <a:rPr lang="ru-RU" sz="1600" i="1" dirty="0" smtClean="0">
                <a:latin typeface="Segoe UI Light" panose="020B0502040204020203" pitchFamily="34" charset="0"/>
                <a:cs typeface="Segoe UI Light" panose="020B0502040204020203" pitchFamily="34" charset="0"/>
              </a:rPr>
              <a:t>)</a:t>
            </a:r>
            <a:endParaRPr lang="ru-RU" sz="1600" i="1" dirty="0">
              <a:latin typeface="Segoe UI Light" panose="020B0502040204020203" pitchFamily="34" charset="0"/>
              <a:cs typeface="Segoe UI Light" panose="020B0502040204020203" pitchFamily="34" charset="0"/>
            </a:endParaRPr>
          </a:p>
          <a:p>
            <a:pPr algn="just">
              <a:lnSpc>
                <a:spcPts val="2000"/>
              </a:lnSpc>
            </a:pPr>
            <a:r>
              <a:rPr lang="ru-RU" sz="1600" i="1" dirty="0">
                <a:latin typeface="Segoe UI Light" panose="020B0502040204020203" pitchFamily="34" charset="0"/>
                <a:cs typeface="Segoe UI Light" panose="020B0502040204020203" pitchFamily="34" charset="0"/>
              </a:rPr>
              <a:t>10) отчет о результатах деятельности государственного (муниципального) учреждения и об использовании закрепленного за ним государственного (муниципального) имущества</a:t>
            </a:r>
            <a:endParaRPr lang="ru-RU" sz="1600" i="1" dirty="0">
              <a:latin typeface="Segoe UI Light" panose="020B0502040204020203" pitchFamily="34" charset="0"/>
              <a:cs typeface="Segoe UI Light" panose="020B0502040204020203" pitchFamily="34" charset="0"/>
              <a:hlinkClick r:id="rId5"/>
            </a:endParaRPr>
          </a:p>
          <a:p>
            <a:pPr algn="just">
              <a:lnSpc>
                <a:spcPts val="2000"/>
              </a:lnSpc>
            </a:pPr>
            <a:r>
              <a:rPr lang="ru-RU" sz="1600" i="1" dirty="0" smtClean="0">
                <a:latin typeface="Segoe UI Light" panose="020B0502040204020203" pitchFamily="34" charset="0"/>
                <a:cs typeface="Segoe UI Light" panose="020B0502040204020203" pitchFamily="34" charset="0"/>
              </a:rPr>
              <a:t>11</a:t>
            </a:r>
            <a:r>
              <a:rPr lang="ru-RU" sz="1600" i="1" dirty="0">
                <a:latin typeface="Segoe UI Light" panose="020B0502040204020203" pitchFamily="34" charset="0"/>
                <a:cs typeface="Segoe UI Light" panose="020B0502040204020203" pitchFamily="34" charset="0"/>
              </a:rPr>
              <a:t>) бюджетная смета казенного </a:t>
            </a:r>
            <a:r>
              <a:rPr lang="ru-RU" sz="1600" i="1" dirty="0" smtClean="0">
                <a:latin typeface="Segoe UI Light" panose="020B0502040204020203" pitchFamily="34" charset="0"/>
                <a:cs typeface="Segoe UI Light" panose="020B0502040204020203" pitchFamily="34" charset="0"/>
              </a:rPr>
              <a:t>учреждения</a:t>
            </a:r>
          </a:p>
          <a:p>
            <a:pPr algn="just">
              <a:lnSpc>
                <a:spcPts val="2000"/>
              </a:lnSpc>
            </a:pPr>
            <a:r>
              <a:rPr lang="ru-RU" sz="1600" i="1" dirty="0" smtClean="0">
                <a:latin typeface="Segoe UI Light" panose="020B0502040204020203" pitchFamily="34" charset="0"/>
                <a:cs typeface="Segoe UI Light" panose="020B0502040204020203" pitchFamily="34" charset="0"/>
              </a:rPr>
              <a:t>12</a:t>
            </a:r>
            <a:r>
              <a:rPr lang="ru-RU" sz="1600" i="1" dirty="0">
                <a:latin typeface="Segoe UI Light" panose="020B0502040204020203" pitchFamily="34" charset="0"/>
                <a:cs typeface="Segoe UI Light" panose="020B0502040204020203" pitchFamily="34" charset="0"/>
              </a:rPr>
              <a:t>) решения органа, осуществляющего функции и полномочия учредителя автономного учреждения, о назначении членов наблюдательного совета автономного </a:t>
            </a:r>
            <a:r>
              <a:rPr lang="ru-RU" sz="1600" i="1" dirty="0" smtClean="0">
                <a:latin typeface="Segoe UI Light" panose="020B0502040204020203" pitchFamily="34" charset="0"/>
                <a:cs typeface="Segoe UI Light" panose="020B0502040204020203" pitchFamily="34" charset="0"/>
              </a:rPr>
              <a:t>учреждения /прекращении </a:t>
            </a:r>
            <a:r>
              <a:rPr lang="ru-RU" sz="1600" i="1" dirty="0">
                <a:latin typeface="Segoe UI Light" panose="020B0502040204020203" pitchFamily="34" charset="0"/>
                <a:cs typeface="Segoe UI Light" panose="020B0502040204020203" pitchFamily="34" charset="0"/>
              </a:rPr>
              <a:t>их </a:t>
            </a:r>
            <a:r>
              <a:rPr lang="ru-RU" sz="1600" i="1" dirty="0" smtClean="0">
                <a:latin typeface="Segoe UI Light" panose="020B0502040204020203" pitchFamily="34" charset="0"/>
                <a:cs typeface="Segoe UI Light" panose="020B0502040204020203" pitchFamily="34" charset="0"/>
              </a:rPr>
              <a:t>полномочий</a:t>
            </a:r>
            <a:endParaRPr lang="ru-RU" sz="1600" i="1" dirty="0">
              <a:latin typeface="Segoe UI Light" panose="020B0502040204020203" pitchFamily="34" charset="0"/>
              <a:cs typeface="Segoe UI Light" panose="020B0502040204020203" pitchFamily="34" charset="0"/>
            </a:endParaRPr>
          </a:p>
        </p:txBody>
      </p:sp>
      <p:pic>
        <p:nvPicPr>
          <p:cNvPr id="20" name="Picture 4">
            <a:extLst>
              <a:ext uri="{FF2B5EF4-FFF2-40B4-BE49-F238E27FC236}">
                <a16:creationId xmlns:a16="http://schemas.microsoft.com/office/drawing/2014/main" xmlns="" id="{0F74FB15-36DA-47FB-9246-0F277752E56A}"/>
              </a:ext>
            </a:extLst>
          </p:cNvPr>
          <p:cNvPicPr>
            <a:picLocks noChangeAspect="1" noChangeArrowheads="1"/>
          </p:cNvPicPr>
          <p:nvPr/>
        </p:nvPicPr>
        <p:blipFill>
          <a:blip r:embed="rId6"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6092" y="1033796"/>
            <a:ext cx="745245" cy="745245"/>
          </a:xfrm>
          <a:prstGeom prst="rect">
            <a:avLst/>
          </a:prstGeom>
          <a:noFill/>
          <a:extLst>
            <a:ext uri="{909E8E84-426E-40DD-AFC4-6F175D3DCCD1}">
              <a14:hiddenFill xmlns:a14="http://schemas.microsoft.com/office/drawing/2010/main">
                <a:solidFill>
                  <a:srgbClr val="FFFFFF"/>
                </a:solidFill>
              </a14:hiddenFill>
            </a:ext>
          </a:extLst>
        </p:spPr>
      </p:pic>
      <p:sp>
        <p:nvSpPr>
          <p:cNvPr id="3" name="Скругленный прямоугольник 2"/>
          <p:cNvSpPr/>
          <p:nvPr/>
        </p:nvSpPr>
        <p:spPr>
          <a:xfrm>
            <a:off x="231470" y="4339736"/>
            <a:ext cx="9288450" cy="273144"/>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 name="Picture 1" descr="photo17205226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19920" y="1123464"/>
            <a:ext cx="2206860" cy="2929764"/>
          </a:xfrm>
          <a:prstGeom prst="rect">
            <a:avLst/>
          </a:prstGeom>
          <a:noFill/>
          <a:extLst>
            <a:ext uri="{909E8E84-426E-40DD-AFC4-6F175D3DCCD1}">
              <a14:hiddenFill xmlns:a14="http://schemas.microsoft.com/office/drawing/2010/main">
                <a:solidFill>
                  <a:srgbClr val="FFFFFF"/>
                </a:solidFill>
              </a14:hiddenFill>
            </a:ext>
          </a:extLst>
        </p:spPr>
      </p:pic>
      <p:sp>
        <p:nvSpPr>
          <p:cNvPr id="11" name="Прямоугольник 10"/>
          <p:cNvSpPr/>
          <p:nvPr/>
        </p:nvSpPr>
        <p:spPr bwMode="auto">
          <a:xfrm>
            <a:off x="5585302" y="1218652"/>
            <a:ext cx="4183612" cy="738664"/>
          </a:xfrm>
          <a:prstGeom prst="rect">
            <a:avLst/>
          </a:prstGeom>
        </p:spPr>
        <p:txBody>
          <a:bodyPr wrap="square">
            <a:spAutoFit/>
          </a:bodyPr>
          <a:lstStyle/>
          <a:p>
            <a:pPr>
              <a:lnSpc>
                <a:spcPct val="150000"/>
              </a:lnSpc>
              <a:spcAft>
                <a:spcPts val="0"/>
              </a:spcAft>
            </a:pPr>
            <a:r>
              <a:rPr lang="ru-RU" altLang="ru-RU" sz="1400" b="1" dirty="0" smtClean="0">
                <a:latin typeface="Segoe UI Light" panose="020B0502040204020203" pitchFamily="34" charset="0"/>
                <a:ea typeface="Times New Roman" panose="02020603050405020304" pitchFamily="18" charset="0"/>
                <a:cs typeface="Segoe UI Light" panose="020B0502040204020203" pitchFamily="34" charset="0"/>
              </a:rPr>
              <a:t>Новостной канал ФК в сети телеграмм </a:t>
            </a:r>
          </a:p>
          <a:p>
            <a:pPr>
              <a:lnSpc>
                <a:spcPct val="150000"/>
              </a:lnSpc>
              <a:spcAft>
                <a:spcPts val="0"/>
              </a:spcAft>
            </a:pPr>
            <a:r>
              <a:rPr lang="ru-RU" altLang="ru-RU" sz="1400" b="1" dirty="0" smtClean="0">
                <a:latin typeface="Segoe UI Light" panose="020B0502040204020203" pitchFamily="34" charset="0"/>
                <a:ea typeface="Times New Roman" panose="02020603050405020304" pitchFamily="18" charset="0"/>
                <a:cs typeface="Segoe UI Light" panose="020B0502040204020203" pitchFamily="34" charset="0"/>
              </a:rPr>
              <a:t>Ссылка </a:t>
            </a:r>
            <a:r>
              <a:rPr lang="ru-RU" altLang="ru-RU" sz="1400" b="1" dirty="0">
                <a:latin typeface="Segoe UI Light" panose="020B0502040204020203" pitchFamily="34" charset="0"/>
                <a:ea typeface="Times New Roman" panose="02020603050405020304" pitchFamily="18" charset="0"/>
                <a:cs typeface="Segoe UI Light" panose="020B0502040204020203" pitchFamily="34" charset="0"/>
              </a:rPr>
              <a:t>для подключения:</a:t>
            </a:r>
            <a:r>
              <a:rPr lang="ru-RU" sz="1400" b="1" dirty="0">
                <a:latin typeface="Segoe UI Light" panose="020B0502040204020203" pitchFamily="34" charset="0"/>
                <a:cs typeface="Segoe UI Light" panose="020B0502040204020203" pitchFamily="34" charset="0"/>
              </a:rPr>
              <a:t> </a:t>
            </a:r>
            <a:r>
              <a:rPr lang="en-US" sz="1400" b="1" u="sng" dirty="0">
                <a:latin typeface="Segoe UI Light" panose="020B0502040204020203" pitchFamily="34" charset="0"/>
                <a:cs typeface="Segoe UI Light" panose="020B0502040204020203" pitchFamily="34" charset="0"/>
                <a:hlinkClick r:id="rId8"/>
              </a:rPr>
              <a:t>https://t.me/gisgmu</a:t>
            </a:r>
            <a:endParaRPr lang="ru-RU" sz="1400" b="1" dirty="0">
              <a:latin typeface="Segoe UI Light" panose="020B0502040204020203" pitchFamily="34" charset="0"/>
              <a:ea typeface="Times New Roman" panose="02020603050405020304" pitchFamily="18" charset="0"/>
              <a:cs typeface="Segoe UI Light" panose="020B0502040204020203" pitchFamily="34" charset="0"/>
            </a:endParaRPr>
          </a:p>
        </p:txBody>
      </p:sp>
    </p:spTree>
    <p:extLst>
      <p:ext uri="{BB962C8B-B14F-4D97-AF65-F5344CB8AC3E}">
        <p14:creationId xmlns:p14="http://schemas.microsoft.com/office/powerpoint/2010/main" val="312746379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Прямоугольник 22"/>
          <p:cNvSpPr/>
          <p:nvPr/>
        </p:nvSpPr>
        <p:spPr>
          <a:xfrm>
            <a:off x="7297597" y="2108452"/>
            <a:ext cx="4136471" cy="898303"/>
          </a:xfrm>
          <a:prstGeom prst="rect">
            <a:avLst/>
          </a:prstGeom>
          <a:pattFill prst="ltUpDiag">
            <a:fgClr>
              <a:srgbClr val="FF330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latin typeface="Century" panose="02040604050505020304" pitchFamily="18" charset="0"/>
              <a:cs typeface="Segoe UI Light" panose="020B0502040204020203" pitchFamily="34" charset="0"/>
            </a:endParaRPr>
          </a:p>
        </p:txBody>
      </p:sp>
      <p:sp>
        <p:nvSpPr>
          <p:cNvPr id="34" name="Прямоугольник 33"/>
          <p:cNvSpPr/>
          <p:nvPr/>
        </p:nvSpPr>
        <p:spPr>
          <a:xfrm>
            <a:off x="1900937" y="2081028"/>
            <a:ext cx="3039169" cy="898303"/>
          </a:xfrm>
          <a:prstGeom prst="rect">
            <a:avLst/>
          </a:prstGeom>
          <a:pattFill prst="ltUpDiag">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latin typeface="Century" panose="02040604050505020304" pitchFamily="18" charset="0"/>
              <a:cs typeface="Segoe UI Light" panose="020B0502040204020203" pitchFamily="34" charset="0"/>
            </a:endParaRPr>
          </a:p>
        </p:txBody>
      </p:sp>
      <p:sp>
        <p:nvSpPr>
          <p:cNvPr id="3" name="Заголовок 2"/>
          <p:cNvSpPr txBox="1">
            <a:spLocks/>
          </p:cNvSpPr>
          <p:nvPr/>
        </p:nvSpPr>
        <p:spPr>
          <a:xfrm>
            <a:off x="3918586" y="3024470"/>
            <a:ext cx="2263457" cy="1079588"/>
          </a:xfrm>
          <a:prstGeom prst="rect">
            <a:avLst/>
          </a:prstGeom>
        </p:spPr>
        <p:txBody>
          <a:bodyPr vert="horz" wrap="square" lIns="0" tIns="0" rIns="0" bIns="0" rtlCol="0" anchor="t" anchorCtr="0">
            <a:noAutofit/>
          </a:bodyPr>
          <a:lstStyle>
            <a:defPPr>
              <a:defRPr lang="ru-RU"/>
            </a:defPPr>
            <a:lvl1pPr algn="ctr">
              <a:lnSpc>
                <a:spcPct val="90000"/>
              </a:lnSpc>
              <a:spcBef>
                <a:spcPct val="0"/>
              </a:spcBef>
              <a:buNone/>
              <a:defRPr sz="2000" b="1" i="0">
                <a:latin typeface="Segoe UI Light" panose="020B0502040204020203" pitchFamily="34" charset="0"/>
                <a:ea typeface="Cambria" panose="02040503050406030204" pitchFamily="18" charset="0"/>
                <a:cs typeface="Segoe UI Light" panose="020B0502040204020203" pitchFamily="34" charset="0"/>
              </a:defRPr>
            </a:lvl1pPr>
          </a:lstStyle>
          <a:p>
            <a:r>
              <a:rPr lang="ru-RU" sz="1400" dirty="0">
                <a:latin typeface="Century" panose="02040604050505020304" pitchFamily="18" charset="0"/>
                <a:sym typeface="Helvetica Neue"/>
              </a:rPr>
              <a:t>Окончание</a:t>
            </a:r>
          </a:p>
          <a:p>
            <a:r>
              <a:rPr lang="ru-RU" sz="1400" dirty="0">
                <a:latin typeface="Century" panose="02040604050505020304" pitchFamily="18" charset="0"/>
                <a:sym typeface="Helvetica Neue"/>
              </a:rPr>
              <a:t> принятия ТОФК</a:t>
            </a:r>
          </a:p>
          <a:p>
            <a:r>
              <a:rPr lang="ru-RU" sz="1400" dirty="0">
                <a:latin typeface="Century" panose="02040604050505020304" pitchFamily="18" charset="0"/>
                <a:sym typeface="Helvetica Neue"/>
              </a:rPr>
              <a:t> уточнений </a:t>
            </a:r>
          </a:p>
          <a:p>
            <a:r>
              <a:rPr lang="ru-RU" sz="1400" dirty="0">
                <a:latin typeface="Century" panose="02040604050505020304" pitchFamily="18" charset="0"/>
                <a:sym typeface="Helvetica Neue"/>
              </a:rPr>
              <a:t> </a:t>
            </a:r>
            <a:r>
              <a:rPr lang="ru-RU" sz="1400" dirty="0" smtClean="0">
                <a:latin typeface="Century" panose="02040604050505020304" pitchFamily="18" charset="0"/>
                <a:sym typeface="Helvetica Neue"/>
              </a:rPr>
              <a:t>показателей</a:t>
            </a:r>
          </a:p>
          <a:p>
            <a:r>
              <a:rPr lang="ru-RU" sz="1400" dirty="0" smtClean="0">
                <a:latin typeface="Century" panose="02040604050505020304" pitchFamily="18" charset="0"/>
                <a:sym typeface="Helvetica Neue"/>
              </a:rPr>
              <a:t> </a:t>
            </a:r>
            <a:r>
              <a:rPr lang="ru-RU" sz="1400" dirty="0">
                <a:latin typeface="Century" panose="02040604050505020304" pitchFamily="18" charset="0"/>
                <a:sym typeface="Helvetica Neue"/>
              </a:rPr>
              <a:t>от клиентов </a:t>
            </a:r>
          </a:p>
        </p:txBody>
      </p:sp>
      <p:pic>
        <p:nvPicPr>
          <p:cNvPr id="5" name="Рисунок 4">
            <a:extLst>
              <a:ext uri="{FF2B5EF4-FFF2-40B4-BE49-F238E27FC236}">
                <a16:creationId xmlns="" xmlns:a16="http://schemas.microsoft.com/office/drawing/2014/main" id="{9057F448-D147-4228-A0FD-8008E86D84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9971" y="143478"/>
            <a:ext cx="1402441" cy="548985"/>
          </a:xfrm>
          <a:prstGeom prst="rect">
            <a:avLst/>
          </a:prstGeom>
        </p:spPr>
      </p:pic>
      <p:sp>
        <p:nvSpPr>
          <p:cNvPr id="6" name="TextBox 5"/>
          <p:cNvSpPr txBox="1">
            <a:spLocks/>
          </p:cNvSpPr>
          <p:nvPr/>
        </p:nvSpPr>
        <p:spPr>
          <a:xfrm>
            <a:off x="7920653" y="6246848"/>
            <a:ext cx="4271347" cy="335293"/>
          </a:xfrm>
          <a:prstGeom prst="rect">
            <a:avLst/>
          </a:prstGeom>
        </p:spPr>
        <p:txBody>
          <a:bodyPr vert="horz" wrap="square" lIns="0" tIns="0" rIns="0" bIns="0" rtlCol="0" anchor="t" anchorCtr="0">
            <a:noAutofit/>
          </a:bodyPr>
          <a:lstStyle>
            <a:defPPr>
              <a:defRPr lang="ru-RU"/>
            </a:defPPr>
            <a:lvl1pPr algn="ctr">
              <a:lnSpc>
                <a:spcPct val="90000"/>
              </a:lnSpc>
              <a:spcBef>
                <a:spcPct val="0"/>
              </a:spcBef>
              <a:buNone/>
              <a:defRPr b="1" i="0">
                <a:latin typeface="+mj-lt"/>
                <a:ea typeface="Cambria" panose="02040503050406030204" pitchFamily="18" charset="0"/>
                <a:cs typeface="Segoe UI Light" panose="020B0502040204020203" pitchFamily="34" charset="0"/>
              </a:defRPr>
            </a:lvl1pPr>
          </a:lstStyle>
          <a:p>
            <a:r>
              <a:rPr lang="ru-RU" sz="1400" dirty="0" smtClean="0">
                <a:solidFill>
                  <a:srgbClr val="FF0000"/>
                </a:solidFill>
                <a:latin typeface="Century" panose="02040604050505020304" pitchFamily="18" charset="0"/>
              </a:rPr>
              <a:t>внесение </a:t>
            </a:r>
            <a:r>
              <a:rPr lang="ru-RU" sz="1400" dirty="0">
                <a:solidFill>
                  <a:srgbClr val="FF0000"/>
                </a:solidFill>
                <a:latin typeface="Century" panose="02040604050505020304" pitchFamily="18" charset="0"/>
              </a:rPr>
              <a:t>изменений не </a:t>
            </a:r>
            <a:r>
              <a:rPr lang="ru-RU" sz="1400" dirty="0" smtClean="0">
                <a:solidFill>
                  <a:srgbClr val="FF0000"/>
                </a:solidFill>
                <a:latin typeface="Century" panose="02040604050505020304" pitchFamily="18" charset="0"/>
              </a:rPr>
              <a:t>допускается</a:t>
            </a:r>
            <a:endParaRPr lang="ru-RU" sz="1400" dirty="0">
              <a:solidFill>
                <a:srgbClr val="FF0000"/>
              </a:solidFill>
              <a:latin typeface="Century" panose="02040604050505020304" pitchFamily="18" charset="0"/>
            </a:endParaRPr>
          </a:p>
          <a:p>
            <a:endParaRPr lang="ru-RU" sz="1600" dirty="0">
              <a:latin typeface="Century" panose="02040604050505020304" pitchFamily="18" charset="0"/>
            </a:endParaRPr>
          </a:p>
        </p:txBody>
      </p:sp>
      <p:sp>
        <p:nvSpPr>
          <p:cNvPr id="4" name="Прямоугольник 3"/>
          <p:cNvSpPr/>
          <p:nvPr/>
        </p:nvSpPr>
        <p:spPr>
          <a:xfrm>
            <a:off x="4493118" y="1470126"/>
            <a:ext cx="950901" cy="584775"/>
          </a:xfrm>
          <a:prstGeom prst="rect">
            <a:avLst/>
          </a:prstGeom>
        </p:spPr>
        <p:txBody>
          <a:bodyPr wrap="none">
            <a:spAutoFit/>
          </a:bodyPr>
          <a:lstStyle/>
          <a:p>
            <a:pPr algn="ctr"/>
            <a:r>
              <a:rPr lang="ru-RU" sz="1600" b="1" dirty="0" smtClean="0">
                <a:latin typeface="Century" panose="02040604050505020304" pitchFamily="18" charset="0"/>
                <a:cs typeface="Segoe UI Light" panose="020B0502040204020203" pitchFamily="34" charset="0"/>
              </a:rPr>
              <a:t>20 </a:t>
            </a:r>
          </a:p>
          <a:p>
            <a:pPr algn="ctr"/>
            <a:r>
              <a:rPr lang="ru-RU" sz="1600" b="1" dirty="0" smtClean="0">
                <a:latin typeface="Century" panose="02040604050505020304" pitchFamily="18" charset="0"/>
                <a:cs typeface="Segoe UI Light" panose="020B0502040204020203" pitchFamily="34" charset="0"/>
              </a:rPr>
              <a:t>января </a:t>
            </a:r>
          </a:p>
        </p:txBody>
      </p:sp>
      <p:sp>
        <p:nvSpPr>
          <p:cNvPr id="7" name="Номер слайда 6"/>
          <p:cNvSpPr>
            <a:spLocks noGrp="1"/>
          </p:cNvSpPr>
          <p:nvPr>
            <p:ph type="sldNum" sz="quarter" idx="7"/>
          </p:nvPr>
        </p:nvSpPr>
        <p:spPr>
          <a:xfrm>
            <a:off x="9253594" y="6369342"/>
            <a:ext cx="2804161" cy="348813"/>
          </a:xfrm>
        </p:spPr>
        <p:txBody>
          <a:bodyPr/>
          <a:lstStyle/>
          <a:p>
            <a:fld id="{B6F15528-21DE-4FAA-801E-634DDDAF4B2B}" type="slidenum">
              <a:rPr lang="ru-RU" sz="1100" smtClean="0">
                <a:solidFill>
                  <a:srgbClr val="44546A"/>
                </a:solidFill>
                <a:latin typeface="Century" panose="02040604050505020304" pitchFamily="18" charset="0"/>
              </a:rPr>
              <a:pPr/>
              <a:t>2</a:t>
            </a:fld>
            <a:endParaRPr lang="ru-RU" sz="1100" dirty="0">
              <a:solidFill>
                <a:srgbClr val="44546A"/>
              </a:solidFill>
              <a:latin typeface="Century" panose="02040604050505020304" pitchFamily="18" charset="0"/>
            </a:endParaRPr>
          </a:p>
        </p:txBody>
      </p:sp>
      <p:sp>
        <p:nvSpPr>
          <p:cNvPr id="14" name="Заголовок 2"/>
          <p:cNvSpPr txBox="1">
            <a:spLocks/>
          </p:cNvSpPr>
          <p:nvPr/>
        </p:nvSpPr>
        <p:spPr>
          <a:xfrm>
            <a:off x="75054" y="184843"/>
            <a:ext cx="11906470" cy="553998"/>
          </a:xfrm>
          <a:prstGeom prst="rect">
            <a:avLst/>
          </a:prstGeom>
        </p:spPr>
        <p:txBody>
          <a:bodyPr wrap="square" lIns="0" tIns="0" rIns="0" bIns="0" anchor="ctr">
            <a:spAutoFit/>
          </a:bodyPr>
          <a:lstStyle>
            <a:defPPr>
              <a:defRPr lang="ru-RU"/>
            </a:defPPr>
            <a:lvl1pPr algn="r">
              <a:defRPr sz="2000" b="1" i="0">
                <a:latin typeface="Century" panose="02040604050505020304" pitchFamily="18" charset="0"/>
                <a:ea typeface="Cambria"/>
                <a:cs typeface="Segoe UI Light"/>
              </a:defRPr>
            </a:lvl1pPr>
          </a:lstStyle>
          <a:p>
            <a:r>
              <a:rPr lang="ru-RU" sz="1800" dirty="0" smtClean="0">
                <a:sym typeface="Helvetica Neue"/>
              </a:rPr>
              <a:t>Завершение года и внесение изменений</a:t>
            </a:r>
          </a:p>
          <a:p>
            <a:r>
              <a:rPr lang="ru-RU" sz="1800" dirty="0" smtClean="0">
                <a:sym typeface="Helvetica Neue"/>
              </a:rPr>
              <a:t> </a:t>
            </a:r>
            <a:r>
              <a:rPr lang="ru-RU" sz="1800" dirty="0">
                <a:sym typeface="Helvetica Neue"/>
              </a:rPr>
              <a:t>в </a:t>
            </a:r>
            <a:r>
              <a:rPr lang="ru-RU" sz="1800" dirty="0" smtClean="0">
                <a:sym typeface="Helvetica Neue"/>
              </a:rPr>
              <a:t>показатели, учтенные на лицевых счетах в ТОФК</a:t>
            </a:r>
            <a:endParaRPr lang="ru-RU" sz="1800" dirty="0">
              <a:sym typeface="Helvetica Neue"/>
            </a:endParaRPr>
          </a:p>
        </p:txBody>
      </p:sp>
      <p:cxnSp>
        <p:nvCxnSpPr>
          <p:cNvPr id="17" name="Прямая со стрелкой 16"/>
          <p:cNvCxnSpPr/>
          <p:nvPr/>
        </p:nvCxnSpPr>
        <p:spPr>
          <a:xfrm>
            <a:off x="139337" y="2568623"/>
            <a:ext cx="11575143" cy="1381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1" name="Овал 20"/>
          <p:cNvSpPr/>
          <p:nvPr/>
        </p:nvSpPr>
        <p:spPr>
          <a:xfrm>
            <a:off x="4896561" y="2506208"/>
            <a:ext cx="144016" cy="144016"/>
          </a:xfrm>
          <a:prstGeom prst="ellipse">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latin typeface="Century" panose="02040604050505020304" pitchFamily="18" charset="0"/>
              <a:cs typeface="Segoe UI Light" panose="020B0502040204020203" pitchFamily="34" charset="0"/>
            </a:endParaRPr>
          </a:p>
        </p:txBody>
      </p:sp>
      <p:sp>
        <p:nvSpPr>
          <p:cNvPr id="24" name="Прямоугольник 23"/>
          <p:cNvSpPr/>
          <p:nvPr/>
        </p:nvSpPr>
        <p:spPr>
          <a:xfrm>
            <a:off x="6750644" y="1514640"/>
            <a:ext cx="950901" cy="584775"/>
          </a:xfrm>
          <a:prstGeom prst="rect">
            <a:avLst/>
          </a:prstGeom>
        </p:spPr>
        <p:txBody>
          <a:bodyPr wrap="none">
            <a:spAutoFit/>
          </a:bodyPr>
          <a:lstStyle/>
          <a:p>
            <a:pPr algn="ctr"/>
            <a:r>
              <a:rPr lang="en-US" sz="1600" b="1" dirty="0" smtClean="0">
                <a:latin typeface="Century" panose="02040604050505020304" pitchFamily="18" charset="0"/>
                <a:cs typeface="Segoe UI Light" panose="020B0502040204020203" pitchFamily="34" charset="0"/>
              </a:rPr>
              <a:t>2</a:t>
            </a:r>
            <a:r>
              <a:rPr lang="ru-RU" sz="1600" b="1" dirty="0" smtClean="0">
                <a:latin typeface="Century" panose="02040604050505020304" pitchFamily="18" charset="0"/>
                <a:cs typeface="Segoe UI Light" panose="020B0502040204020203" pitchFamily="34" charset="0"/>
              </a:rPr>
              <a:t>4 </a:t>
            </a:r>
          </a:p>
          <a:p>
            <a:pPr algn="ctr"/>
            <a:r>
              <a:rPr lang="ru-RU" sz="1600" b="1" dirty="0" smtClean="0">
                <a:latin typeface="Century" panose="02040604050505020304" pitchFamily="18" charset="0"/>
                <a:cs typeface="Segoe UI Light" panose="020B0502040204020203" pitchFamily="34" charset="0"/>
              </a:rPr>
              <a:t>января </a:t>
            </a:r>
          </a:p>
        </p:txBody>
      </p:sp>
      <p:sp>
        <p:nvSpPr>
          <p:cNvPr id="25" name="Овал 24"/>
          <p:cNvSpPr/>
          <p:nvPr/>
        </p:nvSpPr>
        <p:spPr>
          <a:xfrm>
            <a:off x="7154087" y="2500266"/>
            <a:ext cx="144016" cy="144016"/>
          </a:xfrm>
          <a:prstGeom prst="ellipse">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latin typeface="Century" panose="02040604050505020304" pitchFamily="18" charset="0"/>
              <a:cs typeface="Segoe UI Light" panose="020B0502040204020203" pitchFamily="34" charset="0"/>
            </a:endParaRPr>
          </a:p>
        </p:txBody>
      </p:sp>
      <p:sp>
        <p:nvSpPr>
          <p:cNvPr id="28" name="Заголовок 2"/>
          <p:cNvSpPr txBox="1">
            <a:spLocks/>
          </p:cNvSpPr>
          <p:nvPr/>
        </p:nvSpPr>
        <p:spPr>
          <a:xfrm>
            <a:off x="968531" y="2998255"/>
            <a:ext cx="1802192" cy="951855"/>
          </a:xfrm>
          <a:prstGeom prst="rect">
            <a:avLst/>
          </a:prstGeom>
        </p:spPr>
        <p:txBody>
          <a:bodyPr vert="horz" wrap="square" lIns="0" tIns="0" rIns="0" bIns="0" rtlCol="0" anchor="t" anchorCtr="0">
            <a:noAutofit/>
          </a:bodyPr>
          <a:lstStyle>
            <a:defPPr>
              <a:defRPr lang="ru-RU"/>
            </a:defPPr>
            <a:lvl1pPr algn="r">
              <a:lnSpc>
                <a:spcPct val="90000"/>
              </a:lnSpc>
              <a:spcBef>
                <a:spcPct val="0"/>
              </a:spcBef>
              <a:buNone/>
              <a:defRPr sz="2000" b="1" i="0">
                <a:solidFill>
                  <a:schemeClr val="tx1"/>
                </a:solidFill>
                <a:latin typeface="Cambria" panose="02040503050406030204" pitchFamily="18" charset="0"/>
                <a:ea typeface="Cambria" panose="02040503050406030204" pitchFamily="18" charset="0"/>
                <a:cs typeface="Segoe UI Light" panose="020B0502040204020203" pitchFamily="34"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ru-RU" sz="1400" dirty="0" smtClean="0">
                <a:latin typeface="Century" panose="02040604050505020304" pitchFamily="18" charset="0"/>
                <a:sym typeface="Helvetica Neue"/>
              </a:rPr>
              <a:t>Предоставление ТОФК клиентам выписок </a:t>
            </a:r>
          </a:p>
          <a:p>
            <a:pPr algn="ctr"/>
            <a:r>
              <a:rPr lang="ru-RU" sz="1400" dirty="0" smtClean="0">
                <a:latin typeface="Century" panose="02040604050505020304" pitchFamily="18" charset="0"/>
                <a:sym typeface="Helvetica Neue"/>
              </a:rPr>
              <a:t>по к/с, л/с </a:t>
            </a:r>
          </a:p>
        </p:txBody>
      </p:sp>
      <p:sp>
        <p:nvSpPr>
          <p:cNvPr id="31" name="Прямоугольник 30"/>
          <p:cNvSpPr/>
          <p:nvPr/>
        </p:nvSpPr>
        <p:spPr>
          <a:xfrm>
            <a:off x="1425486" y="1504008"/>
            <a:ext cx="950901" cy="584775"/>
          </a:xfrm>
          <a:prstGeom prst="rect">
            <a:avLst/>
          </a:prstGeom>
        </p:spPr>
        <p:txBody>
          <a:bodyPr wrap="none">
            <a:spAutoFit/>
          </a:bodyPr>
          <a:lstStyle/>
          <a:p>
            <a:pPr algn="ctr"/>
            <a:r>
              <a:rPr lang="ru-RU" sz="1600" b="1" dirty="0" smtClean="0">
                <a:latin typeface="Century" panose="02040604050505020304" pitchFamily="18" charset="0"/>
                <a:cs typeface="Segoe UI Light" panose="020B0502040204020203" pitchFamily="34" charset="0"/>
              </a:rPr>
              <a:t>9 </a:t>
            </a:r>
          </a:p>
          <a:p>
            <a:pPr algn="ctr"/>
            <a:r>
              <a:rPr lang="ru-RU" sz="1600" b="1" dirty="0" smtClean="0">
                <a:latin typeface="Century" panose="02040604050505020304" pitchFamily="18" charset="0"/>
                <a:cs typeface="Segoe UI Light" panose="020B0502040204020203" pitchFamily="34" charset="0"/>
              </a:rPr>
              <a:t>января </a:t>
            </a:r>
          </a:p>
        </p:txBody>
      </p:sp>
      <p:sp>
        <p:nvSpPr>
          <p:cNvPr id="32" name="Заголовок 2"/>
          <p:cNvSpPr txBox="1">
            <a:spLocks/>
          </p:cNvSpPr>
          <p:nvPr/>
        </p:nvSpPr>
        <p:spPr>
          <a:xfrm>
            <a:off x="6334026" y="2997924"/>
            <a:ext cx="2113746" cy="1257802"/>
          </a:xfrm>
          <a:prstGeom prst="rect">
            <a:avLst/>
          </a:prstGeom>
        </p:spPr>
        <p:txBody>
          <a:bodyPr vert="horz" wrap="square" lIns="0" tIns="0" rIns="0" bIns="0" rtlCol="0" anchor="t" anchorCtr="0">
            <a:noAutofit/>
          </a:bodyPr>
          <a:lstStyle>
            <a:defPPr>
              <a:defRPr lang="ru-RU"/>
            </a:defPPr>
            <a:lvl1pPr algn="r">
              <a:lnSpc>
                <a:spcPct val="90000"/>
              </a:lnSpc>
              <a:spcBef>
                <a:spcPct val="0"/>
              </a:spcBef>
              <a:buNone/>
              <a:defRPr sz="2000" b="1" i="0">
                <a:solidFill>
                  <a:schemeClr val="tx1"/>
                </a:solidFill>
                <a:latin typeface="Cambria" panose="02040503050406030204" pitchFamily="18" charset="0"/>
                <a:ea typeface="Cambria" panose="02040503050406030204" pitchFamily="18" charset="0"/>
                <a:cs typeface="Segoe UI Light" panose="020B0502040204020203" pitchFamily="34"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ru-RU" sz="1400" dirty="0" smtClean="0">
                <a:latin typeface="Century" panose="02040604050505020304" pitchFamily="18" charset="0"/>
                <a:sym typeface="Helvetica Neue"/>
              </a:rPr>
              <a:t>Представление в ФК годовой отчетности ТОФК по обслуживанию бюджетов,</a:t>
            </a:r>
          </a:p>
          <a:p>
            <a:pPr algn="ctr"/>
            <a:r>
              <a:rPr lang="ru-RU" sz="1400" dirty="0" smtClean="0">
                <a:latin typeface="Century" panose="02040604050505020304" pitchFamily="18" charset="0"/>
                <a:sym typeface="Helvetica Neue"/>
              </a:rPr>
              <a:t> операциям НУБП</a:t>
            </a:r>
          </a:p>
        </p:txBody>
      </p:sp>
      <p:sp>
        <p:nvSpPr>
          <p:cNvPr id="35" name="Заголовок 2"/>
          <p:cNvSpPr txBox="1">
            <a:spLocks/>
          </p:cNvSpPr>
          <p:nvPr/>
        </p:nvSpPr>
        <p:spPr>
          <a:xfrm>
            <a:off x="2635569" y="6238895"/>
            <a:ext cx="4831795" cy="338541"/>
          </a:xfrm>
          <a:prstGeom prst="rect">
            <a:avLst/>
          </a:prstGeom>
        </p:spPr>
        <p:txBody>
          <a:bodyPr vert="horz" wrap="square" lIns="0" tIns="0" rIns="0" bIns="0" rtlCol="0" anchor="t" anchorCtr="0">
            <a:noAutofit/>
          </a:bodyPr>
          <a:lstStyle>
            <a:defPPr>
              <a:defRPr lang="ru-RU"/>
            </a:defPPr>
            <a:lvl1pPr algn="r">
              <a:lnSpc>
                <a:spcPct val="90000"/>
              </a:lnSpc>
              <a:spcBef>
                <a:spcPct val="0"/>
              </a:spcBef>
              <a:buNone/>
              <a:defRPr sz="2000" b="1" i="0">
                <a:solidFill>
                  <a:schemeClr val="tx1"/>
                </a:solidFill>
                <a:latin typeface="Cambria" panose="02040503050406030204" pitchFamily="18" charset="0"/>
                <a:ea typeface="Cambria" panose="02040503050406030204" pitchFamily="18" charset="0"/>
                <a:cs typeface="Segoe UI Light" panose="020B0502040204020203" pitchFamily="34"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l"/>
            <a:r>
              <a:rPr lang="ru-RU" sz="1400" dirty="0">
                <a:solidFill>
                  <a:schemeClr val="accent1">
                    <a:lumMod val="75000"/>
                  </a:schemeClr>
                </a:solidFill>
                <a:latin typeface="Century" panose="02040604050505020304" pitchFamily="18" charset="0"/>
                <a:sym typeface="Helvetica Neue"/>
              </a:rPr>
              <a:t>п</a:t>
            </a:r>
            <a:r>
              <a:rPr lang="ru-RU" sz="1400" dirty="0" smtClean="0">
                <a:solidFill>
                  <a:schemeClr val="accent1">
                    <a:lumMod val="75000"/>
                  </a:schemeClr>
                </a:solidFill>
                <a:latin typeface="Century" panose="02040604050505020304" pitchFamily="18" charset="0"/>
                <a:sym typeface="Helvetica Neue"/>
              </a:rPr>
              <a:t>редставление клиентами документов </a:t>
            </a:r>
            <a:r>
              <a:rPr lang="ru-RU" sz="1400" dirty="0">
                <a:solidFill>
                  <a:schemeClr val="accent1">
                    <a:lumMod val="75000"/>
                  </a:schemeClr>
                </a:solidFill>
                <a:latin typeface="Century" panose="02040604050505020304" pitchFamily="18" charset="0"/>
                <a:sym typeface="Helvetica Neue"/>
              </a:rPr>
              <a:t>в ТОФК</a:t>
            </a:r>
          </a:p>
          <a:p>
            <a:pPr algn="l"/>
            <a:r>
              <a:rPr lang="ru-RU" sz="1400" dirty="0" smtClean="0">
                <a:solidFill>
                  <a:schemeClr val="accent1">
                    <a:lumMod val="75000"/>
                  </a:schemeClr>
                </a:solidFill>
                <a:latin typeface="Century" panose="02040604050505020304" pitchFamily="18" charset="0"/>
                <a:sym typeface="Helvetica Neue"/>
              </a:rPr>
              <a:t>на уточнение показателей 2024 года</a:t>
            </a:r>
          </a:p>
        </p:txBody>
      </p:sp>
      <p:sp>
        <p:nvSpPr>
          <p:cNvPr id="33" name="Овал 32"/>
          <p:cNvSpPr/>
          <p:nvPr/>
        </p:nvSpPr>
        <p:spPr>
          <a:xfrm>
            <a:off x="1789992" y="2488668"/>
            <a:ext cx="144016" cy="144016"/>
          </a:xfrm>
          <a:prstGeom prst="ellipse">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latin typeface="Century" panose="02040604050505020304" pitchFamily="18" charset="0"/>
              <a:cs typeface="Segoe UI Light" panose="020B0502040204020203" pitchFamily="34" charset="0"/>
            </a:endParaRPr>
          </a:p>
        </p:txBody>
      </p:sp>
      <p:sp>
        <p:nvSpPr>
          <p:cNvPr id="19" name="Прямоугольник 18"/>
          <p:cNvSpPr/>
          <p:nvPr/>
        </p:nvSpPr>
        <p:spPr>
          <a:xfrm>
            <a:off x="2020136" y="6270637"/>
            <a:ext cx="576002" cy="338541"/>
          </a:xfrm>
          <a:prstGeom prst="rect">
            <a:avLst/>
          </a:prstGeom>
          <a:pattFill prst="ltUpDiag">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sz="1600" dirty="0">
              <a:latin typeface="Century" panose="02040604050505020304" pitchFamily="18" charset="0"/>
              <a:cs typeface="Segoe UI Light" panose="020B0502040204020203" pitchFamily="34" charset="0"/>
            </a:endParaRPr>
          </a:p>
        </p:txBody>
      </p:sp>
      <p:sp>
        <p:nvSpPr>
          <p:cNvPr id="20" name="Прямоугольник 19"/>
          <p:cNvSpPr/>
          <p:nvPr/>
        </p:nvSpPr>
        <p:spPr>
          <a:xfrm>
            <a:off x="7766870" y="6270637"/>
            <a:ext cx="598870" cy="313938"/>
          </a:xfrm>
          <a:prstGeom prst="rect">
            <a:avLst/>
          </a:prstGeom>
          <a:pattFill prst="ltUpDiag">
            <a:fgClr>
              <a:srgbClr val="FF330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latin typeface="Century" panose="02040604050505020304" pitchFamily="18" charset="0"/>
              <a:cs typeface="Segoe UI Light" panose="020B0502040204020203" pitchFamily="34" charset="0"/>
            </a:endParaRPr>
          </a:p>
        </p:txBody>
      </p:sp>
      <p:cxnSp>
        <p:nvCxnSpPr>
          <p:cNvPr id="22" name="Прямая со стрелкой 21"/>
          <p:cNvCxnSpPr/>
          <p:nvPr/>
        </p:nvCxnSpPr>
        <p:spPr>
          <a:xfrm flipV="1">
            <a:off x="665419" y="2632684"/>
            <a:ext cx="8245" cy="1492411"/>
          </a:xfrm>
          <a:prstGeom prst="straightConnector1">
            <a:avLst/>
          </a:prstGeom>
          <a:ln w="38100">
            <a:prstDash val="dash"/>
            <a:tailEnd type="triangle"/>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1563562" y="4112030"/>
            <a:ext cx="2729847" cy="1384995"/>
          </a:xfrm>
          <a:prstGeom prst="rect">
            <a:avLst/>
          </a:prstGeom>
          <a:noFill/>
        </p:spPr>
        <p:txBody>
          <a:bodyPr wrap="square" rtlCol="0">
            <a:spAutoFit/>
          </a:bodyPr>
          <a:lstStyle/>
          <a:p>
            <a:pPr algn="ctr"/>
            <a:r>
              <a:rPr lang="ru-RU" sz="1400" dirty="0" smtClean="0">
                <a:latin typeface="Century" panose="02040604050505020304" pitchFamily="18" charset="0"/>
              </a:rPr>
              <a:t>Распределение</a:t>
            </a:r>
          </a:p>
          <a:p>
            <a:pPr algn="ctr"/>
            <a:r>
              <a:rPr lang="ru-RU" sz="1400" dirty="0" smtClean="0">
                <a:latin typeface="Century" panose="02040604050505020304" pitchFamily="18" charset="0"/>
              </a:rPr>
              <a:t>доходов </a:t>
            </a:r>
          </a:p>
          <a:p>
            <a:pPr algn="ctr"/>
            <a:r>
              <a:rPr lang="ru-RU" sz="1400" dirty="0" smtClean="0">
                <a:latin typeface="Century" panose="02040604050505020304" pitchFamily="18" charset="0"/>
              </a:rPr>
              <a:t>«</a:t>
            </a:r>
            <a:r>
              <a:rPr lang="ru-RU" sz="1400" dirty="0" smtClean="0">
                <a:latin typeface="Century" panose="02040604050505020304" pitchFamily="18" charset="0"/>
              </a:rPr>
              <a:t>последнего дня» операциями </a:t>
            </a:r>
          </a:p>
          <a:p>
            <a:pPr algn="ctr"/>
            <a:r>
              <a:rPr lang="ru-RU" sz="1400" dirty="0" smtClean="0">
                <a:latin typeface="Century" panose="02040604050505020304" pitchFamily="18" charset="0"/>
              </a:rPr>
              <a:t>«</a:t>
            </a:r>
            <a:r>
              <a:rPr lang="ru-RU" sz="1400" dirty="0" err="1" smtClean="0">
                <a:latin typeface="Century" panose="02040604050505020304" pitchFamily="18" charset="0"/>
              </a:rPr>
              <a:t>доп</a:t>
            </a:r>
            <a:r>
              <a:rPr lang="ru-RU" sz="1400" dirty="0" smtClean="0">
                <a:latin typeface="Century" panose="02040604050505020304" pitchFamily="18" charset="0"/>
              </a:rPr>
              <a:t> периода»  </a:t>
            </a:r>
          </a:p>
          <a:p>
            <a:pPr algn="ctr"/>
            <a:r>
              <a:rPr lang="ru-RU" sz="1400" dirty="0" smtClean="0">
                <a:latin typeface="Century" panose="02040604050505020304" pitchFamily="18" charset="0"/>
              </a:rPr>
              <a:t>в рабочие </a:t>
            </a:r>
            <a:r>
              <a:rPr lang="ru-RU" sz="1400" dirty="0" smtClean="0">
                <a:latin typeface="Century" panose="02040604050505020304" pitchFamily="18" charset="0"/>
              </a:rPr>
              <a:t>дни</a:t>
            </a:r>
            <a:endParaRPr lang="ru-RU" sz="1400" b="1" dirty="0">
              <a:latin typeface="Century" panose="02040604050505020304" pitchFamily="18" charset="0"/>
            </a:endParaRPr>
          </a:p>
        </p:txBody>
      </p:sp>
      <p:sp>
        <p:nvSpPr>
          <p:cNvPr id="27" name="TextBox 26"/>
          <p:cNvSpPr txBox="1"/>
          <p:nvPr/>
        </p:nvSpPr>
        <p:spPr>
          <a:xfrm>
            <a:off x="-52254" y="4032065"/>
            <a:ext cx="1659489" cy="1815882"/>
          </a:xfrm>
          <a:prstGeom prst="rect">
            <a:avLst/>
          </a:prstGeom>
          <a:noFill/>
        </p:spPr>
        <p:txBody>
          <a:bodyPr wrap="square" rtlCol="0">
            <a:spAutoFit/>
          </a:bodyPr>
          <a:lstStyle/>
          <a:p>
            <a:pPr algn="ctr"/>
            <a:r>
              <a:rPr lang="ru-RU" sz="1400" dirty="0" smtClean="0">
                <a:latin typeface="Century" panose="02040604050505020304" pitchFamily="18" charset="0"/>
              </a:rPr>
              <a:t>Распределение и зачисление в бюджеты доходов посл. дней</a:t>
            </a:r>
            <a:r>
              <a:rPr lang="en-US" sz="1400" dirty="0" smtClean="0">
                <a:latin typeface="Century" panose="02040604050505020304" pitchFamily="18" charset="0"/>
              </a:rPr>
              <a:t> </a:t>
            </a:r>
            <a:r>
              <a:rPr lang="ru-RU" sz="1400" dirty="0" smtClean="0">
                <a:latin typeface="Century" panose="02040604050505020304" pitchFamily="18" charset="0"/>
              </a:rPr>
              <a:t>осуществляется ТОФК </a:t>
            </a:r>
          </a:p>
          <a:p>
            <a:pPr algn="ctr"/>
            <a:r>
              <a:rPr lang="ru-RU" sz="1400" b="1" u="sng" dirty="0" smtClean="0">
                <a:latin typeface="Century" panose="02040604050505020304" pitchFamily="18" charset="0"/>
              </a:rPr>
              <a:t>в нерабочие дни</a:t>
            </a:r>
            <a:endParaRPr lang="ru-RU" sz="1400" b="1" u="sng" dirty="0">
              <a:latin typeface="Century" panose="02040604050505020304" pitchFamily="18" charset="0"/>
            </a:endParaRPr>
          </a:p>
        </p:txBody>
      </p:sp>
      <p:cxnSp>
        <p:nvCxnSpPr>
          <p:cNvPr id="29" name="Прямая со стрелкой 28"/>
          <p:cNvCxnSpPr/>
          <p:nvPr/>
        </p:nvCxnSpPr>
        <p:spPr>
          <a:xfrm flipV="1">
            <a:off x="2811109" y="2608561"/>
            <a:ext cx="0" cy="1506976"/>
          </a:xfrm>
          <a:prstGeom prst="straightConnector1">
            <a:avLst/>
          </a:prstGeom>
          <a:ln w="28575">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30" name="Овал 29"/>
          <p:cNvSpPr/>
          <p:nvPr/>
        </p:nvSpPr>
        <p:spPr>
          <a:xfrm>
            <a:off x="590800" y="2474103"/>
            <a:ext cx="144016" cy="144016"/>
          </a:xfrm>
          <a:prstGeom prst="ellipse">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400" dirty="0">
              <a:latin typeface="Century" panose="02040604050505020304" pitchFamily="18" charset="0"/>
              <a:cs typeface="Segoe UI Light" panose="020B0502040204020203" pitchFamily="34" charset="0"/>
            </a:endParaRPr>
          </a:p>
        </p:txBody>
      </p:sp>
      <p:sp>
        <p:nvSpPr>
          <p:cNvPr id="36" name="Овал 35"/>
          <p:cNvSpPr/>
          <p:nvPr/>
        </p:nvSpPr>
        <p:spPr>
          <a:xfrm>
            <a:off x="2735806" y="2474143"/>
            <a:ext cx="144016" cy="144016"/>
          </a:xfrm>
          <a:prstGeom prst="ellipse">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400" dirty="0">
              <a:latin typeface="Century" panose="02040604050505020304" pitchFamily="18" charset="0"/>
              <a:cs typeface="Segoe UI Light" panose="020B0502040204020203" pitchFamily="34" charset="0"/>
            </a:endParaRPr>
          </a:p>
        </p:txBody>
      </p:sp>
      <p:cxnSp>
        <p:nvCxnSpPr>
          <p:cNvPr id="37" name="Прямая соединительная линия 36"/>
          <p:cNvCxnSpPr/>
          <p:nvPr/>
        </p:nvCxnSpPr>
        <p:spPr>
          <a:xfrm>
            <a:off x="2107474" y="4223620"/>
            <a:ext cx="1593669" cy="1166986"/>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flipH="1">
            <a:off x="2107474" y="4255726"/>
            <a:ext cx="1654629" cy="1134880"/>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094698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p:bldP spid="30" grpId="0" animBg="1"/>
      <p:bldP spid="3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 xmlns:a16="http://schemas.microsoft.com/office/drawing/2014/main" id="{9057F448-D147-4228-A0FD-8008E86D84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9971" y="143478"/>
            <a:ext cx="1402441" cy="548985"/>
          </a:xfrm>
          <a:prstGeom prst="rect">
            <a:avLst/>
          </a:prstGeom>
        </p:spPr>
      </p:pic>
      <p:sp>
        <p:nvSpPr>
          <p:cNvPr id="7" name="Номер слайда 6"/>
          <p:cNvSpPr>
            <a:spLocks noGrp="1"/>
          </p:cNvSpPr>
          <p:nvPr>
            <p:ph type="sldNum" sz="quarter" idx="7"/>
          </p:nvPr>
        </p:nvSpPr>
        <p:spPr>
          <a:xfrm>
            <a:off x="9253594" y="6369342"/>
            <a:ext cx="2804161" cy="348813"/>
          </a:xfrm>
        </p:spPr>
        <p:txBody>
          <a:bodyPr/>
          <a:lstStyle/>
          <a:p>
            <a:fld id="{B6F15528-21DE-4FAA-801E-634DDDAF4B2B}" type="slidenum">
              <a:rPr lang="ru-RU" smtClean="0">
                <a:solidFill>
                  <a:srgbClr val="44546A"/>
                </a:solidFill>
                <a:latin typeface="Century" panose="02040604050505020304" pitchFamily="18" charset="0"/>
              </a:rPr>
              <a:pPr/>
              <a:t>3</a:t>
            </a:fld>
            <a:endParaRPr lang="ru-RU" dirty="0">
              <a:solidFill>
                <a:srgbClr val="44546A"/>
              </a:solidFill>
              <a:latin typeface="Century" panose="02040604050505020304" pitchFamily="18" charset="0"/>
            </a:endParaRPr>
          </a:p>
        </p:txBody>
      </p:sp>
      <p:sp>
        <p:nvSpPr>
          <p:cNvPr id="14" name="Заголовок 2"/>
          <p:cNvSpPr txBox="1">
            <a:spLocks/>
          </p:cNvSpPr>
          <p:nvPr/>
        </p:nvSpPr>
        <p:spPr>
          <a:xfrm>
            <a:off x="75054" y="307953"/>
            <a:ext cx="11906470" cy="307777"/>
          </a:xfrm>
          <a:prstGeom prst="rect">
            <a:avLst/>
          </a:prstGeom>
        </p:spPr>
        <p:txBody>
          <a:bodyPr wrap="square" lIns="0" tIns="0" rIns="0" bIns="0" anchor="ctr">
            <a:spAutoFit/>
          </a:bodyPr>
          <a:lstStyle>
            <a:defPPr>
              <a:defRPr lang="ru-RU"/>
            </a:defPPr>
            <a:lvl1pPr algn="r">
              <a:defRPr sz="2000" b="1" i="0">
                <a:latin typeface="Century" panose="02040604050505020304" pitchFamily="18" charset="0"/>
                <a:ea typeface="Cambria"/>
                <a:cs typeface="Segoe UI Light"/>
              </a:defRPr>
            </a:lvl1pPr>
          </a:lstStyle>
          <a:p>
            <a:r>
              <a:rPr lang="ru-RU" dirty="0" smtClean="0">
                <a:sym typeface="Helvetica Neue"/>
              </a:rPr>
              <a:t>Примеры уточняемых показателей на лицевых счетах в ТОФК</a:t>
            </a:r>
            <a:endParaRPr lang="ru-RU" dirty="0">
              <a:sym typeface="Helvetica Neue"/>
            </a:endParaRPr>
          </a:p>
        </p:txBody>
      </p:sp>
      <p:sp>
        <p:nvSpPr>
          <p:cNvPr id="2" name="TextBox 1"/>
          <p:cNvSpPr txBox="1"/>
          <p:nvPr/>
        </p:nvSpPr>
        <p:spPr>
          <a:xfrm>
            <a:off x="1361756" y="1993962"/>
            <a:ext cx="7094267" cy="369332"/>
          </a:xfrm>
          <a:prstGeom prst="rect">
            <a:avLst/>
          </a:prstGeom>
          <a:noFill/>
        </p:spPr>
        <p:txBody>
          <a:bodyPr wrap="square" rtlCol="0">
            <a:spAutoFit/>
          </a:bodyPr>
          <a:lstStyle/>
          <a:p>
            <a:r>
              <a:rPr lang="ru-RU" dirty="0" smtClean="0">
                <a:solidFill>
                  <a:schemeClr val="bg2">
                    <a:lumMod val="25000"/>
                  </a:schemeClr>
                </a:solidFill>
                <a:latin typeface="Century" panose="02040604050505020304" pitchFamily="18" charset="0"/>
              </a:rPr>
              <a:t>Доходы от </a:t>
            </a:r>
            <a:r>
              <a:rPr lang="ru-RU" dirty="0">
                <a:solidFill>
                  <a:schemeClr val="bg2">
                    <a:lumMod val="25000"/>
                  </a:schemeClr>
                </a:solidFill>
                <a:latin typeface="Century" panose="02040604050505020304" pitchFamily="18" charset="0"/>
              </a:rPr>
              <a:t>межбюджетных трансфертов (ГРБС, </a:t>
            </a:r>
            <a:r>
              <a:rPr lang="ru-RU" dirty="0" smtClean="0">
                <a:solidFill>
                  <a:schemeClr val="bg2">
                    <a:lumMod val="25000"/>
                  </a:schemeClr>
                </a:solidFill>
                <a:latin typeface="Century" panose="02040604050505020304" pitchFamily="18" charset="0"/>
              </a:rPr>
              <a:t>вид, </a:t>
            </a:r>
            <a:r>
              <a:rPr lang="ru-RU" dirty="0" smtClean="0">
                <a:solidFill>
                  <a:srgbClr val="FF0000"/>
                </a:solidFill>
                <a:latin typeface="Century" panose="02040604050505020304" pitchFamily="18" charset="0"/>
              </a:rPr>
              <a:t>подвид</a:t>
            </a:r>
            <a:r>
              <a:rPr lang="ru-RU" dirty="0" smtClean="0">
                <a:solidFill>
                  <a:schemeClr val="bg2">
                    <a:lumMod val="25000"/>
                  </a:schemeClr>
                </a:solidFill>
                <a:latin typeface="Century" panose="02040604050505020304" pitchFamily="18" charset="0"/>
              </a:rPr>
              <a:t>)</a:t>
            </a:r>
            <a:endParaRPr lang="ru-RU" dirty="0">
              <a:solidFill>
                <a:schemeClr val="bg2">
                  <a:lumMod val="25000"/>
                </a:schemeClr>
              </a:solidFill>
              <a:latin typeface="Century" panose="02040604050505020304" pitchFamily="18" charset="0"/>
            </a:endParaRPr>
          </a:p>
        </p:txBody>
      </p:sp>
      <p:sp>
        <p:nvSpPr>
          <p:cNvPr id="22" name="TextBox 21"/>
          <p:cNvSpPr txBox="1"/>
          <p:nvPr/>
        </p:nvSpPr>
        <p:spPr>
          <a:xfrm>
            <a:off x="1361756" y="1335715"/>
            <a:ext cx="10695999" cy="646331"/>
          </a:xfrm>
          <a:prstGeom prst="rect">
            <a:avLst/>
          </a:prstGeom>
          <a:noFill/>
        </p:spPr>
        <p:txBody>
          <a:bodyPr wrap="square" rtlCol="0">
            <a:spAutoFit/>
          </a:bodyPr>
          <a:lstStyle/>
          <a:p>
            <a:r>
              <a:rPr lang="ru-RU" dirty="0" smtClean="0">
                <a:solidFill>
                  <a:schemeClr val="bg2">
                    <a:lumMod val="25000"/>
                  </a:schemeClr>
                </a:solidFill>
                <a:latin typeface="Century" panose="02040604050505020304" pitchFamily="18" charset="0"/>
              </a:rPr>
              <a:t>Доходы от плательщиков (кроме консолидируемых расчетов, МБТ и </a:t>
            </a:r>
            <a:r>
              <a:rPr lang="ru-RU" dirty="0" smtClean="0">
                <a:solidFill>
                  <a:schemeClr val="bg2">
                    <a:lumMod val="25000"/>
                  </a:schemeClr>
                </a:solidFill>
                <a:latin typeface="Century" panose="02040604050505020304" pitchFamily="18" charset="0"/>
              </a:rPr>
              <a:t>иных аналогичных  </a:t>
            </a:r>
            <a:r>
              <a:rPr lang="ru-RU" dirty="0" smtClean="0">
                <a:solidFill>
                  <a:schemeClr val="bg2">
                    <a:lumMod val="25000"/>
                  </a:schemeClr>
                </a:solidFill>
                <a:latin typeface="Century" panose="02040604050505020304" pitchFamily="18" charset="0"/>
              </a:rPr>
              <a:t>операций)</a:t>
            </a:r>
            <a:endParaRPr lang="ru-RU" dirty="0">
              <a:solidFill>
                <a:schemeClr val="bg2">
                  <a:lumMod val="25000"/>
                </a:schemeClr>
              </a:solidFill>
              <a:latin typeface="Century" panose="02040604050505020304" pitchFamily="18" charset="0"/>
            </a:endParaRPr>
          </a:p>
        </p:txBody>
      </p:sp>
      <p:sp>
        <p:nvSpPr>
          <p:cNvPr id="8" name="TextBox 7"/>
          <p:cNvSpPr txBox="1"/>
          <p:nvPr/>
        </p:nvSpPr>
        <p:spPr>
          <a:xfrm>
            <a:off x="1343023" y="3033458"/>
            <a:ext cx="8340908" cy="369332"/>
          </a:xfrm>
          <a:prstGeom prst="rect">
            <a:avLst/>
          </a:prstGeom>
          <a:noFill/>
        </p:spPr>
        <p:txBody>
          <a:bodyPr wrap="square" rtlCol="0">
            <a:spAutoFit/>
          </a:bodyPr>
          <a:lstStyle/>
          <a:p>
            <a:r>
              <a:rPr lang="ru-RU" dirty="0" smtClean="0">
                <a:solidFill>
                  <a:schemeClr val="bg2">
                    <a:lumMod val="25000"/>
                  </a:schemeClr>
                </a:solidFill>
                <a:latin typeface="Century" panose="02040604050505020304" pitchFamily="18" charset="0"/>
              </a:rPr>
              <a:t>Расходы (ГРБС, код раздела, подраздела, целевой статьи, вида расходов)</a:t>
            </a:r>
            <a:endParaRPr lang="ru-RU" dirty="0">
              <a:solidFill>
                <a:schemeClr val="bg2">
                  <a:lumMod val="25000"/>
                </a:schemeClr>
              </a:solidFill>
              <a:latin typeface="Century" panose="02040604050505020304" pitchFamily="18" charset="0"/>
            </a:endParaRPr>
          </a:p>
        </p:txBody>
      </p:sp>
      <p:sp>
        <p:nvSpPr>
          <p:cNvPr id="26" name="TextBox 25"/>
          <p:cNvSpPr txBox="1"/>
          <p:nvPr/>
        </p:nvSpPr>
        <p:spPr>
          <a:xfrm>
            <a:off x="1361754" y="4299087"/>
            <a:ext cx="9915846" cy="923330"/>
          </a:xfrm>
          <a:prstGeom prst="rect">
            <a:avLst/>
          </a:prstGeom>
          <a:noFill/>
        </p:spPr>
        <p:txBody>
          <a:bodyPr wrap="square" rtlCol="0">
            <a:spAutoFit/>
          </a:bodyPr>
          <a:lstStyle/>
          <a:p>
            <a:r>
              <a:rPr lang="ru-RU" dirty="0" smtClean="0">
                <a:solidFill>
                  <a:schemeClr val="bg2">
                    <a:lumMod val="25000"/>
                  </a:schemeClr>
                </a:solidFill>
                <a:latin typeface="Century" panose="02040604050505020304" pitchFamily="18" charset="0"/>
              </a:rPr>
              <a:t>ЛБО  (ГРБС, </a:t>
            </a:r>
            <a:r>
              <a:rPr lang="ru-RU" dirty="0">
                <a:solidFill>
                  <a:schemeClr val="bg2">
                    <a:lumMod val="25000"/>
                  </a:schemeClr>
                </a:solidFill>
                <a:latin typeface="Century" panose="02040604050505020304" pitchFamily="18" charset="0"/>
              </a:rPr>
              <a:t>код раздела, подраздела, целевой статьи, вида </a:t>
            </a:r>
            <a:r>
              <a:rPr lang="ru-RU" dirty="0" smtClean="0">
                <a:solidFill>
                  <a:schemeClr val="bg2">
                    <a:lumMod val="25000"/>
                  </a:schemeClr>
                </a:solidFill>
                <a:latin typeface="Century" panose="02040604050505020304" pitchFamily="18" charset="0"/>
              </a:rPr>
              <a:t>расходов, доведение, отзыв..)</a:t>
            </a:r>
            <a:endParaRPr lang="ru-RU" dirty="0">
              <a:solidFill>
                <a:schemeClr val="bg2">
                  <a:lumMod val="25000"/>
                </a:schemeClr>
              </a:solidFill>
              <a:latin typeface="Century" panose="02040604050505020304" pitchFamily="18" charset="0"/>
            </a:endParaRPr>
          </a:p>
          <a:p>
            <a:endParaRPr lang="ru-RU" dirty="0">
              <a:solidFill>
                <a:schemeClr val="bg2">
                  <a:lumMod val="25000"/>
                </a:schemeClr>
              </a:solidFill>
              <a:latin typeface="Century" panose="02040604050505020304" pitchFamily="18" charset="0"/>
            </a:endParaRPr>
          </a:p>
        </p:txBody>
      </p:sp>
      <p:sp>
        <p:nvSpPr>
          <p:cNvPr id="27" name="TextBox 26"/>
          <p:cNvSpPr txBox="1"/>
          <p:nvPr/>
        </p:nvSpPr>
        <p:spPr>
          <a:xfrm>
            <a:off x="1361754" y="3620642"/>
            <a:ext cx="10830245" cy="646331"/>
          </a:xfrm>
          <a:prstGeom prst="rect">
            <a:avLst/>
          </a:prstGeom>
          <a:noFill/>
        </p:spPr>
        <p:txBody>
          <a:bodyPr wrap="square" rtlCol="0">
            <a:spAutoFit/>
          </a:bodyPr>
          <a:lstStyle/>
          <a:p>
            <a:r>
              <a:rPr lang="ru-RU" dirty="0">
                <a:solidFill>
                  <a:schemeClr val="bg2">
                    <a:lumMod val="25000"/>
                  </a:schemeClr>
                </a:solidFill>
                <a:latin typeface="Century" panose="02040604050505020304" pitchFamily="18" charset="0"/>
              </a:rPr>
              <a:t>БО </a:t>
            </a:r>
            <a:r>
              <a:rPr lang="ru-RU" dirty="0" smtClean="0">
                <a:solidFill>
                  <a:schemeClr val="bg2">
                    <a:lumMod val="25000"/>
                  </a:schemeClr>
                </a:solidFill>
                <a:latin typeface="Century" panose="02040604050505020304" pitchFamily="18" charset="0"/>
              </a:rPr>
              <a:t>(ГРБС, код </a:t>
            </a:r>
            <a:r>
              <a:rPr lang="ru-RU" dirty="0">
                <a:solidFill>
                  <a:schemeClr val="bg2">
                    <a:lumMod val="25000"/>
                  </a:schemeClr>
                </a:solidFill>
                <a:latin typeface="Century" panose="02040604050505020304" pitchFamily="18" charset="0"/>
              </a:rPr>
              <a:t>раздела, подраздела, целевой статьи, вида расходов</a:t>
            </a:r>
            <a:r>
              <a:rPr lang="ru-RU" dirty="0" smtClean="0">
                <a:solidFill>
                  <a:schemeClr val="bg2">
                    <a:lumMod val="25000"/>
                  </a:schemeClr>
                </a:solidFill>
                <a:latin typeface="Century" panose="02040604050505020304" pitchFamily="18" charset="0"/>
              </a:rPr>
              <a:t>), постановка на учет, снятие, корректировка суммы  </a:t>
            </a:r>
            <a:endParaRPr lang="ru-RU" dirty="0">
              <a:solidFill>
                <a:schemeClr val="bg2">
                  <a:lumMod val="25000"/>
                </a:schemeClr>
              </a:solidFill>
              <a:latin typeface="Century" panose="02040604050505020304" pitchFamily="18" charset="0"/>
            </a:endParaRPr>
          </a:p>
        </p:txBody>
      </p:sp>
      <p:sp>
        <p:nvSpPr>
          <p:cNvPr id="29" name="TextBox 28"/>
          <p:cNvSpPr txBox="1"/>
          <p:nvPr/>
        </p:nvSpPr>
        <p:spPr>
          <a:xfrm>
            <a:off x="1343023" y="4921355"/>
            <a:ext cx="8732794" cy="369332"/>
          </a:xfrm>
          <a:prstGeom prst="rect">
            <a:avLst/>
          </a:prstGeom>
          <a:noFill/>
        </p:spPr>
        <p:txBody>
          <a:bodyPr wrap="square" rtlCol="0">
            <a:spAutoFit/>
          </a:bodyPr>
          <a:lstStyle/>
          <a:p>
            <a:r>
              <a:rPr lang="ru-RU" dirty="0" smtClean="0">
                <a:solidFill>
                  <a:schemeClr val="bg2">
                    <a:lumMod val="25000"/>
                  </a:schemeClr>
                </a:solidFill>
                <a:latin typeface="Century" panose="02040604050505020304" pitchFamily="18" charset="0"/>
              </a:rPr>
              <a:t>Коды целей, ОКС, и иные аналитические показатели </a:t>
            </a:r>
            <a:endParaRPr lang="ru-RU" dirty="0">
              <a:solidFill>
                <a:schemeClr val="bg2">
                  <a:lumMod val="25000"/>
                </a:schemeClr>
              </a:solidFill>
              <a:latin typeface="Century" panose="02040604050505020304" pitchFamily="18" charset="0"/>
            </a:endParaRPr>
          </a:p>
        </p:txBody>
      </p:sp>
      <p:sp>
        <p:nvSpPr>
          <p:cNvPr id="11" name="TextBox 10"/>
          <p:cNvSpPr txBox="1"/>
          <p:nvPr/>
        </p:nvSpPr>
        <p:spPr>
          <a:xfrm>
            <a:off x="1361755" y="2471178"/>
            <a:ext cx="8862107" cy="646331"/>
          </a:xfrm>
          <a:prstGeom prst="rect">
            <a:avLst/>
          </a:prstGeom>
          <a:noFill/>
        </p:spPr>
        <p:txBody>
          <a:bodyPr wrap="square" rtlCol="0">
            <a:spAutoFit/>
          </a:bodyPr>
          <a:lstStyle/>
          <a:p>
            <a:r>
              <a:rPr lang="ru-RU" dirty="0" smtClean="0">
                <a:solidFill>
                  <a:schemeClr val="bg2">
                    <a:lumMod val="25000"/>
                  </a:schemeClr>
                </a:solidFill>
                <a:latin typeface="Century" panose="02040604050505020304" pitchFamily="18" charset="0"/>
              </a:rPr>
              <a:t>Доходы от возврата трансфертов, субсидий </a:t>
            </a:r>
            <a:r>
              <a:rPr lang="ru-RU" dirty="0">
                <a:solidFill>
                  <a:schemeClr val="bg2">
                    <a:lumMod val="25000"/>
                  </a:schemeClr>
                </a:solidFill>
                <a:latin typeface="Century" panose="02040604050505020304" pitchFamily="18" charset="0"/>
              </a:rPr>
              <a:t>прошлых лет (ГРБС, вид, подвид)</a:t>
            </a:r>
          </a:p>
          <a:p>
            <a:r>
              <a:rPr lang="ru-RU" dirty="0" smtClean="0">
                <a:solidFill>
                  <a:schemeClr val="bg2">
                    <a:lumMod val="25000"/>
                  </a:schemeClr>
                </a:solidFill>
                <a:latin typeface="Century" panose="02040604050505020304" pitchFamily="18" charset="0"/>
              </a:rPr>
              <a:t> </a:t>
            </a:r>
            <a:endParaRPr lang="ru-RU" dirty="0">
              <a:solidFill>
                <a:schemeClr val="bg2">
                  <a:lumMod val="25000"/>
                </a:schemeClr>
              </a:solidFill>
              <a:latin typeface="Century" panose="02040604050505020304" pitchFamily="18" charset="0"/>
            </a:endParaRPr>
          </a:p>
        </p:txBody>
      </p:sp>
      <p:sp>
        <p:nvSpPr>
          <p:cNvPr id="3" name="TextBox 2"/>
          <p:cNvSpPr txBox="1"/>
          <p:nvPr/>
        </p:nvSpPr>
        <p:spPr>
          <a:xfrm>
            <a:off x="705395" y="1939249"/>
            <a:ext cx="322217" cy="523220"/>
          </a:xfrm>
          <a:prstGeom prst="rect">
            <a:avLst/>
          </a:prstGeom>
          <a:noFill/>
        </p:spPr>
        <p:txBody>
          <a:bodyPr wrap="square" rtlCol="0">
            <a:spAutoFit/>
          </a:bodyPr>
          <a:lstStyle/>
          <a:p>
            <a:r>
              <a:rPr lang="ru-RU" sz="2800" dirty="0" smtClean="0">
                <a:solidFill>
                  <a:srgbClr val="FF0000"/>
                </a:solidFill>
                <a:latin typeface="Century" panose="02040604050505020304" pitchFamily="18" charset="0"/>
              </a:rPr>
              <a:t>!</a:t>
            </a:r>
            <a:endParaRPr lang="ru-RU" sz="2800" dirty="0" smtClean="0">
              <a:solidFill>
                <a:srgbClr val="FF0000"/>
              </a:solidFill>
              <a:latin typeface="Century" panose="02040604050505020304" pitchFamily="18" charset="0"/>
            </a:endParaRPr>
          </a:p>
        </p:txBody>
      </p:sp>
      <p:sp>
        <p:nvSpPr>
          <p:cNvPr id="13" name="TextBox 12"/>
          <p:cNvSpPr txBox="1"/>
          <p:nvPr/>
        </p:nvSpPr>
        <p:spPr>
          <a:xfrm>
            <a:off x="705394" y="2363294"/>
            <a:ext cx="322217" cy="523220"/>
          </a:xfrm>
          <a:prstGeom prst="rect">
            <a:avLst/>
          </a:prstGeom>
          <a:noFill/>
        </p:spPr>
        <p:txBody>
          <a:bodyPr wrap="square" rtlCol="0">
            <a:spAutoFit/>
          </a:bodyPr>
          <a:lstStyle/>
          <a:p>
            <a:r>
              <a:rPr lang="ru-RU" sz="2800" dirty="0" smtClean="0">
                <a:solidFill>
                  <a:srgbClr val="FF0000"/>
                </a:solidFill>
                <a:latin typeface="Century" panose="02040604050505020304" pitchFamily="18" charset="0"/>
              </a:rPr>
              <a:t>!</a:t>
            </a:r>
            <a:endParaRPr lang="ru-RU" sz="2800" dirty="0" smtClean="0">
              <a:solidFill>
                <a:srgbClr val="FF0000"/>
              </a:solidFill>
              <a:latin typeface="Century" panose="02040604050505020304" pitchFamily="18" charset="0"/>
            </a:endParaRPr>
          </a:p>
        </p:txBody>
      </p:sp>
      <p:sp>
        <p:nvSpPr>
          <p:cNvPr id="15" name="TextBox 14"/>
          <p:cNvSpPr txBox="1"/>
          <p:nvPr/>
        </p:nvSpPr>
        <p:spPr>
          <a:xfrm>
            <a:off x="705394" y="2908571"/>
            <a:ext cx="322217" cy="523220"/>
          </a:xfrm>
          <a:prstGeom prst="rect">
            <a:avLst/>
          </a:prstGeom>
          <a:noFill/>
        </p:spPr>
        <p:txBody>
          <a:bodyPr wrap="square" rtlCol="0">
            <a:spAutoFit/>
          </a:bodyPr>
          <a:lstStyle/>
          <a:p>
            <a:r>
              <a:rPr lang="ru-RU" sz="2800" dirty="0" smtClean="0">
                <a:solidFill>
                  <a:srgbClr val="FF0000"/>
                </a:solidFill>
                <a:latin typeface="Century" panose="02040604050505020304" pitchFamily="18" charset="0"/>
              </a:rPr>
              <a:t>!</a:t>
            </a:r>
            <a:endParaRPr lang="ru-RU" sz="2800" dirty="0" smtClean="0">
              <a:solidFill>
                <a:srgbClr val="FF0000"/>
              </a:solidFill>
              <a:latin typeface="Century" panose="02040604050505020304" pitchFamily="18" charset="0"/>
            </a:endParaRPr>
          </a:p>
        </p:txBody>
      </p:sp>
      <p:sp>
        <p:nvSpPr>
          <p:cNvPr id="16" name="TextBox 15"/>
          <p:cNvSpPr txBox="1"/>
          <p:nvPr/>
        </p:nvSpPr>
        <p:spPr>
          <a:xfrm>
            <a:off x="705394" y="3618789"/>
            <a:ext cx="322217" cy="523220"/>
          </a:xfrm>
          <a:prstGeom prst="rect">
            <a:avLst/>
          </a:prstGeom>
          <a:noFill/>
        </p:spPr>
        <p:txBody>
          <a:bodyPr wrap="square" rtlCol="0">
            <a:spAutoFit/>
          </a:bodyPr>
          <a:lstStyle/>
          <a:p>
            <a:r>
              <a:rPr lang="ru-RU" sz="2800" dirty="0" smtClean="0">
                <a:solidFill>
                  <a:srgbClr val="FF0000"/>
                </a:solidFill>
                <a:latin typeface="Century" panose="02040604050505020304" pitchFamily="18" charset="0"/>
              </a:rPr>
              <a:t>!</a:t>
            </a:r>
            <a:endParaRPr lang="ru-RU" sz="2800" dirty="0" smtClean="0">
              <a:solidFill>
                <a:srgbClr val="FF0000"/>
              </a:solidFill>
              <a:latin typeface="Century" panose="02040604050505020304" pitchFamily="18" charset="0"/>
            </a:endParaRPr>
          </a:p>
        </p:txBody>
      </p:sp>
      <p:sp>
        <p:nvSpPr>
          <p:cNvPr id="17" name="TextBox 16"/>
          <p:cNvSpPr txBox="1"/>
          <p:nvPr/>
        </p:nvSpPr>
        <p:spPr>
          <a:xfrm>
            <a:off x="705393" y="4237532"/>
            <a:ext cx="322217" cy="523220"/>
          </a:xfrm>
          <a:prstGeom prst="rect">
            <a:avLst/>
          </a:prstGeom>
          <a:noFill/>
        </p:spPr>
        <p:txBody>
          <a:bodyPr wrap="square" rtlCol="0">
            <a:spAutoFit/>
          </a:bodyPr>
          <a:lstStyle/>
          <a:p>
            <a:r>
              <a:rPr lang="ru-RU" sz="2800" dirty="0" smtClean="0">
                <a:solidFill>
                  <a:srgbClr val="FF0000"/>
                </a:solidFill>
                <a:latin typeface="Century" panose="02040604050505020304" pitchFamily="18" charset="0"/>
              </a:rPr>
              <a:t>!</a:t>
            </a:r>
            <a:endParaRPr lang="ru-RU" sz="2800" dirty="0" smtClean="0">
              <a:solidFill>
                <a:srgbClr val="FF0000"/>
              </a:solidFill>
              <a:latin typeface="Century" panose="02040604050505020304" pitchFamily="18" charset="0"/>
            </a:endParaRPr>
          </a:p>
        </p:txBody>
      </p:sp>
      <p:sp>
        <p:nvSpPr>
          <p:cNvPr id="18" name="TextBox 17"/>
          <p:cNvSpPr txBox="1"/>
          <p:nvPr/>
        </p:nvSpPr>
        <p:spPr>
          <a:xfrm>
            <a:off x="705393" y="4828430"/>
            <a:ext cx="322217" cy="523220"/>
          </a:xfrm>
          <a:prstGeom prst="rect">
            <a:avLst/>
          </a:prstGeom>
          <a:noFill/>
        </p:spPr>
        <p:txBody>
          <a:bodyPr wrap="square" rtlCol="0">
            <a:spAutoFit/>
          </a:bodyPr>
          <a:lstStyle/>
          <a:p>
            <a:r>
              <a:rPr lang="ru-RU" sz="2800" dirty="0" smtClean="0">
                <a:solidFill>
                  <a:srgbClr val="FF0000"/>
                </a:solidFill>
                <a:latin typeface="Century" panose="02040604050505020304" pitchFamily="18" charset="0"/>
              </a:rPr>
              <a:t>!</a:t>
            </a:r>
            <a:endParaRPr lang="ru-RU" sz="2800" dirty="0" smtClean="0">
              <a:solidFill>
                <a:srgbClr val="FF0000"/>
              </a:solidFill>
              <a:latin typeface="Century" panose="02040604050505020304" pitchFamily="18" charset="0"/>
            </a:endParaRPr>
          </a:p>
        </p:txBody>
      </p:sp>
      <p:sp>
        <p:nvSpPr>
          <p:cNvPr id="4" name="TextBox 3"/>
          <p:cNvSpPr txBox="1"/>
          <p:nvPr/>
        </p:nvSpPr>
        <p:spPr>
          <a:xfrm>
            <a:off x="470263" y="5615158"/>
            <a:ext cx="11268892" cy="923330"/>
          </a:xfrm>
          <a:prstGeom prst="rect">
            <a:avLst/>
          </a:prstGeom>
          <a:noFill/>
        </p:spPr>
        <p:txBody>
          <a:bodyPr wrap="square" rtlCol="0">
            <a:spAutoFit/>
          </a:bodyPr>
          <a:lstStyle/>
          <a:p>
            <a:pPr marL="285750" indent="-285750">
              <a:buClr>
                <a:srgbClr val="00B050"/>
              </a:buClr>
              <a:buFont typeface="Wingdings" panose="05000000000000000000" pitchFamily="2" charset="2"/>
              <a:buChar char="ü"/>
            </a:pPr>
            <a:r>
              <a:rPr lang="ru-RU" i="1" dirty="0" smtClean="0"/>
              <a:t>Вести контроль за правильностью применения кодов бюджетной классификации и </a:t>
            </a:r>
            <a:r>
              <a:rPr lang="ru-RU" i="1" dirty="0" smtClean="0"/>
              <a:t>применения </a:t>
            </a:r>
            <a:r>
              <a:rPr lang="ru-RU" i="1" dirty="0" smtClean="0"/>
              <a:t>аналитических кодов</a:t>
            </a:r>
          </a:p>
          <a:p>
            <a:pPr marL="285750" indent="-285750">
              <a:buClr>
                <a:srgbClr val="00B050"/>
              </a:buClr>
              <a:buFont typeface="Wingdings" panose="05000000000000000000" pitchFamily="2" charset="2"/>
              <a:buChar char="ü"/>
            </a:pPr>
            <a:r>
              <a:rPr lang="ru-RU" i="1" dirty="0" smtClean="0"/>
              <a:t>Своевременно осуществлять выверку расчетов и уточнение КБК</a:t>
            </a:r>
            <a:endParaRPr lang="ru-RU" i="1" dirty="0"/>
          </a:p>
        </p:txBody>
      </p:sp>
      <p:cxnSp>
        <p:nvCxnSpPr>
          <p:cNvPr id="19" name="Прямая соединительная линия 18"/>
          <p:cNvCxnSpPr/>
          <p:nvPr/>
        </p:nvCxnSpPr>
        <p:spPr>
          <a:xfrm>
            <a:off x="330926" y="5529943"/>
            <a:ext cx="11312434" cy="0"/>
          </a:xfrm>
          <a:prstGeom prst="line">
            <a:avLst/>
          </a:prstGeom>
          <a:ln>
            <a:prstDash val="lgDash"/>
          </a:ln>
        </p:spPr>
        <p:style>
          <a:lnRef idx="1">
            <a:schemeClr val="dk1"/>
          </a:lnRef>
          <a:fillRef idx="0">
            <a:schemeClr val="dk1"/>
          </a:fillRef>
          <a:effectRef idx="0">
            <a:schemeClr val="dk1"/>
          </a:effectRef>
          <a:fontRef idx="minor">
            <a:schemeClr val="tx1"/>
          </a:fontRef>
        </p:style>
      </p:cxnSp>
      <p:sp>
        <p:nvSpPr>
          <p:cNvPr id="20" name="TextBox 19"/>
          <p:cNvSpPr txBox="1"/>
          <p:nvPr/>
        </p:nvSpPr>
        <p:spPr>
          <a:xfrm>
            <a:off x="705392" y="1355480"/>
            <a:ext cx="322217" cy="523220"/>
          </a:xfrm>
          <a:prstGeom prst="rect">
            <a:avLst/>
          </a:prstGeom>
          <a:noFill/>
        </p:spPr>
        <p:txBody>
          <a:bodyPr wrap="square" rtlCol="0">
            <a:spAutoFit/>
          </a:bodyPr>
          <a:lstStyle/>
          <a:p>
            <a:r>
              <a:rPr lang="ru-RU" sz="2800" dirty="0" smtClean="0">
                <a:solidFill>
                  <a:srgbClr val="FF0000"/>
                </a:solidFill>
                <a:latin typeface="Century" panose="02040604050505020304" pitchFamily="18" charset="0"/>
              </a:rPr>
              <a:t>±</a:t>
            </a:r>
            <a:endParaRPr lang="ru-RU" sz="2800" dirty="0" smtClean="0">
              <a:solidFill>
                <a:srgbClr val="FF0000"/>
              </a:solidFill>
              <a:latin typeface="Century" panose="02040604050505020304" pitchFamily="18" charset="0"/>
            </a:endParaRPr>
          </a:p>
        </p:txBody>
      </p:sp>
    </p:spTree>
    <p:extLst>
      <p:ext uri="{BB962C8B-B14F-4D97-AF65-F5344CB8AC3E}">
        <p14:creationId xmlns:p14="http://schemas.microsoft.com/office/powerpoint/2010/main" val="26153271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 xmlns:a16="http://schemas.microsoft.com/office/drawing/2014/main" id="{9057F448-D147-4228-A0FD-8008E86D84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9971" y="143478"/>
            <a:ext cx="1402441" cy="548985"/>
          </a:xfrm>
          <a:prstGeom prst="rect">
            <a:avLst/>
          </a:prstGeom>
        </p:spPr>
      </p:pic>
      <p:sp>
        <p:nvSpPr>
          <p:cNvPr id="4" name="Прямоугольник 3"/>
          <p:cNvSpPr/>
          <p:nvPr/>
        </p:nvSpPr>
        <p:spPr>
          <a:xfrm>
            <a:off x="4943071" y="2029773"/>
            <a:ext cx="1031052" cy="584775"/>
          </a:xfrm>
          <a:prstGeom prst="rect">
            <a:avLst/>
          </a:prstGeom>
        </p:spPr>
        <p:txBody>
          <a:bodyPr wrap="none">
            <a:spAutoFit/>
          </a:bodyPr>
          <a:lstStyle/>
          <a:p>
            <a:pPr algn="ctr"/>
            <a:r>
              <a:rPr lang="ru-RU" sz="1600" b="1" dirty="0" smtClean="0">
                <a:latin typeface="Century" panose="02040604050505020304" pitchFamily="18" charset="0"/>
                <a:cs typeface="Segoe UI Light" panose="020B0502040204020203" pitchFamily="34" charset="0"/>
              </a:rPr>
              <a:t>20 </a:t>
            </a:r>
          </a:p>
          <a:p>
            <a:pPr algn="ctr"/>
            <a:r>
              <a:rPr lang="ru-RU" sz="1600" b="1" dirty="0" smtClean="0">
                <a:latin typeface="Century" panose="02040604050505020304" pitchFamily="18" charset="0"/>
                <a:cs typeface="Segoe UI Light" panose="020B0502040204020203" pitchFamily="34" charset="0"/>
              </a:rPr>
              <a:t>февраля</a:t>
            </a:r>
          </a:p>
        </p:txBody>
      </p:sp>
      <p:sp>
        <p:nvSpPr>
          <p:cNvPr id="7" name="Номер слайда 6"/>
          <p:cNvSpPr>
            <a:spLocks noGrp="1"/>
          </p:cNvSpPr>
          <p:nvPr>
            <p:ph type="sldNum" sz="quarter" idx="7"/>
          </p:nvPr>
        </p:nvSpPr>
        <p:spPr>
          <a:xfrm>
            <a:off x="9253594" y="6369342"/>
            <a:ext cx="2804161" cy="348813"/>
          </a:xfrm>
        </p:spPr>
        <p:txBody>
          <a:bodyPr/>
          <a:lstStyle/>
          <a:p>
            <a:fld id="{B6F15528-21DE-4FAA-801E-634DDDAF4B2B}" type="slidenum">
              <a:rPr lang="ru-RU" smtClean="0">
                <a:solidFill>
                  <a:srgbClr val="44546A"/>
                </a:solidFill>
                <a:latin typeface="Century" panose="02040604050505020304" pitchFamily="18" charset="0"/>
              </a:rPr>
              <a:pPr/>
              <a:t>4</a:t>
            </a:fld>
            <a:endParaRPr lang="ru-RU" dirty="0">
              <a:solidFill>
                <a:srgbClr val="44546A"/>
              </a:solidFill>
              <a:latin typeface="Century" panose="02040604050505020304" pitchFamily="18" charset="0"/>
            </a:endParaRPr>
          </a:p>
        </p:txBody>
      </p:sp>
      <p:sp>
        <p:nvSpPr>
          <p:cNvPr id="14" name="Заголовок 2"/>
          <p:cNvSpPr txBox="1">
            <a:spLocks/>
          </p:cNvSpPr>
          <p:nvPr/>
        </p:nvSpPr>
        <p:spPr>
          <a:xfrm>
            <a:off x="75054" y="307953"/>
            <a:ext cx="11906470" cy="307777"/>
          </a:xfrm>
          <a:prstGeom prst="rect">
            <a:avLst/>
          </a:prstGeom>
        </p:spPr>
        <p:txBody>
          <a:bodyPr wrap="square" lIns="0" tIns="0" rIns="0" bIns="0" anchor="ctr">
            <a:spAutoFit/>
          </a:bodyPr>
          <a:lstStyle>
            <a:defPPr>
              <a:defRPr lang="ru-RU"/>
            </a:defPPr>
            <a:lvl1pPr algn="r">
              <a:defRPr sz="2000" b="1" i="0">
                <a:latin typeface="Century" panose="02040604050505020304" pitchFamily="18" charset="0"/>
                <a:ea typeface="Cambria"/>
                <a:cs typeface="Segoe UI Light"/>
              </a:defRPr>
            </a:lvl1pPr>
          </a:lstStyle>
          <a:p>
            <a:r>
              <a:rPr lang="ru-RU" dirty="0" smtClean="0">
                <a:sym typeface="Helvetica Neue"/>
              </a:rPr>
              <a:t>Сроки представления отчетности за 2024 год</a:t>
            </a:r>
            <a:endParaRPr lang="ru-RU" dirty="0">
              <a:sym typeface="Helvetica Neue"/>
            </a:endParaRPr>
          </a:p>
        </p:txBody>
      </p:sp>
      <p:cxnSp>
        <p:nvCxnSpPr>
          <p:cNvPr id="17" name="Прямая со стрелкой 16"/>
          <p:cNvCxnSpPr/>
          <p:nvPr/>
        </p:nvCxnSpPr>
        <p:spPr>
          <a:xfrm flipV="1">
            <a:off x="696692" y="2704797"/>
            <a:ext cx="11139714" cy="2021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1" name="Овал 20"/>
          <p:cNvSpPr/>
          <p:nvPr/>
        </p:nvSpPr>
        <p:spPr>
          <a:xfrm>
            <a:off x="5314579" y="2654246"/>
            <a:ext cx="144016" cy="144016"/>
          </a:xfrm>
          <a:prstGeom prst="ellipse">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latin typeface="Century" panose="02040604050505020304" pitchFamily="18" charset="0"/>
              <a:cs typeface="Segoe UI Light" panose="020B0502040204020203" pitchFamily="34" charset="0"/>
            </a:endParaRPr>
          </a:p>
        </p:txBody>
      </p:sp>
      <p:sp>
        <p:nvSpPr>
          <p:cNvPr id="24" name="Прямоугольник 23"/>
          <p:cNvSpPr/>
          <p:nvPr/>
        </p:nvSpPr>
        <p:spPr>
          <a:xfrm>
            <a:off x="7187741" y="2029773"/>
            <a:ext cx="833883" cy="584775"/>
          </a:xfrm>
          <a:prstGeom prst="rect">
            <a:avLst/>
          </a:prstGeom>
        </p:spPr>
        <p:txBody>
          <a:bodyPr wrap="none">
            <a:spAutoFit/>
          </a:bodyPr>
          <a:lstStyle/>
          <a:p>
            <a:pPr algn="ctr"/>
            <a:r>
              <a:rPr lang="ru-RU" sz="1600" b="1" dirty="0" smtClean="0">
                <a:latin typeface="Century" panose="02040604050505020304" pitchFamily="18" charset="0"/>
                <a:cs typeface="Segoe UI Light" panose="020B0502040204020203" pitchFamily="34" charset="0"/>
              </a:rPr>
              <a:t>7 </a:t>
            </a:r>
          </a:p>
          <a:p>
            <a:pPr algn="ctr"/>
            <a:r>
              <a:rPr lang="ru-RU" sz="1600" b="1" dirty="0" smtClean="0">
                <a:latin typeface="Century" panose="02040604050505020304" pitchFamily="18" charset="0"/>
                <a:cs typeface="Segoe UI Light" panose="020B0502040204020203" pitchFamily="34" charset="0"/>
              </a:rPr>
              <a:t>марта </a:t>
            </a:r>
          </a:p>
        </p:txBody>
      </p:sp>
      <p:sp>
        <p:nvSpPr>
          <p:cNvPr id="25" name="Овал 24"/>
          <p:cNvSpPr/>
          <p:nvPr/>
        </p:nvSpPr>
        <p:spPr>
          <a:xfrm>
            <a:off x="7519853" y="2648304"/>
            <a:ext cx="144016" cy="144016"/>
          </a:xfrm>
          <a:prstGeom prst="ellipse">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latin typeface="Century" panose="02040604050505020304" pitchFamily="18" charset="0"/>
              <a:cs typeface="Segoe UI Light" panose="020B0502040204020203" pitchFamily="34" charset="0"/>
            </a:endParaRPr>
          </a:p>
        </p:txBody>
      </p:sp>
      <p:sp>
        <p:nvSpPr>
          <p:cNvPr id="31" name="Прямоугольник 30"/>
          <p:cNvSpPr/>
          <p:nvPr/>
        </p:nvSpPr>
        <p:spPr>
          <a:xfrm>
            <a:off x="1194009" y="2029773"/>
            <a:ext cx="950901" cy="584775"/>
          </a:xfrm>
          <a:prstGeom prst="rect">
            <a:avLst/>
          </a:prstGeom>
        </p:spPr>
        <p:txBody>
          <a:bodyPr wrap="none">
            <a:spAutoFit/>
          </a:bodyPr>
          <a:lstStyle/>
          <a:p>
            <a:pPr algn="ctr"/>
            <a:r>
              <a:rPr lang="ru-RU" sz="1600" b="1" dirty="0" smtClean="0">
                <a:latin typeface="Century" panose="02040604050505020304" pitchFamily="18" charset="0"/>
                <a:cs typeface="Segoe UI Light" panose="020B0502040204020203" pitchFamily="34" charset="0"/>
              </a:rPr>
              <a:t>23</a:t>
            </a:r>
          </a:p>
          <a:p>
            <a:pPr algn="ctr"/>
            <a:r>
              <a:rPr lang="ru-RU" sz="1600" b="1" dirty="0" smtClean="0">
                <a:latin typeface="Century" panose="02040604050505020304" pitchFamily="18" charset="0"/>
                <a:cs typeface="Segoe UI Light" panose="020B0502040204020203" pitchFamily="34" charset="0"/>
              </a:rPr>
              <a:t>января </a:t>
            </a:r>
          </a:p>
        </p:txBody>
      </p:sp>
      <p:sp>
        <p:nvSpPr>
          <p:cNvPr id="32" name="Заголовок 2"/>
          <p:cNvSpPr txBox="1">
            <a:spLocks/>
          </p:cNvSpPr>
          <p:nvPr/>
        </p:nvSpPr>
        <p:spPr>
          <a:xfrm>
            <a:off x="5467301" y="3080980"/>
            <a:ext cx="2113746" cy="453023"/>
          </a:xfrm>
          <a:prstGeom prst="rect">
            <a:avLst/>
          </a:prstGeom>
        </p:spPr>
        <p:txBody>
          <a:bodyPr vert="horz" wrap="square" lIns="0" tIns="0" rIns="0" bIns="0" rtlCol="0" anchor="t" anchorCtr="0">
            <a:noAutofit/>
          </a:bodyPr>
          <a:lstStyle>
            <a:defPPr>
              <a:defRPr lang="ru-RU"/>
            </a:defPPr>
            <a:lvl1pPr algn="r">
              <a:lnSpc>
                <a:spcPct val="90000"/>
              </a:lnSpc>
              <a:spcBef>
                <a:spcPct val="0"/>
              </a:spcBef>
              <a:buNone/>
              <a:defRPr sz="2000" b="1" i="0">
                <a:solidFill>
                  <a:schemeClr val="tx1"/>
                </a:solidFill>
                <a:latin typeface="Cambria" panose="02040503050406030204" pitchFamily="18" charset="0"/>
                <a:ea typeface="Cambria" panose="02040503050406030204" pitchFamily="18" charset="0"/>
                <a:cs typeface="Segoe UI Light" panose="020B0502040204020203" pitchFamily="34"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ru-RU" sz="1400" b="0" dirty="0" smtClean="0">
                <a:solidFill>
                  <a:srgbClr val="002060"/>
                </a:solidFill>
                <a:latin typeface="Century" panose="02040604050505020304" pitchFamily="18" charset="0"/>
                <a:sym typeface="Helvetica Neue"/>
              </a:rPr>
              <a:t>Представление</a:t>
            </a:r>
          </a:p>
          <a:p>
            <a:pPr algn="ctr"/>
            <a:r>
              <a:rPr lang="ru-RU" sz="1400" b="0" dirty="0" smtClean="0">
                <a:solidFill>
                  <a:srgbClr val="002060"/>
                </a:solidFill>
                <a:latin typeface="Century" panose="02040604050505020304" pitchFamily="18" charset="0"/>
                <a:sym typeface="Helvetica Neue"/>
              </a:rPr>
              <a:t> годовой </a:t>
            </a:r>
          </a:p>
          <a:p>
            <a:pPr algn="ctr"/>
            <a:r>
              <a:rPr lang="ru-RU" sz="1400" b="0" dirty="0" smtClean="0">
                <a:solidFill>
                  <a:srgbClr val="002060"/>
                </a:solidFill>
                <a:latin typeface="Century" panose="02040604050505020304" pitchFamily="18" charset="0"/>
                <a:sym typeface="Helvetica Neue"/>
              </a:rPr>
              <a:t>отчетности</a:t>
            </a:r>
          </a:p>
          <a:p>
            <a:pPr algn="ctr"/>
            <a:r>
              <a:rPr lang="ru-RU" sz="1400" b="0" dirty="0" smtClean="0">
                <a:solidFill>
                  <a:srgbClr val="002060"/>
                </a:solidFill>
                <a:latin typeface="Century" panose="02040604050505020304" pitchFamily="18" charset="0"/>
                <a:sym typeface="Helvetica Neue"/>
              </a:rPr>
              <a:t> за 2024 год в</a:t>
            </a:r>
          </a:p>
          <a:p>
            <a:pPr algn="ctr"/>
            <a:r>
              <a:rPr lang="ru-RU" sz="1400" b="0" dirty="0" smtClean="0">
                <a:solidFill>
                  <a:srgbClr val="002060"/>
                </a:solidFill>
                <a:latin typeface="Century" panose="02040604050505020304" pitchFamily="18" charset="0"/>
                <a:sym typeface="Helvetica Neue"/>
              </a:rPr>
              <a:t> Федеральное казначейство</a:t>
            </a:r>
          </a:p>
        </p:txBody>
      </p:sp>
      <p:sp>
        <p:nvSpPr>
          <p:cNvPr id="33" name="Овал 32"/>
          <p:cNvSpPr/>
          <p:nvPr/>
        </p:nvSpPr>
        <p:spPr>
          <a:xfrm>
            <a:off x="1597452" y="2645537"/>
            <a:ext cx="144016" cy="144016"/>
          </a:xfrm>
          <a:prstGeom prst="ellipse">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latin typeface="Century" panose="02040604050505020304" pitchFamily="18" charset="0"/>
              <a:cs typeface="Segoe UI Light" panose="020B0502040204020203" pitchFamily="34" charset="0"/>
            </a:endParaRPr>
          </a:p>
        </p:txBody>
      </p:sp>
      <p:sp>
        <p:nvSpPr>
          <p:cNvPr id="2" name="Правая фигурная скобка 1"/>
          <p:cNvSpPr/>
          <p:nvPr/>
        </p:nvSpPr>
        <p:spPr>
          <a:xfrm rot="5400000">
            <a:off x="6433465" y="1814681"/>
            <a:ext cx="172709" cy="2122451"/>
          </a:xfrm>
          <a:prstGeom prst="rightBrace">
            <a:avLst/>
          </a:prstGeom>
          <a:ln w="19050">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sz="1600" dirty="0">
              <a:latin typeface="Century" panose="02040604050505020304" pitchFamily="18" charset="0"/>
            </a:endParaRPr>
          </a:p>
        </p:txBody>
      </p:sp>
      <p:sp>
        <p:nvSpPr>
          <p:cNvPr id="26" name="Заголовок 2"/>
          <p:cNvSpPr txBox="1">
            <a:spLocks/>
          </p:cNvSpPr>
          <p:nvPr/>
        </p:nvSpPr>
        <p:spPr>
          <a:xfrm>
            <a:off x="484368" y="3080980"/>
            <a:ext cx="2370182" cy="453023"/>
          </a:xfrm>
          <a:prstGeom prst="rect">
            <a:avLst/>
          </a:prstGeom>
        </p:spPr>
        <p:txBody>
          <a:bodyPr vert="horz" wrap="square" lIns="0" tIns="0" rIns="0" bIns="0" rtlCol="0" anchor="t" anchorCtr="0">
            <a:noAutofit/>
          </a:bodyPr>
          <a:lstStyle>
            <a:defPPr>
              <a:defRPr lang="ru-RU"/>
            </a:defPPr>
            <a:lvl1pPr algn="r">
              <a:lnSpc>
                <a:spcPct val="90000"/>
              </a:lnSpc>
              <a:spcBef>
                <a:spcPct val="0"/>
              </a:spcBef>
              <a:buNone/>
              <a:defRPr sz="2000" b="1" i="0">
                <a:solidFill>
                  <a:schemeClr val="tx1"/>
                </a:solidFill>
                <a:latin typeface="Cambria" panose="02040503050406030204" pitchFamily="18" charset="0"/>
                <a:ea typeface="Cambria" panose="02040503050406030204" pitchFamily="18" charset="0"/>
                <a:cs typeface="Segoe UI Light" panose="020B0502040204020203" pitchFamily="34"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ru-RU" sz="1400" b="0" dirty="0" smtClean="0">
                <a:solidFill>
                  <a:srgbClr val="002060"/>
                </a:solidFill>
                <a:latin typeface="Century" panose="02040604050505020304" pitchFamily="18" charset="0"/>
                <a:sym typeface="Helvetica Neue"/>
              </a:rPr>
              <a:t>Представление </a:t>
            </a:r>
          </a:p>
          <a:p>
            <a:pPr algn="ctr"/>
            <a:r>
              <a:rPr lang="ru-RU" sz="1400" b="0" dirty="0" smtClean="0">
                <a:solidFill>
                  <a:srgbClr val="002060"/>
                </a:solidFill>
                <a:latin typeface="Century" panose="02040604050505020304" pitchFamily="18" charset="0"/>
                <a:sym typeface="Helvetica Neue"/>
              </a:rPr>
              <a:t>месячной отчетности </a:t>
            </a:r>
          </a:p>
          <a:p>
            <a:pPr algn="ctr"/>
            <a:r>
              <a:rPr lang="ru-RU" sz="1400" b="0" dirty="0" smtClean="0">
                <a:solidFill>
                  <a:srgbClr val="002060"/>
                </a:solidFill>
                <a:latin typeface="Century" panose="02040604050505020304" pitchFamily="18" charset="0"/>
                <a:sym typeface="Helvetica Neue"/>
              </a:rPr>
              <a:t>за 2024 год  </a:t>
            </a:r>
          </a:p>
          <a:p>
            <a:pPr algn="ctr"/>
            <a:r>
              <a:rPr lang="ru-RU" sz="1400" b="0" dirty="0" smtClean="0">
                <a:solidFill>
                  <a:srgbClr val="002060"/>
                </a:solidFill>
                <a:latin typeface="Century" panose="02040604050505020304" pitchFamily="18" charset="0"/>
                <a:sym typeface="Helvetica Neue"/>
              </a:rPr>
              <a:t>Письмо ФК от 21.11.24</a:t>
            </a:r>
            <a:endParaRPr lang="en-US" sz="1400" b="0" dirty="0" smtClean="0">
              <a:solidFill>
                <a:srgbClr val="002060"/>
              </a:solidFill>
              <a:latin typeface="Century" panose="02040604050505020304" pitchFamily="18" charset="0"/>
              <a:sym typeface="Helvetica Neue"/>
            </a:endParaRPr>
          </a:p>
          <a:p>
            <a:pPr algn="ctr"/>
            <a:r>
              <a:rPr lang="ru-RU" sz="1400" b="0" dirty="0" smtClean="0">
                <a:solidFill>
                  <a:srgbClr val="002060"/>
                </a:solidFill>
                <a:latin typeface="Century" panose="02040604050505020304" pitchFamily="18" charset="0"/>
                <a:sym typeface="Helvetica Neue"/>
              </a:rPr>
              <a:t> № 07-04-05/02-34260</a:t>
            </a:r>
          </a:p>
          <a:p>
            <a:pPr algn="ctr"/>
            <a:r>
              <a:rPr lang="ru-RU" sz="1200" b="0" i="1" dirty="0" smtClean="0">
                <a:latin typeface="Century" panose="02040604050505020304" pitchFamily="18" charset="0"/>
                <a:sym typeface="Helvetica Neue"/>
              </a:rPr>
              <a:t>(операции через счета в кредитных организациях, некассовые операции, </a:t>
            </a:r>
          </a:p>
          <a:p>
            <a:pPr algn="ctr"/>
            <a:r>
              <a:rPr lang="ru-RU" sz="1200" b="0" i="1" dirty="0" smtClean="0">
                <a:latin typeface="Century" panose="02040604050505020304" pitchFamily="18" charset="0"/>
                <a:sym typeface="Helvetica Neue"/>
              </a:rPr>
              <a:t>Справки ф. 0503125 ф. по денежным расчетам)</a:t>
            </a:r>
          </a:p>
        </p:txBody>
      </p:sp>
      <p:sp>
        <p:nvSpPr>
          <p:cNvPr id="56" name="Прямоугольник 55"/>
          <p:cNvSpPr/>
          <p:nvPr/>
        </p:nvSpPr>
        <p:spPr>
          <a:xfrm>
            <a:off x="8674041" y="2029773"/>
            <a:ext cx="833883" cy="584775"/>
          </a:xfrm>
          <a:prstGeom prst="rect">
            <a:avLst/>
          </a:prstGeom>
        </p:spPr>
        <p:txBody>
          <a:bodyPr wrap="none">
            <a:spAutoFit/>
          </a:bodyPr>
          <a:lstStyle/>
          <a:p>
            <a:pPr algn="ctr"/>
            <a:r>
              <a:rPr lang="ru-RU" sz="1600" b="1" dirty="0" smtClean="0">
                <a:latin typeface="Century" panose="02040604050505020304" pitchFamily="18" charset="0"/>
                <a:cs typeface="Segoe UI Light" panose="020B0502040204020203" pitchFamily="34" charset="0"/>
              </a:rPr>
              <a:t>15 </a:t>
            </a:r>
          </a:p>
          <a:p>
            <a:pPr algn="ctr"/>
            <a:r>
              <a:rPr lang="ru-RU" sz="1600" b="1" dirty="0" smtClean="0">
                <a:latin typeface="Century" panose="02040604050505020304" pitchFamily="18" charset="0"/>
                <a:cs typeface="Segoe UI Light" panose="020B0502040204020203" pitchFamily="34" charset="0"/>
              </a:rPr>
              <a:t>марта </a:t>
            </a:r>
          </a:p>
        </p:txBody>
      </p:sp>
      <p:sp>
        <p:nvSpPr>
          <p:cNvPr id="57" name="Овал 56"/>
          <p:cNvSpPr/>
          <p:nvPr/>
        </p:nvSpPr>
        <p:spPr>
          <a:xfrm>
            <a:off x="9006153" y="2648304"/>
            <a:ext cx="144016" cy="144016"/>
          </a:xfrm>
          <a:prstGeom prst="ellipse">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latin typeface="Century" panose="02040604050505020304" pitchFamily="18" charset="0"/>
              <a:cs typeface="Segoe UI Light" panose="020B0502040204020203" pitchFamily="34" charset="0"/>
            </a:endParaRPr>
          </a:p>
        </p:txBody>
      </p:sp>
      <p:sp>
        <p:nvSpPr>
          <p:cNvPr id="58" name="Заголовок 2"/>
          <p:cNvSpPr txBox="1">
            <a:spLocks/>
          </p:cNvSpPr>
          <p:nvPr/>
        </p:nvSpPr>
        <p:spPr>
          <a:xfrm>
            <a:off x="8050257" y="3080980"/>
            <a:ext cx="2113746" cy="453023"/>
          </a:xfrm>
          <a:prstGeom prst="rect">
            <a:avLst/>
          </a:prstGeom>
        </p:spPr>
        <p:txBody>
          <a:bodyPr vert="horz" wrap="square" lIns="0" tIns="0" rIns="0" bIns="0" rtlCol="0" anchor="t" anchorCtr="0">
            <a:noAutofit/>
          </a:bodyPr>
          <a:lstStyle>
            <a:defPPr>
              <a:defRPr lang="ru-RU"/>
            </a:defPPr>
            <a:lvl1pPr algn="r">
              <a:lnSpc>
                <a:spcPct val="90000"/>
              </a:lnSpc>
              <a:spcBef>
                <a:spcPct val="0"/>
              </a:spcBef>
              <a:buNone/>
              <a:defRPr sz="2000" b="1" i="0">
                <a:solidFill>
                  <a:schemeClr val="tx1"/>
                </a:solidFill>
                <a:latin typeface="Cambria" panose="02040503050406030204" pitchFamily="18" charset="0"/>
                <a:ea typeface="Cambria" panose="02040503050406030204" pitchFamily="18" charset="0"/>
                <a:cs typeface="Segoe UI Light" panose="020B0502040204020203" pitchFamily="34"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ru-RU" sz="1400" b="0" dirty="0" smtClean="0">
                <a:solidFill>
                  <a:srgbClr val="002060"/>
                </a:solidFill>
                <a:latin typeface="Century" panose="02040604050505020304" pitchFamily="18" charset="0"/>
                <a:sym typeface="Helvetica Neue"/>
              </a:rPr>
              <a:t>Представление</a:t>
            </a:r>
          </a:p>
          <a:p>
            <a:pPr algn="ctr"/>
            <a:r>
              <a:rPr lang="ru-RU" sz="1400" b="0" dirty="0" smtClean="0">
                <a:solidFill>
                  <a:srgbClr val="002060"/>
                </a:solidFill>
                <a:latin typeface="Century" panose="02040604050505020304" pitchFamily="18" charset="0"/>
                <a:sym typeface="Helvetica Neue"/>
              </a:rPr>
              <a:t> годовой </a:t>
            </a:r>
          </a:p>
          <a:p>
            <a:pPr algn="ctr"/>
            <a:r>
              <a:rPr lang="ru-RU" sz="1400" b="0" dirty="0" smtClean="0">
                <a:solidFill>
                  <a:srgbClr val="002060"/>
                </a:solidFill>
                <a:latin typeface="Century" panose="02040604050505020304" pitchFamily="18" charset="0"/>
                <a:sym typeface="Helvetica Neue"/>
              </a:rPr>
              <a:t>отчетности</a:t>
            </a:r>
          </a:p>
          <a:p>
            <a:pPr algn="ctr"/>
            <a:r>
              <a:rPr lang="ru-RU" sz="1400" b="0" dirty="0" smtClean="0">
                <a:solidFill>
                  <a:srgbClr val="002060"/>
                </a:solidFill>
                <a:latin typeface="Century" panose="02040604050505020304" pitchFamily="18" charset="0"/>
                <a:sym typeface="Helvetica Neue"/>
              </a:rPr>
              <a:t> за 2024 год в </a:t>
            </a:r>
          </a:p>
          <a:p>
            <a:pPr algn="ctr"/>
            <a:r>
              <a:rPr lang="ru-RU" sz="1400" b="0" dirty="0" smtClean="0">
                <a:solidFill>
                  <a:srgbClr val="002060"/>
                </a:solidFill>
                <a:latin typeface="Century" panose="02040604050505020304" pitchFamily="18" charset="0"/>
                <a:sym typeface="Helvetica Neue"/>
              </a:rPr>
              <a:t>Счетную палату </a:t>
            </a:r>
          </a:p>
          <a:p>
            <a:pPr algn="ctr"/>
            <a:r>
              <a:rPr lang="ru-RU" sz="1400" b="0" dirty="0" smtClean="0">
                <a:solidFill>
                  <a:srgbClr val="002060"/>
                </a:solidFill>
                <a:latin typeface="Century" panose="02040604050505020304" pitchFamily="18" charset="0"/>
                <a:sym typeface="Helvetica Neue"/>
              </a:rPr>
              <a:t>Российской Федерации</a:t>
            </a:r>
          </a:p>
        </p:txBody>
      </p:sp>
      <p:sp>
        <p:nvSpPr>
          <p:cNvPr id="59" name="TextBox 58"/>
          <p:cNvSpPr txBox="1"/>
          <p:nvPr/>
        </p:nvSpPr>
        <p:spPr>
          <a:xfrm>
            <a:off x="1669459" y="1097285"/>
            <a:ext cx="9257211" cy="584775"/>
          </a:xfrm>
          <a:prstGeom prst="rect">
            <a:avLst/>
          </a:prstGeom>
          <a:noFill/>
        </p:spPr>
        <p:txBody>
          <a:bodyPr wrap="square" rtlCol="0">
            <a:spAutoFit/>
          </a:bodyPr>
          <a:lstStyle/>
          <a:p>
            <a:pPr algn="ctr"/>
            <a:r>
              <a:rPr lang="ru-RU" sz="1600" b="1" dirty="0" smtClean="0">
                <a:latin typeface="Century" panose="02040604050505020304" pitchFamily="18" charset="0"/>
              </a:rPr>
              <a:t>Главные распорядители средств федерального бюджета - </a:t>
            </a:r>
            <a:r>
              <a:rPr lang="ru-RU" sz="1600" b="1" dirty="0">
                <a:latin typeface="Century" panose="02040604050505020304" pitchFamily="18" charset="0"/>
              </a:rPr>
              <a:t>Приказ ФК от 23.10.2024 № 15н</a:t>
            </a:r>
          </a:p>
          <a:p>
            <a:pPr algn="ctr"/>
            <a:endParaRPr lang="ru-RU" sz="1600" b="1" dirty="0">
              <a:latin typeface="Century" panose="02040604050505020304" pitchFamily="18" charset="0"/>
            </a:endParaRPr>
          </a:p>
        </p:txBody>
      </p:sp>
      <p:sp>
        <p:nvSpPr>
          <p:cNvPr id="60" name="TextBox 59"/>
          <p:cNvSpPr txBox="1"/>
          <p:nvPr/>
        </p:nvSpPr>
        <p:spPr>
          <a:xfrm>
            <a:off x="661856" y="5617024"/>
            <a:ext cx="10730822" cy="738664"/>
          </a:xfrm>
          <a:prstGeom prst="rect">
            <a:avLst/>
          </a:prstGeom>
          <a:noFill/>
        </p:spPr>
        <p:txBody>
          <a:bodyPr wrap="square" rtlCol="0">
            <a:spAutoFit/>
          </a:bodyPr>
          <a:lstStyle/>
          <a:p>
            <a:r>
              <a:rPr lang="ru-RU" sz="1400" i="1" dirty="0" smtClean="0">
                <a:latin typeface="Century" panose="02040604050505020304" pitchFamily="18" charset="0"/>
              </a:rPr>
              <a:t>Справочно</a:t>
            </a:r>
          </a:p>
          <a:p>
            <a:r>
              <a:rPr lang="ru-RU" sz="1400" i="1" dirty="0" smtClean="0">
                <a:latin typeface="Century" panose="02040604050505020304" pitchFamily="18" charset="0"/>
              </a:rPr>
              <a:t>письмо </a:t>
            </a:r>
            <a:r>
              <a:rPr lang="ru-RU" sz="1400" i="1" dirty="0">
                <a:latin typeface="Century" panose="02040604050505020304" pitchFamily="18" charset="0"/>
              </a:rPr>
              <a:t>ФК от </a:t>
            </a:r>
            <a:r>
              <a:rPr lang="ru-RU" sz="1400" i="1" dirty="0" smtClean="0">
                <a:latin typeface="Century" panose="02040604050505020304" pitchFamily="18" charset="0"/>
              </a:rPr>
              <a:t>27.11.2024 07-04-05/02-35035 «О предоставлении отдельными ГРБС (по списку) прогноза исполнения бюджета в </a:t>
            </a:r>
            <a:r>
              <a:rPr lang="ru-RU" sz="1400" i="1" dirty="0">
                <a:latin typeface="Century" panose="02040604050505020304" pitchFamily="18" charset="0"/>
              </a:rPr>
              <a:t>части операции через счета в кредитных организациях, </a:t>
            </a:r>
            <a:r>
              <a:rPr lang="ru-RU" sz="1400" i="1" dirty="0" smtClean="0">
                <a:latin typeface="Century" panose="02040604050505020304" pitchFamily="18" charset="0"/>
              </a:rPr>
              <a:t>некассовых операций, остатков на банковских счетах»«</a:t>
            </a:r>
            <a:endParaRPr lang="ru-RU" sz="1400" i="1" dirty="0">
              <a:latin typeface="Century" panose="02040604050505020304" pitchFamily="18" charset="0"/>
            </a:endParaRPr>
          </a:p>
        </p:txBody>
      </p:sp>
      <p:cxnSp>
        <p:nvCxnSpPr>
          <p:cNvPr id="6" name="Прямая соединительная линия 5"/>
          <p:cNvCxnSpPr/>
          <p:nvPr/>
        </p:nvCxnSpPr>
        <p:spPr>
          <a:xfrm>
            <a:off x="545534" y="5529943"/>
            <a:ext cx="11312434" cy="0"/>
          </a:xfrm>
          <a:prstGeom prst="line">
            <a:avLst/>
          </a:prstGeom>
          <a:ln>
            <a:prstDash val="lg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619942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331" y="2969614"/>
            <a:ext cx="3387012" cy="1963621"/>
          </a:xfrm>
          <a:prstGeom prst="rect">
            <a:avLst/>
          </a:prstGeom>
          <a:noFill/>
          <a:ln>
            <a:solidFill>
              <a:schemeClr val="tx1">
                <a:lumMod val="65000"/>
                <a:lumOff val="35000"/>
              </a:schemeClr>
            </a:solidFill>
            <a:prstDash val="dash"/>
          </a:ln>
        </p:spPr>
        <p:txBody>
          <a:bodyPr wrap="square" rtlCol="0">
            <a:spAutoFit/>
          </a:bodyPr>
          <a:lstStyle/>
          <a:p>
            <a:endParaRPr lang="ru-RU" dirty="0"/>
          </a:p>
        </p:txBody>
      </p:sp>
      <p:pic>
        <p:nvPicPr>
          <p:cNvPr id="5" name="Рисунок 4">
            <a:extLst>
              <a:ext uri="{FF2B5EF4-FFF2-40B4-BE49-F238E27FC236}">
                <a16:creationId xmlns="" xmlns:a16="http://schemas.microsoft.com/office/drawing/2014/main" id="{9057F448-D147-4228-A0FD-8008E86D84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9971" y="143478"/>
            <a:ext cx="1402441" cy="548985"/>
          </a:xfrm>
          <a:prstGeom prst="rect">
            <a:avLst/>
          </a:prstGeom>
        </p:spPr>
      </p:pic>
      <p:sp>
        <p:nvSpPr>
          <p:cNvPr id="7" name="Номер слайда 6"/>
          <p:cNvSpPr>
            <a:spLocks noGrp="1"/>
          </p:cNvSpPr>
          <p:nvPr>
            <p:ph type="sldNum" sz="quarter" idx="7"/>
          </p:nvPr>
        </p:nvSpPr>
        <p:spPr>
          <a:xfrm>
            <a:off x="9253594" y="6369342"/>
            <a:ext cx="2804161" cy="348813"/>
          </a:xfrm>
        </p:spPr>
        <p:txBody>
          <a:bodyPr/>
          <a:lstStyle/>
          <a:p>
            <a:fld id="{B6F15528-21DE-4FAA-801E-634DDDAF4B2B}" type="slidenum">
              <a:rPr lang="ru-RU" smtClean="0">
                <a:solidFill>
                  <a:srgbClr val="44546A"/>
                </a:solidFill>
              </a:rPr>
              <a:pPr/>
              <a:t>5</a:t>
            </a:fld>
            <a:endParaRPr lang="ru-RU" dirty="0">
              <a:solidFill>
                <a:srgbClr val="44546A"/>
              </a:solidFill>
            </a:endParaRPr>
          </a:p>
        </p:txBody>
      </p:sp>
      <p:sp>
        <p:nvSpPr>
          <p:cNvPr id="14" name="Заголовок 2"/>
          <p:cNvSpPr txBox="1">
            <a:spLocks/>
          </p:cNvSpPr>
          <p:nvPr/>
        </p:nvSpPr>
        <p:spPr>
          <a:xfrm>
            <a:off x="75054" y="307953"/>
            <a:ext cx="11906470" cy="307777"/>
          </a:xfrm>
          <a:prstGeom prst="rect">
            <a:avLst/>
          </a:prstGeom>
        </p:spPr>
        <p:txBody>
          <a:bodyPr wrap="square" lIns="0" tIns="0" rIns="0" bIns="0" anchor="ctr">
            <a:spAutoFit/>
          </a:bodyPr>
          <a:lstStyle>
            <a:defPPr>
              <a:defRPr lang="ru-RU"/>
            </a:defPPr>
            <a:lvl1pPr algn="r">
              <a:defRPr sz="2000" b="1" i="0">
                <a:latin typeface="Century" panose="02040604050505020304" pitchFamily="18" charset="0"/>
                <a:ea typeface="Cambria"/>
                <a:cs typeface="Segoe UI Light"/>
              </a:defRPr>
            </a:lvl1pPr>
          </a:lstStyle>
          <a:p>
            <a:r>
              <a:rPr lang="ru-RU" dirty="0" smtClean="0">
                <a:sym typeface="Helvetica Neue"/>
              </a:rPr>
              <a:t>Сроки представления отчетности за 2024 год</a:t>
            </a:r>
            <a:endParaRPr lang="ru-RU" dirty="0">
              <a:sym typeface="Helvetica Neue"/>
            </a:endParaRPr>
          </a:p>
        </p:txBody>
      </p:sp>
      <p:sp>
        <p:nvSpPr>
          <p:cNvPr id="27" name="Прямоугольник 26"/>
          <p:cNvSpPr/>
          <p:nvPr/>
        </p:nvSpPr>
        <p:spPr>
          <a:xfrm>
            <a:off x="6318432" y="2094623"/>
            <a:ext cx="833883" cy="830997"/>
          </a:xfrm>
          <a:prstGeom prst="rect">
            <a:avLst/>
          </a:prstGeom>
        </p:spPr>
        <p:txBody>
          <a:bodyPr wrap="none">
            <a:spAutoFit/>
          </a:bodyPr>
          <a:lstStyle/>
          <a:p>
            <a:pPr algn="ctr"/>
            <a:r>
              <a:rPr lang="ru-RU" sz="1600" b="1" dirty="0" smtClean="0">
                <a:latin typeface="Century" panose="02040604050505020304" pitchFamily="18" charset="0"/>
                <a:cs typeface="Segoe UI Light" panose="020B0502040204020203" pitchFamily="34" charset="0"/>
              </a:rPr>
              <a:t>10 </a:t>
            </a:r>
          </a:p>
          <a:p>
            <a:pPr algn="ctr"/>
            <a:r>
              <a:rPr lang="ru-RU" sz="1600" b="1" dirty="0" smtClean="0">
                <a:latin typeface="Century" panose="02040604050505020304" pitchFamily="18" charset="0"/>
                <a:cs typeface="Segoe UI Light" panose="020B0502040204020203" pitchFamily="34" charset="0"/>
              </a:rPr>
              <a:t>марта </a:t>
            </a:r>
          </a:p>
          <a:p>
            <a:pPr algn="ctr"/>
            <a:endParaRPr lang="ru-RU" sz="1600" b="1" dirty="0" smtClean="0">
              <a:latin typeface="Century" panose="02040604050505020304" pitchFamily="18" charset="0"/>
              <a:cs typeface="Segoe UI Light" panose="020B0502040204020203" pitchFamily="34" charset="0"/>
            </a:endParaRPr>
          </a:p>
        </p:txBody>
      </p:sp>
      <p:cxnSp>
        <p:nvCxnSpPr>
          <p:cNvPr id="29" name="Прямая со стрелкой 28"/>
          <p:cNvCxnSpPr/>
          <p:nvPr/>
        </p:nvCxnSpPr>
        <p:spPr>
          <a:xfrm>
            <a:off x="104650" y="2773873"/>
            <a:ext cx="11982701" cy="1546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0" name="Овал 29"/>
          <p:cNvSpPr/>
          <p:nvPr/>
        </p:nvSpPr>
        <p:spPr>
          <a:xfrm>
            <a:off x="6591356" y="2699679"/>
            <a:ext cx="144016" cy="144016"/>
          </a:xfrm>
          <a:prstGeom prst="ellipse">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latin typeface="Century" panose="02040604050505020304" pitchFamily="18" charset="0"/>
              <a:cs typeface="Segoe UI Light" panose="020B0502040204020203" pitchFamily="34" charset="0"/>
            </a:endParaRPr>
          </a:p>
        </p:txBody>
      </p:sp>
      <p:sp>
        <p:nvSpPr>
          <p:cNvPr id="36" name="Прямоугольник 35"/>
          <p:cNvSpPr/>
          <p:nvPr/>
        </p:nvSpPr>
        <p:spPr>
          <a:xfrm>
            <a:off x="8969102" y="2094623"/>
            <a:ext cx="949299" cy="584775"/>
          </a:xfrm>
          <a:prstGeom prst="rect">
            <a:avLst/>
          </a:prstGeom>
        </p:spPr>
        <p:txBody>
          <a:bodyPr wrap="none">
            <a:spAutoFit/>
          </a:bodyPr>
          <a:lstStyle/>
          <a:p>
            <a:pPr algn="ctr"/>
            <a:r>
              <a:rPr lang="ru-RU" sz="1600" b="1" dirty="0" smtClean="0">
                <a:latin typeface="Century" panose="02040604050505020304" pitchFamily="18" charset="0"/>
                <a:cs typeface="Segoe UI Light" panose="020B0502040204020203" pitchFamily="34" charset="0"/>
              </a:rPr>
              <a:t>5 </a:t>
            </a:r>
          </a:p>
          <a:p>
            <a:pPr algn="ctr"/>
            <a:r>
              <a:rPr lang="ru-RU" sz="1600" b="1" dirty="0" smtClean="0">
                <a:latin typeface="Century" panose="02040604050505020304" pitchFamily="18" charset="0"/>
                <a:cs typeface="Segoe UI Light" panose="020B0502040204020203" pitchFamily="34" charset="0"/>
              </a:rPr>
              <a:t>апреля </a:t>
            </a:r>
          </a:p>
        </p:txBody>
      </p:sp>
      <p:sp>
        <p:nvSpPr>
          <p:cNvPr id="38" name="Прямоугольник 37"/>
          <p:cNvSpPr/>
          <p:nvPr/>
        </p:nvSpPr>
        <p:spPr>
          <a:xfrm>
            <a:off x="1858344" y="2094623"/>
            <a:ext cx="950901" cy="584775"/>
          </a:xfrm>
          <a:prstGeom prst="rect">
            <a:avLst/>
          </a:prstGeom>
        </p:spPr>
        <p:txBody>
          <a:bodyPr wrap="none">
            <a:spAutoFit/>
          </a:bodyPr>
          <a:lstStyle/>
          <a:p>
            <a:pPr algn="ctr"/>
            <a:r>
              <a:rPr lang="ru-RU" sz="1600" b="1" dirty="0" smtClean="0">
                <a:latin typeface="Century" panose="02040604050505020304" pitchFamily="18" charset="0"/>
                <a:cs typeface="Segoe UI Light" panose="020B0502040204020203" pitchFamily="34" charset="0"/>
              </a:rPr>
              <a:t>20</a:t>
            </a:r>
          </a:p>
          <a:p>
            <a:pPr algn="ctr"/>
            <a:r>
              <a:rPr lang="ru-RU" sz="1600" b="1" dirty="0" smtClean="0">
                <a:latin typeface="Century" panose="02040604050505020304" pitchFamily="18" charset="0"/>
                <a:cs typeface="Segoe UI Light" panose="020B0502040204020203" pitchFamily="34" charset="0"/>
              </a:rPr>
              <a:t>января </a:t>
            </a:r>
          </a:p>
        </p:txBody>
      </p:sp>
      <p:sp>
        <p:nvSpPr>
          <p:cNvPr id="40" name="Овал 39"/>
          <p:cNvSpPr/>
          <p:nvPr/>
        </p:nvSpPr>
        <p:spPr>
          <a:xfrm>
            <a:off x="2253070" y="2699679"/>
            <a:ext cx="144016" cy="144016"/>
          </a:xfrm>
          <a:prstGeom prst="ellipse">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latin typeface="Century" panose="02040604050505020304" pitchFamily="18" charset="0"/>
              <a:cs typeface="Segoe UI Light" panose="020B0502040204020203" pitchFamily="34" charset="0"/>
            </a:endParaRPr>
          </a:p>
        </p:txBody>
      </p:sp>
      <p:sp>
        <p:nvSpPr>
          <p:cNvPr id="42" name="Правая фигурная скобка 41"/>
          <p:cNvSpPr/>
          <p:nvPr/>
        </p:nvSpPr>
        <p:spPr>
          <a:xfrm rot="5400000">
            <a:off x="7999066" y="1561666"/>
            <a:ext cx="168609" cy="2748253"/>
          </a:xfrm>
          <a:prstGeom prst="rightBrace">
            <a:avLst>
              <a:gd name="adj1" fmla="val 8333"/>
              <a:gd name="adj2" fmla="val 49067"/>
            </a:avLst>
          </a:prstGeom>
          <a:ln w="19050">
            <a:prstDash val="lg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dirty="0">
              <a:latin typeface="Century" panose="02040604050505020304" pitchFamily="18" charset="0"/>
            </a:endParaRPr>
          </a:p>
        </p:txBody>
      </p:sp>
      <p:sp>
        <p:nvSpPr>
          <p:cNvPr id="43" name="Заголовок 2"/>
          <p:cNvSpPr txBox="1">
            <a:spLocks/>
          </p:cNvSpPr>
          <p:nvPr/>
        </p:nvSpPr>
        <p:spPr>
          <a:xfrm>
            <a:off x="1371859" y="3058846"/>
            <a:ext cx="2181624" cy="453023"/>
          </a:xfrm>
          <a:prstGeom prst="rect">
            <a:avLst/>
          </a:prstGeom>
        </p:spPr>
        <p:txBody>
          <a:bodyPr vert="horz" wrap="square" lIns="0" tIns="0" rIns="0" bIns="0" rtlCol="0" anchor="t" anchorCtr="0">
            <a:noAutofit/>
          </a:bodyPr>
          <a:lstStyle>
            <a:defPPr>
              <a:defRPr lang="ru-RU"/>
            </a:defPPr>
            <a:lvl1pPr algn="r">
              <a:lnSpc>
                <a:spcPct val="90000"/>
              </a:lnSpc>
              <a:spcBef>
                <a:spcPct val="0"/>
              </a:spcBef>
              <a:buNone/>
              <a:defRPr sz="2000" b="1" i="0">
                <a:solidFill>
                  <a:schemeClr val="tx1"/>
                </a:solidFill>
                <a:latin typeface="Cambria" panose="02040503050406030204" pitchFamily="18" charset="0"/>
                <a:ea typeface="Cambria" panose="02040503050406030204" pitchFamily="18" charset="0"/>
                <a:cs typeface="Segoe UI Light" panose="020B0502040204020203" pitchFamily="34"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ru-RU" sz="1400" b="0" dirty="0" smtClean="0">
                <a:solidFill>
                  <a:srgbClr val="002060"/>
                </a:solidFill>
                <a:latin typeface="Century" panose="02040604050505020304" pitchFamily="18" charset="0"/>
                <a:sym typeface="Helvetica Neue"/>
              </a:rPr>
              <a:t>Представление  </a:t>
            </a:r>
          </a:p>
          <a:p>
            <a:pPr algn="ctr"/>
            <a:r>
              <a:rPr lang="ru-RU" sz="1400" b="0" dirty="0" smtClean="0">
                <a:solidFill>
                  <a:srgbClr val="002060"/>
                </a:solidFill>
                <a:latin typeface="Century" panose="02040604050505020304" pitchFamily="18" charset="0"/>
                <a:sym typeface="Helvetica Neue"/>
              </a:rPr>
              <a:t>месячной отчетности </a:t>
            </a:r>
          </a:p>
          <a:p>
            <a:pPr algn="ctr"/>
            <a:r>
              <a:rPr lang="ru-RU" sz="1400" b="0" dirty="0" smtClean="0">
                <a:solidFill>
                  <a:srgbClr val="002060"/>
                </a:solidFill>
                <a:latin typeface="Century" panose="02040604050505020304" pitchFamily="18" charset="0"/>
                <a:sym typeface="Helvetica Neue"/>
              </a:rPr>
              <a:t>за 2024 год  </a:t>
            </a:r>
          </a:p>
          <a:p>
            <a:pPr algn="ctr"/>
            <a:r>
              <a:rPr lang="ru-RU" sz="1400" b="0" dirty="0" smtClean="0">
                <a:solidFill>
                  <a:srgbClr val="002060"/>
                </a:solidFill>
                <a:latin typeface="Century" panose="02040604050505020304" pitchFamily="18" charset="0"/>
                <a:sym typeface="Helvetica Neue"/>
              </a:rPr>
              <a:t>Письмо ФК </a:t>
            </a:r>
          </a:p>
          <a:p>
            <a:pPr algn="ctr"/>
            <a:r>
              <a:rPr lang="ru-RU" sz="1400" b="0" dirty="0" smtClean="0">
                <a:solidFill>
                  <a:srgbClr val="002060"/>
                </a:solidFill>
                <a:latin typeface="Century" panose="02040604050505020304" pitchFamily="18" charset="0"/>
                <a:sym typeface="Helvetica Neue"/>
              </a:rPr>
              <a:t>от 21.11.2024 </a:t>
            </a:r>
          </a:p>
          <a:p>
            <a:pPr algn="ctr"/>
            <a:r>
              <a:rPr lang="ru-RU" sz="1400" b="0" dirty="0" smtClean="0">
                <a:solidFill>
                  <a:srgbClr val="002060"/>
                </a:solidFill>
                <a:latin typeface="Century" panose="02040604050505020304" pitchFamily="18" charset="0"/>
                <a:sym typeface="Helvetica Neue"/>
              </a:rPr>
              <a:t>№ 07-04-05/02-34227</a:t>
            </a:r>
          </a:p>
          <a:p>
            <a:pPr algn="ctr"/>
            <a:r>
              <a:rPr lang="ru-RU" sz="1400" b="0" i="1" dirty="0" smtClean="0">
                <a:solidFill>
                  <a:srgbClr val="002060"/>
                </a:solidFill>
                <a:latin typeface="Century" panose="02040604050505020304" pitchFamily="18" charset="0"/>
                <a:sym typeface="Helvetica Neue"/>
              </a:rPr>
              <a:t>(317 ф, 125 ф)</a:t>
            </a:r>
          </a:p>
          <a:p>
            <a:pPr algn="ctr"/>
            <a:endParaRPr lang="ru-RU" sz="1400" b="0" dirty="0" smtClean="0">
              <a:solidFill>
                <a:srgbClr val="002060"/>
              </a:solidFill>
              <a:latin typeface="Century" panose="02040604050505020304" pitchFamily="18" charset="0"/>
              <a:sym typeface="Helvetica Neue"/>
            </a:endParaRPr>
          </a:p>
          <a:p>
            <a:pPr algn="ctr"/>
            <a:endParaRPr lang="ru-RU" sz="1400" b="0" i="1" dirty="0" smtClean="0">
              <a:solidFill>
                <a:srgbClr val="002060"/>
              </a:solidFill>
              <a:latin typeface="Century" panose="02040604050505020304" pitchFamily="18" charset="0"/>
              <a:sym typeface="Helvetica Neue"/>
            </a:endParaRPr>
          </a:p>
        </p:txBody>
      </p:sp>
      <p:sp>
        <p:nvSpPr>
          <p:cNvPr id="50" name="Заголовок 2"/>
          <p:cNvSpPr txBox="1">
            <a:spLocks/>
          </p:cNvSpPr>
          <p:nvPr/>
        </p:nvSpPr>
        <p:spPr>
          <a:xfrm>
            <a:off x="7026498" y="3077508"/>
            <a:ext cx="2113746" cy="453023"/>
          </a:xfrm>
          <a:prstGeom prst="rect">
            <a:avLst/>
          </a:prstGeom>
        </p:spPr>
        <p:txBody>
          <a:bodyPr vert="horz" wrap="square" lIns="0" tIns="0" rIns="0" bIns="0" rtlCol="0" anchor="t" anchorCtr="0">
            <a:noAutofit/>
          </a:bodyPr>
          <a:lstStyle>
            <a:defPPr>
              <a:defRPr lang="ru-RU"/>
            </a:defPPr>
            <a:lvl1pPr algn="r">
              <a:lnSpc>
                <a:spcPct val="90000"/>
              </a:lnSpc>
              <a:spcBef>
                <a:spcPct val="0"/>
              </a:spcBef>
              <a:buNone/>
              <a:defRPr sz="2000" b="1" i="0">
                <a:solidFill>
                  <a:schemeClr val="tx1"/>
                </a:solidFill>
                <a:latin typeface="Cambria" panose="02040503050406030204" pitchFamily="18" charset="0"/>
                <a:ea typeface="Cambria" panose="02040503050406030204" pitchFamily="18" charset="0"/>
                <a:cs typeface="Segoe UI Light" panose="020B0502040204020203" pitchFamily="34"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ru-RU" sz="1400" b="0" dirty="0" smtClean="0">
                <a:solidFill>
                  <a:srgbClr val="002060"/>
                </a:solidFill>
                <a:latin typeface="Century" panose="02040604050505020304" pitchFamily="18" charset="0"/>
                <a:sym typeface="Helvetica Neue"/>
              </a:rPr>
              <a:t>Представление </a:t>
            </a:r>
          </a:p>
          <a:p>
            <a:pPr algn="ctr"/>
            <a:r>
              <a:rPr lang="ru-RU" sz="1400" b="0" dirty="0" smtClean="0">
                <a:solidFill>
                  <a:srgbClr val="002060"/>
                </a:solidFill>
                <a:latin typeface="Century" panose="02040604050505020304" pitchFamily="18" charset="0"/>
                <a:sym typeface="Helvetica Neue"/>
              </a:rPr>
              <a:t> годовой </a:t>
            </a:r>
          </a:p>
          <a:p>
            <a:pPr algn="ctr"/>
            <a:r>
              <a:rPr lang="ru-RU" sz="1400" b="0" dirty="0" smtClean="0">
                <a:solidFill>
                  <a:srgbClr val="002060"/>
                </a:solidFill>
                <a:latin typeface="Century" panose="02040604050505020304" pitchFamily="18" charset="0"/>
                <a:sym typeface="Helvetica Neue"/>
              </a:rPr>
              <a:t>отчетности</a:t>
            </a:r>
          </a:p>
          <a:p>
            <a:pPr algn="ctr"/>
            <a:r>
              <a:rPr lang="ru-RU" sz="1400" b="0" dirty="0" smtClean="0">
                <a:solidFill>
                  <a:srgbClr val="002060"/>
                </a:solidFill>
                <a:latin typeface="Century" panose="02040604050505020304" pitchFamily="18" charset="0"/>
                <a:sym typeface="Helvetica Neue"/>
              </a:rPr>
              <a:t> за 2024 год ФО </a:t>
            </a:r>
          </a:p>
          <a:p>
            <a:pPr algn="ctr"/>
            <a:r>
              <a:rPr lang="ru-RU" sz="1400" b="0" dirty="0" smtClean="0">
                <a:solidFill>
                  <a:srgbClr val="002060"/>
                </a:solidFill>
                <a:latin typeface="Century" panose="02040604050505020304" pitchFamily="18" charset="0"/>
                <a:sym typeface="Helvetica Neue"/>
              </a:rPr>
              <a:t>субъектов РФ, ГВБФ</a:t>
            </a:r>
            <a:r>
              <a:rPr lang="ru-RU" sz="1600" dirty="0" smtClean="0">
                <a:solidFill>
                  <a:srgbClr val="002060"/>
                </a:solidFill>
                <a:latin typeface="Century" panose="02040604050505020304" pitchFamily="18" charset="0"/>
                <a:sym typeface="Helvetica Neue"/>
              </a:rPr>
              <a:t>*</a:t>
            </a:r>
          </a:p>
        </p:txBody>
      </p:sp>
      <p:sp>
        <p:nvSpPr>
          <p:cNvPr id="52" name="TextBox 51"/>
          <p:cNvSpPr txBox="1"/>
          <p:nvPr/>
        </p:nvSpPr>
        <p:spPr>
          <a:xfrm>
            <a:off x="-120974" y="3049515"/>
            <a:ext cx="1640881" cy="1255728"/>
          </a:xfrm>
          <a:prstGeom prst="rect">
            <a:avLst/>
          </a:prstGeom>
        </p:spPr>
        <p:txBody>
          <a:bodyPr vert="horz" wrap="square" lIns="0" tIns="0" rIns="0" bIns="0" rtlCol="0" anchor="t" anchorCtr="0">
            <a:noAutofit/>
          </a:bodyPr>
          <a:lstStyle>
            <a:defPPr>
              <a:defRPr lang="ru-RU"/>
            </a:defPPr>
            <a:lvl1pPr algn="ctr">
              <a:lnSpc>
                <a:spcPct val="90000"/>
              </a:lnSpc>
              <a:spcBef>
                <a:spcPct val="0"/>
              </a:spcBef>
              <a:buNone/>
              <a:defRPr sz="1400" b="0" i="0">
                <a:solidFill>
                  <a:srgbClr val="002060"/>
                </a:solidFill>
                <a:latin typeface="Century" panose="02040604050505020304" pitchFamily="18" charset="0"/>
                <a:ea typeface="Cambria" panose="02040503050406030204" pitchFamily="18" charset="0"/>
                <a:cs typeface="Segoe UI Light" panose="020B0502040204020203" pitchFamily="34" charset="0"/>
              </a:defRPr>
            </a:lvl1pPr>
          </a:lstStyle>
          <a:p>
            <a:r>
              <a:rPr lang="ru-RU" dirty="0"/>
              <a:t>Предоставление ТОФК оперативных</a:t>
            </a:r>
          </a:p>
          <a:p>
            <a:r>
              <a:rPr lang="ru-RU" dirty="0"/>
              <a:t>Отчетов </a:t>
            </a:r>
            <a:endParaRPr lang="ru-RU" dirty="0" smtClean="0"/>
          </a:p>
          <a:p>
            <a:r>
              <a:rPr lang="ru-RU" dirty="0" smtClean="0"/>
              <a:t>ф</a:t>
            </a:r>
            <a:r>
              <a:rPr lang="ru-RU" dirty="0"/>
              <a:t>. 151, 152 на 01.01.2024 финансовым органам </a:t>
            </a:r>
          </a:p>
        </p:txBody>
      </p:sp>
      <p:sp>
        <p:nvSpPr>
          <p:cNvPr id="15" name="Прямоугольник 14"/>
          <p:cNvSpPr/>
          <p:nvPr/>
        </p:nvSpPr>
        <p:spPr>
          <a:xfrm>
            <a:off x="218801" y="2094623"/>
            <a:ext cx="950901" cy="584775"/>
          </a:xfrm>
          <a:prstGeom prst="rect">
            <a:avLst/>
          </a:prstGeom>
        </p:spPr>
        <p:txBody>
          <a:bodyPr wrap="none">
            <a:spAutoFit/>
          </a:bodyPr>
          <a:lstStyle/>
          <a:p>
            <a:pPr algn="ctr"/>
            <a:r>
              <a:rPr lang="ru-RU" sz="1600" b="1" dirty="0">
                <a:latin typeface="Century" panose="02040604050505020304" pitchFamily="18" charset="0"/>
                <a:cs typeface="Segoe UI Light" panose="020B0502040204020203" pitchFamily="34" charset="0"/>
              </a:rPr>
              <a:t>10 </a:t>
            </a:r>
            <a:endParaRPr lang="ru-RU" sz="1600" b="1" dirty="0" smtClean="0">
              <a:latin typeface="Century" panose="02040604050505020304" pitchFamily="18" charset="0"/>
              <a:cs typeface="Segoe UI Light" panose="020B0502040204020203" pitchFamily="34" charset="0"/>
            </a:endParaRPr>
          </a:p>
          <a:p>
            <a:pPr algn="ctr"/>
            <a:r>
              <a:rPr lang="ru-RU" sz="1600" b="1" dirty="0" smtClean="0">
                <a:latin typeface="Century" panose="02040604050505020304" pitchFamily="18" charset="0"/>
                <a:cs typeface="Segoe UI Light" panose="020B0502040204020203" pitchFamily="34" charset="0"/>
              </a:rPr>
              <a:t>января </a:t>
            </a:r>
            <a:endParaRPr lang="ru-RU" sz="1600" b="1" dirty="0">
              <a:latin typeface="Century" panose="02040604050505020304" pitchFamily="18" charset="0"/>
              <a:cs typeface="Segoe UI Light" panose="020B0502040204020203" pitchFamily="34" charset="0"/>
            </a:endParaRPr>
          </a:p>
        </p:txBody>
      </p:sp>
      <p:sp>
        <p:nvSpPr>
          <p:cNvPr id="53" name="Овал 52"/>
          <p:cNvSpPr/>
          <p:nvPr/>
        </p:nvSpPr>
        <p:spPr>
          <a:xfrm>
            <a:off x="592362" y="2699679"/>
            <a:ext cx="144016" cy="144016"/>
          </a:xfrm>
          <a:prstGeom prst="ellipse">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latin typeface="Century" panose="02040604050505020304" pitchFamily="18" charset="0"/>
              <a:cs typeface="Segoe UI Light" panose="020B0502040204020203" pitchFamily="34" charset="0"/>
            </a:endParaRPr>
          </a:p>
        </p:txBody>
      </p:sp>
      <p:sp>
        <p:nvSpPr>
          <p:cNvPr id="39" name="TextBox 38"/>
          <p:cNvSpPr txBox="1"/>
          <p:nvPr/>
        </p:nvSpPr>
        <p:spPr>
          <a:xfrm>
            <a:off x="2820535" y="1083089"/>
            <a:ext cx="6928405" cy="584775"/>
          </a:xfrm>
          <a:prstGeom prst="rect">
            <a:avLst/>
          </a:prstGeom>
          <a:noFill/>
        </p:spPr>
        <p:txBody>
          <a:bodyPr wrap="square" rtlCol="0">
            <a:spAutoFit/>
          </a:bodyPr>
          <a:lstStyle/>
          <a:p>
            <a:pPr algn="ctr"/>
            <a:r>
              <a:rPr lang="ru-RU" sz="1600" b="1" dirty="0" smtClean="0">
                <a:latin typeface="Century" panose="02040604050505020304" pitchFamily="18" charset="0"/>
              </a:rPr>
              <a:t>Финансовые органы субъектов Российской Федерации, </a:t>
            </a:r>
          </a:p>
          <a:p>
            <a:pPr algn="ctr"/>
            <a:r>
              <a:rPr lang="ru-RU" sz="1600" b="1" dirty="0" smtClean="0">
                <a:latin typeface="Century" panose="02040604050505020304" pitchFamily="18" charset="0"/>
              </a:rPr>
              <a:t>органы управления государственными внебюджетными фондами</a:t>
            </a:r>
            <a:endParaRPr lang="ru-RU" sz="1600" b="1" dirty="0">
              <a:latin typeface="Century" panose="02040604050505020304" pitchFamily="18" charset="0"/>
            </a:endParaRPr>
          </a:p>
        </p:txBody>
      </p:sp>
      <p:sp>
        <p:nvSpPr>
          <p:cNvPr id="19" name="Прямоугольник 18"/>
          <p:cNvSpPr/>
          <p:nvPr/>
        </p:nvSpPr>
        <p:spPr>
          <a:xfrm>
            <a:off x="9894334" y="2093653"/>
            <a:ext cx="949299" cy="584775"/>
          </a:xfrm>
          <a:prstGeom prst="rect">
            <a:avLst/>
          </a:prstGeom>
        </p:spPr>
        <p:txBody>
          <a:bodyPr wrap="none">
            <a:spAutoFit/>
          </a:bodyPr>
          <a:lstStyle/>
          <a:p>
            <a:pPr algn="ctr"/>
            <a:r>
              <a:rPr lang="ru-RU" sz="1600" b="1" dirty="0" smtClean="0">
                <a:latin typeface="Century" panose="02040604050505020304" pitchFamily="18" charset="0"/>
                <a:cs typeface="Segoe UI Light" panose="020B0502040204020203" pitchFamily="34" charset="0"/>
              </a:rPr>
              <a:t>25 </a:t>
            </a:r>
          </a:p>
          <a:p>
            <a:pPr algn="ctr"/>
            <a:r>
              <a:rPr lang="ru-RU" sz="1600" b="1" dirty="0" smtClean="0">
                <a:latin typeface="Century" panose="02040604050505020304" pitchFamily="18" charset="0"/>
                <a:cs typeface="Segoe UI Light" panose="020B0502040204020203" pitchFamily="34" charset="0"/>
              </a:rPr>
              <a:t>апреля </a:t>
            </a:r>
          </a:p>
        </p:txBody>
      </p:sp>
      <p:sp>
        <p:nvSpPr>
          <p:cNvPr id="20" name="Овал 19"/>
          <p:cNvSpPr/>
          <p:nvPr/>
        </p:nvSpPr>
        <p:spPr>
          <a:xfrm>
            <a:off x="10324355" y="2699679"/>
            <a:ext cx="144016" cy="144016"/>
          </a:xfrm>
          <a:prstGeom prst="ellipse">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latin typeface="Century" panose="02040604050505020304" pitchFamily="18" charset="0"/>
              <a:cs typeface="Segoe UI Light" panose="020B0502040204020203" pitchFamily="34" charset="0"/>
            </a:endParaRPr>
          </a:p>
        </p:txBody>
      </p:sp>
      <p:sp>
        <p:nvSpPr>
          <p:cNvPr id="21" name="Заголовок 2"/>
          <p:cNvSpPr txBox="1">
            <a:spLocks/>
          </p:cNvSpPr>
          <p:nvPr/>
        </p:nvSpPr>
        <p:spPr>
          <a:xfrm>
            <a:off x="9352993" y="3077508"/>
            <a:ext cx="2113746" cy="453023"/>
          </a:xfrm>
          <a:prstGeom prst="rect">
            <a:avLst/>
          </a:prstGeom>
        </p:spPr>
        <p:txBody>
          <a:bodyPr vert="horz" wrap="square" lIns="0" tIns="0" rIns="0" bIns="0" rtlCol="0" anchor="t" anchorCtr="0">
            <a:noAutofit/>
          </a:bodyPr>
          <a:lstStyle>
            <a:defPPr>
              <a:defRPr lang="ru-RU"/>
            </a:defPPr>
            <a:lvl1pPr algn="r">
              <a:lnSpc>
                <a:spcPct val="90000"/>
              </a:lnSpc>
              <a:spcBef>
                <a:spcPct val="0"/>
              </a:spcBef>
              <a:buNone/>
              <a:defRPr sz="2000" b="1" i="0">
                <a:solidFill>
                  <a:schemeClr val="tx1"/>
                </a:solidFill>
                <a:latin typeface="Cambria" panose="02040503050406030204" pitchFamily="18" charset="0"/>
                <a:ea typeface="Cambria" panose="02040503050406030204" pitchFamily="18" charset="0"/>
                <a:cs typeface="Segoe UI Light" panose="020B0502040204020203" pitchFamily="34"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ru-RU" sz="1400" b="0" dirty="0" smtClean="0">
                <a:solidFill>
                  <a:srgbClr val="002060"/>
                </a:solidFill>
                <a:latin typeface="Century" panose="02040604050505020304" pitchFamily="18" charset="0"/>
                <a:sym typeface="Helvetica Neue"/>
              </a:rPr>
              <a:t>Представление </a:t>
            </a:r>
          </a:p>
          <a:p>
            <a:pPr algn="ctr"/>
            <a:r>
              <a:rPr lang="ru-RU" sz="1400" b="0" dirty="0" smtClean="0">
                <a:solidFill>
                  <a:srgbClr val="002060"/>
                </a:solidFill>
                <a:latin typeface="Century" panose="02040604050505020304" pitchFamily="18" charset="0"/>
                <a:sym typeface="Helvetica Neue"/>
              </a:rPr>
              <a:t> годовой </a:t>
            </a:r>
          </a:p>
          <a:p>
            <a:pPr algn="ctr"/>
            <a:r>
              <a:rPr lang="ru-RU" sz="1400" b="0" dirty="0" smtClean="0">
                <a:solidFill>
                  <a:srgbClr val="002060"/>
                </a:solidFill>
                <a:latin typeface="Century" panose="02040604050505020304" pitchFamily="18" charset="0"/>
                <a:sym typeface="Helvetica Neue"/>
              </a:rPr>
              <a:t>отчетности</a:t>
            </a:r>
          </a:p>
          <a:p>
            <a:pPr algn="ctr"/>
            <a:r>
              <a:rPr lang="ru-RU" sz="1400" b="0" dirty="0" smtClean="0">
                <a:solidFill>
                  <a:srgbClr val="002060"/>
                </a:solidFill>
                <a:latin typeface="Century" panose="02040604050505020304" pitchFamily="18" charset="0"/>
                <a:sym typeface="Helvetica Neue"/>
              </a:rPr>
              <a:t> за 2024 год</a:t>
            </a:r>
          </a:p>
          <a:p>
            <a:pPr algn="ctr"/>
            <a:r>
              <a:rPr lang="ru-RU" sz="1400" b="0" dirty="0" smtClean="0">
                <a:solidFill>
                  <a:srgbClr val="002060"/>
                </a:solidFill>
                <a:latin typeface="Century" panose="02040604050505020304" pitchFamily="18" charset="0"/>
                <a:sym typeface="Helvetica Neue"/>
              </a:rPr>
              <a:t>ДНР, ЛНР,</a:t>
            </a:r>
          </a:p>
          <a:p>
            <a:pPr algn="ctr"/>
            <a:r>
              <a:rPr lang="ru-RU" sz="1400" b="0" dirty="0" smtClean="0">
                <a:solidFill>
                  <a:srgbClr val="002060"/>
                </a:solidFill>
                <a:latin typeface="Century" panose="02040604050505020304" pitchFamily="18" charset="0"/>
                <a:sym typeface="Helvetica Neue"/>
              </a:rPr>
              <a:t>Запорожской, </a:t>
            </a:r>
          </a:p>
          <a:p>
            <a:pPr algn="ctr"/>
            <a:r>
              <a:rPr lang="ru-RU" sz="1400" b="0" dirty="0" smtClean="0">
                <a:solidFill>
                  <a:srgbClr val="002060"/>
                </a:solidFill>
                <a:latin typeface="Century" panose="02040604050505020304" pitchFamily="18" charset="0"/>
                <a:sym typeface="Helvetica Neue"/>
              </a:rPr>
              <a:t>Херсонской </a:t>
            </a:r>
          </a:p>
          <a:p>
            <a:pPr algn="ctr"/>
            <a:r>
              <a:rPr lang="ru-RU" sz="1400" b="0" dirty="0" smtClean="0">
                <a:solidFill>
                  <a:srgbClr val="002060"/>
                </a:solidFill>
                <a:latin typeface="Century" panose="02040604050505020304" pitchFamily="18" charset="0"/>
                <a:sym typeface="Helvetica Neue"/>
              </a:rPr>
              <a:t>областям </a:t>
            </a:r>
          </a:p>
          <a:p>
            <a:pPr algn="ctr"/>
            <a:r>
              <a:rPr lang="ru-RU" sz="1400" b="0" dirty="0" smtClean="0">
                <a:solidFill>
                  <a:srgbClr val="002060"/>
                </a:solidFill>
                <a:latin typeface="Century" panose="02040604050505020304" pitchFamily="18" charset="0"/>
                <a:sym typeface="Helvetica Neue"/>
              </a:rPr>
              <a:t>(ф. 0503317,</a:t>
            </a:r>
          </a:p>
          <a:p>
            <a:pPr algn="ctr"/>
            <a:r>
              <a:rPr lang="ru-RU" sz="1400" b="0" dirty="0" smtClean="0">
                <a:solidFill>
                  <a:srgbClr val="002060"/>
                </a:solidFill>
                <a:latin typeface="Century" panose="02040604050505020304" pitchFamily="18" charset="0"/>
                <a:sym typeface="Helvetica Neue"/>
              </a:rPr>
              <a:t> 0503125</a:t>
            </a:r>
            <a:r>
              <a:rPr lang="ru-RU" sz="1600" dirty="0" smtClean="0">
                <a:solidFill>
                  <a:srgbClr val="002060"/>
                </a:solidFill>
                <a:latin typeface="Century" panose="02040604050505020304" pitchFamily="18" charset="0"/>
                <a:sym typeface="Helvetica Neue"/>
              </a:rPr>
              <a:t>**</a:t>
            </a:r>
            <a:r>
              <a:rPr lang="ru-RU" sz="1400" b="0" dirty="0" smtClean="0">
                <a:solidFill>
                  <a:srgbClr val="002060"/>
                </a:solidFill>
                <a:latin typeface="Century" panose="02040604050505020304" pitchFamily="18" charset="0"/>
                <a:sym typeface="Helvetica Neue"/>
              </a:rPr>
              <a:t>)</a:t>
            </a:r>
          </a:p>
        </p:txBody>
      </p:sp>
      <p:sp>
        <p:nvSpPr>
          <p:cNvPr id="23" name="Овал 22"/>
          <p:cNvSpPr/>
          <p:nvPr/>
        </p:nvSpPr>
        <p:spPr>
          <a:xfrm>
            <a:off x="9370801" y="2707078"/>
            <a:ext cx="144016" cy="144016"/>
          </a:xfrm>
          <a:prstGeom prst="ellipse">
            <a:avLst/>
          </a:prstGeom>
          <a:solidFill>
            <a:schemeClr val="tx1">
              <a:lumMod val="65000"/>
              <a:lumOff val="3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latin typeface="Century" panose="02040604050505020304" pitchFamily="18" charset="0"/>
              <a:cs typeface="Segoe UI Light" panose="020B0502040204020203" pitchFamily="34" charset="0"/>
            </a:endParaRPr>
          </a:p>
        </p:txBody>
      </p:sp>
      <p:sp>
        <p:nvSpPr>
          <p:cNvPr id="4" name="TextBox 3"/>
          <p:cNvSpPr txBox="1"/>
          <p:nvPr/>
        </p:nvSpPr>
        <p:spPr>
          <a:xfrm>
            <a:off x="322114" y="5174156"/>
            <a:ext cx="11387804" cy="1384995"/>
          </a:xfrm>
          <a:prstGeom prst="rect">
            <a:avLst/>
          </a:prstGeom>
          <a:noFill/>
        </p:spPr>
        <p:txBody>
          <a:bodyPr wrap="square" rtlCol="0">
            <a:spAutoFit/>
          </a:bodyPr>
          <a:lstStyle/>
          <a:p>
            <a:r>
              <a:rPr lang="ru-RU" sz="1400"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В соответствии с приказом МФ РФ от 30.09.24 №141н (внесение изменений в Инструкцию 191н):</a:t>
            </a:r>
          </a:p>
          <a:p>
            <a:endParaRPr lang="ru-RU" sz="1400"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endParaRPr>
          </a:p>
          <a:p>
            <a:r>
              <a:rPr lang="ru-RU" sz="1400" b="1"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a:t>
            </a:r>
            <a:r>
              <a:rPr lang="ru-RU" sz="1400"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 Финансовыми </a:t>
            </a:r>
            <a:r>
              <a:rPr lang="ru-RU" sz="1400" dirty="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органами </a:t>
            </a:r>
            <a:r>
              <a:rPr lang="ru-RU" sz="1400"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ППО, </a:t>
            </a:r>
            <a:r>
              <a:rPr lang="ru-RU" sz="1400" dirty="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на территории которых введен правовой режим </a:t>
            </a:r>
            <a:r>
              <a:rPr lang="ru-RU" sz="1400"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КТО, формы 0503320</a:t>
            </a:r>
            <a:r>
              <a:rPr lang="ru-RU" sz="1400" dirty="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 0503321, 0503323, 0503110, </a:t>
            </a:r>
            <a:r>
              <a:rPr lang="ru-RU" sz="1400"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0503360 представляются </a:t>
            </a:r>
            <a:r>
              <a:rPr lang="ru-RU" sz="1400" b="1"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не позднее 15 мая 2025 года</a:t>
            </a:r>
          </a:p>
          <a:p>
            <a:pPr marL="285750" indent="-285750">
              <a:buFont typeface="Arial" panose="020B0604020202020204" pitchFamily="34" charset="0"/>
              <a:buChar char="•"/>
            </a:pPr>
            <a:endParaRPr lang="ru-RU" sz="1400"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endParaRPr>
          </a:p>
          <a:p>
            <a:r>
              <a:rPr lang="ru-RU" sz="1400" b="1"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a:t>
            </a:r>
            <a:r>
              <a:rPr lang="ru-RU" sz="1400"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 </a:t>
            </a:r>
            <a:r>
              <a:rPr lang="ru-RU" sz="1400" dirty="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Формы 0503320, 0503321, 0503360 представляются </a:t>
            </a:r>
            <a:r>
              <a:rPr lang="ru-RU" sz="1400" b="1"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не </a:t>
            </a:r>
            <a:r>
              <a:rPr lang="ru-RU" sz="1400" b="1" dirty="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позднее 1 августа 2025 </a:t>
            </a:r>
            <a:r>
              <a:rPr lang="ru-RU" sz="1400" b="1"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года</a:t>
            </a:r>
            <a:endParaRPr lang="ru-RU" sz="1400" dirty="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endParaRPr>
          </a:p>
        </p:txBody>
      </p:sp>
      <p:cxnSp>
        <p:nvCxnSpPr>
          <p:cNvPr id="8" name="Прямая соединительная линия 7"/>
          <p:cNvCxnSpPr/>
          <p:nvPr/>
        </p:nvCxnSpPr>
        <p:spPr>
          <a:xfrm>
            <a:off x="409303" y="5165447"/>
            <a:ext cx="10833463" cy="8709"/>
          </a:xfrm>
          <a:prstGeom prst="line">
            <a:avLst/>
          </a:prstGeom>
          <a:ln>
            <a:solidFill>
              <a:schemeClr val="tx1">
                <a:lumMod val="75000"/>
                <a:lumOff val="25000"/>
              </a:schemeClr>
            </a:solidFill>
            <a:prstDash val="dash"/>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0" y="4513748"/>
            <a:ext cx="3474201" cy="461665"/>
          </a:xfrm>
          <a:prstGeom prst="rect">
            <a:avLst/>
          </a:prstGeom>
          <a:noFill/>
        </p:spPr>
        <p:txBody>
          <a:bodyPr wrap="square" rtlCol="0">
            <a:spAutoFit/>
          </a:bodyPr>
          <a:lstStyle/>
          <a:p>
            <a:pPr algn="ctr"/>
            <a:r>
              <a:rPr lang="ru-RU" sz="1200" i="1" dirty="0" smtClean="0">
                <a:latin typeface="Cambria" panose="02040503050406030204" pitchFamily="18" charset="0"/>
              </a:rPr>
              <a:t>Без дополнительного включения в отчетность доходов от управления ЕКС за декабрь 24 г.</a:t>
            </a:r>
            <a:endParaRPr lang="ru-RU" sz="1200" i="1" dirty="0">
              <a:latin typeface="Cambria" panose="02040503050406030204" pitchFamily="18" charset="0"/>
            </a:endParaRPr>
          </a:p>
        </p:txBody>
      </p:sp>
    </p:spTree>
    <p:extLst>
      <p:ext uri="{BB962C8B-B14F-4D97-AF65-F5344CB8AC3E}">
        <p14:creationId xmlns:p14="http://schemas.microsoft.com/office/powerpoint/2010/main" val="10167820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a:stretch/>
        </p:blipFill>
        <p:spPr bwMode="auto">
          <a:xfrm>
            <a:off x="228600" y="227186"/>
            <a:ext cx="1402441" cy="548985"/>
          </a:xfrm>
          <a:prstGeom prst="rect">
            <a:avLst/>
          </a:prstGeom>
        </p:spPr>
      </p:pic>
      <p:sp>
        <p:nvSpPr>
          <p:cNvPr id="4" name="Заголовок 2"/>
          <p:cNvSpPr txBox="1"/>
          <p:nvPr/>
        </p:nvSpPr>
        <p:spPr bwMode="auto">
          <a:xfrm>
            <a:off x="1291477" y="347789"/>
            <a:ext cx="10393704" cy="307777"/>
          </a:xfrm>
          <a:prstGeom prst="rect">
            <a:avLst/>
          </a:prstGeom>
        </p:spPr>
        <p:txBody>
          <a:bodyPr wrap="square" lIns="0" tIns="0" rIns="0" bIns="0" anchor="ctr">
            <a:spAutoFit/>
          </a:bodyPr>
          <a:lstStyle>
            <a:lvl1pPr algn="r">
              <a:defRPr sz="1750" b="1" i="0">
                <a:solidFill>
                  <a:schemeClr val="tx2"/>
                </a:solidFill>
                <a:latin typeface="Arial"/>
                <a:ea typeface="+mj-ea"/>
                <a:cs typeface="Arial"/>
              </a:defRPr>
            </a:lvl1pPr>
          </a:lstStyle>
          <a:p>
            <a:pPr>
              <a:defRPr/>
            </a:pPr>
            <a:r>
              <a:rPr lang="ru-RU" sz="2000" dirty="0" smtClean="0">
                <a:solidFill>
                  <a:schemeClr val="tx1"/>
                </a:solidFill>
                <a:latin typeface="Century" panose="02040604050505020304" pitchFamily="18" charset="0"/>
                <a:ea typeface="Cambria"/>
                <a:cs typeface="Segoe UI Light"/>
              </a:rPr>
              <a:t>Сроки представления отдельных форм годовой отчетности</a:t>
            </a:r>
            <a:endParaRPr lang="ru-RU" sz="2000" dirty="0">
              <a:solidFill>
                <a:schemeClr val="tx1"/>
              </a:solidFill>
              <a:latin typeface="Century" panose="02040604050505020304" pitchFamily="18" charset="0"/>
              <a:ea typeface="Cambria"/>
              <a:cs typeface="Segoe UI Light"/>
            </a:endParaRPr>
          </a:p>
        </p:txBody>
      </p:sp>
      <p:sp>
        <p:nvSpPr>
          <p:cNvPr id="5" name="TextBox 4"/>
          <p:cNvSpPr txBox="1"/>
          <p:nvPr/>
        </p:nvSpPr>
        <p:spPr>
          <a:xfrm>
            <a:off x="801190" y="2195509"/>
            <a:ext cx="2447109" cy="1077218"/>
          </a:xfrm>
          <a:prstGeom prst="rect">
            <a:avLst/>
          </a:prstGeom>
          <a:noFill/>
        </p:spPr>
        <p:txBody>
          <a:bodyPr wrap="square" rtlCol="0">
            <a:spAutoFit/>
          </a:bodyPr>
          <a:lstStyle/>
          <a:p>
            <a:pPr algn="ctr"/>
            <a:r>
              <a:rPr lang="ru-RU" sz="1600" b="1" dirty="0" smtClean="0">
                <a:latin typeface="Century" panose="02040604050505020304" pitchFamily="18" charset="0"/>
              </a:rPr>
              <a:t>Справка по консолидируемым расчетам</a:t>
            </a:r>
          </a:p>
          <a:p>
            <a:pPr algn="ctr"/>
            <a:r>
              <a:rPr lang="ru-RU" sz="1600" b="1" dirty="0" smtClean="0">
                <a:latin typeface="Century" panose="02040604050505020304" pitchFamily="18" charset="0"/>
              </a:rPr>
              <a:t>(ф. 0503125)</a:t>
            </a:r>
            <a:endParaRPr lang="ru-RU" sz="1600" b="1" dirty="0">
              <a:latin typeface="Century" panose="02040604050505020304" pitchFamily="18" charset="0"/>
            </a:endParaRPr>
          </a:p>
        </p:txBody>
      </p:sp>
      <p:cxnSp>
        <p:nvCxnSpPr>
          <p:cNvPr id="7" name="Прямая со стрелкой 6"/>
          <p:cNvCxnSpPr/>
          <p:nvPr/>
        </p:nvCxnSpPr>
        <p:spPr>
          <a:xfrm flipV="1">
            <a:off x="3455127" y="1506872"/>
            <a:ext cx="1254034" cy="59994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5840" y="948092"/>
            <a:ext cx="4241074" cy="1477328"/>
          </a:xfrm>
          <a:prstGeom prst="rect">
            <a:avLst/>
          </a:prstGeom>
          <a:noFill/>
        </p:spPr>
        <p:txBody>
          <a:bodyPr wrap="square" rtlCol="0">
            <a:spAutoFit/>
          </a:bodyPr>
          <a:lstStyle/>
          <a:p>
            <a:pPr algn="just"/>
            <a:r>
              <a:rPr lang="ru-RU" dirty="0" smtClean="0">
                <a:latin typeface="Century" panose="02040604050505020304" pitchFamily="18" charset="0"/>
              </a:rPr>
              <a:t>Для расчетов казенными учреждениями и ПБС, подведомственными разным ГРБС федерального бюджета, по приему – передаче имущества </a:t>
            </a:r>
            <a:endParaRPr lang="ru-RU" dirty="0">
              <a:latin typeface="Century" panose="02040604050505020304" pitchFamily="18" charset="0"/>
            </a:endParaRPr>
          </a:p>
        </p:txBody>
      </p:sp>
      <p:sp>
        <p:nvSpPr>
          <p:cNvPr id="9" name="TextBox 8"/>
          <p:cNvSpPr txBox="1"/>
          <p:nvPr/>
        </p:nvSpPr>
        <p:spPr>
          <a:xfrm>
            <a:off x="4781005" y="2539840"/>
            <a:ext cx="4208417" cy="1077218"/>
          </a:xfrm>
          <a:prstGeom prst="rect">
            <a:avLst/>
          </a:prstGeom>
          <a:noFill/>
        </p:spPr>
        <p:txBody>
          <a:bodyPr wrap="square" rtlCol="0">
            <a:spAutoFit/>
          </a:bodyPr>
          <a:lstStyle/>
          <a:p>
            <a:pPr algn="just"/>
            <a:r>
              <a:rPr lang="ru-RU" sz="1600" dirty="0" smtClean="0">
                <a:latin typeface="Century" panose="02040604050505020304" pitchFamily="18" charset="0"/>
              </a:rPr>
              <a:t>Для расчетов между казенными учреждениями, ПБС одного бюджета с КУ, ПБС иных бюджетов по приему – передаче имущества между бюджетами</a:t>
            </a:r>
            <a:endParaRPr lang="ru-RU" sz="1600" dirty="0">
              <a:latin typeface="Century" panose="02040604050505020304" pitchFamily="18" charset="0"/>
            </a:endParaRPr>
          </a:p>
        </p:txBody>
      </p:sp>
      <p:sp>
        <p:nvSpPr>
          <p:cNvPr id="10" name="TextBox 9"/>
          <p:cNvSpPr txBox="1"/>
          <p:nvPr/>
        </p:nvSpPr>
        <p:spPr>
          <a:xfrm>
            <a:off x="4815840" y="3863279"/>
            <a:ext cx="4310742" cy="1077218"/>
          </a:xfrm>
          <a:prstGeom prst="rect">
            <a:avLst/>
          </a:prstGeom>
          <a:noFill/>
        </p:spPr>
        <p:txBody>
          <a:bodyPr wrap="square" rtlCol="0">
            <a:spAutoFit/>
          </a:bodyPr>
          <a:lstStyle/>
          <a:p>
            <a:pPr algn="just"/>
            <a:r>
              <a:rPr lang="ru-RU" sz="1600" dirty="0" smtClean="0">
                <a:latin typeface="Century" panose="02040604050505020304" pitchFamily="18" charset="0"/>
              </a:rPr>
              <a:t>Для расчетов между ГРБС федерального бюджета и бюджетами субъектов РФ по межбюджетным трансфертам, бюджетным кредитам/ </a:t>
            </a:r>
            <a:r>
              <a:rPr lang="ru-RU" sz="1600" dirty="0" smtClean="0">
                <a:latin typeface="Century" panose="02040604050505020304" pitchFamily="18" charset="0"/>
              </a:rPr>
              <a:t>гос.долгу</a:t>
            </a:r>
            <a:endParaRPr lang="ru-RU" sz="1600" dirty="0">
              <a:latin typeface="Century" panose="02040604050505020304" pitchFamily="18" charset="0"/>
            </a:endParaRPr>
          </a:p>
        </p:txBody>
      </p:sp>
      <p:cxnSp>
        <p:nvCxnSpPr>
          <p:cNvPr id="11" name="Прямая со стрелкой 10"/>
          <p:cNvCxnSpPr/>
          <p:nvPr/>
        </p:nvCxnSpPr>
        <p:spPr>
          <a:xfrm>
            <a:off x="3424647" y="3009005"/>
            <a:ext cx="1254033"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a:off x="3402876" y="3473743"/>
            <a:ext cx="1223553" cy="87490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9831976" y="2539840"/>
            <a:ext cx="1706880" cy="830997"/>
          </a:xfrm>
          <a:prstGeom prst="rect">
            <a:avLst/>
          </a:prstGeom>
          <a:noFill/>
        </p:spPr>
        <p:txBody>
          <a:bodyPr wrap="square" rtlCol="0">
            <a:spAutoFit/>
          </a:bodyPr>
          <a:lstStyle/>
          <a:p>
            <a:pPr algn="ctr"/>
            <a:r>
              <a:rPr lang="ru-RU" sz="1600" b="1" dirty="0">
                <a:latin typeface="Century" panose="02040604050505020304" pitchFamily="18" charset="0"/>
              </a:rPr>
              <a:t>д</a:t>
            </a:r>
            <a:r>
              <a:rPr lang="ru-RU" sz="1600" b="1" dirty="0" smtClean="0">
                <a:latin typeface="Century" panose="02040604050505020304" pitchFamily="18" charset="0"/>
              </a:rPr>
              <a:t>о </a:t>
            </a:r>
          </a:p>
          <a:p>
            <a:pPr algn="ctr"/>
            <a:r>
              <a:rPr lang="ru-RU" sz="1600" b="1" dirty="0" smtClean="0">
                <a:latin typeface="Century" panose="02040604050505020304" pitchFamily="18" charset="0"/>
              </a:rPr>
              <a:t>17 февраля 2025 года</a:t>
            </a:r>
            <a:endParaRPr lang="ru-RU" sz="1600" b="1" dirty="0">
              <a:latin typeface="Century" panose="02040604050505020304" pitchFamily="18" charset="0"/>
            </a:endParaRPr>
          </a:p>
        </p:txBody>
      </p:sp>
      <p:sp>
        <p:nvSpPr>
          <p:cNvPr id="16" name="Правая фигурная скобка 15"/>
          <p:cNvSpPr/>
          <p:nvPr/>
        </p:nvSpPr>
        <p:spPr>
          <a:xfrm>
            <a:off x="9126582" y="1127964"/>
            <a:ext cx="635726" cy="3796915"/>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sz="1600" dirty="0">
              <a:latin typeface="Century" panose="02040604050505020304" pitchFamily="18" charset="0"/>
            </a:endParaRPr>
          </a:p>
        </p:txBody>
      </p:sp>
      <p:sp>
        <p:nvSpPr>
          <p:cNvPr id="17" name="Номер слайда 16"/>
          <p:cNvSpPr>
            <a:spLocks noGrp="1"/>
          </p:cNvSpPr>
          <p:nvPr>
            <p:ph type="sldNum" sz="quarter" idx="7"/>
          </p:nvPr>
        </p:nvSpPr>
        <p:spPr/>
        <p:txBody>
          <a:bodyPr/>
          <a:lstStyle/>
          <a:p>
            <a:pPr>
              <a:defRPr/>
            </a:pPr>
            <a:fld id="{B6F15528-21DE-4FAA-801E-634DDDAF4B2B}" type="slidenum">
              <a:rPr lang="ru-RU" smtClean="0">
                <a:solidFill>
                  <a:srgbClr val="44546A"/>
                </a:solidFill>
              </a:rPr>
              <a:t>6</a:t>
            </a:fld>
            <a:endParaRPr lang="ru-RU" dirty="0">
              <a:solidFill>
                <a:srgbClr val="44546A"/>
              </a:solidFill>
            </a:endParaRPr>
          </a:p>
        </p:txBody>
      </p:sp>
      <p:sp>
        <p:nvSpPr>
          <p:cNvPr id="14" name="TextBox 13"/>
          <p:cNvSpPr txBox="1"/>
          <p:nvPr/>
        </p:nvSpPr>
        <p:spPr>
          <a:xfrm>
            <a:off x="322114" y="5174156"/>
            <a:ext cx="11251577" cy="1169551"/>
          </a:xfrm>
          <a:prstGeom prst="rect">
            <a:avLst/>
          </a:prstGeom>
          <a:noFill/>
        </p:spPr>
        <p:txBody>
          <a:bodyPr wrap="square" rtlCol="0">
            <a:spAutoFit/>
          </a:bodyPr>
          <a:lstStyle/>
          <a:p>
            <a:r>
              <a:rPr lang="ru-RU" sz="1400"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Системные вопросы ???</a:t>
            </a:r>
          </a:p>
          <a:p>
            <a:endParaRPr lang="ru-RU" sz="1400" dirty="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endParaRPr>
          </a:p>
          <a:p>
            <a:pPr marL="285750" indent="-285750">
              <a:buFont typeface="Wingdings" panose="05000000000000000000" pitchFamily="2" charset="2"/>
              <a:buChar char="Ø"/>
            </a:pPr>
            <a:r>
              <a:rPr lang="ru-RU" sz="1400"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Передача </a:t>
            </a:r>
            <a:r>
              <a:rPr lang="ru-RU" sz="1400"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земельных участков лесного фонда</a:t>
            </a:r>
            <a:endParaRPr lang="ru-RU" sz="1400" b="1"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endParaRPr>
          </a:p>
          <a:p>
            <a:pPr marL="285750" indent="-285750">
              <a:buFont typeface="Wingdings" panose="05000000000000000000" pitchFamily="2" charset="2"/>
              <a:buChar char="Ø"/>
            </a:pPr>
            <a:r>
              <a:rPr lang="ru-RU" sz="1400"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Выверка расчетов по передаваемому имуществу подразделениям МОРФ</a:t>
            </a:r>
          </a:p>
          <a:p>
            <a:pPr marL="285750" indent="-285750">
              <a:buFont typeface="Wingdings" panose="05000000000000000000" pitchFamily="2" charset="2"/>
              <a:buChar char="Ø"/>
            </a:pPr>
            <a:r>
              <a:rPr lang="ru-RU" sz="1400" dirty="0" smtClean="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rPr>
              <a:t>Принятие к учету ФОИВ имущества в рамках Постановления Правительства РФ 2501 </a:t>
            </a:r>
            <a:endParaRPr lang="ru-RU" sz="1400" dirty="0">
              <a:solidFill>
                <a:schemeClr val="bg2">
                  <a:lumMod val="25000"/>
                </a:schemeClr>
              </a:solidFill>
              <a:latin typeface="Century" panose="02040604050505020304" pitchFamily="18" charset="0"/>
              <a:ea typeface="Cambria" panose="02040503050406030204" pitchFamily="18" charset="0"/>
              <a:cs typeface="Segoe UI Light" panose="020B0502040204020203" pitchFamily="34" charset="0"/>
            </a:endParaRPr>
          </a:p>
        </p:txBody>
      </p:sp>
      <p:cxnSp>
        <p:nvCxnSpPr>
          <p:cNvPr id="18" name="Прямая соединительная линия 17"/>
          <p:cNvCxnSpPr/>
          <p:nvPr/>
        </p:nvCxnSpPr>
        <p:spPr>
          <a:xfrm>
            <a:off x="365758" y="5104908"/>
            <a:ext cx="10833463" cy="8709"/>
          </a:xfrm>
          <a:prstGeom prst="line">
            <a:avLst/>
          </a:prstGeom>
          <a:ln>
            <a:solidFill>
              <a:schemeClr val="tx1">
                <a:lumMod val="75000"/>
                <a:lumOff val="2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47341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txBox="1">
            <a:spLocks/>
          </p:cNvSpPr>
          <p:nvPr/>
        </p:nvSpPr>
        <p:spPr>
          <a:xfrm>
            <a:off x="58182" y="199946"/>
            <a:ext cx="11906470" cy="498598"/>
          </a:xfrm>
          <a:prstGeom prst="rect">
            <a:avLst/>
          </a:prstGeom>
          <a:no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Autofit/>
          </a:bodyPr>
          <a:lstStyle>
            <a:lvl1pPr algn="r" defTabSz="914400" rtl="0" eaLnBrk="1" latinLnBrk="0" hangingPunct="1">
              <a:lnSpc>
                <a:spcPct val="90000"/>
              </a:lnSpc>
              <a:spcBef>
                <a:spcPct val="0"/>
              </a:spcBef>
              <a:buNone/>
              <a:defRPr sz="2267" b="1" i="0" kern="1200">
                <a:solidFill>
                  <a:schemeClr val="tx2"/>
                </a:solidFill>
                <a:latin typeface="Arial"/>
                <a:ea typeface="+mn-ea"/>
                <a:cs typeface="Arial"/>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hangingPunct="0"/>
            <a:r>
              <a:rPr lang="ru-RU" sz="2000" dirty="0" smtClean="0">
                <a:solidFill>
                  <a:schemeClr val="tx1"/>
                </a:solidFill>
                <a:latin typeface="Century" panose="02040604050505020304" pitchFamily="18" charset="0"/>
                <a:ea typeface="Cambria" panose="02040503050406030204" pitchFamily="18" charset="0"/>
                <a:cs typeface="Segoe UI Light" panose="020B0502040204020203" pitchFamily="34" charset="0"/>
                <a:sym typeface="Helvetica Neue"/>
              </a:rPr>
              <a:t>Сверка расчетов, отражаемых в Справках (ф.0503125)</a:t>
            </a:r>
            <a:endParaRPr lang="ru-RU" sz="2000" dirty="0">
              <a:solidFill>
                <a:schemeClr val="tx1"/>
              </a:solidFill>
              <a:latin typeface="Century" panose="02040604050505020304" pitchFamily="18" charset="0"/>
              <a:ea typeface="Cambria" panose="02040503050406030204" pitchFamily="18" charset="0"/>
              <a:cs typeface="Segoe UI Light" panose="020B0502040204020203" pitchFamily="34" charset="0"/>
              <a:sym typeface="Helvetica Neue"/>
            </a:endParaRPr>
          </a:p>
        </p:txBody>
      </p:sp>
      <p:sp>
        <p:nvSpPr>
          <p:cNvPr id="2" name="TextBox 1"/>
          <p:cNvSpPr txBox="1"/>
          <p:nvPr/>
        </p:nvSpPr>
        <p:spPr>
          <a:xfrm>
            <a:off x="2843968" y="2728339"/>
            <a:ext cx="6334897" cy="646331"/>
          </a:xfrm>
          <a:prstGeom prst="rect">
            <a:avLst/>
          </a:prstGeom>
          <a:noFill/>
        </p:spPr>
        <p:txBody>
          <a:bodyPr wrap="square" rtlCol="0">
            <a:spAutoFit/>
          </a:bodyPr>
          <a:lstStyle/>
          <a:p>
            <a:pPr algn="ctr"/>
            <a:r>
              <a:rPr lang="ru-RU" b="1" dirty="0" smtClean="0">
                <a:solidFill>
                  <a:schemeClr val="accent1">
                    <a:lumMod val="50000"/>
                  </a:schemeClr>
                </a:solidFill>
                <a:latin typeface="Segoe UI Light" panose="020B0502040204020203" pitchFamily="34" charset="0"/>
                <a:cs typeface="Segoe UI Light" panose="020B0502040204020203" pitchFamily="34" charset="0"/>
              </a:rPr>
              <a:t>Выверка расчетов по приему-передаче имущества по состоянию на 01.11.2024 года:  </a:t>
            </a:r>
            <a:endParaRPr lang="ru-RU" b="1" dirty="0">
              <a:solidFill>
                <a:schemeClr val="accent1">
                  <a:lumMod val="50000"/>
                </a:schemeClr>
              </a:solidFill>
              <a:latin typeface="Segoe UI Light" panose="020B0502040204020203" pitchFamily="34" charset="0"/>
              <a:cs typeface="Segoe UI Light" panose="020B0502040204020203" pitchFamily="34" charset="0"/>
            </a:endParaRPr>
          </a:p>
        </p:txBody>
      </p:sp>
      <p:sp>
        <p:nvSpPr>
          <p:cNvPr id="4" name="Прямоугольник 3"/>
          <p:cNvSpPr/>
          <p:nvPr/>
        </p:nvSpPr>
        <p:spPr>
          <a:xfrm>
            <a:off x="693797" y="3566358"/>
            <a:ext cx="10246075" cy="646331"/>
          </a:xfrm>
          <a:prstGeom prst="rect">
            <a:avLst/>
          </a:prstGeom>
        </p:spPr>
        <p:txBody>
          <a:bodyPr wrap="none">
            <a:spAutoFit/>
          </a:bodyPr>
          <a:lstStyle/>
          <a:p>
            <a:r>
              <a:rPr lang="ru-RU" dirty="0" smtClean="0">
                <a:latin typeface="Segoe UI Light" panose="020B0502040204020203" pitchFamily="34" charset="0"/>
                <a:cs typeface="Segoe UI Light" panose="020B0502040204020203" pitchFamily="34" charset="0"/>
              </a:rPr>
              <a:t>между получателями средств федерального бюджета:               1 401 20 241 – 1 401 10 191, 1 401 10 189</a:t>
            </a:r>
          </a:p>
          <a:p>
            <a:r>
              <a:rPr lang="ru-RU" dirty="0">
                <a:latin typeface="Segoe UI Light" panose="020B0502040204020203" pitchFamily="34" charset="0"/>
                <a:cs typeface="Segoe UI Light" panose="020B0502040204020203" pitchFamily="34" charset="0"/>
              </a:rPr>
              <a:t> </a:t>
            </a:r>
            <a:r>
              <a:rPr lang="ru-RU" dirty="0" smtClean="0">
                <a:latin typeface="Segoe UI Light" panose="020B0502040204020203" pitchFamily="34" charset="0"/>
                <a:cs typeface="Segoe UI Light" panose="020B0502040204020203" pitchFamily="34" charset="0"/>
              </a:rPr>
              <a:t>                                                                                                     1 401 20 281 </a:t>
            </a:r>
            <a:r>
              <a:rPr lang="ru-RU" dirty="0">
                <a:latin typeface="Segoe UI Light" panose="020B0502040204020203" pitchFamily="34" charset="0"/>
                <a:cs typeface="Segoe UI Light" panose="020B0502040204020203" pitchFamily="34" charset="0"/>
              </a:rPr>
              <a:t>– </a:t>
            </a:r>
            <a:r>
              <a:rPr lang="ru-RU" dirty="0" smtClean="0">
                <a:latin typeface="Segoe UI Light" panose="020B0502040204020203" pitchFamily="34" charset="0"/>
                <a:cs typeface="Segoe UI Light" panose="020B0502040204020203" pitchFamily="34" charset="0"/>
              </a:rPr>
              <a:t>1 401 10 195</a:t>
            </a:r>
            <a:endParaRPr lang="ru-RU" dirty="0">
              <a:latin typeface="Segoe UI Light" panose="020B0502040204020203" pitchFamily="34" charset="0"/>
              <a:cs typeface="Segoe UI Light" panose="020B0502040204020203" pitchFamily="34" charset="0"/>
            </a:endParaRPr>
          </a:p>
        </p:txBody>
      </p:sp>
      <p:sp>
        <p:nvSpPr>
          <p:cNvPr id="5" name="Прямоугольник 4"/>
          <p:cNvSpPr/>
          <p:nvPr/>
        </p:nvSpPr>
        <p:spPr>
          <a:xfrm>
            <a:off x="693797" y="4707298"/>
            <a:ext cx="11753730" cy="923330"/>
          </a:xfrm>
          <a:prstGeom prst="rect">
            <a:avLst/>
          </a:prstGeom>
        </p:spPr>
        <p:txBody>
          <a:bodyPr wrap="none">
            <a:spAutoFit/>
          </a:bodyPr>
          <a:lstStyle/>
          <a:p>
            <a:r>
              <a:rPr lang="ru-RU" dirty="0">
                <a:latin typeface="Segoe UI Light" panose="020B0502040204020203" pitchFamily="34" charset="0"/>
                <a:cs typeface="Segoe UI Light" panose="020B0502040204020203" pitchFamily="34" charset="0"/>
              </a:rPr>
              <a:t>между получателями средств федерального </a:t>
            </a:r>
            <a:r>
              <a:rPr lang="ru-RU" dirty="0" smtClean="0">
                <a:latin typeface="Segoe UI Light" panose="020B0502040204020203" pitchFamily="34" charset="0"/>
                <a:cs typeface="Segoe UI Light" panose="020B0502040204020203" pitchFamily="34" charset="0"/>
              </a:rPr>
              <a:t>бюджета, </a:t>
            </a:r>
            <a:endParaRPr lang="ru-RU" dirty="0">
              <a:latin typeface="Segoe UI Light" panose="020B0502040204020203" pitchFamily="34" charset="0"/>
              <a:cs typeface="Segoe UI Light" panose="020B0502040204020203" pitchFamily="34" charset="0"/>
            </a:endParaRPr>
          </a:p>
          <a:p>
            <a:r>
              <a:rPr lang="ru-RU" dirty="0" smtClean="0">
                <a:latin typeface="Segoe UI Light" panose="020B0502040204020203" pitchFamily="34" charset="0"/>
                <a:cs typeface="Segoe UI Light" panose="020B0502040204020203" pitchFamily="34" charset="0"/>
              </a:rPr>
              <a:t>получателями средств бюджетов субъектов РФ,</a:t>
            </a:r>
          </a:p>
          <a:p>
            <a:r>
              <a:rPr lang="ru-RU" dirty="0" smtClean="0">
                <a:latin typeface="Segoe UI Light" panose="020B0502040204020203" pitchFamily="34" charset="0"/>
                <a:cs typeface="Segoe UI Light" panose="020B0502040204020203" pitchFamily="34" charset="0"/>
              </a:rPr>
              <a:t>муниципальных образований, ГВБФ:                         1 401 20 251, 1 401 20 254 – 1 401 10 191, 1 401 10 195, 1 401 10 189</a:t>
            </a:r>
            <a:endParaRPr lang="ru-RU" dirty="0">
              <a:latin typeface="Segoe UI Light" panose="020B0502040204020203" pitchFamily="34" charset="0"/>
              <a:cs typeface="Segoe UI Light" panose="020B0502040204020203" pitchFamily="34" charset="0"/>
            </a:endParaRPr>
          </a:p>
        </p:txBody>
      </p:sp>
      <p:sp>
        <p:nvSpPr>
          <p:cNvPr id="6" name="Прямоугольник 5"/>
          <p:cNvSpPr/>
          <p:nvPr/>
        </p:nvSpPr>
        <p:spPr>
          <a:xfrm>
            <a:off x="690297" y="1051722"/>
            <a:ext cx="10996454" cy="1323439"/>
          </a:xfrm>
          <a:prstGeom prst="rect">
            <a:avLst/>
          </a:prstGeom>
        </p:spPr>
        <p:txBody>
          <a:bodyPr wrap="square">
            <a:spAutoFit/>
          </a:bodyPr>
          <a:lstStyle/>
          <a:p>
            <a:pPr algn="ctr"/>
            <a:r>
              <a:rPr lang="ru-RU" sz="1600" b="1" i="1" dirty="0" smtClean="0">
                <a:solidFill>
                  <a:schemeClr val="accent1">
                    <a:lumMod val="50000"/>
                  </a:schemeClr>
                </a:solidFill>
                <a:latin typeface="Segoe UI Light" panose="020B0502040204020203" pitchFamily="34" charset="0"/>
                <a:cs typeface="Segoe UI Light" panose="020B0502040204020203" pitchFamily="34" charset="0"/>
              </a:rPr>
              <a:t>Совместное письмо Минфина России и </a:t>
            </a:r>
            <a:r>
              <a:rPr lang="ru-RU" sz="1600" b="1" i="1" dirty="0">
                <a:solidFill>
                  <a:schemeClr val="accent1">
                    <a:lumMod val="50000"/>
                  </a:schemeClr>
                </a:solidFill>
                <a:latin typeface="Segoe UI Light" panose="020B0502040204020203" pitchFamily="34" charset="0"/>
                <a:cs typeface="Segoe UI Light" panose="020B0502040204020203" pitchFamily="34" charset="0"/>
              </a:rPr>
              <a:t>Казначейства </a:t>
            </a:r>
            <a:r>
              <a:rPr lang="ru-RU" sz="1600" b="1" i="1" dirty="0" smtClean="0">
                <a:solidFill>
                  <a:schemeClr val="accent1">
                    <a:lumMod val="50000"/>
                  </a:schemeClr>
                </a:solidFill>
                <a:latin typeface="Segoe UI Light" panose="020B0502040204020203" pitchFamily="34" charset="0"/>
                <a:cs typeface="Segoe UI Light" panose="020B0502040204020203" pitchFamily="34" charset="0"/>
              </a:rPr>
              <a:t>России от 22.11.24 № 02-06-06/116910 // 07-04-05-02-34275</a:t>
            </a:r>
          </a:p>
          <a:p>
            <a:pPr algn="ctr"/>
            <a:endParaRPr lang="ru-RU" sz="1600" b="1" i="1" dirty="0">
              <a:solidFill>
                <a:schemeClr val="accent1">
                  <a:lumMod val="50000"/>
                </a:schemeClr>
              </a:solidFill>
              <a:latin typeface="Segoe UI Light" panose="020B0502040204020203" pitchFamily="34" charset="0"/>
              <a:cs typeface="Segoe UI Light" panose="020B0502040204020203" pitchFamily="34" charset="0"/>
            </a:endParaRPr>
          </a:p>
          <a:p>
            <a:pPr algn="ctr"/>
            <a:r>
              <a:rPr lang="ru-RU" sz="1600" b="1" i="1" dirty="0" smtClean="0">
                <a:solidFill>
                  <a:schemeClr val="accent1">
                    <a:lumMod val="50000"/>
                  </a:schemeClr>
                </a:solidFill>
                <a:latin typeface="Segoe UI Light" panose="020B0502040204020203" pitchFamily="34" charset="0"/>
                <a:cs typeface="Segoe UI Light" panose="020B0502040204020203" pitchFamily="34" charset="0"/>
              </a:rPr>
              <a:t>«О </a:t>
            </a:r>
            <a:r>
              <a:rPr lang="ru-RU" sz="1600" b="1" i="1" dirty="0">
                <a:solidFill>
                  <a:schemeClr val="accent1">
                    <a:lumMod val="50000"/>
                  </a:schemeClr>
                </a:solidFill>
                <a:latin typeface="Segoe UI Light" panose="020B0502040204020203" pitchFamily="34" charset="0"/>
                <a:cs typeface="Segoe UI Light" panose="020B0502040204020203" pitchFamily="34" charset="0"/>
              </a:rPr>
              <a:t>представлении Справок по консолидируемым расчетам (ф. 0503125), Сведений об изменении остатков валюты баланса (ф. 0503173), Сведений об изменении остатков валюты баланса консолидированного бюджета (ф. 0503373), Сведения об изменении остатков валюты баланса учреждения (ф. 0503773</a:t>
            </a:r>
            <a:r>
              <a:rPr lang="ru-RU" sz="1600" b="1" i="1" dirty="0" smtClean="0">
                <a:solidFill>
                  <a:schemeClr val="accent1">
                    <a:lumMod val="50000"/>
                  </a:schemeClr>
                </a:solidFill>
                <a:latin typeface="Segoe UI Light" panose="020B0502040204020203" pitchFamily="34" charset="0"/>
                <a:cs typeface="Segoe UI Light" panose="020B0502040204020203" pitchFamily="34" charset="0"/>
              </a:rPr>
              <a:t>)»</a:t>
            </a:r>
            <a:endParaRPr lang="ru-RU" sz="1600" b="1" i="1" dirty="0">
              <a:solidFill>
                <a:schemeClr val="accent1">
                  <a:lumMod val="50000"/>
                </a:schemeClr>
              </a:solidFill>
              <a:latin typeface="Segoe UI Light" panose="020B0502040204020203" pitchFamily="34" charset="0"/>
              <a:cs typeface="Segoe UI Light" panose="020B0502040204020203" pitchFamily="34" charset="0"/>
            </a:endParaRPr>
          </a:p>
        </p:txBody>
      </p:sp>
      <p:pic>
        <p:nvPicPr>
          <p:cNvPr id="7" name="Рисунок 6">
            <a:extLst>
              <a:ext uri="{FF2B5EF4-FFF2-40B4-BE49-F238E27FC236}">
                <a16:creationId xmlns="" xmlns:a16="http://schemas.microsoft.com/office/drawing/2014/main" id="{9057F448-D147-4228-A0FD-8008E86D84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227186"/>
            <a:ext cx="1402441" cy="548985"/>
          </a:xfrm>
          <a:prstGeom prst="rect">
            <a:avLst/>
          </a:prstGeom>
        </p:spPr>
      </p:pic>
      <p:sp>
        <p:nvSpPr>
          <p:cNvPr id="8" name="Номер слайда 7"/>
          <p:cNvSpPr>
            <a:spLocks noGrp="1"/>
          </p:cNvSpPr>
          <p:nvPr>
            <p:ph type="sldNum" sz="quarter" idx="7"/>
          </p:nvPr>
        </p:nvSpPr>
        <p:spPr/>
        <p:txBody>
          <a:bodyPr/>
          <a:lstStyle/>
          <a:p>
            <a:fld id="{B6F15528-21DE-4FAA-801E-634DDDAF4B2B}" type="slidenum">
              <a:rPr lang="ru-RU" smtClean="0">
                <a:solidFill>
                  <a:srgbClr val="44546A"/>
                </a:solidFill>
              </a:rPr>
              <a:pPr/>
              <a:t>7</a:t>
            </a:fld>
            <a:endParaRPr lang="ru-RU" dirty="0">
              <a:solidFill>
                <a:srgbClr val="44546A"/>
              </a:solidFill>
            </a:endParaRPr>
          </a:p>
        </p:txBody>
      </p:sp>
      <p:cxnSp>
        <p:nvCxnSpPr>
          <p:cNvPr id="9" name="Прямая соединительная линия 8"/>
          <p:cNvCxnSpPr/>
          <p:nvPr/>
        </p:nvCxnSpPr>
        <p:spPr>
          <a:xfrm flipV="1">
            <a:off x="668908" y="2687510"/>
            <a:ext cx="11230829" cy="10274"/>
          </a:xfrm>
          <a:prstGeom prst="line">
            <a:avLst/>
          </a:prstGeom>
          <a:ln>
            <a:solidFill>
              <a:schemeClr val="tx2">
                <a:lumMod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flipV="1">
            <a:off x="690297" y="3432291"/>
            <a:ext cx="11230829" cy="10274"/>
          </a:xfrm>
          <a:prstGeom prst="line">
            <a:avLst/>
          </a:prstGeom>
          <a:ln>
            <a:solidFill>
              <a:schemeClr val="tx2">
                <a:lumMod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flipV="1">
            <a:off x="690297" y="4575048"/>
            <a:ext cx="11230829" cy="10274"/>
          </a:xfrm>
          <a:prstGeom prst="line">
            <a:avLst/>
          </a:prstGeom>
          <a:ln>
            <a:solidFill>
              <a:schemeClr val="tx2">
                <a:lumMod val="50000"/>
              </a:schemeClr>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683872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4964107" y="1317096"/>
            <a:ext cx="2196000" cy="4216539"/>
          </a:xfrm>
          <a:prstGeom prst="rect">
            <a:avLst/>
          </a:prstGeom>
          <a:ln>
            <a:solidFill>
              <a:srgbClr val="E2E2E2"/>
            </a:solidFill>
          </a:ln>
        </p:spPr>
        <p:style>
          <a:lnRef idx="2">
            <a:schemeClr val="accent3"/>
          </a:lnRef>
          <a:fillRef idx="1">
            <a:schemeClr val="lt1"/>
          </a:fillRef>
          <a:effectRef idx="0">
            <a:schemeClr val="accent3"/>
          </a:effectRef>
          <a:fontRef idx="minor">
            <a:schemeClr val="dk1"/>
          </a:fontRef>
        </p:style>
        <p:txBody>
          <a:bodyPr wrap="square">
            <a:spAutoFit/>
          </a:bodyPr>
          <a:lstStyle>
            <a:defPPr>
              <a:defRPr lang="ru-RU"/>
            </a:defPPr>
            <a:lvl1pPr indent="0" algn="just">
              <a:spcAft>
                <a:spcPts val="1200"/>
              </a:spcAft>
              <a:buClr>
                <a:schemeClr val="accent1">
                  <a:lumMod val="50000"/>
                </a:schemeClr>
              </a:buClr>
              <a:buFont typeface="Wingdings" panose="05000000000000000000" pitchFamily="2" charset="2"/>
              <a:buNone/>
              <a:defRPr sz="1400">
                <a:solidFill>
                  <a:srgbClr val="000000"/>
                </a:solidFill>
              </a:defRPr>
            </a:lvl1pPr>
          </a:lstStyle>
          <a:p>
            <a:endParaRPr lang="ru-RU" dirty="0"/>
          </a:p>
          <a:p>
            <a:endParaRPr lang="ru-RU" dirty="0"/>
          </a:p>
          <a:p>
            <a:r>
              <a:rPr lang="ru-RU" b="1" dirty="0"/>
              <a:t>Опечатки в суммах по счетам 20431 и </a:t>
            </a:r>
            <a:r>
              <a:rPr lang="ru-RU" b="1" dirty="0" smtClean="0"/>
              <a:t>21531</a:t>
            </a:r>
          </a:p>
          <a:p>
            <a:endParaRPr lang="en-US" b="1" dirty="0" smtClean="0"/>
          </a:p>
          <a:p>
            <a:endParaRPr lang="en-US" dirty="0"/>
          </a:p>
          <a:p>
            <a:endParaRPr lang="en-US" dirty="0" smtClean="0"/>
          </a:p>
          <a:p>
            <a:endParaRPr lang="en-US" dirty="0"/>
          </a:p>
          <a:p>
            <a:endParaRPr lang="en-US" dirty="0" smtClean="0"/>
          </a:p>
          <a:p>
            <a:endParaRPr lang="en-US" dirty="0"/>
          </a:p>
          <a:p>
            <a:endParaRPr lang="en-US" dirty="0" smtClean="0"/>
          </a:p>
          <a:p>
            <a:endParaRPr lang="ru-RU" dirty="0"/>
          </a:p>
        </p:txBody>
      </p:sp>
      <p:sp>
        <p:nvSpPr>
          <p:cNvPr id="2" name="Номер слайда 1"/>
          <p:cNvSpPr>
            <a:spLocks noGrp="1"/>
          </p:cNvSpPr>
          <p:nvPr>
            <p:ph type="sldNum" sz="quarter" idx="7"/>
          </p:nvPr>
        </p:nvSpPr>
        <p:spPr/>
        <p:txBody>
          <a:bodyPr/>
          <a:lstStyle/>
          <a:p>
            <a:pPr>
              <a:defRPr/>
            </a:pPr>
            <a:fld id="{B6F15528-21DE-4FAA-801E-634DDDAF4B2B}" type="slidenum">
              <a:rPr lang="ru-RU" smtClean="0">
                <a:solidFill>
                  <a:srgbClr val="44546A"/>
                </a:solidFill>
              </a:rPr>
              <a:t>8</a:t>
            </a:fld>
            <a:endParaRPr lang="ru-RU" dirty="0">
              <a:solidFill>
                <a:srgbClr val="44546A"/>
              </a:solidFill>
            </a:endParaRPr>
          </a:p>
        </p:txBody>
      </p:sp>
      <p:pic>
        <p:nvPicPr>
          <p:cNvPr id="5" name="Рисунок 4"/>
          <p:cNvPicPr>
            <a:picLocks noChangeAspect="1"/>
          </p:cNvPicPr>
          <p:nvPr/>
        </p:nvPicPr>
        <p:blipFill>
          <a:blip r:embed="rId2"/>
          <a:stretch/>
        </p:blipFill>
        <p:spPr bwMode="auto">
          <a:xfrm>
            <a:off x="228600" y="227186"/>
            <a:ext cx="1402441" cy="548985"/>
          </a:xfrm>
          <a:prstGeom prst="rect">
            <a:avLst/>
          </a:prstGeom>
        </p:spPr>
      </p:pic>
      <p:sp>
        <p:nvSpPr>
          <p:cNvPr id="6" name="Прямоугольник 5"/>
          <p:cNvSpPr/>
          <p:nvPr/>
        </p:nvSpPr>
        <p:spPr>
          <a:xfrm>
            <a:off x="5645036" y="274619"/>
            <a:ext cx="6096000" cy="369332"/>
          </a:xfrm>
          <a:prstGeom prst="rect">
            <a:avLst/>
          </a:prstGeom>
          <a:no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Autofit/>
          </a:bodyPr>
          <a:lstStyle/>
          <a:p>
            <a:pPr algn="r" hangingPunct="0">
              <a:lnSpc>
                <a:spcPct val="90000"/>
              </a:lnSpc>
              <a:spcBef>
                <a:spcPct val="0"/>
              </a:spcBef>
            </a:pPr>
            <a:r>
              <a:rPr lang="ru-RU" sz="2000" b="1" dirty="0">
                <a:solidFill>
                  <a:schemeClr val="tx1"/>
                </a:solidFill>
                <a:latin typeface="Century" panose="02040604050505020304" pitchFamily="18" charset="0"/>
                <a:ea typeface="Cambria" panose="02040503050406030204" pitchFamily="18" charset="0"/>
                <a:cs typeface="Segoe UI Light" panose="020B0502040204020203" pitchFamily="34" charset="0"/>
              </a:rPr>
              <a:t>Отражение в бюджетной отчетности акций</a:t>
            </a:r>
          </a:p>
        </p:txBody>
      </p:sp>
      <p:cxnSp>
        <p:nvCxnSpPr>
          <p:cNvPr id="17" name="Прямая соединительная линия 16"/>
          <p:cNvCxnSpPr/>
          <p:nvPr/>
        </p:nvCxnSpPr>
        <p:spPr>
          <a:xfrm flipV="1">
            <a:off x="340057" y="5744920"/>
            <a:ext cx="11480468" cy="10489"/>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24" name="TextBox 23"/>
          <p:cNvSpPr txBox="1"/>
          <p:nvPr/>
        </p:nvSpPr>
        <p:spPr>
          <a:xfrm>
            <a:off x="2651423" y="1307222"/>
            <a:ext cx="2196000" cy="4320000"/>
          </a:xfrm>
          <a:prstGeom prst="rect">
            <a:avLst/>
          </a:prstGeom>
          <a:ln>
            <a:solidFill>
              <a:srgbClr val="E2E2E2"/>
            </a:solidFill>
          </a:ln>
        </p:spPr>
        <p:style>
          <a:lnRef idx="2">
            <a:schemeClr val="accent3"/>
          </a:lnRef>
          <a:fillRef idx="1">
            <a:schemeClr val="lt1"/>
          </a:fillRef>
          <a:effectRef idx="0">
            <a:schemeClr val="accent3"/>
          </a:effectRef>
          <a:fontRef idx="minor">
            <a:schemeClr val="dk1"/>
          </a:fontRef>
        </p:style>
        <p:txBody>
          <a:bodyPr wrap="square">
            <a:spAutoFit/>
          </a:bodyPr>
          <a:lstStyle>
            <a:defPPr>
              <a:defRPr lang="ru-RU"/>
            </a:defPPr>
            <a:lvl1pPr marL="285750" indent="-285750" algn="just">
              <a:spcAft>
                <a:spcPts val="1200"/>
              </a:spcAft>
              <a:buClr>
                <a:schemeClr val="accent1">
                  <a:lumMod val="50000"/>
                </a:schemeClr>
              </a:buClr>
              <a:buFont typeface="Wingdings" panose="05000000000000000000" pitchFamily="2" charset="2"/>
              <a:buChar char="Ø"/>
              <a:defRPr sz="1400">
                <a:solidFill>
                  <a:srgbClr val="000000"/>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L="0" indent="0">
              <a:buNone/>
            </a:pPr>
            <a:endParaRPr lang="ru-RU" dirty="0" smtClean="0"/>
          </a:p>
          <a:p>
            <a:pPr marL="0" indent="0">
              <a:buNone/>
            </a:pPr>
            <a:endParaRPr lang="ru-RU" dirty="0" smtClean="0"/>
          </a:p>
          <a:p>
            <a:pPr marL="0" indent="0">
              <a:buNone/>
            </a:pPr>
            <a:r>
              <a:rPr lang="ru-RU" b="1" dirty="0" smtClean="0"/>
              <a:t>Отражены акции прекративших деятельность АО</a:t>
            </a:r>
          </a:p>
        </p:txBody>
      </p:sp>
      <p:sp>
        <p:nvSpPr>
          <p:cNvPr id="27" name="TextBox 26"/>
          <p:cNvSpPr txBox="1"/>
          <p:nvPr/>
        </p:nvSpPr>
        <p:spPr>
          <a:xfrm>
            <a:off x="340057" y="1297149"/>
            <a:ext cx="2196000" cy="4320000"/>
          </a:xfrm>
          <a:prstGeom prst="rect">
            <a:avLst/>
          </a:prstGeom>
          <a:ln>
            <a:solidFill>
              <a:srgbClr val="E2E2E2"/>
            </a:solidFill>
          </a:ln>
        </p:spPr>
        <p:style>
          <a:lnRef idx="2">
            <a:schemeClr val="accent3"/>
          </a:lnRef>
          <a:fillRef idx="1">
            <a:schemeClr val="lt1"/>
          </a:fillRef>
          <a:effectRef idx="0">
            <a:schemeClr val="accent3"/>
          </a:effectRef>
          <a:fontRef idx="minor">
            <a:schemeClr val="dk1"/>
          </a:fontRef>
        </p:style>
        <p:txBody>
          <a:bodyPr wrap="square">
            <a:spAutoFit/>
          </a:bodyPr>
          <a:lstStyle>
            <a:defPPr>
              <a:defRPr lang="ru-RU"/>
            </a:defPPr>
            <a:lvl1pPr marL="285750" indent="-285750" algn="just">
              <a:spcAft>
                <a:spcPts val="1200"/>
              </a:spcAft>
              <a:buClr>
                <a:schemeClr val="accent1">
                  <a:lumMod val="50000"/>
                </a:schemeClr>
              </a:buClr>
              <a:buFont typeface="Wingdings" panose="05000000000000000000" pitchFamily="2" charset="2"/>
              <a:buChar char="Ø"/>
              <a:defRPr sz="1600">
                <a:cs typeface="Segoe UI Light" panose="020B0502040204020203" pitchFamily="34" charset="0"/>
              </a:defRPr>
            </a:lvl1pPr>
          </a:lstStyle>
          <a:p>
            <a:pPr marL="0" indent="0">
              <a:buNone/>
            </a:pPr>
            <a:endParaRPr lang="ru-RU" sz="1400" dirty="0" smtClean="0">
              <a:solidFill>
                <a:srgbClr val="000000"/>
              </a:solidFill>
              <a:cs typeface="+mn-cs"/>
            </a:endParaRPr>
          </a:p>
          <a:p>
            <a:pPr marL="0" indent="0">
              <a:buNone/>
            </a:pPr>
            <a:endParaRPr lang="ru-RU" sz="1400" dirty="0" smtClean="0">
              <a:solidFill>
                <a:srgbClr val="000000"/>
              </a:solidFill>
              <a:cs typeface="+mn-cs"/>
            </a:endParaRPr>
          </a:p>
          <a:p>
            <a:pPr marL="0" indent="0">
              <a:buNone/>
            </a:pPr>
            <a:r>
              <a:rPr lang="ru-RU" sz="1400" b="1" dirty="0" smtClean="0">
                <a:solidFill>
                  <a:srgbClr val="000000"/>
                </a:solidFill>
                <a:cs typeface="+mn-cs"/>
              </a:rPr>
              <a:t>Не отражены факты хозяйственной жизни</a:t>
            </a:r>
          </a:p>
          <a:p>
            <a:endParaRPr lang="ru-RU" sz="1400" dirty="0">
              <a:solidFill>
                <a:srgbClr val="000000"/>
              </a:solidFill>
              <a:cs typeface="+mn-cs"/>
            </a:endParaRPr>
          </a:p>
        </p:txBody>
      </p:sp>
      <p:pic>
        <p:nvPicPr>
          <p:cNvPr id="28" name="Рисунок 27"/>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65659" y="1317096"/>
            <a:ext cx="599537" cy="599537"/>
          </a:xfrm>
          <a:prstGeom prst="rect">
            <a:avLst/>
          </a:prstGeom>
        </p:spPr>
      </p:pic>
      <p:cxnSp>
        <p:nvCxnSpPr>
          <p:cNvPr id="9" name="Прямая соединительная линия 8"/>
          <p:cNvCxnSpPr/>
          <p:nvPr/>
        </p:nvCxnSpPr>
        <p:spPr>
          <a:xfrm>
            <a:off x="497747" y="2030203"/>
            <a:ext cx="495073" cy="0"/>
          </a:xfrm>
          <a:prstGeom prst="line">
            <a:avLst/>
          </a:prstGeom>
          <a:ln>
            <a:solidFill>
              <a:srgbClr val="D76213"/>
            </a:solidFill>
          </a:ln>
        </p:spPr>
        <p:style>
          <a:lnRef idx="3">
            <a:schemeClr val="accent2"/>
          </a:lnRef>
          <a:fillRef idx="0">
            <a:schemeClr val="accent2"/>
          </a:fillRef>
          <a:effectRef idx="2">
            <a:schemeClr val="accent2"/>
          </a:effectRef>
          <a:fontRef idx="minor">
            <a:schemeClr val="tx1"/>
          </a:fontRef>
        </p:style>
      </p:cxnSp>
      <p:pic>
        <p:nvPicPr>
          <p:cNvPr id="30" name="Рисунок 29">
            <a:extLst>
              <a:ext uri="{FF2B5EF4-FFF2-40B4-BE49-F238E27FC236}">
                <a16:creationId xmlns="" xmlns:a16="http://schemas.microsoft.com/office/drawing/2014/main" id="{75CA64F2-8ABD-424D-B81D-B71FDE38BBD4}"/>
              </a:ext>
            </a:extLst>
          </p:cNvPr>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2764899" y="1390496"/>
            <a:ext cx="544015" cy="544015"/>
          </a:xfrm>
          <a:prstGeom prst="rect">
            <a:avLst/>
          </a:prstGeom>
        </p:spPr>
      </p:pic>
      <p:cxnSp>
        <p:nvCxnSpPr>
          <p:cNvPr id="31" name="Прямая соединительная линия 30"/>
          <p:cNvCxnSpPr/>
          <p:nvPr/>
        </p:nvCxnSpPr>
        <p:spPr>
          <a:xfrm>
            <a:off x="2747165" y="2019693"/>
            <a:ext cx="495073" cy="0"/>
          </a:xfrm>
          <a:prstGeom prst="line">
            <a:avLst/>
          </a:prstGeom>
          <a:ln>
            <a:solidFill>
              <a:srgbClr val="2A54A2"/>
            </a:solidFill>
          </a:ln>
        </p:spPr>
        <p:style>
          <a:lnRef idx="3">
            <a:schemeClr val="accent2"/>
          </a:lnRef>
          <a:fillRef idx="0">
            <a:schemeClr val="accent2"/>
          </a:fillRef>
          <a:effectRef idx="2">
            <a:schemeClr val="accent2"/>
          </a:effectRef>
          <a:fontRef idx="minor">
            <a:schemeClr val="tx1"/>
          </a:fontRef>
        </p:style>
      </p:cxnSp>
      <p:cxnSp>
        <p:nvCxnSpPr>
          <p:cNvPr id="34" name="Прямая соединительная линия 33"/>
          <p:cNvCxnSpPr/>
          <p:nvPr/>
        </p:nvCxnSpPr>
        <p:spPr>
          <a:xfrm>
            <a:off x="5081218" y="2029567"/>
            <a:ext cx="495073" cy="0"/>
          </a:xfrm>
          <a:prstGeom prst="line">
            <a:avLst/>
          </a:prstGeom>
          <a:ln>
            <a:solidFill>
              <a:srgbClr val="D76213"/>
            </a:solidFill>
          </a:ln>
        </p:spPr>
        <p:style>
          <a:lnRef idx="3">
            <a:schemeClr val="accent2"/>
          </a:lnRef>
          <a:fillRef idx="0">
            <a:schemeClr val="accent2"/>
          </a:fillRef>
          <a:effectRef idx="2">
            <a:schemeClr val="accent2"/>
          </a:effectRef>
          <a:fontRef idx="minor">
            <a:schemeClr val="tx1"/>
          </a:fontRef>
        </p:style>
      </p:cxnSp>
      <p:sp>
        <p:nvSpPr>
          <p:cNvPr id="10" name="TextBox 9"/>
          <p:cNvSpPr txBox="1"/>
          <p:nvPr/>
        </p:nvSpPr>
        <p:spPr>
          <a:xfrm>
            <a:off x="340057" y="2929620"/>
            <a:ext cx="2196000" cy="2462213"/>
          </a:xfrm>
          <a:prstGeom prst="rect">
            <a:avLst/>
          </a:prstGeom>
          <a:noFill/>
        </p:spPr>
        <p:txBody>
          <a:bodyPr wrap="square" rtlCol="0">
            <a:spAutoFit/>
          </a:bodyPr>
          <a:lstStyle/>
          <a:p>
            <a:r>
              <a:rPr lang="ru-RU" sz="1400" dirty="0">
                <a:solidFill>
                  <a:srgbClr val="000000"/>
                </a:solidFill>
              </a:rPr>
              <a:t>Уставный капитал АО «РИК Плюс» (ИНН 1435270798) уменьшен без выплат акционерам в связи с передачей имущества АО в бюджет. </a:t>
            </a:r>
            <a:endParaRPr lang="ru-RU" sz="1400" dirty="0" smtClean="0">
              <a:solidFill>
                <a:srgbClr val="000000"/>
              </a:solidFill>
            </a:endParaRPr>
          </a:p>
          <a:p>
            <a:endParaRPr lang="ru-RU" sz="1400" dirty="0" smtClean="0">
              <a:solidFill>
                <a:srgbClr val="000000"/>
              </a:solidFill>
            </a:endParaRPr>
          </a:p>
          <a:p>
            <a:endParaRPr lang="ru-RU" sz="1400" dirty="0" smtClean="0">
              <a:solidFill>
                <a:srgbClr val="000000"/>
              </a:solidFill>
            </a:endParaRPr>
          </a:p>
          <a:p>
            <a:endParaRPr lang="ru-RU" sz="1400" dirty="0">
              <a:solidFill>
                <a:srgbClr val="000000"/>
              </a:solidFill>
            </a:endParaRPr>
          </a:p>
          <a:p>
            <a:r>
              <a:rPr lang="ru-RU" sz="1400" dirty="0" smtClean="0">
                <a:solidFill>
                  <a:srgbClr val="000000"/>
                </a:solidFill>
              </a:rPr>
              <a:t>На счете 20431 изменения не отражены.</a:t>
            </a:r>
            <a:endParaRPr lang="ru-RU" sz="1400" dirty="0">
              <a:solidFill>
                <a:srgbClr val="000000"/>
              </a:solidFill>
            </a:endParaRPr>
          </a:p>
        </p:txBody>
      </p:sp>
      <p:sp>
        <p:nvSpPr>
          <p:cNvPr id="35" name="TextBox 34"/>
          <p:cNvSpPr txBox="1"/>
          <p:nvPr/>
        </p:nvSpPr>
        <p:spPr>
          <a:xfrm>
            <a:off x="2651423" y="2911471"/>
            <a:ext cx="2196000" cy="2462213"/>
          </a:xfrm>
          <a:prstGeom prst="rect">
            <a:avLst/>
          </a:prstGeom>
          <a:noFill/>
        </p:spPr>
        <p:txBody>
          <a:bodyPr wrap="square" rtlCol="0">
            <a:spAutoFit/>
          </a:bodyPr>
          <a:lstStyle/>
          <a:p>
            <a:r>
              <a:rPr lang="ru-RU" sz="1400" dirty="0" smtClean="0"/>
              <a:t>АО «Институт промышленного </a:t>
            </a:r>
            <a:r>
              <a:rPr lang="ru-RU" sz="1400" dirty="0"/>
              <a:t>р</a:t>
            </a:r>
            <a:r>
              <a:rPr lang="ru-RU" sz="1400" dirty="0" smtClean="0"/>
              <a:t>азвития «ИНФОРМЭЛЕКТРО» (</a:t>
            </a:r>
            <a:r>
              <a:rPr lang="ru-RU" sz="1400" dirty="0"/>
              <a:t>ИНН 7722776282) </a:t>
            </a:r>
            <a:r>
              <a:rPr lang="ru-RU" sz="1400" dirty="0" smtClean="0"/>
              <a:t>ликвидирована. </a:t>
            </a:r>
            <a:r>
              <a:rPr lang="ru-RU" sz="1400" dirty="0"/>
              <a:t>Из </a:t>
            </a:r>
            <a:r>
              <a:rPr lang="ru-RU" sz="1400" dirty="0" smtClean="0"/>
              <a:t>Реестра </a:t>
            </a:r>
            <a:r>
              <a:rPr lang="ru-RU" sz="1400" dirty="0"/>
              <a:t>федерального имущества АО исключено</a:t>
            </a:r>
            <a:r>
              <a:rPr lang="ru-RU" sz="1400" dirty="0" smtClean="0"/>
              <a:t>.</a:t>
            </a:r>
          </a:p>
          <a:p>
            <a:endParaRPr lang="ru-RU" sz="1400" dirty="0" smtClean="0"/>
          </a:p>
          <a:p>
            <a:endParaRPr lang="ru-RU" sz="1400" dirty="0"/>
          </a:p>
          <a:p>
            <a:r>
              <a:rPr lang="ru-RU" sz="1400" dirty="0" smtClean="0"/>
              <a:t>На счете 20431 стоимость акций отражена.</a:t>
            </a:r>
            <a:endParaRPr lang="ru-RU" sz="1400" dirty="0"/>
          </a:p>
        </p:txBody>
      </p:sp>
      <p:sp>
        <p:nvSpPr>
          <p:cNvPr id="36" name="TextBox 35"/>
          <p:cNvSpPr txBox="1"/>
          <p:nvPr/>
        </p:nvSpPr>
        <p:spPr>
          <a:xfrm>
            <a:off x="4807132" y="971268"/>
            <a:ext cx="2577737" cy="369332"/>
          </a:xfrm>
          <a:prstGeom prst="rect">
            <a:avLst/>
          </a:prstGeom>
          <a:noFill/>
        </p:spPr>
        <p:txBody>
          <a:bodyPr wrap="square" rtlCol="0">
            <a:spAutoFit/>
          </a:bodyPr>
          <a:lstStyle/>
          <a:p>
            <a:pPr algn="ctr"/>
            <a:r>
              <a:rPr lang="ru-RU" b="1" i="1" dirty="0" smtClean="0">
                <a:solidFill>
                  <a:schemeClr val="accent1">
                    <a:lumMod val="50000"/>
                  </a:schemeClr>
                </a:solidFill>
              </a:rPr>
              <a:t>Системные вопросы:</a:t>
            </a:r>
            <a:endParaRPr lang="ru-RU" b="1" i="1" dirty="0">
              <a:solidFill>
                <a:schemeClr val="accent1">
                  <a:lumMod val="50000"/>
                </a:schemeClr>
              </a:solidFill>
            </a:endParaRPr>
          </a:p>
        </p:txBody>
      </p:sp>
      <p:sp>
        <p:nvSpPr>
          <p:cNvPr id="37" name="TextBox 36"/>
          <p:cNvSpPr txBox="1"/>
          <p:nvPr/>
        </p:nvSpPr>
        <p:spPr>
          <a:xfrm>
            <a:off x="4964107" y="2921345"/>
            <a:ext cx="2196000" cy="2677656"/>
          </a:xfrm>
          <a:prstGeom prst="rect">
            <a:avLst/>
          </a:prstGeom>
          <a:noFill/>
        </p:spPr>
        <p:txBody>
          <a:bodyPr wrap="square" rtlCol="0">
            <a:spAutoFit/>
          </a:bodyPr>
          <a:lstStyle>
            <a:defPPr>
              <a:defRPr lang="ru-RU"/>
            </a:defPPr>
            <a:lvl1pPr>
              <a:defRPr sz="1400"/>
            </a:lvl1pPr>
          </a:lstStyle>
          <a:p>
            <a:r>
              <a:rPr lang="ru-RU" dirty="0"/>
              <a:t>Уставный капитал АО «</a:t>
            </a:r>
            <a:r>
              <a:rPr lang="ru-RU" dirty="0"/>
              <a:t>Рольф</a:t>
            </a:r>
            <a:r>
              <a:rPr lang="ru-RU" dirty="0"/>
              <a:t>» (ИНН 5047254063), находящегося в федеральной собственности, равен </a:t>
            </a:r>
          </a:p>
          <a:p>
            <a:r>
              <a:rPr lang="ru-RU" dirty="0"/>
              <a:t>6 607 748 080 руб.</a:t>
            </a:r>
          </a:p>
          <a:p>
            <a:endParaRPr lang="ru-RU" dirty="0"/>
          </a:p>
          <a:p>
            <a:endParaRPr lang="ru-RU" dirty="0"/>
          </a:p>
          <a:p>
            <a:r>
              <a:rPr lang="ru-RU" dirty="0"/>
              <a:t>На счете 20431 отражена сумма 660 774 808 руб</a:t>
            </a:r>
            <a:r>
              <a:rPr lang="ru-RU" dirty="0" smtClean="0"/>
              <a:t>.</a:t>
            </a:r>
          </a:p>
          <a:p>
            <a:endParaRPr lang="ru-RU" dirty="0"/>
          </a:p>
        </p:txBody>
      </p:sp>
      <p:sp>
        <p:nvSpPr>
          <p:cNvPr id="38" name="TextBox 37"/>
          <p:cNvSpPr txBox="1"/>
          <p:nvPr/>
        </p:nvSpPr>
        <p:spPr>
          <a:xfrm>
            <a:off x="7282217" y="1297149"/>
            <a:ext cx="2196000" cy="4320000"/>
          </a:xfrm>
          <a:prstGeom prst="rect">
            <a:avLst/>
          </a:prstGeom>
          <a:ln>
            <a:solidFill>
              <a:srgbClr val="E2E2E2"/>
            </a:solidFill>
          </a:ln>
        </p:spPr>
        <p:style>
          <a:lnRef idx="2">
            <a:schemeClr val="accent3"/>
          </a:lnRef>
          <a:fillRef idx="1">
            <a:schemeClr val="lt1"/>
          </a:fillRef>
          <a:effectRef idx="0">
            <a:schemeClr val="accent3"/>
          </a:effectRef>
          <a:fontRef idx="minor">
            <a:schemeClr val="dk1"/>
          </a:fontRef>
        </p:style>
        <p:txBody>
          <a:bodyPr wrap="square">
            <a:spAutoFit/>
          </a:bodyPr>
          <a:lstStyle>
            <a:defPPr>
              <a:defRPr lang="ru-RU"/>
            </a:defPPr>
            <a:lvl1pPr marL="285750" indent="-285750" algn="just">
              <a:spcAft>
                <a:spcPts val="1200"/>
              </a:spcAft>
              <a:buClr>
                <a:schemeClr val="accent1">
                  <a:lumMod val="50000"/>
                </a:schemeClr>
              </a:buClr>
              <a:buFont typeface="Wingdings" panose="05000000000000000000" pitchFamily="2" charset="2"/>
              <a:buChar char="Ø"/>
              <a:defRPr sz="1400">
                <a:solidFill>
                  <a:srgbClr val="000000"/>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L="0" indent="0">
              <a:buNone/>
            </a:pPr>
            <a:endParaRPr lang="ru-RU" dirty="0" smtClean="0"/>
          </a:p>
          <a:p>
            <a:pPr marL="0" indent="0">
              <a:buNone/>
            </a:pPr>
            <a:endParaRPr lang="ru-RU" dirty="0" smtClean="0"/>
          </a:p>
          <a:p>
            <a:pPr marL="0" indent="0">
              <a:buNone/>
            </a:pPr>
            <a:r>
              <a:rPr lang="ru-RU" b="1" dirty="0" smtClean="0"/>
              <a:t>Отражена неверная стоимость финансовых активов</a:t>
            </a:r>
          </a:p>
        </p:txBody>
      </p:sp>
      <p:cxnSp>
        <p:nvCxnSpPr>
          <p:cNvPr id="40" name="Прямая соединительная линия 39"/>
          <p:cNvCxnSpPr/>
          <p:nvPr/>
        </p:nvCxnSpPr>
        <p:spPr>
          <a:xfrm>
            <a:off x="7399328" y="2009620"/>
            <a:ext cx="495073" cy="0"/>
          </a:xfrm>
          <a:prstGeom prst="line">
            <a:avLst/>
          </a:prstGeom>
          <a:ln>
            <a:solidFill>
              <a:srgbClr val="2A54A2"/>
            </a:solidFill>
          </a:ln>
        </p:spPr>
        <p:style>
          <a:lnRef idx="3">
            <a:schemeClr val="accent2"/>
          </a:lnRef>
          <a:fillRef idx="0">
            <a:schemeClr val="accent2"/>
          </a:fillRef>
          <a:effectRef idx="2">
            <a:schemeClr val="accent2"/>
          </a:effectRef>
          <a:fontRef idx="minor">
            <a:schemeClr val="tx1"/>
          </a:fontRef>
        </p:style>
      </p:cxnSp>
      <p:sp>
        <p:nvSpPr>
          <p:cNvPr id="41" name="TextBox 40"/>
          <p:cNvSpPr txBox="1"/>
          <p:nvPr/>
        </p:nvSpPr>
        <p:spPr>
          <a:xfrm>
            <a:off x="7282217" y="2901399"/>
            <a:ext cx="2196000" cy="2462213"/>
          </a:xfrm>
          <a:prstGeom prst="rect">
            <a:avLst/>
          </a:prstGeom>
          <a:noFill/>
        </p:spPr>
        <p:txBody>
          <a:bodyPr wrap="square" rtlCol="0">
            <a:spAutoFit/>
          </a:bodyPr>
          <a:lstStyle/>
          <a:p>
            <a:r>
              <a:rPr lang="ru-RU" sz="1400" dirty="0" smtClean="0"/>
              <a:t>Уставный капитал </a:t>
            </a:r>
          </a:p>
          <a:p>
            <a:r>
              <a:rPr lang="ru-RU" sz="1400" dirty="0" smtClean="0"/>
              <a:t>АО «СО-ГА-ЗО-ЙЛ» </a:t>
            </a:r>
          </a:p>
          <a:p>
            <a:r>
              <a:rPr lang="ru-RU" sz="1400" dirty="0" smtClean="0"/>
              <a:t>(</a:t>
            </a:r>
            <a:r>
              <a:rPr lang="ru-RU" sz="1400" dirty="0"/>
              <a:t>ИНН </a:t>
            </a:r>
            <a:r>
              <a:rPr lang="ru-RU" sz="1400" dirty="0" smtClean="0"/>
              <a:t>1101205447), находящегося </a:t>
            </a:r>
            <a:r>
              <a:rPr lang="ru-RU" sz="1400" dirty="0"/>
              <a:t>в федеральной собственности, равен </a:t>
            </a:r>
          </a:p>
          <a:p>
            <a:r>
              <a:rPr lang="ru-RU" sz="1400" dirty="0" smtClean="0"/>
              <a:t>5 000 000 руб</a:t>
            </a:r>
            <a:r>
              <a:rPr lang="ru-RU" sz="1400" dirty="0"/>
              <a:t>.</a:t>
            </a:r>
          </a:p>
          <a:p>
            <a:endParaRPr lang="ru-RU" sz="1400" dirty="0" smtClean="0"/>
          </a:p>
          <a:p>
            <a:endParaRPr lang="ru-RU" sz="1400" dirty="0" smtClean="0"/>
          </a:p>
          <a:p>
            <a:r>
              <a:rPr lang="ru-RU" sz="1400" dirty="0" smtClean="0"/>
              <a:t>На счете 20431 отражена сумма 1 000 руб</a:t>
            </a:r>
            <a:r>
              <a:rPr lang="ru-RU" sz="1400" dirty="0"/>
              <a:t>.</a:t>
            </a:r>
          </a:p>
        </p:txBody>
      </p:sp>
      <p:sp>
        <p:nvSpPr>
          <p:cNvPr id="42" name="TextBox 41"/>
          <p:cNvSpPr txBox="1"/>
          <p:nvPr/>
        </p:nvSpPr>
        <p:spPr>
          <a:xfrm>
            <a:off x="9600327" y="1297149"/>
            <a:ext cx="2196000" cy="4320000"/>
          </a:xfrm>
          <a:prstGeom prst="rect">
            <a:avLst/>
          </a:prstGeom>
          <a:ln>
            <a:solidFill>
              <a:srgbClr val="E2E2E2"/>
            </a:solidFill>
          </a:ln>
        </p:spPr>
        <p:style>
          <a:lnRef idx="2">
            <a:schemeClr val="accent3"/>
          </a:lnRef>
          <a:fillRef idx="1">
            <a:schemeClr val="lt1"/>
          </a:fillRef>
          <a:effectRef idx="0">
            <a:schemeClr val="accent3"/>
          </a:effectRef>
          <a:fontRef idx="minor">
            <a:schemeClr val="dk1"/>
          </a:fontRef>
        </p:style>
        <p:txBody>
          <a:bodyPr wrap="square">
            <a:spAutoFit/>
          </a:bodyPr>
          <a:lstStyle>
            <a:defPPr>
              <a:defRPr lang="ru-RU"/>
            </a:defPPr>
            <a:lvl1pPr marL="285750" indent="-285750" algn="just">
              <a:spcAft>
                <a:spcPts val="1200"/>
              </a:spcAft>
              <a:buClr>
                <a:schemeClr val="accent1">
                  <a:lumMod val="50000"/>
                </a:schemeClr>
              </a:buClr>
              <a:buFont typeface="Wingdings" panose="05000000000000000000" pitchFamily="2" charset="2"/>
              <a:buChar char="Ø"/>
              <a:defRPr sz="1400">
                <a:solidFill>
                  <a:srgbClr val="000000"/>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L="0" indent="0">
              <a:buNone/>
            </a:pPr>
            <a:endParaRPr lang="ru-RU" dirty="0" smtClean="0"/>
          </a:p>
          <a:p>
            <a:pPr marL="0" indent="0">
              <a:buNone/>
            </a:pPr>
            <a:endParaRPr lang="ru-RU" dirty="0" smtClean="0"/>
          </a:p>
          <a:p>
            <a:pPr marL="0" indent="0">
              <a:buNone/>
            </a:pPr>
            <a:r>
              <a:rPr lang="ru-RU" b="1" dirty="0" smtClean="0"/>
              <a:t>Использованы неверные счета для отражения финансовых активов</a:t>
            </a:r>
          </a:p>
        </p:txBody>
      </p:sp>
      <p:pic>
        <p:nvPicPr>
          <p:cNvPr id="43" name="Рисунок 42"/>
          <p:cNvPicPr>
            <a:picLocks noChangeAspect="1"/>
          </p:cNvPicPr>
          <p:nvPr/>
        </p:nvPicPr>
        <p:blipFill>
          <a:blip r:embed="rId5"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717438" y="1321302"/>
            <a:ext cx="603138" cy="603138"/>
          </a:xfrm>
          <a:prstGeom prst="rect">
            <a:avLst/>
          </a:prstGeom>
        </p:spPr>
      </p:pic>
      <p:cxnSp>
        <p:nvCxnSpPr>
          <p:cNvPr id="44" name="Прямая соединительная линия 43"/>
          <p:cNvCxnSpPr/>
          <p:nvPr/>
        </p:nvCxnSpPr>
        <p:spPr>
          <a:xfrm>
            <a:off x="9717438" y="2009621"/>
            <a:ext cx="495073" cy="0"/>
          </a:xfrm>
          <a:prstGeom prst="line">
            <a:avLst/>
          </a:prstGeom>
          <a:ln>
            <a:solidFill>
              <a:srgbClr val="D76213"/>
            </a:solidFill>
          </a:ln>
        </p:spPr>
        <p:style>
          <a:lnRef idx="3">
            <a:schemeClr val="accent2"/>
          </a:lnRef>
          <a:fillRef idx="0">
            <a:schemeClr val="accent2"/>
          </a:fillRef>
          <a:effectRef idx="2">
            <a:schemeClr val="accent2"/>
          </a:effectRef>
          <a:fontRef idx="minor">
            <a:schemeClr val="tx1"/>
          </a:fontRef>
        </p:style>
      </p:cxnSp>
      <p:sp>
        <p:nvSpPr>
          <p:cNvPr id="45" name="TextBox 44"/>
          <p:cNvSpPr txBox="1"/>
          <p:nvPr/>
        </p:nvSpPr>
        <p:spPr>
          <a:xfrm>
            <a:off x="9604149" y="2901399"/>
            <a:ext cx="2196000" cy="2677656"/>
          </a:xfrm>
          <a:prstGeom prst="rect">
            <a:avLst/>
          </a:prstGeom>
          <a:noFill/>
        </p:spPr>
        <p:txBody>
          <a:bodyPr wrap="square" rtlCol="0">
            <a:spAutoFit/>
          </a:bodyPr>
          <a:lstStyle/>
          <a:p>
            <a:r>
              <a:rPr lang="ru-RU" sz="1400" dirty="0" smtClean="0"/>
              <a:t>Участие в ООО «</a:t>
            </a:r>
            <a:r>
              <a:rPr lang="ru-RU" sz="1400" dirty="0" smtClean="0"/>
              <a:t>Обнинский</a:t>
            </a:r>
            <a:r>
              <a:rPr lang="ru-RU" sz="1400" dirty="0" smtClean="0"/>
              <a:t> </a:t>
            </a:r>
            <a:r>
              <a:rPr lang="ru-RU" sz="1400" dirty="0"/>
              <a:t>центр науки и </a:t>
            </a:r>
            <a:r>
              <a:rPr lang="ru-RU" sz="1400" dirty="0" smtClean="0"/>
              <a:t>технологий» (ИНН 4025068978) отражено по счету 20431.</a:t>
            </a:r>
          </a:p>
          <a:p>
            <a:endParaRPr lang="ru-RU" sz="1400" dirty="0" smtClean="0"/>
          </a:p>
          <a:p>
            <a:endParaRPr lang="en-US" sz="1400" dirty="0" smtClean="0"/>
          </a:p>
          <a:p>
            <a:endParaRPr lang="ru-RU" sz="1400" dirty="0"/>
          </a:p>
          <a:p>
            <a:endParaRPr lang="ru-RU" sz="1400" dirty="0" smtClean="0"/>
          </a:p>
          <a:p>
            <a:r>
              <a:rPr lang="ru-RU" sz="1400" dirty="0" smtClean="0"/>
              <a:t>На счете  20434 финансовый актив не отражен.</a:t>
            </a:r>
            <a:endParaRPr lang="ru-RU" sz="1400" dirty="0"/>
          </a:p>
        </p:txBody>
      </p:sp>
      <p:pic>
        <p:nvPicPr>
          <p:cNvPr id="46" name="Рисунок 45"/>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381145" y="1370194"/>
            <a:ext cx="526492" cy="526492"/>
          </a:xfrm>
          <a:prstGeom prst="rect">
            <a:avLst/>
          </a:prstGeom>
        </p:spPr>
      </p:pic>
      <p:pic>
        <p:nvPicPr>
          <p:cNvPr id="51" name="Рисунок 50"/>
          <p:cNvPicPr>
            <a:picLocks noChangeAspect="1"/>
          </p:cNvPicPr>
          <p:nvPr/>
        </p:nvPicPr>
        <p:blipFill>
          <a:blip r:embed="rId7"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5081218" y="1390141"/>
            <a:ext cx="563818" cy="563818"/>
          </a:xfrm>
          <a:prstGeom prst="rect">
            <a:avLst/>
          </a:prstGeom>
        </p:spPr>
      </p:pic>
      <p:sp>
        <p:nvSpPr>
          <p:cNvPr id="29" name="TextBox 28"/>
          <p:cNvSpPr txBox="1"/>
          <p:nvPr/>
        </p:nvSpPr>
        <p:spPr>
          <a:xfrm>
            <a:off x="1999174" y="6031054"/>
            <a:ext cx="8698919" cy="307777"/>
          </a:xfrm>
          <a:prstGeom prst="rect">
            <a:avLst/>
          </a:prstGeom>
          <a:ln>
            <a:solidFill>
              <a:srgbClr val="E2E2E2"/>
            </a:solidFill>
          </a:ln>
        </p:spPr>
        <p:style>
          <a:lnRef idx="2">
            <a:schemeClr val="accent3"/>
          </a:lnRef>
          <a:fillRef idx="1">
            <a:schemeClr val="lt1"/>
          </a:fillRef>
          <a:effectRef idx="0">
            <a:schemeClr val="accent3"/>
          </a:effectRef>
          <a:fontRef idx="minor">
            <a:schemeClr val="dk1"/>
          </a:fontRef>
        </p:style>
        <p:txBody>
          <a:bodyPr wrap="square">
            <a:spAutoFit/>
          </a:bodyPr>
          <a:lstStyle>
            <a:defPPr>
              <a:defRPr lang="ru-RU"/>
            </a:defPPr>
            <a:lvl1pPr marL="285750" indent="-285750" algn="just">
              <a:spcAft>
                <a:spcPts val="1200"/>
              </a:spcAft>
              <a:buClr>
                <a:schemeClr val="accent1">
                  <a:lumMod val="50000"/>
                </a:schemeClr>
              </a:buClr>
              <a:buFont typeface="Wingdings" panose="05000000000000000000" pitchFamily="2" charset="2"/>
              <a:buChar char="Ø"/>
              <a:defRPr sz="1600">
                <a:cs typeface="Segoe UI Light" panose="020B0502040204020203" pitchFamily="34" charset="0"/>
              </a:defRPr>
            </a:lvl1pPr>
          </a:lstStyle>
          <a:p>
            <a:pPr marL="0" indent="0">
              <a:buNone/>
            </a:pPr>
            <a:r>
              <a:rPr lang="ru-RU" sz="1400" b="1" dirty="0" smtClean="0">
                <a:solidFill>
                  <a:srgbClr val="000000"/>
                </a:solidFill>
                <a:cs typeface="+mn-cs"/>
              </a:rPr>
              <a:t>В Пояснительной записке финансовыми органами не отражена расшифровка вложений.</a:t>
            </a:r>
            <a:endParaRPr lang="ru-RU" sz="1400" dirty="0">
              <a:solidFill>
                <a:srgbClr val="000000"/>
              </a:solidFill>
              <a:cs typeface="+mn-cs"/>
            </a:endParaRPr>
          </a:p>
        </p:txBody>
      </p:sp>
      <p:pic>
        <p:nvPicPr>
          <p:cNvPr id="32" name="Рисунок 31">
            <a:extLst>
              <a:ext uri="{FF2B5EF4-FFF2-40B4-BE49-F238E27FC236}">
                <a16:creationId xmlns="" xmlns:a16="http://schemas.microsoft.com/office/drawing/2014/main" id="{90BD89E0-A9FA-47E9-ABB7-D72A7C9B30F8}"/>
              </a:ext>
            </a:extLst>
          </p:cNvPr>
          <p:cNvPicPr>
            <a:picLocks noChangeAspect="1"/>
          </p:cNvPicPr>
          <p:nvPr/>
        </p:nvPicPr>
        <p:blipFill>
          <a:blip r:embed="rId8"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185644" y="5978511"/>
            <a:ext cx="504825" cy="504825"/>
          </a:xfrm>
          <a:prstGeom prst="rect">
            <a:avLst/>
          </a:prstGeom>
        </p:spPr>
      </p:pic>
    </p:spTree>
    <p:extLst>
      <p:ext uri="{BB962C8B-B14F-4D97-AF65-F5344CB8AC3E}">
        <p14:creationId xmlns:p14="http://schemas.microsoft.com/office/powerpoint/2010/main" val="29743502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8540166" y="1463126"/>
            <a:ext cx="2700000" cy="3960000"/>
          </a:xfrm>
          <a:prstGeom prst="rect">
            <a:avLst/>
          </a:prstGeom>
          <a:ln>
            <a:solidFill>
              <a:srgbClr val="E2E2E2"/>
            </a:solidFill>
          </a:ln>
        </p:spPr>
        <p:style>
          <a:lnRef idx="2">
            <a:schemeClr val="accent3"/>
          </a:lnRef>
          <a:fillRef idx="1">
            <a:schemeClr val="lt1"/>
          </a:fillRef>
          <a:effectRef idx="0">
            <a:schemeClr val="accent3"/>
          </a:effectRef>
          <a:fontRef idx="minor">
            <a:schemeClr val="dk1"/>
          </a:fontRef>
        </p:style>
        <p:txBody>
          <a:bodyPr wrap="square">
            <a:spAutoFit/>
          </a:bodyPr>
          <a:lstStyle>
            <a:defPPr>
              <a:defRPr lang="ru-RU"/>
            </a:defPPr>
            <a:lvl1pPr marL="285750" indent="-285750" algn="just">
              <a:spcAft>
                <a:spcPts val="1200"/>
              </a:spcAft>
              <a:buClr>
                <a:schemeClr val="accent1">
                  <a:lumMod val="50000"/>
                </a:schemeClr>
              </a:buClr>
              <a:buFont typeface="Wingdings" panose="05000000000000000000" pitchFamily="2" charset="2"/>
              <a:buChar char="Ø"/>
              <a:defRPr sz="1400">
                <a:solidFill>
                  <a:srgbClr val="000000"/>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L="0" indent="0">
              <a:buNone/>
            </a:pPr>
            <a:endParaRPr lang="ru-RU" dirty="0" smtClean="0"/>
          </a:p>
          <a:p>
            <a:pPr marL="0" indent="0">
              <a:buNone/>
            </a:pPr>
            <a:endParaRPr lang="ru-RU" dirty="0" smtClean="0"/>
          </a:p>
          <a:p>
            <a:pPr marL="0" indent="0">
              <a:buNone/>
            </a:pPr>
            <a:r>
              <a:rPr lang="ru-RU" b="1" dirty="0" smtClean="0"/>
              <a:t>Сопоставление номера счета и наименования организации</a:t>
            </a:r>
          </a:p>
        </p:txBody>
      </p:sp>
      <p:sp>
        <p:nvSpPr>
          <p:cNvPr id="2" name="Номер слайда 1"/>
          <p:cNvSpPr>
            <a:spLocks noGrp="1"/>
          </p:cNvSpPr>
          <p:nvPr>
            <p:ph type="sldNum" sz="quarter" idx="7"/>
          </p:nvPr>
        </p:nvSpPr>
        <p:spPr/>
        <p:txBody>
          <a:bodyPr/>
          <a:lstStyle/>
          <a:p>
            <a:pPr>
              <a:defRPr/>
            </a:pPr>
            <a:fld id="{B6F15528-21DE-4FAA-801E-634DDDAF4B2B}" type="slidenum">
              <a:rPr lang="ru-RU" smtClean="0">
                <a:solidFill>
                  <a:srgbClr val="44546A"/>
                </a:solidFill>
              </a:rPr>
              <a:t>9</a:t>
            </a:fld>
            <a:endParaRPr lang="ru-RU" dirty="0">
              <a:solidFill>
                <a:srgbClr val="44546A"/>
              </a:solidFill>
            </a:endParaRPr>
          </a:p>
        </p:txBody>
      </p:sp>
      <p:pic>
        <p:nvPicPr>
          <p:cNvPr id="5" name="Рисунок 4"/>
          <p:cNvPicPr>
            <a:picLocks noChangeAspect="1"/>
          </p:cNvPicPr>
          <p:nvPr/>
        </p:nvPicPr>
        <p:blipFill>
          <a:blip r:embed="rId2"/>
          <a:stretch/>
        </p:blipFill>
        <p:spPr bwMode="auto">
          <a:xfrm>
            <a:off x="228600" y="227186"/>
            <a:ext cx="1402441" cy="548985"/>
          </a:xfrm>
          <a:prstGeom prst="rect">
            <a:avLst/>
          </a:prstGeom>
        </p:spPr>
      </p:pic>
      <p:sp>
        <p:nvSpPr>
          <p:cNvPr id="6" name="Прямоугольник 5"/>
          <p:cNvSpPr/>
          <p:nvPr/>
        </p:nvSpPr>
        <p:spPr>
          <a:xfrm>
            <a:off x="5094008" y="270141"/>
            <a:ext cx="6096000" cy="369332"/>
          </a:xfrm>
          <a:prstGeom prst="rect">
            <a:avLst/>
          </a:prstGeom>
          <a:no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0" tIns="0" rIns="0" bIns="0" rtlCol="0" anchor="ctr">
            <a:noAutofit/>
          </a:bodyPr>
          <a:lstStyle/>
          <a:p>
            <a:pPr algn="r" hangingPunct="0">
              <a:lnSpc>
                <a:spcPct val="90000"/>
              </a:lnSpc>
              <a:spcBef>
                <a:spcPct val="0"/>
              </a:spcBef>
            </a:pPr>
            <a:r>
              <a:rPr lang="ru-RU" sz="2000" b="1" dirty="0">
                <a:solidFill>
                  <a:schemeClr val="tx1"/>
                </a:solidFill>
                <a:latin typeface="Century" panose="02040604050505020304" pitchFamily="18" charset="0"/>
                <a:ea typeface="Cambria" panose="02040503050406030204" pitchFamily="18" charset="0"/>
                <a:cs typeface="Segoe UI Light" panose="020B0502040204020203" pitchFamily="34" charset="0"/>
              </a:rPr>
              <a:t>Отражение в бюджетной отчетности акций</a:t>
            </a:r>
          </a:p>
        </p:txBody>
      </p:sp>
      <p:cxnSp>
        <p:nvCxnSpPr>
          <p:cNvPr id="17" name="Прямая соединительная линия 16"/>
          <p:cNvCxnSpPr/>
          <p:nvPr/>
        </p:nvCxnSpPr>
        <p:spPr>
          <a:xfrm flipV="1">
            <a:off x="607669" y="5870926"/>
            <a:ext cx="11480468" cy="10489"/>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24" name="TextBox 23"/>
          <p:cNvSpPr txBox="1"/>
          <p:nvPr/>
        </p:nvSpPr>
        <p:spPr>
          <a:xfrm>
            <a:off x="4998000" y="1468736"/>
            <a:ext cx="2700000" cy="3960000"/>
          </a:xfrm>
          <a:prstGeom prst="rect">
            <a:avLst/>
          </a:prstGeom>
          <a:ln>
            <a:solidFill>
              <a:srgbClr val="E2E2E2"/>
            </a:solidFill>
          </a:ln>
        </p:spPr>
        <p:style>
          <a:lnRef idx="2">
            <a:schemeClr val="accent3"/>
          </a:lnRef>
          <a:fillRef idx="1">
            <a:schemeClr val="lt1"/>
          </a:fillRef>
          <a:effectRef idx="0">
            <a:schemeClr val="accent3"/>
          </a:effectRef>
          <a:fontRef idx="minor">
            <a:schemeClr val="dk1"/>
          </a:fontRef>
        </p:style>
        <p:txBody>
          <a:bodyPr wrap="square">
            <a:spAutoFit/>
          </a:bodyPr>
          <a:lstStyle>
            <a:defPPr>
              <a:defRPr lang="ru-RU"/>
            </a:defPPr>
            <a:lvl1pPr marL="285750" indent="-285750" algn="just">
              <a:spcAft>
                <a:spcPts val="1200"/>
              </a:spcAft>
              <a:buClr>
                <a:schemeClr val="accent1">
                  <a:lumMod val="50000"/>
                </a:schemeClr>
              </a:buClr>
              <a:buFont typeface="Wingdings" panose="05000000000000000000" pitchFamily="2" charset="2"/>
              <a:buChar char="Ø"/>
              <a:defRPr sz="1400">
                <a:solidFill>
                  <a:srgbClr val="000000"/>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L="0" indent="0">
              <a:buNone/>
            </a:pPr>
            <a:endParaRPr lang="ru-RU" dirty="0" smtClean="0"/>
          </a:p>
          <a:p>
            <a:pPr marL="0" indent="0">
              <a:buNone/>
            </a:pPr>
            <a:endParaRPr lang="ru-RU" dirty="0" smtClean="0"/>
          </a:p>
          <a:p>
            <a:pPr marL="0" indent="0">
              <a:buNone/>
            </a:pPr>
            <a:r>
              <a:rPr lang="ru-RU" b="1" dirty="0" smtClean="0"/>
              <a:t>Проверка информации об организации по ИНН в ЕГРЮЛ</a:t>
            </a:r>
          </a:p>
        </p:txBody>
      </p:sp>
      <p:sp>
        <p:nvSpPr>
          <p:cNvPr id="27" name="TextBox 26"/>
          <p:cNvSpPr txBox="1"/>
          <p:nvPr/>
        </p:nvSpPr>
        <p:spPr>
          <a:xfrm>
            <a:off x="1455639" y="1463126"/>
            <a:ext cx="2700001" cy="3960000"/>
          </a:xfrm>
          <a:prstGeom prst="rect">
            <a:avLst/>
          </a:prstGeom>
          <a:ln>
            <a:solidFill>
              <a:srgbClr val="E2E2E2"/>
            </a:solidFill>
          </a:ln>
        </p:spPr>
        <p:style>
          <a:lnRef idx="2">
            <a:schemeClr val="accent3"/>
          </a:lnRef>
          <a:fillRef idx="1">
            <a:schemeClr val="lt1"/>
          </a:fillRef>
          <a:effectRef idx="0">
            <a:schemeClr val="accent3"/>
          </a:effectRef>
          <a:fontRef idx="minor">
            <a:schemeClr val="dk1"/>
          </a:fontRef>
        </p:style>
        <p:txBody>
          <a:bodyPr wrap="square">
            <a:spAutoFit/>
          </a:bodyPr>
          <a:lstStyle>
            <a:defPPr>
              <a:defRPr lang="ru-RU"/>
            </a:defPPr>
            <a:lvl1pPr marL="285750" indent="-285750" algn="just">
              <a:spcAft>
                <a:spcPts val="1200"/>
              </a:spcAft>
              <a:buClr>
                <a:schemeClr val="accent1">
                  <a:lumMod val="50000"/>
                </a:schemeClr>
              </a:buClr>
              <a:buFont typeface="Wingdings" panose="05000000000000000000" pitchFamily="2" charset="2"/>
              <a:buChar char="Ø"/>
              <a:defRPr sz="1600">
                <a:cs typeface="Segoe UI Light" panose="020B0502040204020203" pitchFamily="34" charset="0"/>
              </a:defRPr>
            </a:lvl1pPr>
          </a:lstStyle>
          <a:p>
            <a:pPr marL="0" indent="0">
              <a:buNone/>
            </a:pPr>
            <a:endParaRPr lang="ru-RU" sz="1400" dirty="0" smtClean="0">
              <a:solidFill>
                <a:srgbClr val="000000"/>
              </a:solidFill>
              <a:cs typeface="+mn-cs"/>
            </a:endParaRPr>
          </a:p>
          <a:p>
            <a:pPr marL="0" indent="0">
              <a:buNone/>
            </a:pPr>
            <a:endParaRPr lang="ru-RU" sz="1400" dirty="0" smtClean="0">
              <a:solidFill>
                <a:srgbClr val="000000"/>
              </a:solidFill>
              <a:cs typeface="+mn-cs"/>
            </a:endParaRPr>
          </a:p>
          <a:p>
            <a:pPr marL="0" indent="0">
              <a:buNone/>
            </a:pPr>
            <a:r>
              <a:rPr lang="ru-RU" sz="1400" b="1" dirty="0" smtClean="0">
                <a:solidFill>
                  <a:srgbClr val="000000"/>
                </a:solidFill>
                <a:cs typeface="+mn-cs"/>
              </a:rPr>
              <a:t>Проведение инвентаризации</a:t>
            </a:r>
          </a:p>
          <a:p>
            <a:endParaRPr lang="ru-RU" sz="1400" dirty="0">
              <a:solidFill>
                <a:srgbClr val="000000"/>
              </a:solidFill>
              <a:cs typeface="+mn-cs"/>
            </a:endParaRPr>
          </a:p>
        </p:txBody>
      </p:sp>
      <p:cxnSp>
        <p:nvCxnSpPr>
          <p:cNvPr id="9" name="Прямая соединительная линия 8"/>
          <p:cNvCxnSpPr/>
          <p:nvPr/>
        </p:nvCxnSpPr>
        <p:spPr>
          <a:xfrm>
            <a:off x="1613330" y="2196180"/>
            <a:ext cx="495073" cy="0"/>
          </a:xfrm>
          <a:prstGeom prst="line">
            <a:avLst/>
          </a:prstGeom>
          <a:ln>
            <a:solidFill>
              <a:srgbClr val="D76213"/>
            </a:solidFill>
          </a:ln>
        </p:spPr>
        <p:style>
          <a:lnRef idx="3">
            <a:schemeClr val="accent2"/>
          </a:lnRef>
          <a:fillRef idx="0">
            <a:schemeClr val="accent2"/>
          </a:fillRef>
          <a:effectRef idx="2">
            <a:schemeClr val="accent2"/>
          </a:effectRef>
          <a:fontRef idx="minor">
            <a:schemeClr val="tx1"/>
          </a:fontRef>
        </p:style>
      </p:cxnSp>
      <p:cxnSp>
        <p:nvCxnSpPr>
          <p:cNvPr id="31" name="Прямая соединительная линия 30"/>
          <p:cNvCxnSpPr/>
          <p:nvPr/>
        </p:nvCxnSpPr>
        <p:spPr>
          <a:xfrm>
            <a:off x="5094008" y="2180852"/>
            <a:ext cx="495073" cy="0"/>
          </a:xfrm>
          <a:prstGeom prst="line">
            <a:avLst/>
          </a:prstGeom>
          <a:ln>
            <a:solidFill>
              <a:srgbClr val="2A54A2"/>
            </a:solidFill>
          </a:ln>
        </p:spPr>
        <p:style>
          <a:lnRef idx="3">
            <a:schemeClr val="accent2"/>
          </a:lnRef>
          <a:fillRef idx="0">
            <a:schemeClr val="accent2"/>
          </a:fillRef>
          <a:effectRef idx="2">
            <a:schemeClr val="accent2"/>
          </a:effectRef>
          <a:fontRef idx="minor">
            <a:schemeClr val="tx1"/>
          </a:fontRef>
        </p:style>
      </p:cxnSp>
      <p:cxnSp>
        <p:nvCxnSpPr>
          <p:cNvPr id="34" name="Прямая соединительная линия 33"/>
          <p:cNvCxnSpPr/>
          <p:nvPr/>
        </p:nvCxnSpPr>
        <p:spPr>
          <a:xfrm>
            <a:off x="8657277" y="2175597"/>
            <a:ext cx="495073" cy="0"/>
          </a:xfrm>
          <a:prstGeom prst="line">
            <a:avLst/>
          </a:prstGeom>
          <a:ln>
            <a:solidFill>
              <a:srgbClr val="D76213"/>
            </a:solidFill>
          </a:ln>
        </p:spPr>
        <p:style>
          <a:lnRef idx="3">
            <a:schemeClr val="accent2"/>
          </a:lnRef>
          <a:fillRef idx="0">
            <a:schemeClr val="accent2"/>
          </a:fillRef>
          <a:effectRef idx="2">
            <a:schemeClr val="accent2"/>
          </a:effectRef>
          <a:fontRef idx="minor">
            <a:schemeClr val="tx1"/>
          </a:fontRef>
        </p:style>
      </p:cxnSp>
      <p:sp>
        <p:nvSpPr>
          <p:cNvPr id="36" name="TextBox 35"/>
          <p:cNvSpPr txBox="1"/>
          <p:nvPr/>
        </p:nvSpPr>
        <p:spPr>
          <a:xfrm>
            <a:off x="5493206" y="971268"/>
            <a:ext cx="1205589" cy="369332"/>
          </a:xfrm>
          <a:prstGeom prst="rect">
            <a:avLst/>
          </a:prstGeom>
          <a:noFill/>
        </p:spPr>
        <p:txBody>
          <a:bodyPr wrap="square" rtlCol="0">
            <a:spAutoFit/>
          </a:bodyPr>
          <a:lstStyle/>
          <a:p>
            <a:r>
              <a:rPr lang="ru-RU" b="1" i="1" dirty="0" smtClean="0">
                <a:solidFill>
                  <a:schemeClr val="accent1">
                    <a:lumMod val="50000"/>
                  </a:schemeClr>
                </a:solidFill>
              </a:rPr>
              <a:t>Решения:</a:t>
            </a:r>
            <a:endParaRPr lang="ru-RU" b="1" i="1" dirty="0">
              <a:solidFill>
                <a:schemeClr val="accent1">
                  <a:lumMod val="50000"/>
                </a:schemeClr>
              </a:solidFill>
            </a:endParaRPr>
          </a:p>
        </p:txBody>
      </p:sp>
      <p:pic>
        <p:nvPicPr>
          <p:cNvPr id="32" name="Picture 13" descr="C:\Users\2323\AppData\Local\Temp\pros-and-cons.png"/>
          <p:cNvPicPr>
            <a:picLocks noChangeAspect="1" noChangeArrowheads="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artisticMarker/>
                    </a14:imgEffect>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8654252" y="1551655"/>
            <a:ext cx="544015" cy="544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Рисунок 38">
            <a:extLst>
              <a:ext uri="{FF2B5EF4-FFF2-40B4-BE49-F238E27FC236}">
                <a16:creationId xmlns="" xmlns:a16="http://schemas.microsoft.com/office/drawing/2014/main" id="{90BD89E0-A9FA-47E9-ABB7-D72A7C9B30F8}"/>
              </a:ext>
            </a:extLst>
          </p:cNvPr>
          <p:cNvPicPr>
            <a:picLocks noChangeAspect="1"/>
          </p:cNvPicPr>
          <p:nvPr/>
        </p:nvPicPr>
        <p:blipFill>
          <a:blip r:embed="rId5"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603578" y="1590845"/>
            <a:ext cx="504825" cy="504825"/>
          </a:xfrm>
          <a:prstGeom prst="rect">
            <a:avLst/>
          </a:prstGeom>
        </p:spPr>
      </p:pic>
      <p:pic>
        <p:nvPicPr>
          <p:cNvPr id="49" name="Рисунок 48"/>
          <p:cNvPicPr>
            <a:picLocks noChangeAspect="1"/>
          </p:cNvPicPr>
          <p:nvPr/>
        </p:nvPicPr>
        <p:blipFill rotWithShape="1">
          <a:blip r:embed="rId6" cstate="print">
            <a:duotone>
              <a:schemeClr val="accent5">
                <a:shade val="45000"/>
                <a:satMod val="135000"/>
              </a:schemeClr>
              <a:prstClr val="white"/>
            </a:duotone>
            <a:extLst>
              <a:ext uri="{28A0092B-C50C-407E-A947-70E740481C1C}">
                <a14:useLocalDpi xmlns:a14="http://schemas.microsoft.com/office/drawing/2010/main" val="0"/>
              </a:ext>
            </a:extLst>
          </a:blip>
          <a:srcRect r="1145" b="14638"/>
          <a:stretch/>
        </p:blipFill>
        <p:spPr>
          <a:xfrm>
            <a:off x="4997806" y="1558641"/>
            <a:ext cx="659208" cy="569231"/>
          </a:xfrm>
          <a:prstGeom prst="rect">
            <a:avLst/>
          </a:prstGeom>
        </p:spPr>
      </p:pic>
      <p:sp>
        <p:nvSpPr>
          <p:cNvPr id="50" name="TextBox 49"/>
          <p:cNvSpPr txBox="1"/>
          <p:nvPr/>
        </p:nvSpPr>
        <p:spPr>
          <a:xfrm>
            <a:off x="4997806" y="2937479"/>
            <a:ext cx="2700194" cy="1877437"/>
          </a:xfrm>
          <a:prstGeom prst="rect">
            <a:avLst/>
          </a:prstGeom>
        </p:spPr>
        <p:txBody>
          <a:bodyPr wrap="square">
            <a:spAutoFit/>
          </a:bodyPr>
          <a:lstStyle>
            <a:defPPr>
              <a:defRPr lang="ru-RU"/>
            </a:defPPr>
            <a:lvl1pPr marL="285750" indent="-285750" algn="just">
              <a:spcAft>
                <a:spcPts val="1200"/>
              </a:spcAft>
              <a:buClr>
                <a:schemeClr val="accent1">
                  <a:lumMod val="50000"/>
                </a:schemeClr>
              </a:buClr>
              <a:buFont typeface="Wingdings" panose="05000000000000000000" pitchFamily="2" charset="2"/>
              <a:buChar char="Ø"/>
              <a:defRPr sz="1600">
                <a:cs typeface="Segoe UI Light" panose="020B0502040204020203" pitchFamily="34" charset="0"/>
              </a:defRPr>
            </a:lvl1pPr>
          </a:lstStyle>
          <a:p>
            <a:pPr marL="0" indent="0">
              <a:buNone/>
            </a:pPr>
            <a:r>
              <a:rPr lang="ru-RU" dirty="0" smtClean="0"/>
              <a:t>Позволяет:</a:t>
            </a:r>
          </a:p>
          <a:p>
            <a:r>
              <a:rPr lang="ru-RU" dirty="0" smtClean="0"/>
              <a:t>Выявить, является ли организация действующей;</a:t>
            </a:r>
          </a:p>
          <a:p>
            <a:r>
              <a:rPr lang="ru-RU" dirty="0" smtClean="0"/>
              <a:t>Проверить на опечатки в ИНН.</a:t>
            </a:r>
          </a:p>
        </p:txBody>
      </p:sp>
      <p:sp>
        <p:nvSpPr>
          <p:cNvPr id="52" name="TextBox 51"/>
          <p:cNvSpPr txBox="1"/>
          <p:nvPr/>
        </p:nvSpPr>
        <p:spPr>
          <a:xfrm>
            <a:off x="8548568" y="2937479"/>
            <a:ext cx="2691598" cy="1477328"/>
          </a:xfrm>
          <a:prstGeom prst="rect">
            <a:avLst/>
          </a:prstGeom>
        </p:spPr>
        <p:txBody>
          <a:bodyPr wrap="square">
            <a:spAutoFit/>
          </a:bodyPr>
          <a:lstStyle>
            <a:defPPr>
              <a:defRPr lang="ru-RU"/>
            </a:defPPr>
            <a:lvl1pPr marL="285750" indent="-285750" algn="just">
              <a:spcAft>
                <a:spcPts val="1200"/>
              </a:spcAft>
              <a:buClr>
                <a:schemeClr val="accent1">
                  <a:lumMod val="50000"/>
                </a:schemeClr>
              </a:buClr>
              <a:buFont typeface="Wingdings" panose="05000000000000000000" pitchFamily="2" charset="2"/>
              <a:buChar char="Ø"/>
              <a:defRPr sz="1600">
                <a:cs typeface="Segoe UI Light" panose="020B0502040204020203" pitchFamily="34" charset="0"/>
              </a:defRPr>
            </a:lvl1pPr>
          </a:lstStyle>
          <a:p>
            <a:pPr marL="0" indent="0">
              <a:buNone/>
            </a:pPr>
            <a:r>
              <a:rPr lang="ru-RU" dirty="0" smtClean="0"/>
              <a:t>Позволяет:</a:t>
            </a:r>
          </a:p>
          <a:p>
            <a:r>
              <a:rPr lang="ru-RU" dirty="0" smtClean="0"/>
              <a:t>Не допустить учет вложений в ООО, ГУП, МУП по счетам БУ 20431 и 21531.</a:t>
            </a:r>
          </a:p>
        </p:txBody>
      </p:sp>
      <p:sp>
        <p:nvSpPr>
          <p:cNvPr id="54" name="TextBox 53"/>
          <p:cNvSpPr txBox="1"/>
          <p:nvPr/>
        </p:nvSpPr>
        <p:spPr>
          <a:xfrm>
            <a:off x="1455640" y="2937478"/>
            <a:ext cx="2708401" cy="2369880"/>
          </a:xfrm>
          <a:prstGeom prst="rect">
            <a:avLst/>
          </a:prstGeom>
        </p:spPr>
        <p:txBody>
          <a:bodyPr wrap="square">
            <a:spAutoFit/>
          </a:bodyPr>
          <a:lstStyle>
            <a:defPPr>
              <a:defRPr lang="ru-RU"/>
            </a:defPPr>
            <a:lvl1pPr marL="285750" indent="-285750" algn="just">
              <a:spcAft>
                <a:spcPts val="1200"/>
              </a:spcAft>
              <a:buClr>
                <a:schemeClr val="accent1">
                  <a:lumMod val="50000"/>
                </a:schemeClr>
              </a:buClr>
              <a:buFont typeface="Wingdings" panose="05000000000000000000" pitchFamily="2" charset="2"/>
              <a:buChar char="Ø"/>
              <a:defRPr sz="1600">
                <a:cs typeface="Segoe UI Light" panose="020B0502040204020203" pitchFamily="34" charset="0"/>
              </a:defRPr>
            </a:lvl1pPr>
          </a:lstStyle>
          <a:p>
            <a:pPr marL="0" indent="0">
              <a:buClr>
                <a:srgbClr val="D76213"/>
              </a:buClr>
              <a:buNone/>
            </a:pPr>
            <a:r>
              <a:rPr lang="ru-RU" dirty="0" smtClean="0"/>
              <a:t>Позволяет:</a:t>
            </a:r>
          </a:p>
          <a:p>
            <a:pPr>
              <a:buClr>
                <a:srgbClr val="D76213"/>
              </a:buClr>
            </a:pPr>
            <a:r>
              <a:rPr lang="ru-RU" dirty="0"/>
              <a:t>Проверить полноту отражения в бюджетном учете </a:t>
            </a:r>
            <a:r>
              <a:rPr lang="ru-RU" dirty="0" smtClean="0"/>
              <a:t>информации о вложениях;</a:t>
            </a:r>
            <a:endParaRPr lang="ru-RU" dirty="0"/>
          </a:p>
          <a:p>
            <a:pPr>
              <a:buClr>
                <a:srgbClr val="D76213"/>
              </a:buClr>
            </a:pPr>
            <a:r>
              <a:rPr lang="ru-RU" dirty="0" smtClean="0"/>
              <a:t>Выявить и устранить расхождения с реестрами имущества.</a:t>
            </a:r>
          </a:p>
        </p:txBody>
      </p:sp>
      <p:sp>
        <p:nvSpPr>
          <p:cNvPr id="19" name="TextBox 18"/>
          <p:cNvSpPr txBox="1"/>
          <p:nvPr/>
        </p:nvSpPr>
        <p:spPr>
          <a:xfrm>
            <a:off x="607669" y="6017623"/>
            <a:ext cx="10426091" cy="646331"/>
          </a:xfrm>
          <a:prstGeom prst="rect">
            <a:avLst/>
          </a:prstGeom>
          <a:noFill/>
        </p:spPr>
        <p:txBody>
          <a:bodyPr wrap="square" rtlCol="0">
            <a:spAutoFit/>
          </a:bodyPr>
          <a:lstStyle/>
          <a:p>
            <a:r>
              <a:rPr lang="ru-RU" i="1" dirty="0" smtClean="0"/>
              <a:t>Предложение ФК: (на согласование с МФ) – представление Сведений ф. 0503371 с расшифровкой в разрезе контрагентов показателей по счетам  20431, 20432, 21531, 21532</a:t>
            </a:r>
            <a:endParaRPr lang="ru-RU" i="1" dirty="0"/>
          </a:p>
        </p:txBody>
      </p:sp>
      <p:pic>
        <p:nvPicPr>
          <p:cNvPr id="20" name="Рисунок 19"/>
          <p:cNvPicPr>
            <a:picLocks noChangeAspect="1"/>
          </p:cNvPicPr>
          <p:nvPr/>
        </p:nvPicPr>
        <p:blipFill>
          <a:blip r:embed="rId7">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8132" y="5969350"/>
            <a:ext cx="599537" cy="599537"/>
          </a:xfrm>
          <a:prstGeom prst="rect">
            <a:avLst/>
          </a:prstGeom>
        </p:spPr>
      </p:pic>
    </p:spTree>
    <p:extLst>
      <p:ext uri="{BB962C8B-B14F-4D97-AF65-F5344CB8AC3E}">
        <p14:creationId xmlns:p14="http://schemas.microsoft.com/office/powerpoint/2010/main" val="304483498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1293</TotalTime>
  <Words>1869</Words>
  <Application>Microsoft Office PowerPoint</Application>
  <PresentationFormat>Широкоэкранный</PresentationFormat>
  <Paragraphs>321</Paragraphs>
  <Slides>14</Slides>
  <Notes>9</Notes>
  <HiddenSlides>0</HiddenSlides>
  <MMClips>0</MMClips>
  <ScaleCrop>false</ScaleCrop>
  <HeadingPairs>
    <vt:vector size="6" baseType="variant">
      <vt:variant>
        <vt:lpstr>Использованные шрифты</vt:lpstr>
      </vt:variant>
      <vt:variant>
        <vt:i4>11</vt:i4>
      </vt:variant>
      <vt:variant>
        <vt:lpstr>Тема</vt:lpstr>
      </vt:variant>
      <vt:variant>
        <vt:i4>1</vt:i4>
      </vt:variant>
      <vt:variant>
        <vt:lpstr>Заголовки слайдов</vt:lpstr>
      </vt:variant>
      <vt:variant>
        <vt:i4>14</vt:i4>
      </vt:variant>
    </vt:vector>
  </HeadingPairs>
  <TitlesOfParts>
    <vt:vector size="26" baseType="lpstr">
      <vt:lpstr>Arial</vt:lpstr>
      <vt:lpstr>Calibri</vt:lpstr>
      <vt:lpstr>Calibri Light</vt:lpstr>
      <vt:lpstr>Cambria</vt:lpstr>
      <vt:lpstr>Century</vt:lpstr>
      <vt:lpstr>Helvetica Neue</vt:lpstr>
      <vt:lpstr>Segoe UI Black</vt:lpstr>
      <vt:lpstr>Segoe UI Historic</vt:lpstr>
      <vt:lpstr>Segoe UI Light</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Исполнение стандарта «Консолидированная бухгалтерская (финансовая) отчетность»</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Кривенец Анна Николаевна</dc:creator>
  <cp:lastModifiedBy>Кривенец Анна Николаевна</cp:lastModifiedBy>
  <cp:revision>58</cp:revision>
  <cp:lastPrinted>2024-12-03T19:49:59Z</cp:lastPrinted>
  <dcterms:created xsi:type="dcterms:W3CDTF">2024-10-16T13:58:54Z</dcterms:created>
  <dcterms:modified xsi:type="dcterms:W3CDTF">2024-12-04T04:43:54Z</dcterms:modified>
</cp:coreProperties>
</file>