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30" r:id="rId2"/>
    <p:sldMasterId id="2147483874" r:id="rId3"/>
  </p:sldMasterIdLst>
  <p:notesMasterIdLst>
    <p:notesMasterId r:id="rId19"/>
  </p:notesMasterIdLst>
  <p:handoutMasterIdLst>
    <p:handoutMasterId r:id="rId20"/>
  </p:handoutMasterIdLst>
  <p:sldIdLst>
    <p:sldId id="1975" r:id="rId4"/>
    <p:sldId id="2255" r:id="rId5"/>
    <p:sldId id="2275" r:id="rId6"/>
    <p:sldId id="2261" r:id="rId7"/>
    <p:sldId id="2303" r:id="rId8"/>
    <p:sldId id="2300" r:id="rId9"/>
    <p:sldId id="2302" r:id="rId10"/>
    <p:sldId id="2297" r:id="rId11"/>
    <p:sldId id="2305" r:id="rId12"/>
    <p:sldId id="2306" r:id="rId13"/>
    <p:sldId id="2296" r:id="rId14"/>
    <p:sldId id="2298" r:id="rId15"/>
    <p:sldId id="2299" r:id="rId16"/>
    <p:sldId id="2307" r:id="rId17"/>
    <p:sldId id="2269" r:id="rId1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E46C0A"/>
    <a:srgbClr val="FFFF99"/>
    <a:srgbClr val="F66F6F"/>
    <a:srgbClr val="F0EC34"/>
    <a:srgbClr val="004821"/>
    <a:srgbClr val="003618"/>
    <a:srgbClr val="C6D34D"/>
    <a:srgbClr val="9BDA4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6395" autoAdjust="0"/>
  </p:normalViewPr>
  <p:slideViewPr>
    <p:cSldViewPr>
      <p:cViewPr varScale="1">
        <p:scale>
          <a:sx n="91" d="100"/>
          <a:sy n="91" d="100"/>
        </p:scale>
        <p:origin x="6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0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pPr/>
              <a:t>03.12.2024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01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456701"/>
            <a:ext cx="4302625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7" y="2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pPr/>
              <a:t>03.12.2024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28899"/>
            <a:ext cx="7941309" cy="3058953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7" y="6456614"/>
            <a:ext cx="4301543" cy="339884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62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/>
          <p:cNvSpPr>
            <a:spLocks noGrp="1"/>
          </p:cNvSpPr>
          <p:nvPr userDrawn="1">
            <p:ph type="sldNum" sz="quarter" idx="10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7BC8CD-063B-428F-958C-C63E20DCC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CC4B337-42DF-4720-9BAA-FD2655FB0798}" type="datetime8">
              <a:rPr lang="ru-RU"/>
              <a:pPr>
                <a:defRPr/>
              </a:pPr>
              <a:t>03.12.2024 16:59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12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2C7A41C-92AC-4697-A591-793246EAD8E3}" type="slidenum">
              <a:rPr lang="ru-RU" smtClean="0">
                <a:solidFill>
                  <a:srgbClr val="EDEDE3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rgbClr val="EDEDE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8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40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6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45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3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77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60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C658B5B-8363-4448-9D74-1470544B874D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971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ACD50B2-BD16-49D0-A6C4-656221481393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6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9" y="1177926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44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4B6C54B-92CD-4EE4-8802-0379BFAF340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65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1193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5103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8705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978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543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760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30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987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445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3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5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3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672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87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5512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80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80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205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6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8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6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8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8760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3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3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3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3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1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8329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7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7754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7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7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7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7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3517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7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15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3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15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40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725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0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53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2519626 h 7772400"/>
              <a:gd name="T2" fmla="*/ 755000 w 1742046"/>
              <a:gd name="T3" fmla="*/ 2519626 h 7772400"/>
              <a:gd name="T4" fmla="*/ 75500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51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40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865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644780-8E2C-4A1C-938D-27807761EE5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85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1669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2" y="820754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4" y="2070743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768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2519626 h 7772400"/>
              <a:gd name="T2" fmla="*/ 1060 w 1742046"/>
              <a:gd name="T3" fmla="*/ 2519626 h 7772400"/>
              <a:gd name="T4" fmla="*/ 1060 w 1742046"/>
              <a:gd name="T5" fmla="*/ 0 h 7772400"/>
              <a:gd name="T6" fmla="*/ 0 w 1742046"/>
              <a:gd name="T7" fmla="*/ 0 h 7772400"/>
              <a:gd name="T8" fmla="*/ 0 w 1742046"/>
              <a:gd name="T9" fmla="*/ 2519626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7" y="52403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7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7" y="4313254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8927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42FBAAF-8AD6-4710-BC72-557A2CAE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F5CE67E-A476-409F-B016-CC206415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6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7010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477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42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214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933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757238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9877" y="1339200"/>
            <a:ext cx="5715692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462" y="5036400"/>
            <a:ext cx="568910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760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7528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26379" y="1339200"/>
            <a:ext cx="5021967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52964" y="5036400"/>
            <a:ext cx="499538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25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9313" y="1177925"/>
            <a:ext cx="84137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7235744-A68C-424A-996E-4639FE651422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46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/>
          <p:nvPr userDrawn="1"/>
        </p:nvSpPr>
        <p:spPr>
          <a:xfrm>
            <a:off x="4657725" y="1177925"/>
            <a:ext cx="84138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8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BE9386B-AD6C-49B0-A727-2562DB38D1C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658458" y="445724"/>
            <a:ext cx="4041930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1752" y="1177925"/>
            <a:ext cx="4020909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32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</a:b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6" name="Shape 8"/>
          <p:cNvSpPr txBox="1">
            <a:spLocks/>
          </p:cNvSpPr>
          <p:nvPr userDrawn="1"/>
        </p:nvSpPr>
        <p:spPr>
          <a:xfrm>
            <a:off x="8240713" y="6319838"/>
            <a:ext cx="463550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E51A0D5-EA42-4359-81CC-8C318946573F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713" y="6300788"/>
            <a:ext cx="423862" cy="187325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8458" y="1177925"/>
            <a:ext cx="403420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45724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1422400"/>
            <a:ext cx="1611692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62554" y="1422400"/>
            <a:ext cx="64301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8325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58158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7582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1613389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53221" y="1422400"/>
            <a:ext cx="3140308" cy="4604400"/>
          </a:xfrm>
          <a:ln>
            <a:solidFill>
              <a:schemeClr val="accent1"/>
            </a:solidFill>
          </a:ln>
        </p:spPr>
        <p:txBody>
          <a:bodyPr lIns="54000" tIns="54000" rIns="54000" bIns="54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6564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42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8241323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462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5908" y="1422400"/>
            <a:ext cx="37260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2404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1422400"/>
            <a:ext cx="4036754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55908" y="1422400"/>
            <a:ext cx="4036754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9742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3830800"/>
            <a:ext cx="8241323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1339" y="1422400"/>
            <a:ext cx="8241323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1337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59385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51338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7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7431" y="1422400"/>
            <a:ext cx="2625231" cy="2196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9384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7431" y="3830800"/>
            <a:ext cx="2625231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925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339" y="1422400"/>
            <a:ext cx="8241323" cy="46044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9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68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0664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37823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24308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10792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495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137823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24308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510792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197277" y="1426659"/>
            <a:ext cx="1495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97277" y="2336184"/>
            <a:ext cx="1495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6091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8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984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0630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65277" y="2336184"/>
            <a:ext cx="1927385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51338" y="1426659"/>
            <a:ext cx="1927385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555984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60630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765277" y="1426659"/>
            <a:ext cx="1927385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2821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2"/>
          <p:cNvSpPr/>
          <p:nvPr userDrawn="1"/>
        </p:nvSpPr>
        <p:spPr>
          <a:xfrm rot="2655894">
            <a:off x="3786188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7" name="Right Arrow 20"/>
          <p:cNvSpPr/>
          <p:nvPr userDrawn="1"/>
        </p:nvSpPr>
        <p:spPr>
          <a:xfrm rot="18944106" flipH="1">
            <a:off x="4976813" y="2813050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1" name="Right Arrow 21"/>
          <p:cNvSpPr/>
          <p:nvPr userDrawn="1"/>
        </p:nvSpPr>
        <p:spPr>
          <a:xfrm rot="18944106" flipV="1">
            <a:off x="3786188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22" name="Right Arrow 22"/>
          <p:cNvSpPr/>
          <p:nvPr userDrawn="1"/>
        </p:nvSpPr>
        <p:spPr>
          <a:xfrm rot="2655894" flipH="1" flipV="1">
            <a:off x="4976813" y="4384675"/>
            <a:ext cx="381000" cy="377825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04400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4400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022032" y="3191932"/>
            <a:ext cx="1099938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504400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504400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532800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4182242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3188262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3188262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619815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648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55908" y="1781376"/>
            <a:ext cx="4036754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55908" y="1426659"/>
            <a:ext cx="4036754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7188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65530" y="4241200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0" y="1775459"/>
            <a:ext cx="40271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65530" y="1428430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5530" y="3890142"/>
            <a:ext cx="40271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1338" y="4241200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1338" y="3890142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775459"/>
            <a:ext cx="4026231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1338" y="1428430"/>
            <a:ext cx="4026231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210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223" y="3829182"/>
            <a:ext cx="4017438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65531" y="1422401"/>
            <a:ext cx="4017438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1031" y="3829182"/>
            <a:ext cx="4026231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1338" y="1422401"/>
            <a:ext cx="4026231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339" y="451575"/>
            <a:ext cx="8241323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1339" y="203863"/>
            <a:ext cx="7930569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4876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8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93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 userDrawn="1"/>
        </p:nvSpPr>
        <p:spPr bwMode="auto">
          <a:xfrm>
            <a:off x="0" y="0"/>
            <a:ext cx="1587500" cy="6858000"/>
          </a:xfrm>
          <a:custGeom>
            <a:avLst/>
            <a:gdLst>
              <a:gd name="T0" fmla="*/ 0 w 1742046"/>
              <a:gd name="T1" fmla="*/ 3236320 h 7772400"/>
              <a:gd name="T2" fmla="*/ 909157 w 1742046"/>
              <a:gd name="T3" fmla="*/ 3236320 h 7772400"/>
              <a:gd name="T4" fmla="*/ 909157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Freeform 19"/>
          <p:cNvSpPr>
            <a:spLocks noEditPoints="1"/>
          </p:cNvSpPr>
          <p:nvPr userDrawn="1"/>
        </p:nvSpPr>
        <p:spPr bwMode="auto">
          <a:xfrm>
            <a:off x="2063750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800" y="1346400"/>
            <a:ext cx="6192000" cy="3510000"/>
          </a:xfrm>
        </p:spPr>
        <p:txBody>
          <a:bodyPr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5751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98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1573213" y="6234113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5" name="Freeform 15"/>
          <p:cNvSpPr>
            <a:spLocks noEditPoints="1"/>
          </p:cNvSpPr>
          <p:nvPr userDrawn="1"/>
        </p:nvSpPr>
        <p:spPr bwMode="auto">
          <a:xfrm>
            <a:off x="450850" y="6234113"/>
            <a:ext cx="504825" cy="2238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39" y="451575"/>
            <a:ext cx="7930569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1339" y="1422400"/>
            <a:ext cx="7930569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631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50850" y="6319838"/>
            <a:ext cx="425450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731963" y="6319838"/>
            <a:ext cx="29241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600" smtClean="0">
                <a:solidFill>
                  <a:srgbClr val="A6A6A6"/>
                </a:solidFill>
                <a:latin typeface="Arial" pitchFamily="34" charset="0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International Cooperative (“KPMG International”), зарегистрированную по законодательству Швейцарии.</a:t>
            </a:r>
          </a:p>
        </p:txBody>
      </p:sp>
      <p:sp>
        <p:nvSpPr>
          <p:cNvPr id="7" name="Shape 8"/>
          <p:cNvSpPr txBox="1">
            <a:spLocks/>
          </p:cNvSpPr>
          <p:nvPr userDrawn="1"/>
        </p:nvSpPr>
        <p:spPr>
          <a:xfrm>
            <a:off x="8231188" y="6319838"/>
            <a:ext cx="461962" cy="1492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79AB807-098B-47DD-BE16-1B305F05B505}" type="slidenum">
              <a:rPr lang="en-US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1339" y="1177925"/>
            <a:ext cx="4034204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59578" y="1177925"/>
            <a:ext cx="4033083" cy="4843462"/>
          </a:xfrm>
          <a:ln w="6350">
            <a:noFill/>
          </a:ln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51339" y="451705"/>
            <a:ext cx="4034204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3713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4300538" y="6319838"/>
            <a:ext cx="392112" cy="173037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1151" y="820740"/>
            <a:ext cx="3452201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301151" y="2070736"/>
            <a:ext cx="3452677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91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/>
          </p:cNvSpPr>
          <p:nvPr userDrawn="1"/>
        </p:nvSpPr>
        <p:spPr bwMode="auto">
          <a:xfrm>
            <a:off x="0" y="0"/>
            <a:ext cx="765175" cy="6858000"/>
          </a:xfrm>
          <a:custGeom>
            <a:avLst/>
            <a:gdLst>
              <a:gd name="T0" fmla="*/ 0 w 1742046"/>
              <a:gd name="T1" fmla="*/ 3236320 h 7772400"/>
              <a:gd name="T2" fmla="*/ 5495 w 1742046"/>
              <a:gd name="T3" fmla="*/ 3236320 h 7772400"/>
              <a:gd name="T4" fmla="*/ 5495 w 1742046"/>
              <a:gd name="T5" fmla="*/ 0 h 7772400"/>
              <a:gd name="T6" fmla="*/ 0 w 1742046"/>
              <a:gd name="T7" fmla="*/ 0 h 7772400"/>
              <a:gd name="T8" fmla="*/ 0 w 1742046"/>
              <a:gd name="T9" fmla="*/ 3236320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1584325" y="784225"/>
            <a:ext cx="717550" cy="317500"/>
          </a:xfrm>
          <a:custGeom>
            <a:avLst/>
            <a:gdLst>
              <a:gd name="T0" fmla="*/ 2147483647 w 283"/>
              <a:gd name="T1" fmla="*/ 2147483647 h 114"/>
              <a:gd name="T2" fmla="*/ 2147483647 w 283"/>
              <a:gd name="T3" fmla="*/ 2147483647 h 114"/>
              <a:gd name="T4" fmla="*/ 2147483647 w 283"/>
              <a:gd name="T5" fmla="*/ 2147483647 h 114"/>
              <a:gd name="T6" fmla="*/ 2147483647 w 283"/>
              <a:gd name="T7" fmla="*/ 2147483647 h 114"/>
              <a:gd name="T8" fmla="*/ 2147483647 w 283"/>
              <a:gd name="T9" fmla="*/ 2147483647 h 114"/>
              <a:gd name="T10" fmla="*/ 2147483647 w 283"/>
              <a:gd name="T11" fmla="*/ 2147483647 h 114"/>
              <a:gd name="T12" fmla="*/ 2147483647 w 283"/>
              <a:gd name="T13" fmla="*/ 2147483647 h 114"/>
              <a:gd name="T14" fmla="*/ 2147483647 w 283"/>
              <a:gd name="T15" fmla="*/ 2147483647 h 114"/>
              <a:gd name="T16" fmla="*/ 2147483647 w 283"/>
              <a:gd name="T17" fmla="*/ 2147483647 h 114"/>
              <a:gd name="T18" fmla="*/ 2147483647 w 283"/>
              <a:gd name="T19" fmla="*/ 2147483647 h 114"/>
              <a:gd name="T20" fmla="*/ 2147483647 w 283"/>
              <a:gd name="T21" fmla="*/ 2147483647 h 114"/>
              <a:gd name="T22" fmla="*/ 2147483647 w 283"/>
              <a:gd name="T23" fmla="*/ 2147483647 h 114"/>
              <a:gd name="T24" fmla="*/ 2147483647 w 283"/>
              <a:gd name="T25" fmla="*/ 2147483647 h 114"/>
              <a:gd name="T26" fmla="*/ 2147483647 w 283"/>
              <a:gd name="T27" fmla="*/ 2147483647 h 114"/>
              <a:gd name="T28" fmla="*/ 2147483647 w 283"/>
              <a:gd name="T29" fmla="*/ 2147483647 h 114"/>
              <a:gd name="T30" fmla="*/ 2147483647 w 283"/>
              <a:gd name="T31" fmla="*/ 2147483647 h 114"/>
              <a:gd name="T32" fmla="*/ 2147483647 w 283"/>
              <a:gd name="T33" fmla="*/ 2147483647 h 114"/>
              <a:gd name="T34" fmla="*/ 2147483647 w 283"/>
              <a:gd name="T35" fmla="*/ 2147483647 h 114"/>
              <a:gd name="T36" fmla="*/ 2147483647 w 283"/>
              <a:gd name="T37" fmla="*/ 2147483647 h 114"/>
              <a:gd name="T38" fmla="*/ 2147483647 w 283"/>
              <a:gd name="T39" fmla="*/ 2147483647 h 114"/>
              <a:gd name="T40" fmla="*/ 2147483647 w 283"/>
              <a:gd name="T41" fmla="*/ 2147483647 h 114"/>
              <a:gd name="T42" fmla="*/ 2147483647 w 283"/>
              <a:gd name="T43" fmla="*/ 2147483647 h 114"/>
              <a:gd name="T44" fmla="*/ 2147483647 w 283"/>
              <a:gd name="T45" fmla="*/ 2147483647 h 114"/>
              <a:gd name="T46" fmla="*/ 2147483647 w 283"/>
              <a:gd name="T47" fmla="*/ 2147483647 h 114"/>
              <a:gd name="T48" fmla="*/ 2147483647 w 283"/>
              <a:gd name="T49" fmla="*/ 2147483647 h 114"/>
              <a:gd name="T50" fmla="*/ 2147483647 w 283"/>
              <a:gd name="T51" fmla="*/ 2147483647 h 114"/>
              <a:gd name="T52" fmla="*/ 2147483647 w 283"/>
              <a:gd name="T53" fmla="*/ 2147483647 h 114"/>
              <a:gd name="T54" fmla="*/ 2147483647 w 283"/>
              <a:gd name="T55" fmla="*/ 2147483647 h 114"/>
              <a:gd name="T56" fmla="*/ 2147483647 w 283"/>
              <a:gd name="T57" fmla="*/ 2147483647 h 114"/>
              <a:gd name="T58" fmla="*/ 2147483647 w 283"/>
              <a:gd name="T59" fmla="*/ 2147483647 h 114"/>
              <a:gd name="T60" fmla="*/ 2147483647 w 283"/>
              <a:gd name="T61" fmla="*/ 0 h 114"/>
              <a:gd name="T62" fmla="*/ 2147483647 w 283"/>
              <a:gd name="T63" fmla="*/ 0 h 114"/>
              <a:gd name="T64" fmla="*/ 2147483647 w 283"/>
              <a:gd name="T65" fmla="*/ 2147483647 h 114"/>
              <a:gd name="T66" fmla="*/ 2147483647 w 283"/>
              <a:gd name="T67" fmla="*/ 2147483647 h 114"/>
              <a:gd name="T68" fmla="*/ 2147483647 w 283"/>
              <a:gd name="T69" fmla="*/ 0 h 114"/>
              <a:gd name="T70" fmla="*/ 2147483647 w 283"/>
              <a:gd name="T71" fmla="*/ 2147483647 h 114"/>
              <a:gd name="T72" fmla="*/ 2147483647 w 283"/>
              <a:gd name="T73" fmla="*/ 2147483647 h 114"/>
              <a:gd name="T74" fmla="*/ 2147483647 w 283"/>
              <a:gd name="T75" fmla="*/ 2147483647 h 114"/>
              <a:gd name="T76" fmla="*/ 2147483647 w 283"/>
              <a:gd name="T77" fmla="*/ 2147483647 h 114"/>
              <a:gd name="T78" fmla="*/ 2147483647 w 283"/>
              <a:gd name="T79" fmla="*/ 2147483647 h 114"/>
              <a:gd name="T80" fmla="*/ 2147483647 w 283"/>
              <a:gd name="T81" fmla="*/ 2147483647 h 114"/>
              <a:gd name="T82" fmla="*/ 2147483647 w 283"/>
              <a:gd name="T83" fmla="*/ 2147483647 h 114"/>
              <a:gd name="T84" fmla="*/ 2147483647 w 283"/>
              <a:gd name="T85" fmla="*/ 2147483647 h 114"/>
              <a:gd name="T86" fmla="*/ 2147483647 w 283"/>
              <a:gd name="T87" fmla="*/ 2147483647 h 114"/>
              <a:gd name="T88" fmla="*/ 2147483647 w 283"/>
              <a:gd name="T89" fmla="*/ 2147483647 h 114"/>
              <a:gd name="T90" fmla="*/ 2147483647 w 283"/>
              <a:gd name="T91" fmla="*/ 2147483647 h 114"/>
              <a:gd name="T92" fmla="*/ 2147483647 w 283"/>
              <a:gd name="T93" fmla="*/ 0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062288"/>
            <a:ext cx="12239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>
            <a:fillRect/>
          </a:stretch>
        </p:blipFill>
        <p:spPr bwMode="auto">
          <a:xfrm>
            <a:off x="1584325" y="3062288"/>
            <a:ext cx="1144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581150" y="3554413"/>
            <a:ext cx="175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kpmg.ru</a:t>
            </a:r>
          </a:p>
        </p:txBody>
      </p:sp>
      <p:sp>
        <p:nvSpPr>
          <p:cNvPr id="10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416425" y="3554413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1100" b="1" smtClean="0">
                <a:solidFill>
                  <a:srgbClr val="00338D"/>
                </a:solidFill>
                <a:latin typeface="Arial" pitchFamily="34" charset="0"/>
                <a:ea typeface="Univers for KPMG"/>
                <a:cs typeface="Univers for KPMG"/>
              </a:rPr>
              <a:t>kpmg.com/app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52403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6029325"/>
            <a:ext cx="6808177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4313240"/>
            <a:ext cx="6808177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33204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9D28BB3-8319-4BFC-B707-62AA21448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119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076D7DA-45DD-4D34-A48B-1C3796D20448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15DE56-3C80-4736-89B7-C629D0E1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509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7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7B0C1A9-05A4-458C-A77A-EE4B26F08C3F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916" r:id="rId12"/>
    <p:sldLayoutId id="214748391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D4CFF2E-5770-46D6-9708-4F1417888483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67" r:id="rId3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450850"/>
            <a:ext cx="8232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1422400"/>
            <a:ext cx="823277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8332788" y="6319838"/>
            <a:ext cx="360362" cy="14922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2C7C2BC-6111-4E7A-B68C-3C333C5C2CE4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KPMG Cyrillic Extralight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5900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58775" indent="-142875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4675" indent="-2159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3456384"/>
          </a:xfrm>
        </p:spPr>
        <p:txBody>
          <a:bodyPr anchor="ctr"/>
          <a:lstStyle/>
          <a:p>
            <a:pPr lvl="0"/>
            <a: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  <a:t>Актуальные вопросы применения бюджетной классификации </a:t>
            </a:r>
            <a: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  <a:t>РФ.</a:t>
            </a:r>
            <a: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  <a:t/>
            </a:r>
            <a:b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</a:br>
            <a: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  <a:t>Новации в бюджетной </a:t>
            </a:r>
            <a:b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</a:br>
            <a: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  <a:t>классификации </a:t>
            </a:r>
            <a:r>
              <a:rPr lang="ru-RU" sz="3400" b="1" dirty="0">
                <a:solidFill>
                  <a:srgbClr val="00602B"/>
                </a:solidFill>
                <a:latin typeface="+mn-lt"/>
                <a:cs typeface="Arial" charset="0"/>
              </a:rPr>
              <a:t>РФ на 2025 </a:t>
            </a:r>
            <a:r>
              <a:rPr lang="ru-RU" sz="3400" b="1" dirty="0" smtClean="0">
                <a:solidFill>
                  <a:srgbClr val="00602B"/>
                </a:solidFill>
                <a:latin typeface="+mn-lt"/>
                <a:cs typeface="Arial" charset="0"/>
              </a:rPr>
              <a:t>год.</a:t>
            </a:r>
            <a:endParaRPr lang="ru-RU" sz="3400" b="1" dirty="0">
              <a:solidFill>
                <a:srgbClr val="00602B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0" y="5799727"/>
            <a:ext cx="9144000" cy="517457"/>
          </a:xfrm>
          <a:prstGeom prst="rect">
            <a:avLst/>
          </a:prstGeom>
          <a:solidFill>
            <a:srgbClr val="06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628" y="5763186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Сафарова Наталья Александровна </a:t>
            </a:r>
            <a:endParaRPr lang="ru-RU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1600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256" y="295727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Разделы и подразделы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классификации расходов бюджетов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(новации на 2025)</a:t>
            </a: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8244408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Образование. Дополнительное образование</a:t>
            </a:r>
          </a:p>
          <a:p>
            <a:pPr marL="0" indent="0" algn="just">
              <a:buNone/>
            </a:pPr>
            <a:endParaRPr lang="ru-RU" sz="800" dirty="0" smtClean="0"/>
          </a:p>
          <a:p>
            <a:pPr algn="just"/>
            <a:r>
              <a:rPr lang="ru-RU" sz="1800" dirty="0" smtClean="0"/>
              <a:t>0703 </a:t>
            </a:r>
            <a:r>
              <a:rPr lang="ru-RU" sz="1800" dirty="0"/>
              <a:t>"Дополнительное образование </a:t>
            </a:r>
            <a:r>
              <a:rPr lang="ru-RU" sz="1800" dirty="0" smtClean="0"/>
              <a:t>детей</a:t>
            </a:r>
            <a:r>
              <a:rPr lang="ru-RU" sz="1800" dirty="0"/>
              <a:t>" - </a:t>
            </a:r>
            <a:r>
              <a:rPr lang="ru-RU" sz="1800" dirty="0" smtClean="0"/>
              <a:t>реализация </a:t>
            </a:r>
            <a:r>
              <a:rPr lang="ru-RU" sz="1800" dirty="0"/>
              <a:t>дополнительных общеобразовательных программ (за исключением дополнительных образовательных программ спортивной </a:t>
            </a:r>
            <a:r>
              <a:rPr lang="ru-RU" sz="1800" dirty="0" smtClean="0"/>
              <a:t>подготовки (1103), </a:t>
            </a:r>
            <a:r>
              <a:rPr lang="ru-RU" sz="1800" dirty="0"/>
              <a:t>дополнительных общеразвивающих программ в области физической культуры и </a:t>
            </a:r>
            <a:r>
              <a:rPr lang="ru-RU" sz="1800" dirty="0" smtClean="0"/>
              <a:t>спорта (1101), </a:t>
            </a:r>
            <a:r>
              <a:rPr lang="ru-RU" sz="1800" dirty="0"/>
              <a:t>а также дополнительных общеобразовательных программ, которые реализуются в образовательных организациях высшего </a:t>
            </a:r>
            <a:r>
              <a:rPr lang="ru-RU" sz="1800" dirty="0" smtClean="0"/>
              <a:t>образования (0709))</a:t>
            </a:r>
          </a:p>
          <a:p>
            <a:pPr marL="0" indent="0" algn="r">
              <a:buNone/>
            </a:pPr>
            <a:r>
              <a:rPr lang="ru-RU" sz="1800" dirty="0" smtClean="0"/>
              <a:t>	</a:t>
            </a:r>
            <a:r>
              <a:rPr lang="ru-RU" sz="1200" dirty="0" smtClean="0"/>
              <a:t>(Федеральный </a:t>
            </a:r>
            <a:r>
              <a:rPr lang="ru-RU" sz="1200" dirty="0"/>
              <a:t>закон от 30.04.2021 № </a:t>
            </a:r>
            <a:r>
              <a:rPr lang="ru-RU" sz="1200" dirty="0" smtClean="0"/>
              <a:t>127-ФЗ)</a:t>
            </a:r>
          </a:p>
          <a:p>
            <a:pPr algn="just"/>
            <a:r>
              <a:rPr lang="ru-RU" sz="1800" dirty="0"/>
              <a:t>0709 "Другие вопросы в области образования" - </a:t>
            </a:r>
            <a:r>
              <a:rPr lang="ru-RU" sz="1800" dirty="0" smtClean="0"/>
              <a:t>реализация </a:t>
            </a:r>
            <a:r>
              <a:rPr lang="ru-RU" sz="1800" dirty="0"/>
              <a:t>дополнительных общеразвивающих программ в отношении лиц, осваивающих дополнительные общеразвивающие программы, реализуемые на подготовительных отделениях </a:t>
            </a:r>
            <a:r>
              <a:rPr lang="ru-RU" sz="1800" dirty="0" smtClean="0"/>
              <a:t>федеральных государственных </a:t>
            </a:r>
            <a:r>
              <a:rPr lang="ru-RU" sz="1800" dirty="0"/>
              <a:t>образовательных организаций высшего образования в соответствии с пунктом 8 статьи 71 Закона № 273-ФЗ, дополнительные общеразвивающие программы, обеспечивающие подготовку иностранных граждан и лиц без гражданства к освоению профессиональных образовательных программ на русском языке в соответствии с частью 7 статьи 78 </a:t>
            </a:r>
            <a:r>
              <a:rPr lang="ru-RU" sz="1800" dirty="0" smtClean="0"/>
              <a:t>Закона </a:t>
            </a:r>
            <a:r>
              <a:rPr lang="ru-RU" sz="1800" dirty="0"/>
              <a:t>№ 273-ФЗ </a:t>
            </a:r>
          </a:p>
        </p:txBody>
      </p:sp>
    </p:spTree>
    <p:extLst>
      <p:ext uri="{BB962C8B-B14F-4D97-AF65-F5344CB8AC3E}">
        <p14:creationId xmlns:p14="http://schemas.microsoft.com/office/powerpoint/2010/main" val="39013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01" y="620688"/>
            <a:ext cx="8229600" cy="1143000"/>
          </a:xfrm>
        </p:spPr>
        <p:txBody>
          <a:bodyPr/>
          <a:lstStyle/>
          <a:p>
            <a:r>
              <a:rPr lang="ru-RU" dirty="0" smtClean="0"/>
              <a:t>Новые национальные проекты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3307506"/>
          </a:xfrm>
        </p:spPr>
        <p:txBody>
          <a:bodyPr/>
          <a:lstStyle/>
          <a:p>
            <a:r>
              <a:rPr lang="ru-RU" dirty="0" smtClean="0"/>
              <a:t>Указ </a:t>
            </a:r>
            <a:r>
              <a:rPr lang="ru-RU" dirty="0"/>
              <a:t>Президента Российской Федерации </a:t>
            </a:r>
            <a:br>
              <a:rPr lang="ru-RU" dirty="0"/>
            </a:br>
            <a:r>
              <a:rPr lang="ru-RU" dirty="0"/>
              <a:t>от 7 мая 2024 г. № 309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/>
              <a:t>О национальных целях развития Российской Федерации на период до 2030 года и на перспективу до 2036 года"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843" y="1417638"/>
            <a:ext cx="4041775" cy="5107706"/>
          </a:xfrm>
        </p:spPr>
        <p:txBody>
          <a:bodyPr/>
          <a:lstStyle/>
          <a:p>
            <a:r>
              <a:rPr lang="ru-RU" sz="1400" dirty="0"/>
              <a:t>Д - Национальный проект "Продолжительная и активная жизнь"</a:t>
            </a:r>
          </a:p>
          <a:p>
            <a:r>
              <a:rPr lang="ru-RU" sz="1400" dirty="0"/>
              <a:t>Я - Национальный проект "Семья"</a:t>
            </a:r>
          </a:p>
          <a:p>
            <a:r>
              <a:rPr lang="ru-RU" sz="1400" dirty="0"/>
              <a:t>Ю - Национальный проект "Молодежь и дети"</a:t>
            </a:r>
          </a:p>
          <a:p>
            <a:r>
              <a:rPr lang="ru-RU" sz="1400" dirty="0"/>
              <a:t>Л - Национальный проект "Кадры"</a:t>
            </a:r>
          </a:p>
          <a:p>
            <a:r>
              <a:rPr lang="ru-RU" sz="1400" dirty="0"/>
              <a:t>И - Национальный проект "Инфраструктура для жизни"</a:t>
            </a:r>
          </a:p>
          <a:p>
            <a:r>
              <a:rPr lang="ru-RU" sz="1400" dirty="0"/>
              <a:t>Т - Национальный проект "Эффективная транспортная система"</a:t>
            </a:r>
          </a:p>
          <a:p>
            <a:r>
              <a:rPr lang="ru-RU" sz="1400" dirty="0"/>
              <a:t>Ч - Национальный проект "Экологическое благополучие"</a:t>
            </a:r>
          </a:p>
          <a:p>
            <a:r>
              <a:rPr lang="ru-RU" sz="1400" dirty="0"/>
              <a:t>Э - Национальный проект "Эффективная и конкурентная экономика"</a:t>
            </a:r>
          </a:p>
          <a:p>
            <a:r>
              <a:rPr lang="ru-RU" sz="1400" dirty="0"/>
              <a:t>П - Национальный проект "Туризм и гостеприимство"</a:t>
            </a:r>
          </a:p>
          <a:p>
            <a:r>
              <a:rPr lang="ru-RU" sz="1400" dirty="0"/>
              <a:t>М - Национальный проект "Международная кооперация и экспорт"</a:t>
            </a:r>
          </a:p>
          <a:p>
            <a:r>
              <a:rPr lang="ru-RU" sz="1400" dirty="0"/>
              <a:t>Ц - Национальный проект "Экономика данных и цифровая трансформация государства"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2292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Письмо </a:t>
            </a:r>
            <a:r>
              <a:rPr lang="ru-RU" dirty="0"/>
              <a:t>Минфина России </a:t>
            </a:r>
            <a:r>
              <a:rPr lang="ru-RU" dirty="0" smtClean="0"/>
              <a:t>от </a:t>
            </a:r>
            <a:r>
              <a:rPr lang="ru-RU" dirty="0"/>
              <a:t>08.10.2024 № 02-05-08/97433 </a:t>
            </a:r>
          </a:p>
        </p:txBody>
      </p:sp>
    </p:spTree>
    <p:extLst>
      <p:ext uri="{BB962C8B-B14F-4D97-AF65-F5344CB8AC3E}">
        <p14:creationId xmlns:p14="http://schemas.microsoft.com/office/powerpoint/2010/main" val="23635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Направления расходов </a:t>
            </a:r>
            <a:r>
              <a:rPr lang="ru-RU" sz="2800" b="1" dirty="0">
                <a:solidFill>
                  <a:srgbClr val="00602B"/>
                </a:solidFill>
              </a:rPr>
              <a:t>9Д000 - </a:t>
            </a:r>
            <a:r>
              <a:rPr lang="ru-RU" sz="2800" b="1" dirty="0" smtClean="0">
                <a:solidFill>
                  <a:srgbClr val="00602B"/>
                </a:solidFill>
              </a:rPr>
              <a:t>9Д999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для субъектов РФ</a:t>
            </a: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164" y="1844824"/>
            <a:ext cx="8244408" cy="395128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Для расходов </a:t>
            </a:r>
            <a:r>
              <a:rPr lang="ru-RU" sz="1800" dirty="0"/>
              <a:t>бюджетов субъектов Российской Федерации (местных бюджетов), осуществляемых за счет бюджетных ассигнований </a:t>
            </a:r>
            <a:r>
              <a:rPr lang="ru-RU" sz="1800" b="1" i="1" u="sng" dirty="0">
                <a:solidFill>
                  <a:srgbClr val="00602B"/>
                </a:solidFill>
              </a:rPr>
              <a:t>дорожных </a:t>
            </a:r>
            <a:r>
              <a:rPr lang="ru-RU" sz="1800" b="1" i="1" u="sng" dirty="0" smtClean="0">
                <a:solidFill>
                  <a:srgbClr val="00602B"/>
                </a:solidFill>
              </a:rPr>
              <a:t>фондов</a:t>
            </a:r>
            <a:r>
              <a:rPr lang="ru-RU" sz="1800" dirty="0" smtClean="0"/>
              <a:t>:</a:t>
            </a:r>
            <a:endParaRPr lang="ru-RU" sz="1800" dirty="0"/>
          </a:p>
          <a:p>
            <a:pPr marL="1614488" indent="-1614488">
              <a:buNone/>
            </a:pPr>
            <a:r>
              <a:rPr lang="ru-RU" sz="1800" b="1" dirty="0">
                <a:solidFill>
                  <a:srgbClr val="00602B"/>
                </a:solidFill>
              </a:rPr>
              <a:t>9Д000 - 9Д199 </a:t>
            </a:r>
            <a:r>
              <a:rPr lang="ru-RU" sz="1800" dirty="0"/>
              <a:t>- проектирование, строительство, реконструкцию, капитальный ремонт, ремонт и содержание автомобильных дорог общего пользования </a:t>
            </a:r>
            <a:r>
              <a:rPr lang="ru-RU" sz="1800" dirty="0" smtClean="0"/>
              <a:t>и </a:t>
            </a:r>
            <a:r>
              <a:rPr lang="ru-RU" sz="1800" dirty="0"/>
              <a:t>искусственных дорожных сооружений на них;</a:t>
            </a:r>
          </a:p>
          <a:p>
            <a:pPr marL="1614488" indent="-1614488">
              <a:buNone/>
            </a:pPr>
            <a:r>
              <a:rPr lang="ru-RU" sz="1800" b="1" dirty="0">
                <a:solidFill>
                  <a:srgbClr val="00602B"/>
                </a:solidFill>
              </a:rPr>
              <a:t>9Д200 - 9Д399 </a:t>
            </a:r>
            <a:r>
              <a:rPr lang="ru-RU" sz="1800" dirty="0"/>
              <a:t>- капитальный ремонт и ремонт дворовых территорий многоквартирных домов, проездов к дворовым территориям многоквартирных домов населенных пунктов;</a:t>
            </a:r>
          </a:p>
          <a:p>
            <a:pPr marL="1614488" indent="-1614488">
              <a:buNone/>
            </a:pPr>
            <a:r>
              <a:rPr lang="ru-RU" sz="1800" b="1" dirty="0">
                <a:solidFill>
                  <a:srgbClr val="00602B"/>
                </a:solidFill>
              </a:rPr>
              <a:t>9Д400 - 9Д599 </a:t>
            </a:r>
            <a:r>
              <a:rPr lang="ru-RU" sz="1800" dirty="0"/>
              <a:t>- обеспечение транспортной безопасности объектов дорожного хозяйства </a:t>
            </a:r>
            <a:r>
              <a:rPr lang="ru-RU" sz="1800" dirty="0" smtClean="0"/>
              <a:t>(…);</a:t>
            </a:r>
            <a:endParaRPr lang="ru-RU" sz="1800" dirty="0"/>
          </a:p>
          <a:p>
            <a:pPr marL="1614488" indent="-1614488">
              <a:buNone/>
            </a:pPr>
            <a:r>
              <a:rPr lang="ru-RU" sz="1800" b="1" dirty="0" smtClean="0">
                <a:solidFill>
                  <a:srgbClr val="00602B"/>
                </a:solidFill>
              </a:rPr>
              <a:t>9Д600 </a:t>
            </a:r>
            <a:r>
              <a:rPr lang="ru-RU" sz="1800" b="1" dirty="0">
                <a:solidFill>
                  <a:srgbClr val="00602B"/>
                </a:solidFill>
              </a:rPr>
              <a:t>- 9Д799 </a:t>
            </a:r>
            <a:r>
              <a:rPr lang="ru-RU" sz="1800" dirty="0"/>
              <a:t>- административно-хозяйственные расходы в рамках осуществления дорожной деятельности;</a:t>
            </a:r>
          </a:p>
          <a:p>
            <a:pPr marL="1614488" indent="-1614488">
              <a:buNone/>
            </a:pPr>
            <a:r>
              <a:rPr lang="ru-RU" sz="1800" b="1" dirty="0">
                <a:solidFill>
                  <a:srgbClr val="00602B"/>
                </a:solidFill>
              </a:rPr>
              <a:t>9Д800 - 9Д899 </a:t>
            </a:r>
            <a:r>
              <a:rPr lang="ru-RU" sz="1800" dirty="0"/>
              <a:t>- прочие расходы за счет бюджетных ассигнований дорожного фонда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12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778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435" y="729889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Направления расходов </a:t>
            </a:r>
            <a:r>
              <a:rPr lang="ru-RU" sz="2800" b="1" dirty="0">
                <a:solidFill>
                  <a:srgbClr val="00602B"/>
                </a:solidFill>
              </a:rPr>
              <a:t>9Т000 - </a:t>
            </a:r>
            <a:r>
              <a:rPr lang="ru-RU" sz="2800" b="1" dirty="0" smtClean="0">
                <a:solidFill>
                  <a:srgbClr val="00602B"/>
                </a:solidFill>
              </a:rPr>
              <a:t>9Т999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для субъектов РФ</a:t>
            </a:r>
            <a:endParaRPr lang="ru-RU" sz="25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164" y="1844824"/>
            <a:ext cx="8244408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Для расходов </a:t>
            </a:r>
            <a:r>
              <a:rPr lang="ru-RU" sz="2000" dirty="0"/>
              <a:t>бюджетов субъектов Российской Федерации (местных бюджетов) на исполнение расходных обязательств в рамках реализации полномочий, установленных Федеральным законом от 27 июля 2010 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602B"/>
                </a:solidFill>
              </a:rPr>
              <a:t>№ </a:t>
            </a:r>
            <a:r>
              <a:rPr lang="ru-RU" sz="2000" b="1" dirty="0">
                <a:solidFill>
                  <a:srgbClr val="00602B"/>
                </a:solidFill>
              </a:rPr>
              <a:t>190-ФЗ </a:t>
            </a:r>
            <a:r>
              <a:rPr lang="ru-RU" sz="2000" b="1" dirty="0" smtClean="0">
                <a:solidFill>
                  <a:srgbClr val="00602B"/>
                </a:solidFill>
              </a:rPr>
              <a:t> "</a:t>
            </a:r>
            <a:r>
              <a:rPr lang="ru-RU" sz="2000" b="1" dirty="0">
                <a:solidFill>
                  <a:srgbClr val="00602B"/>
                </a:solidFill>
              </a:rPr>
              <a:t>О теплоснабжении</a:t>
            </a:r>
            <a:r>
              <a:rPr lang="ru-RU" sz="2000" b="1" dirty="0" smtClean="0">
                <a:solidFill>
                  <a:srgbClr val="00602B"/>
                </a:solidFill>
              </a:rPr>
              <a:t>"</a:t>
            </a:r>
            <a:r>
              <a:rPr lang="ru-RU" sz="2000" dirty="0" smtClean="0"/>
              <a:t>: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 возмещение </a:t>
            </a:r>
            <a:r>
              <a:rPr lang="ru-RU" sz="2000" dirty="0"/>
              <a:t>организациям, осуществляющим регулируемые виды деятельности в сфере теплоснабжения, недополученных доходов от регулируемых видов деятельности в сфере теплоснабжения;</a:t>
            </a:r>
          </a:p>
          <a:p>
            <a:pPr marL="0" indent="0">
              <a:buNone/>
            </a:pPr>
            <a:r>
              <a:rPr lang="ru-RU" sz="2000" dirty="0" smtClean="0"/>
              <a:t>- компенсацию </a:t>
            </a:r>
            <a:r>
              <a:rPr lang="ru-RU" sz="2000" dirty="0"/>
              <a:t>выпадающих доходов теплоснабжающих организаций в связи с установлением законами субъектов Российской Федерации льготных тарифов </a:t>
            </a:r>
            <a:r>
              <a:rPr lang="ru-RU" sz="2000" dirty="0" smtClean="0"/>
              <a:t>на </a:t>
            </a:r>
            <a:r>
              <a:rPr lang="ru-RU" sz="2000" dirty="0"/>
              <a:t>тепловую энергию (мощность), теплоноситель;</a:t>
            </a:r>
          </a:p>
          <a:p>
            <a:pPr marL="0" indent="0">
              <a:buNone/>
            </a:pPr>
            <a:r>
              <a:rPr lang="ru-RU" sz="2000" dirty="0" smtClean="0"/>
              <a:t>- организацию </a:t>
            </a:r>
            <a:r>
              <a:rPr lang="ru-RU" sz="2000" dirty="0"/>
              <a:t>обеспечения теплоснабжения потребителей на территориях поселений, муниципальных и городских округов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13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65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3583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Направления расходов </a:t>
            </a:r>
            <a:r>
              <a:rPr lang="ru-RU" sz="2800" b="1" dirty="0">
                <a:solidFill>
                  <a:srgbClr val="00602B"/>
                </a:solidFill>
              </a:rPr>
              <a:t>97500 - 97999</a:t>
            </a:r>
            <a:r>
              <a:rPr lang="ru-RU" sz="2800" b="1" dirty="0" smtClean="0">
                <a:solidFill>
                  <a:srgbClr val="00602B"/>
                </a:solidFill>
              </a:rPr>
              <a:t/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для субъектов РФ.</a:t>
            </a:r>
            <a:r>
              <a:rPr lang="ru-RU" sz="2800" b="1" dirty="0">
                <a:solidFill>
                  <a:srgbClr val="00602B"/>
                </a:solidFill>
              </a:rPr>
              <a:t/>
            </a:r>
            <a:br>
              <a:rPr lang="ru-RU" sz="2800" b="1" dirty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Казначейские инфраструктурные кредиты</a:t>
            </a:r>
            <a:endParaRPr lang="ru-RU" sz="25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244408" cy="424847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97500 – 97999 </a:t>
            </a:r>
            <a:r>
              <a:rPr lang="ru-RU" sz="1800" dirty="0"/>
              <a:t>- </a:t>
            </a:r>
            <a:r>
              <a:rPr lang="ru-RU" sz="1800" dirty="0" smtClean="0"/>
              <a:t>расходы </a:t>
            </a:r>
            <a:r>
              <a:rPr lang="ru-RU" sz="1800" dirty="0"/>
              <a:t>бюджетов субъектов </a:t>
            </a:r>
            <a:r>
              <a:rPr lang="ru-RU" sz="1800" dirty="0" smtClean="0"/>
              <a:t>РФ (местных бюджетов) на </a:t>
            </a:r>
            <a:r>
              <a:rPr lang="ru-RU" sz="1800" dirty="0"/>
              <a:t>реализацию инфраструктурных проектов (мероприятий), источником финансового обеспечения которых являются бюджетные кредиты, предоставляемые Федеральным казначейством </a:t>
            </a:r>
            <a:r>
              <a:rPr lang="ru-RU" sz="1800" dirty="0" smtClean="0"/>
              <a:t>на </a:t>
            </a:r>
            <a:r>
              <a:rPr lang="ru-RU" sz="1800" dirty="0"/>
              <a:t>финансовое обеспечение реализации инфраструктурных проектов за счет временно свободных средств единого счета федерального бюджета в рамках осуществления операций по управлению остатками средств на едином счете федерального бюджета </a:t>
            </a:r>
            <a:r>
              <a:rPr lang="ru-RU" sz="1800" dirty="0" smtClean="0"/>
              <a:t>(казначейские инфраструктурные кредиты)</a:t>
            </a:r>
          </a:p>
          <a:p>
            <a:pPr marL="0" indent="0">
              <a:buNone/>
            </a:pPr>
            <a:r>
              <a:rPr lang="ru-RU" sz="1800" b="1" dirty="0"/>
              <a:t>K7500 - </a:t>
            </a:r>
            <a:r>
              <a:rPr lang="ru-RU" sz="1800" b="1" dirty="0" smtClean="0"/>
              <a:t>K7999 </a:t>
            </a:r>
            <a:r>
              <a:rPr lang="ru-RU" sz="1800" dirty="0" smtClean="0"/>
              <a:t>- расходы </a:t>
            </a:r>
            <a:r>
              <a:rPr lang="ru-RU" sz="1800" dirty="0"/>
              <a:t>бюджетов субъектов </a:t>
            </a:r>
            <a:r>
              <a:rPr lang="ru-RU" sz="1800" dirty="0" smtClean="0"/>
              <a:t>РФ (местных бюджетов) на </a:t>
            </a:r>
            <a:r>
              <a:rPr lang="ru-RU" sz="1800" dirty="0"/>
              <a:t>реализацию инфраструктурных проектов (мероприятий), источником финансового обеспечения которых являются средства бюджета субъекта Российской Федерации, за исключением казначейских инфраструктурных </a:t>
            </a:r>
            <a:r>
              <a:rPr lang="ru-RU" sz="1800" dirty="0" smtClean="0"/>
              <a:t>кредитов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S7500 - </a:t>
            </a:r>
            <a:r>
              <a:rPr lang="ru-RU" sz="1800" b="1" dirty="0" smtClean="0"/>
              <a:t>S7999</a:t>
            </a:r>
            <a:r>
              <a:rPr lang="ru-RU" sz="1800" dirty="0" smtClean="0"/>
              <a:t> - расходы </a:t>
            </a:r>
            <a:r>
              <a:rPr lang="ru-RU" sz="1800" dirty="0"/>
              <a:t>местных бюджетов на реализацию инфраструктурных проектов (мероприятий), источником финансового обеспечения которых являются средства местных бюджетов, в целях </a:t>
            </a:r>
            <a:r>
              <a:rPr lang="ru-RU" sz="1800" dirty="0" err="1"/>
              <a:t>софинансирования</a:t>
            </a:r>
            <a:r>
              <a:rPr lang="ru-RU" sz="1800" dirty="0"/>
              <a:t> которых из бюджетов субъектов Российской Федерации предоставляются </a:t>
            </a:r>
            <a:r>
              <a:rPr lang="ru-RU" sz="1800" dirty="0" smtClean="0"/>
              <a:t>межбюджетные </a:t>
            </a:r>
            <a:r>
              <a:rPr lang="ru-RU" sz="1800" dirty="0"/>
              <a:t>трансферты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6876256" y="1351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14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956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6853" y="1637107"/>
            <a:ext cx="8229599" cy="623769"/>
          </a:xfrm>
        </p:spPr>
        <p:txBody>
          <a:bodyPr/>
          <a:lstStyle/>
          <a:p>
            <a:pPr algn="ctr"/>
            <a:r>
              <a:rPr lang="ru-RU" sz="3000" b="0" dirty="0" smtClean="0">
                <a:solidFill>
                  <a:srgbClr val="00602B"/>
                </a:solidFill>
              </a:rPr>
              <a:t>КОСГУ (2025 г.)</a:t>
            </a:r>
            <a:r>
              <a:rPr lang="ru-RU" sz="3000" b="0" dirty="0">
                <a:solidFill>
                  <a:srgbClr val="00602B"/>
                </a:solidFill>
              </a:rPr>
              <a:t/>
            </a:r>
            <a:br>
              <a:rPr lang="ru-RU" sz="3000" b="0" dirty="0">
                <a:solidFill>
                  <a:srgbClr val="00602B"/>
                </a:solidFill>
              </a:rPr>
            </a:br>
            <a:r>
              <a:rPr lang="ru-RU" sz="3000" b="0" dirty="0">
                <a:solidFill>
                  <a:srgbClr val="00602B"/>
                </a:solidFill>
              </a:rPr>
              <a:t>Работы по консервации объекта незавершенного </a:t>
            </a:r>
            <a:r>
              <a:rPr lang="ru-RU" sz="3000" b="0" dirty="0" smtClean="0">
                <a:solidFill>
                  <a:srgbClr val="00602B"/>
                </a:solidFill>
              </a:rPr>
              <a:t>строительства</a:t>
            </a:r>
            <a:endParaRPr lang="ru-RU" sz="3000" b="0" dirty="0">
              <a:solidFill>
                <a:srgbClr val="00602B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94353"/>
              </p:ext>
            </p:extLst>
          </p:nvPr>
        </p:nvGraphicFramePr>
        <p:xfrm>
          <a:off x="1321292" y="2636912"/>
          <a:ext cx="6480720" cy="127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596396834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4267007311"/>
                    </a:ext>
                  </a:extLst>
                </a:gridCol>
              </a:tblGrid>
              <a:tr h="2988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51122"/>
                  </a:ext>
                </a:extLst>
              </a:tr>
              <a:tr h="5229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225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"Работы, услуги по содержанию имущества"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 "Услуги, работы для целей капитальных вложений"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43264"/>
                  </a:ext>
                </a:extLst>
              </a:tr>
              <a:tr h="271192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kern="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420036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139952" y="3275428"/>
            <a:ext cx="504056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21292" y="4653136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Методика </a:t>
            </a:r>
            <a:r>
              <a:rPr lang="ru-RU" sz="1600" dirty="0"/>
              <a:t>определения сметной стоимости строительства, реконструкции, капитального ремонта, сноса объектов капитального строительства, работ по сохранению объектов культурного наследия (памятников истории и культуры) народов Российской Федерации на территории Российской </a:t>
            </a:r>
            <a:r>
              <a:rPr lang="ru-RU" sz="1600" dirty="0" smtClean="0"/>
              <a:t>Федерации (приказ </a:t>
            </a:r>
            <a:r>
              <a:rPr lang="ru-RU" sz="1600" dirty="0"/>
              <a:t>Министерства строительства и жилищно-коммунального хозяйства Российской Федерации от 4 августа 2020 г. № </a:t>
            </a:r>
            <a:r>
              <a:rPr lang="ru-RU" sz="1600" dirty="0" smtClean="0"/>
              <a:t>421/</a:t>
            </a:r>
            <a:r>
              <a:rPr lang="ru-RU" sz="1600" dirty="0" err="1" smtClean="0"/>
              <a:t>пр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75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82638"/>
            <a:ext cx="8784976" cy="1081918"/>
          </a:xfrm>
        </p:spPr>
        <p:txBody>
          <a:bodyPr/>
          <a:lstStyle/>
          <a:p>
            <a:r>
              <a:rPr lang="ru-RU" sz="2800" dirty="0" smtClean="0">
                <a:solidFill>
                  <a:srgbClr val="00602B"/>
                </a:solidFill>
              </a:rPr>
              <a:t>Приказы Минфина России по бюджетной классификации </a:t>
            </a:r>
            <a:r>
              <a:rPr lang="ru-RU" sz="2800" dirty="0" smtClean="0">
                <a:solidFill>
                  <a:srgbClr val="00602B"/>
                </a:solidFill>
              </a:rPr>
              <a:t>РФ </a:t>
            </a:r>
            <a:r>
              <a:rPr lang="ru-RU" sz="2800" dirty="0" smtClean="0">
                <a:solidFill>
                  <a:srgbClr val="00602B"/>
                </a:solidFill>
              </a:rPr>
              <a:t>в 2024 - 2025 гг.</a:t>
            </a:r>
            <a:endParaRPr lang="ru-RU" sz="2800" dirty="0">
              <a:solidFill>
                <a:srgbClr val="00602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404" y="5661248"/>
            <a:ext cx="8280920" cy="923330"/>
          </a:xfrm>
          <a:prstGeom prst="rect">
            <a:avLst/>
          </a:prstGeom>
          <a:noFill/>
          <a:ln w="25400">
            <a:solidFill>
              <a:srgbClr val="0060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Приказ Минфина России от 29.11.2017 </a:t>
            </a:r>
            <a:r>
              <a:rPr lang="ru-RU" dirty="0" smtClean="0"/>
              <a:t>№ 209н  «Об </a:t>
            </a:r>
            <a:r>
              <a:rPr lang="ru-RU" dirty="0"/>
              <a:t>утверждении Порядка применения классификации операций сектора государственного </a:t>
            </a:r>
            <a:r>
              <a:rPr lang="ru-RU" dirty="0" smtClean="0"/>
              <a:t>управления»</a:t>
            </a:r>
          </a:p>
          <a:p>
            <a:pPr algn="ctr"/>
            <a:r>
              <a:rPr lang="ru-RU" b="1" dirty="0"/>
              <a:t>(изменения, внесенные приказом от </a:t>
            </a:r>
            <a:r>
              <a:rPr lang="ru-RU" b="1" dirty="0" smtClean="0"/>
              <a:t>04.10.2024 </a:t>
            </a:r>
            <a:r>
              <a:rPr lang="ru-RU" b="1" dirty="0"/>
              <a:t>№ </a:t>
            </a:r>
            <a:r>
              <a:rPr lang="ru-RU" b="1" dirty="0" smtClean="0"/>
              <a:t>146н – </a:t>
            </a:r>
            <a:r>
              <a:rPr lang="ru-RU" b="1" dirty="0"/>
              <a:t>для 2025 г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31540" y="3861048"/>
            <a:ext cx="3852428" cy="1584176"/>
          </a:xfrm>
          <a:prstGeom prst="rect">
            <a:avLst/>
          </a:prstGeom>
          <a:ln w="28575">
            <a:solidFill>
              <a:srgbClr val="00602B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/>
              <a:t>Коды бюджетной классификации РФ </a:t>
            </a:r>
            <a:br>
              <a:rPr lang="ru-RU" sz="1700" dirty="0" smtClean="0"/>
            </a:br>
            <a:r>
              <a:rPr lang="ru-RU" sz="1700" dirty="0" smtClean="0"/>
              <a:t>на 2024 год и на плановый период 2025 и 2026 гг. –</a:t>
            </a:r>
          </a:p>
          <a:p>
            <a:pPr marL="0" indent="0" algn="ctr">
              <a:buNone/>
            </a:pPr>
            <a:r>
              <a:rPr lang="ru-RU" sz="1700" dirty="0" smtClean="0"/>
              <a:t>приказ Минфина России </a:t>
            </a:r>
            <a:r>
              <a:rPr lang="ru-RU" sz="1700" dirty="0" smtClean="0">
                <a:sym typeface="Wingdings" panose="05000000000000000000" pitchFamily="2" charset="2"/>
              </a:rPr>
              <a:t>от </a:t>
            </a:r>
            <a:r>
              <a:rPr lang="ru-RU" sz="1700" b="1" dirty="0" smtClean="0">
                <a:sym typeface="Wingdings" panose="05000000000000000000" pitchFamily="2" charset="2"/>
              </a:rPr>
              <a:t>01.06.2023 </a:t>
            </a:r>
            <a:r>
              <a:rPr lang="ru-RU" sz="1700" dirty="0" smtClean="0">
                <a:sym typeface="Wingdings" panose="05000000000000000000" pitchFamily="2" charset="2"/>
              </a:rPr>
              <a:t>№ </a:t>
            </a:r>
            <a:r>
              <a:rPr lang="ru-RU" sz="1700" b="1" dirty="0" smtClean="0">
                <a:sym typeface="Wingdings" panose="05000000000000000000" pitchFamily="2" charset="2"/>
              </a:rPr>
              <a:t>80н</a:t>
            </a:r>
          </a:p>
        </p:txBody>
      </p:sp>
      <p:sp>
        <p:nvSpPr>
          <p:cNvPr id="11" name="Объект 6"/>
          <p:cNvSpPr>
            <a:spLocks noGrp="1"/>
          </p:cNvSpPr>
          <p:nvPr>
            <p:ph sz="quarter" idx="4"/>
          </p:nvPr>
        </p:nvSpPr>
        <p:spPr>
          <a:xfrm>
            <a:off x="431541" y="2188107"/>
            <a:ext cx="8279783" cy="1449390"/>
          </a:xfrm>
          <a:ln w="31750">
            <a:solidFill>
              <a:srgbClr val="00602B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800" dirty="0" smtClean="0"/>
          </a:p>
          <a:p>
            <a:pPr marL="0" indent="0" algn="ctr">
              <a:buNone/>
            </a:pPr>
            <a:r>
              <a:rPr lang="ru-RU" sz="1700" dirty="0" smtClean="0"/>
              <a:t>Общие положения для всех бюджетов бюджетной системы РФ, бюджетных и автономных учреждений - приказ Минфина России от 24.05.2022 № 82н </a:t>
            </a:r>
          </a:p>
          <a:p>
            <a:pPr marL="0" indent="0" algn="ctr">
              <a:buNone/>
            </a:pPr>
            <a:r>
              <a:rPr lang="ru-RU" sz="1700" b="1" dirty="0" smtClean="0"/>
              <a:t>(изменения, внесенные приказом от 15.04.2024 № 44н, от 13.11.2024 № 166н – для 2025 г.)</a:t>
            </a:r>
          </a:p>
          <a:p>
            <a:pPr marL="0" indent="0" algn="ctr">
              <a:buNone/>
            </a:pPr>
            <a:endParaRPr lang="ru-RU" sz="1700" dirty="0" smtClean="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4788024" y="3861048"/>
            <a:ext cx="3923300" cy="1584176"/>
          </a:xfrm>
          <a:prstGeom prst="rect">
            <a:avLst/>
          </a:prstGeom>
          <a:ln w="28575">
            <a:solidFill>
              <a:srgbClr val="00602B"/>
            </a:solidFill>
          </a:ln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/>
              <a:t>Коды бюджетной классификации РФ </a:t>
            </a:r>
            <a:br>
              <a:rPr lang="ru-RU" sz="1700" dirty="0" smtClean="0"/>
            </a:br>
            <a:r>
              <a:rPr lang="ru-RU" sz="1700" dirty="0" smtClean="0"/>
              <a:t>на 2025 год и на плановый период 2026 и 2027 гг. –</a:t>
            </a:r>
          </a:p>
          <a:p>
            <a:pPr marL="0" indent="0" algn="ctr">
              <a:buNone/>
            </a:pPr>
            <a:r>
              <a:rPr lang="ru-RU" sz="1700" dirty="0" smtClean="0"/>
              <a:t>приказ Минфина России </a:t>
            </a:r>
            <a:r>
              <a:rPr lang="ru-RU" sz="1700" dirty="0" smtClean="0">
                <a:sym typeface="Wingdings" panose="05000000000000000000" pitchFamily="2" charset="2"/>
              </a:rPr>
              <a:t>от </a:t>
            </a:r>
            <a:r>
              <a:rPr lang="ru-RU" sz="1700" b="1" dirty="0" smtClean="0">
                <a:sym typeface="Wingdings" panose="05000000000000000000" pitchFamily="2" charset="2"/>
              </a:rPr>
              <a:t>10.06.2024 </a:t>
            </a:r>
            <a:r>
              <a:rPr lang="ru-RU" sz="1700" dirty="0" smtClean="0">
                <a:sym typeface="Wingdings" panose="05000000000000000000" pitchFamily="2" charset="2"/>
              </a:rPr>
              <a:t>№ </a:t>
            </a:r>
            <a:r>
              <a:rPr lang="ru-RU" sz="1700" b="1" dirty="0" smtClean="0">
                <a:sym typeface="Wingdings" panose="05000000000000000000" pitchFamily="2" charset="2"/>
              </a:rPr>
              <a:t>85н (в ред. приказа от 13.11.2024 № 165н)</a:t>
            </a:r>
          </a:p>
        </p:txBody>
      </p:sp>
    </p:spTree>
    <p:extLst>
      <p:ext uri="{BB962C8B-B14F-4D97-AF65-F5344CB8AC3E}">
        <p14:creationId xmlns:p14="http://schemas.microsoft.com/office/powerpoint/2010/main" val="3703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21" y="83671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КВР "</a:t>
            </a:r>
            <a:r>
              <a:rPr lang="ru-RU" sz="2800" b="1" dirty="0">
                <a:solidFill>
                  <a:srgbClr val="00602B"/>
                </a:solidFill>
              </a:rPr>
              <a:t>247 Закупка энергетических ресурсов"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21" y="1412776"/>
            <a:ext cx="8244408" cy="4239320"/>
          </a:xfrm>
        </p:spPr>
        <p:txBody>
          <a:bodyPr/>
          <a:lstStyle/>
          <a:p>
            <a:pPr marL="0" indent="0">
              <a:buNone/>
            </a:pPr>
            <a:r>
              <a:rPr lang="ru-RU" sz="1700" dirty="0" smtClean="0"/>
              <a:t>Расходы на </a:t>
            </a:r>
            <a:r>
              <a:rPr lang="ru-RU" sz="1700" dirty="0"/>
              <a:t>оплату:</a:t>
            </a:r>
          </a:p>
          <a:p>
            <a:r>
              <a:rPr lang="ru-RU" sz="1700" dirty="0"/>
              <a:t>счетов, выставленных государственным (муниципальным) органам и учреждениям в рамках договоров поставки энергетических ресурсов (электроэнергии, газа природного и сжиженного </a:t>
            </a:r>
            <a:r>
              <a:rPr lang="ru-RU" sz="1700" dirty="0" smtClean="0"/>
              <a:t>(…), </a:t>
            </a:r>
            <a:r>
              <a:rPr lang="ru-RU" sz="1700" dirty="0"/>
              <a:t>договоров теплоснабжения, договоров теплоснабжения и поставки горячей воды, договоров горячего водоснабжения, </a:t>
            </a:r>
            <a:r>
              <a:rPr lang="ru-RU" sz="1700" b="1" i="1" dirty="0">
                <a:solidFill>
                  <a:srgbClr val="00602B"/>
                </a:solidFill>
              </a:rPr>
              <a:t>договоров холодного водоснабжения, водоотведения (с учетом платы за негативное воздействие на работу централизованной системы водоотведения, платы за сброс загрязняющих веществ </a:t>
            </a:r>
            <a:r>
              <a:rPr lang="ru-RU" sz="1700" b="1" i="1" dirty="0" smtClean="0">
                <a:solidFill>
                  <a:srgbClr val="00602B"/>
                </a:solidFill>
              </a:rPr>
              <a:t>в </a:t>
            </a:r>
            <a:r>
              <a:rPr lang="ru-RU" sz="1700" b="1" i="1" dirty="0">
                <a:solidFill>
                  <a:srgbClr val="00602B"/>
                </a:solidFill>
              </a:rPr>
              <a:t>составе сточных вод сверх установленных нормативов состава сточных вод, выставленной организацией, осуществляющей водоотведение), ассенизации (вывоза жидких бытовых отходов при отсутствии централизованной системы канализации</a:t>
            </a:r>
            <a:r>
              <a:rPr lang="ru-RU" sz="1700" b="1" i="1" dirty="0" smtClean="0">
                <a:solidFill>
                  <a:srgbClr val="00602B"/>
                </a:solidFill>
              </a:rPr>
              <a:t>), </a:t>
            </a:r>
            <a:r>
              <a:rPr lang="ru-RU" sz="1700" dirty="0" smtClean="0"/>
              <a:t>включая </a:t>
            </a:r>
            <a:r>
              <a:rPr lang="ru-RU" sz="1700" dirty="0"/>
              <a:t>оплату задолженности за указанные потребленные энергетические ресурсы;</a:t>
            </a:r>
          </a:p>
          <a:p>
            <a:r>
              <a:rPr lang="ru-RU" sz="1700" dirty="0"/>
              <a:t>услуг транспортировки указанных энергетических ресурсов по газораспределительным и электрическим и теплосетям (при ее наличии), а также иных снабженческо-сбытовых услуг, включенных в договор поставки;</a:t>
            </a:r>
          </a:p>
          <a:p>
            <a:r>
              <a:rPr lang="ru-RU" sz="1700" dirty="0" err="1"/>
              <a:t>энергосервисных</a:t>
            </a:r>
            <a:r>
              <a:rPr lang="ru-RU" sz="1700" dirty="0"/>
              <a:t> договоров (контрактов), в которых цена определена как процент стоимости сэкономленных энергетических ресурсов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indent="0">
              <a:buNone/>
            </a:pP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1660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489" y="25368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Новые виды расходов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30" y="863188"/>
            <a:ext cx="822960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02B"/>
                </a:solidFill>
              </a:rPr>
              <a:t>Лизинг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832934"/>
            <a:ext cx="4040188" cy="3951288"/>
          </a:xfrm>
        </p:spPr>
        <p:txBody>
          <a:bodyPr/>
          <a:lstStyle/>
          <a:p>
            <a:r>
              <a:rPr lang="ru-RU" sz="2000" dirty="0"/>
              <a:t>248 Лизинговые платежи по договору финансовой аренды (лизинга), не являющиеся бюджетными инвестициями</a:t>
            </a:r>
            <a:r>
              <a:rPr lang="ru-RU" sz="2000" dirty="0" smtClean="0"/>
              <a:t>"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08754" y="1600201"/>
            <a:ext cx="4251076" cy="3951288"/>
          </a:xfrm>
        </p:spPr>
        <p:txBody>
          <a:bodyPr/>
          <a:lstStyle/>
          <a:p>
            <a:r>
              <a:rPr lang="ru-RU" sz="2000" dirty="0"/>
              <a:t>416 Бюджетные инвестиции </a:t>
            </a:r>
            <a:br>
              <a:rPr lang="ru-RU" sz="2000" dirty="0"/>
            </a:br>
            <a:r>
              <a:rPr lang="ru-RU" sz="2000" dirty="0"/>
              <a:t>по договору финансовой аренды (лизинга)" </a:t>
            </a:r>
            <a:r>
              <a:rPr lang="ru-RU" sz="2000" dirty="0" smtClean="0"/>
              <a:t>- договор </a:t>
            </a:r>
            <a:r>
              <a:rPr lang="ru-RU" sz="2000" dirty="0"/>
              <a:t>финансовой аренды (лизинга</a:t>
            </a:r>
            <a:r>
              <a:rPr lang="ru-RU" sz="2000" dirty="0" smtClean="0"/>
              <a:t>)  предусматривает </a:t>
            </a:r>
            <a:r>
              <a:rPr lang="ru-RU" sz="2000" dirty="0"/>
              <a:t>по окончании срока действия указанного договора приобретение объекта недвижимого имущества, являющегося предметом лизинга, </a:t>
            </a:r>
            <a:br>
              <a:rPr lang="ru-RU" sz="2000" dirty="0"/>
            </a:br>
            <a:r>
              <a:rPr lang="ru-RU" sz="2000" dirty="0"/>
              <a:t>в собственность </a:t>
            </a:r>
            <a:r>
              <a:rPr lang="ru-RU" sz="2000" dirty="0" smtClean="0"/>
              <a:t>лизингополучателя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0230" y="5551489"/>
            <a:ext cx="728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Виды расходов введены в целях реализации Федерального закона </a:t>
            </a:r>
            <a:br>
              <a:rPr lang="ru-RU" dirty="0" smtClean="0"/>
            </a:br>
            <a:r>
              <a:rPr lang="ru-RU" b="1" dirty="0" smtClean="0"/>
              <a:t>от 13.07.2024 № 177-ФЗ</a:t>
            </a:r>
            <a:r>
              <a:rPr lang="ru-RU" dirty="0" smtClean="0"/>
              <a:t>, которым введены ограничения по объему расходов бюджетов субъект РФ (местных бюджетов)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489" y="25368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02B"/>
                </a:solidFill>
              </a:rPr>
              <a:t>Новые виды расходов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30" y="863188"/>
            <a:ext cx="822960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02B"/>
                </a:solidFill>
              </a:rPr>
              <a:t>Концессия, ГЧП (МЧП), субсидии на лизинг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5489" y="1556792"/>
            <a:ext cx="7664943" cy="5184576"/>
          </a:xfrm>
        </p:spPr>
        <p:txBody>
          <a:bodyPr/>
          <a:lstStyle/>
          <a:p>
            <a:r>
              <a:rPr lang="ru-RU" sz="1800" dirty="0"/>
              <a:t>891 </a:t>
            </a:r>
            <a:r>
              <a:rPr lang="ru-RU" sz="1800" dirty="0" smtClean="0"/>
              <a:t>«Субсидии </a:t>
            </a:r>
            <a:r>
              <a:rPr lang="ru-RU" sz="1800" dirty="0"/>
              <a:t>юридическим лицам, индивидуальным предпринимателям, являющимся стороной концессионных соглашений, на финансирование капитального гранта, платы </a:t>
            </a:r>
            <a:r>
              <a:rPr lang="ru-RU" sz="1800" dirty="0" err="1" smtClean="0"/>
              <a:t>концедента</a:t>
            </a:r>
            <a:r>
              <a:rPr lang="ru-RU" sz="1800" dirty="0" smtClean="0"/>
              <a:t>»</a:t>
            </a:r>
            <a:endParaRPr lang="ru-RU" sz="1800" dirty="0"/>
          </a:p>
          <a:p>
            <a:r>
              <a:rPr lang="ru-RU" sz="1800" dirty="0"/>
              <a:t>892 </a:t>
            </a:r>
            <a:r>
              <a:rPr lang="ru-RU" sz="1800" dirty="0" smtClean="0"/>
              <a:t>«Субсидии </a:t>
            </a:r>
            <a:r>
              <a:rPr lang="ru-RU" sz="1800" dirty="0"/>
              <a:t>юридическим лицам, индивидуальным предпринимателям, являющимся стороной концессионных соглашений, на финансовое обеспечение (возмещение) иных расходов, возмещение недополученных доходов в соответствии с концессионными </a:t>
            </a:r>
            <a:r>
              <a:rPr lang="ru-RU" sz="1800" dirty="0" smtClean="0"/>
              <a:t>соглашениями»</a:t>
            </a:r>
            <a:endParaRPr lang="ru-RU" sz="1800" dirty="0"/>
          </a:p>
          <a:p>
            <a:r>
              <a:rPr lang="ru-RU" sz="1800" dirty="0"/>
              <a:t>893 </a:t>
            </a:r>
            <a:r>
              <a:rPr lang="ru-RU" sz="1800" dirty="0" smtClean="0"/>
              <a:t>«Субсидии </a:t>
            </a:r>
            <a:r>
              <a:rPr lang="ru-RU" sz="1800" dirty="0"/>
              <a:t>юридическим лицам, являющимся стороной соглашений </a:t>
            </a:r>
            <a:r>
              <a:rPr lang="ru-RU" sz="1800" dirty="0" smtClean="0"/>
              <a:t>о ГЧП, МЧП, на </a:t>
            </a:r>
            <a:r>
              <a:rPr lang="ru-RU" sz="1800" dirty="0"/>
              <a:t>финансирование капитального гранта, платы публичного </a:t>
            </a:r>
            <a:r>
              <a:rPr lang="ru-RU" sz="1800" dirty="0" smtClean="0"/>
              <a:t>партнера»</a:t>
            </a:r>
            <a:endParaRPr lang="ru-RU" sz="1800" dirty="0"/>
          </a:p>
          <a:p>
            <a:r>
              <a:rPr lang="ru-RU" sz="1800" dirty="0"/>
              <a:t>894 </a:t>
            </a:r>
            <a:r>
              <a:rPr lang="ru-RU" sz="1800" dirty="0" smtClean="0"/>
              <a:t>«Субсидии </a:t>
            </a:r>
            <a:r>
              <a:rPr lang="ru-RU" sz="1800" dirty="0"/>
              <a:t>юридическим лицам, являющимся стороной соглашений </a:t>
            </a:r>
            <a:r>
              <a:rPr lang="ru-RU" sz="1800" dirty="0" smtClean="0"/>
              <a:t>о ГЧП, МЧП, на </a:t>
            </a:r>
            <a:r>
              <a:rPr lang="ru-RU" sz="1800" dirty="0"/>
              <a:t>финансовое обеспечение (возмещение) иных расходов, возмещение недополученных доходов в соответствии с </a:t>
            </a:r>
            <a:r>
              <a:rPr lang="ru-RU" sz="1800" dirty="0" smtClean="0"/>
              <a:t>соглашениями»</a:t>
            </a:r>
            <a:endParaRPr lang="ru-RU" sz="1800" dirty="0"/>
          </a:p>
          <a:p>
            <a:r>
              <a:rPr lang="ru-RU" sz="1800" dirty="0"/>
              <a:t>895 </a:t>
            </a:r>
            <a:r>
              <a:rPr lang="ru-RU" sz="1800" dirty="0" smtClean="0"/>
              <a:t>«Субсидии </a:t>
            </a:r>
            <a:r>
              <a:rPr lang="ru-RU" sz="1800" dirty="0"/>
              <a:t>юридическим лицам, индивидуальным предпринимателям </a:t>
            </a:r>
            <a:r>
              <a:rPr lang="ru-RU" sz="1800" dirty="0" smtClean="0"/>
              <a:t>на </a:t>
            </a:r>
            <a:r>
              <a:rPr lang="ru-RU" sz="1800" dirty="0"/>
              <a:t>финансовое обеспечение (возмещение) затрат, связанных с финансовой арендой (лизингом</a:t>
            </a:r>
            <a:r>
              <a:rPr lang="ru-RU" sz="1800" dirty="0" smtClean="0"/>
              <a:t>)»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525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21" y="83671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КВР </a:t>
            </a:r>
            <a:r>
              <a:rPr lang="ru-RU" sz="2800" b="1" dirty="0">
                <a:solidFill>
                  <a:srgbClr val="00602B"/>
                </a:solidFill>
              </a:rPr>
              <a:t>"321 Пособия, компенсации и иные социальные выплаты гражданам, кроме публичных нормативных обязательств"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21" y="2348880"/>
            <a:ext cx="8244408" cy="3303216"/>
          </a:xfrm>
        </p:spPr>
        <p:txBody>
          <a:bodyPr/>
          <a:lstStyle/>
          <a:p>
            <a:pPr marL="0" indent="0">
              <a:buNone/>
            </a:pPr>
            <a:r>
              <a:rPr lang="ru-RU" sz="1700" b="1" dirty="0" smtClean="0"/>
              <a:t>Расходы:</a:t>
            </a:r>
            <a:endParaRPr lang="ru-RU" sz="1700" b="1" dirty="0"/>
          </a:p>
          <a:p>
            <a:r>
              <a:rPr lang="ru-RU" sz="1700" dirty="0" smtClean="0"/>
              <a:t>на выплату </a:t>
            </a:r>
            <a:r>
              <a:rPr lang="ru-RU" sz="1700" dirty="0"/>
              <a:t>пособия за первые три дня временной нетрудоспособности лицам, работающим по договорам гражданско-правового </a:t>
            </a:r>
            <a:r>
              <a:rPr lang="ru-RU" sz="1700" dirty="0" smtClean="0"/>
              <a:t>характера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1700" b="1" dirty="0" smtClean="0"/>
              <a:t>Основание выплаты:</a:t>
            </a:r>
          </a:p>
          <a:p>
            <a:r>
              <a:rPr lang="ru-RU" sz="1700" dirty="0" smtClean="0"/>
              <a:t>часть </a:t>
            </a:r>
            <a:r>
              <a:rPr lang="ru-RU" sz="1700" dirty="0"/>
              <a:t>1 статьи 141 Федерального закона от 29 декабря 2006 г. № 255-ФЗ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"</a:t>
            </a:r>
            <a:r>
              <a:rPr lang="ru-RU" sz="1700" dirty="0"/>
              <a:t>Об обязательном социальном страховании на случай временной нетрудоспособности и в связи с материнством" </a:t>
            </a:r>
            <a:r>
              <a:rPr lang="ru-RU" sz="1700" dirty="0" smtClean="0"/>
              <a:t>(назначение </a:t>
            </a:r>
            <a:r>
              <a:rPr lang="ru-RU" sz="1700" dirty="0"/>
              <a:t>и выплата застрахованным лицам, указанным в части 1 статьи 2 Закона № 255-ФЗ, пособия по временной нетрудоспособности в случаях, предусмотренных пунктом 1 части 1 статьи 5 Закона № 255-ФЗ, за первые три дня временной нетрудоспособности осуществляются страхователем по месту работы (службы, иной деятельности) застрахованного </a:t>
            </a:r>
            <a:r>
              <a:rPr lang="ru-RU" sz="1700" dirty="0" smtClean="0"/>
              <a:t>лица)</a:t>
            </a:r>
          </a:p>
          <a:p>
            <a:pPr marL="0" indent="0">
              <a:buNone/>
            </a:pP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7159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21" y="83671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КВР «</a:t>
            </a:r>
            <a:r>
              <a:rPr lang="ru-RU" sz="2800" b="1" dirty="0">
                <a:solidFill>
                  <a:srgbClr val="00602B"/>
                </a:solidFill>
              </a:rPr>
              <a:t>853 Уплата иных </a:t>
            </a:r>
            <a:r>
              <a:rPr lang="ru-RU" sz="2800" b="1" dirty="0" smtClean="0">
                <a:solidFill>
                  <a:srgbClr val="00602B"/>
                </a:solidFill>
              </a:rPr>
              <a:t>платежей» </a:t>
            </a: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8244408" cy="3303216"/>
          </a:xfrm>
        </p:spPr>
        <p:txBody>
          <a:bodyPr/>
          <a:lstStyle/>
          <a:p>
            <a:pPr marL="0" indent="0">
              <a:buNone/>
            </a:pPr>
            <a:r>
              <a:rPr lang="ru-RU" sz="1700" b="1" dirty="0" smtClean="0"/>
              <a:t>Расходы:</a:t>
            </a:r>
            <a:endParaRPr lang="ru-RU" sz="1700" b="1" dirty="0"/>
          </a:p>
          <a:p>
            <a:r>
              <a:rPr lang="ru-RU" sz="1700" dirty="0" smtClean="0"/>
              <a:t>на перечисления </a:t>
            </a:r>
            <a:r>
              <a:rPr lang="ru-RU" sz="1700" dirty="0"/>
              <a:t>в счет возмещения расходов в связи с передачей Федеральному казначейству полномочий органов местной администрации по начислению физическим лицам выплат </a:t>
            </a:r>
            <a:r>
              <a:rPr lang="ru-RU" sz="1700" dirty="0" smtClean="0"/>
              <a:t>по </a:t>
            </a:r>
            <a:r>
              <a:rPr lang="ru-RU" sz="1700" dirty="0"/>
              <a:t>оплате труда и иных выплат, а также связанных с ними обязательных платежей </a:t>
            </a:r>
            <a:r>
              <a:rPr lang="ru-RU" sz="1700" dirty="0" smtClean="0"/>
              <a:t>в </a:t>
            </a:r>
            <a:r>
              <a:rPr lang="ru-RU" sz="1700" dirty="0"/>
              <a:t>бюджеты бюджетной системы Российской Федерации и их перечислению, </a:t>
            </a:r>
            <a:r>
              <a:rPr lang="ru-RU" sz="1700" dirty="0" smtClean="0"/>
              <a:t>по </a:t>
            </a:r>
            <a:r>
              <a:rPr lang="ru-RU" sz="1700" dirty="0"/>
              <a:t>ведению бюджетного </a:t>
            </a:r>
            <a:r>
              <a:rPr lang="ru-RU" sz="1700" dirty="0" smtClean="0"/>
              <a:t>учета (проект приказа)</a:t>
            </a:r>
          </a:p>
          <a:p>
            <a:endParaRPr lang="ru-RU" sz="1700" dirty="0"/>
          </a:p>
          <a:p>
            <a:pPr marL="0" indent="0">
              <a:buNone/>
            </a:pPr>
            <a:r>
              <a:rPr lang="ru-RU" sz="1700" b="1" dirty="0" smtClean="0"/>
              <a:t>Основание:</a:t>
            </a:r>
            <a:endParaRPr lang="ru-RU" sz="1700" b="1" dirty="0"/>
          </a:p>
          <a:p>
            <a:r>
              <a:rPr lang="ru-RU" sz="1700" dirty="0" smtClean="0"/>
              <a:t>пункт 6 статьи 264.1 Бюджетного кодекса РФ</a:t>
            </a:r>
            <a:endParaRPr lang="ru-RU" sz="1700" dirty="0"/>
          </a:p>
          <a:p>
            <a:endParaRPr lang="ru-RU" sz="1700" dirty="0"/>
          </a:p>
          <a:p>
            <a:pPr marL="0" indent="0">
              <a:buNone/>
            </a:pP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8075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256" y="295727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Разделы и подразделы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классификации расходов бюджетов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(новации на 2025)</a:t>
            </a: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8244408" cy="428286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Подразделы по научным исследованиям</a:t>
            </a:r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целях реализации Комплекса мер, направленных на совершенствование системы управления исследованиями и разработками в гражданской сфере, утвержденного Заместителем Председателя Правительства Российской Федерации Д. Н. Чернышенко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5 </a:t>
            </a:r>
            <a:r>
              <a:rPr lang="ru-RU" sz="1600" dirty="0"/>
              <a:t>февраля 2024 г. </a:t>
            </a:r>
            <a:r>
              <a:rPr lang="ru-RU" sz="1600" dirty="0" smtClean="0"/>
              <a:t>№ </a:t>
            </a:r>
            <a:r>
              <a:rPr lang="ru-RU" sz="1600" dirty="0"/>
              <a:t>ДЧ-П8-3358, уточнены описания применения отдельных подразделов классификации расходов </a:t>
            </a:r>
            <a:r>
              <a:rPr lang="ru-RU" sz="1600" dirty="0" smtClean="0"/>
              <a:t>бюджетов:</a:t>
            </a:r>
          </a:p>
          <a:p>
            <a:pPr marL="0" indent="0">
              <a:buNone/>
            </a:pPr>
            <a:endParaRPr lang="ru-RU" sz="1600" dirty="0"/>
          </a:p>
          <a:p>
            <a:pPr>
              <a:buFontTx/>
              <a:buChar char="-"/>
            </a:pPr>
            <a:r>
              <a:rPr lang="ru-RU" dirty="0" smtClean="0"/>
              <a:t>0110 «Фундаментальные исследования»</a:t>
            </a:r>
          </a:p>
          <a:p>
            <a:pPr>
              <a:buFontTx/>
              <a:buChar char="-"/>
            </a:pPr>
            <a:r>
              <a:rPr lang="ru-RU" dirty="0"/>
              <a:t>0112 «Прикладные научные исследования в области общегосударственных вопросов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/>
              <a:t>0411 «Прикладные научные исследования в области национальной экономики»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4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256" y="295727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02B"/>
                </a:solidFill>
              </a:rPr>
              <a:t>Разделы и подразделы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классификации расходов бюджетов </a:t>
            </a:r>
            <a:br>
              <a:rPr lang="ru-RU" sz="2800" b="1" dirty="0" smtClean="0">
                <a:solidFill>
                  <a:srgbClr val="00602B"/>
                </a:solidFill>
              </a:rPr>
            </a:br>
            <a:r>
              <a:rPr lang="ru-RU" sz="2800" b="1" dirty="0" smtClean="0">
                <a:solidFill>
                  <a:srgbClr val="00602B"/>
                </a:solidFill>
              </a:rPr>
              <a:t>(новации на 2025)</a:t>
            </a:r>
            <a:endParaRPr lang="ru-RU" sz="2800" b="1" dirty="0">
              <a:solidFill>
                <a:srgbClr val="00602B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8244408" cy="428286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Подраздел по благоустройству - 0503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dirty="0" smtClean="0"/>
              <a:t>Расходы </a:t>
            </a:r>
            <a:r>
              <a:rPr lang="ru-RU" dirty="0"/>
              <a:t>на </a:t>
            </a:r>
            <a:r>
              <a:rPr lang="ru-RU" dirty="0" smtClean="0"/>
              <a:t>мероприятия </a:t>
            </a:r>
            <a:r>
              <a:rPr lang="ru-RU" dirty="0"/>
              <a:t>по благоустройству территории муниципального образования, предусмотренных правилами благоустройства территории муниципального образования (статья 45.1 </a:t>
            </a:r>
            <a:r>
              <a:rPr lang="ru-RU" dirty="0" smtClean="0"/>
              <a:t>Федерального закона </a:t>
            </a:r>
            <a:r>
              <a:rPr lang="ru-RU" dirty="0"/>
              <a:t>от 06.10.2003 </a:t>
            </a:r>
            <a:r>
              <a:rPr lang="ru-RU" dirty="0" smtClean="0"/>
              <a:t>№ </a:t>
            </a:r>
            <a:r>
              <a:rPr lang="ru-RU" dirty="0" smtClean="0"/>
              <a:t>131-ФЗ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25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3.xml><?xml version="1.0" encoding="utf-8"?>
<a:theme xmlns:a="http://schemas.openxmlformats.org/drawingml/2006/main" name="3_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.potx" id="{4E546F04-5CDB-4C52-903D-719AEF69D484}" vid="{A2009518-AD80-4CD9-8A4A-E03A2BECDDEB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223963</TotalTime>
  <Words>1157</Words>
  <Application>Microsoft Office PowerPoint</Application>
  <PresentationFormat>Экран (4:3)</PresentationFormat>
  <Paragraphs>101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DINPro-Light</vt:lpstr>
      <vt:lpstr>Kokila</vt:lpstr>
      <vt:lpstr>KPMG Cyrillic Extralight</vt:lpstr>
      <vt:lpstr>Trebuchet MS</vt:lpstr>
      <vt:lpstr>Univers for KPMG</vt:lpstr>
      <vt:lpstr>Wingdings</vt:lpstr>
      <vt:lpstr>2_Office Theme</vt:lpstr>
      <vt:lpstr>KPMG_Report_4x3_050216_2016</vt:lpstr>
      <vt:lpstr>3_KPMG_Report_4x3_050216_2016</vt:lpstr>
      <vt:lpstr>Актуальные вопросы применения бюджетной классификации РФ. Новации в бюджетной  классификации РФ на 2025 год.</vt:lpstr>
      <vt:lpstr>Приказы Минфина России по бюджетной классификации РФ в 2024 - 2025 гг.</vt:lpstr>
      <vt:lpstr>КВР "247 Закупка энергетических ресурсов" </vt:lpstr>
      <vt:lpstr>Новые виды расходов</vt:lpstr>
      <vt:lpstr>Новые виды расходов</vt:lpstr>
      <vt:lpstr>КВР "321 Пособия, компенсации и иные социальные выплаты гражданам, кроме публичных нормативных обязательств" </vt:lpstr>
      <vt:lpstr>КВР «853 Уплата иных платежей» </vt:lpstr>
      <vt:lpstr>Разделы и подразделы  классификации расходов бюджетов  (новации на 2025)</vt:lpstr>
      <vt:lpstr>Разделы и подразделы  классификации расходов бюджетов  (новации на 2025)</vt:lpstr>
      <vt:lpstr>Разделы и подразделы  классификации расходов бюджетов  (новации на 2025)</vt:lpstr>
      <vt:lpstr>Новые национальные проекты</vt:lpstr>
      <vt:lpstr>Направления расходов 9Д000 - 9Д999  для субъектов РФ</vt:lpstr>
      <vt:lpstr>Направления расходов 9Т000 - 9Т999  для субъектов РФ</vt:lpstr>
      <vt:lpstr>Направления расходов 97500 - 97999 для субъектов РФ. Казначейские инфраструктурные кредиты</vt:lpstr>
      <vt:lpstr>КОСГУ (2025 г.) Работы по консервации объекта незавершенного строительства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САФАРОВА НАТАЛЬЯ АЛЕКСАНДРОВНА</cp:lastModifiedBy>
  <cp:revision>2666</cp:revision>
  <cp:lastPrinted>2020-11-24T13:38:53Z</cp:lastPrinted>
  <dcterms:created xsi:type="dcterms:W3CDTF">2016-03-17T09:44:54Z</dcterms:created>
  <dcterms:modified xsi:type="dcterms:W3CDTF">2024-12-03T14:40:04Z</dcterms:modified>
</cp:coreProperties>
</file>