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5"/>
  </p:notesMasterIdLst>
  <p:sldIdLst>
    <p:sldId id="400" r:id="rId3"/>
    <p:sldId id="415" r:id="rId4"/>
    <p:sldId id="374" r:id="rId5"/>
    <p:sldId id="413" r:id="rId6"/>
    <p:sldId id="414" r:id="rId7"/>
    <p:sldId id="411" r:id="rId8"/>
    <p:sldId id="412" r:id="rId9"/>
    <p:sldId id="390" r:id="rId10"/>
    <p:sldId id="372" r:id="rId11"/>
    <p:sldId id="358" r:id="rId12"/>
    <p:sldId id="402" r:id="rId13"/>
    <p:sldId id="401" r:id="rId14"/>
  </p:sldIdLst>
  <p:sldSz cx="12192000" cy="6858000"/>
  <p:notesSz cx="9918700" cy="6819900"/>
  <p:defaultTextStyle>
    <a:defPPr>
      <a:defRPr lang="ru-RU"/>
    </a:defPPr>
    <a:lvl1pPr marL="0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1pPr>
    <a:lvl2pPr marL="966246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2pPr>
    <a:lvl3pPr marL="1932493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3pPr>
    <a:lvl4pPr marL="2898739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4pPr>
    <a:lvl5pPr marL="3864986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5pPr>
    <a:lvl6pPr marL="4831232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6pPr>
    <a:lvl7pPr marL="5797479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7pPr>
    <a:lvl8pPr marL="6763725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8pPr>
    <a:lvl9pPr marL="7729972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87" userDrawn="1">
          <p15:clr>
            <a:srgbClr val="A4A3A4"/>
          </p15:clr>
        </p15:guide>
        <p15:guide id="2" pos="4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9"/>
    <a:srgbClr val="11437F"/>
    <a:srgbClr val="FCFCFC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95209" autoAdjust="0"/>
  </p:normalViewPr>
  <p:slideViewPr>
    <p:cSldViewPr>
      <p:cViewPr varScale="1">
        <p:scale>
          <a:sx n="107" d="100"/>
          <a:sy n="107" d="100"/>
        </p:scale>
        <p:origin x="348" y="108"/>
      </p:cViewPr>
      <p:guideLst>
        <p:guide orient="horz" pos="6087"/>
        <p:guide pos="455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20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7504" y="1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4075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859" tIns="84929" rIns="169859" bIns="849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326" y="3283161"/>
            <a:ext cx="7936052" cy="2685921"/>
          </a:xfrm>
          <a:prstGeom prst="rect">
            <a:avLst/>
          </a:prstGeom>
        </p:spPr>
        <p:txBody>
          <a:bodyPr vert="horz" lIns="169859" tIns="84929" rIns="169859" bIns="8492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79573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7504" y="6479573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1pPr>
    <a:lvl2pPr marL="966246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2pPr>
    <a:lvl3pPr marL="1932493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3pPr>
    <a:lvl4pPr marL="2898739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4pPr>
    <a:lvl5pPr marL="3864986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5pPr>
    <a:lvl6pPr marL="4831232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6pPr>
    <a:lvl7pPr marL="5797479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7pPr>
    <a:lvl8pPr marL="6763725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8pPr>
    <a:lvl9pPr marL="7729972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11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7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3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3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3" y="2125979"/>
            <a:ext cx="103632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8" y="3840494"/>
            <a:ext cx="85344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DA2-CF12-4F1C-A519-2089C76E9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3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DA2-CF12-4F1C-A519-2089C76E9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0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DA2-CF12-4F1C-A519-2089C76E9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8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DA2-CF12-4F1C-A519-2089C76E9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4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DA2-CF12-4F1C-A519-2089C76E9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93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DA2-CF12-4F1C-A519-2089C76E9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8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DA2-CF12-4F1C-A519-2089C76E9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6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DA2-CF12-4F1C-A519-2089C76E9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9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DA2-CF12-4F1C-A519-2089C76E9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4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EFD5-C4C6-40CD-A9AD-D1543BB31E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69" y="6394480"/>
            <a:ext cx="280416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59F58909-8CF7-4B59-B73D-6D9E4358D6C5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4400"/>
            <a:endParaRPr sz="3808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9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" y="1088796"/>
            <a:ext cx="790493" cy="5621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7" name="bk object 17"/>
          <p:cNvSpPr/>
          <p:nvPr/>
        </p:nvSpPr>
        <p:spPr>
          <a:xfrm>
            <a:off x="894047" y="1149149"/>
            <a:ext cx="10747437" cy="4679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7" y="1001676"/>
            <a:ext cx="8016320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2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B528B1B3-B3CA-4F85-AE11-7CC9DC0A98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4400"/>
            <a:endParaRPr sz="38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4" y="6377946"/>
            <a:ext cx="2804161" cy="439031"/>
          </a:xfrm>
        </p:spPr>
        <p:txBody>
          <a:bodyPr/>
          <a:lstStyle/>
          <a:p>
            <a:fld id="{DCF62467-51A0-4331-81DA-2BBFEC3C67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48"/>
            <a:ext cx="3901440" cy="43903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70" y="6394480"/>
            <a:ext cx="2804161" cy="268856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26885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4B081CF-64E0-45FA-B2B7-373E8E89AF28}"/>
              </a:ext>
            </a:extLst>
          </p:cNvPr>
          <p:cNvCxnSpPr>
            <a:cxnSpLocks/>
          </p:cNvCxnSpPr>
          <p:nvPr userDrawn="1"/>
        </p:nvCxnSpPr>
        <p:spPr>
          <a:xfrm>
            <a:off x="120000" y="990000"/>
            <a:ext cx="1193773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7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92279" y="4134318"/>
            <a:ext cx="241005" cy="32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7" name="bk object 17"/>
          <p:cNvSpPr/>
          <p:nvPr/>
        </p:nvSpPr>
        <p:spPr>
          <a:xfrm>
            <a:off x="1552102" y="4687494"/>
            <a:ext cx="321343" cy="32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8" name="bk object 18"/>
          <p:cNvSpPr/>
          <p:nvPr/>
        </p:nvSpPr>
        <p:spPr>
          <a:xfrm>
            <a:off x="1552104" y="5198930"/>
            <a:ext cx="321330" cy="32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9" name="bk object 19"/>
          <p:cNvSpPr/>
          <p:nvPr/>
        </p:nvSpPr>
        <p:spPr>
          <a:xfrm>
            <a:off x="6626354" y="5897198"/>
            <a:ext cx="256420" cy="32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0" name="bk object 20"/>
          <p:cNvSpPr/>
          <p:nvPr/>
        </p:nvSpPr>
        <p:spPr>
          <a:xfrm>
            <a:off x="6593669" y="5372227"/>
            <a:ext cx="321782" cy="306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1" name="bk object 21"/>
          <p:cNvSpPr/>
          <p:nvPr/>
        </p:nvSpPr>
        <p:spPr>
          <a:xfrm>
            <a:off x="6593669" y="4832610"/>
            <a:ext cx="321782" cy="3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7" y="1001676"/>
            <a:ext cx="8016320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79561" y="1175573"/>
            <a:ext cx="31916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21228" y="1480267"/>
            <a:ext cx="4351791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7" y="1001676"/>
            <a:ext cx="8016320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1" y="6377949"/>
            <a:ext cx="2804159" cy="585438"/>
          </a:xfrm>
        </p:spPr>
        <p:txBody>
          <a:bodyPr/>
          <a:lstStyle/>
          <a:p>
            <a:fld id="{98206734-726E-46B9-B3CD-75FDA00F97BD}" type="datetime1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55"/>
            <a:ext cx="3901440" cy="5854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8240" y="6377955"/>
            <a:ext cx="2804159" cy="585438"/>
          </a:xfrm>
        </p:spPr>
        <p:txBody>
          <a:bodyPr/>
          <a:lstStyle/>
          <a:p>
            <a:fld id="{FAA6C436-0D4A-4340-A2B7-930FFE7E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B528B1B3-B3CA-4F85-AE11-7CC9DC0A98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DA2-CF12-4F1C-A519-2089C76E9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5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DA2-CF12-4F1C-A519-2089C76E9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3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7" y="1001672"/>
            <a:ext cx="80163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1" y="1577351"/>
            <a:ext cx="109728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53"/>
            <a:ext cx="3901440" cy="58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1" y="6377946"/>
            <a:ext cx="2804159" cy="58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53"/>
            <a:ext cx="2804159" cy="58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399">
        <a:defRPr>
          <a:latin typeface="+mn-lt"/>
          <a:ea typeface="+mn-ea"/>
          <a:cs typeface="+mn-cs"/>
        </a:defRPr>
      </a:lvl3pPr>
      <a:lvl4pPr marL="1371599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398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399">
        <a:defRPr>
          <a:latin typeface="+mn-lt"/>
          <a:ea typeface="+mn-ea"/>
          <a:cs typeface="+mn-cs"/>
        </a:defRPr>
      </a:lvl3pPr>
      <a:lvl4pPr marL="1371599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398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F562DA2-CF12-4F1C-A519-2089C76E9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3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support_EB@roskazna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>
            <a:off x="304800" y="6248400"/>
            <a:ext cx="11887200" cy="9148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7"/>
          <p:cNvSpPr/>
          <p:nvPr/>
        </p:nvSpPr>
        <p:spPr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Font typeface="Arial" pitchFamily="34" charset="0"/>
              <a:buNone/>
              <a:tabLst>
                <a:tab pos="7086600" algn="l"/>
              </a:tabLst>
              <a:defRPr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62" y="1074389"/>
            <a:ext cx="4338240" cy="4869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7278510" y="3713857"/>
            <a:ext cx="4377578" cy="224943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58800" y="760260"/>
            <a:ext cx="9499729" cy="251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2800" dirty="0" smtClean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800" y="1041065"/>
            <a:ext cx="6968273" cy="1323231"/>
          </a:xfrm>
          <a:prstGeom prst="rect">
            <a:avLst/>
          </a:prstGeom>
          <a:noFill/>
        </p:spPr>
        <p:txBody>
          <a:bodyPr wrap="square" lIns="91254" tIns="45617" rIns="91254" bIns="45617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Организация выверки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взаимосвязанных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расчетов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предоставлению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субсидий, </a:t>
            </a:r>
          </a:p>
          <a:p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трансфертов, 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безвозмездной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передаче имущества,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392" y="6374368"/>
            <a:ext cx="363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www.mbufk.roskazna.gov.ru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001" y="442307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Руководитель Межрегионального бухгалтерского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Управления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Федерального казначейства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М.М. Харций</a:t>
            </a:r>
          </a:p>
        </p:txBody>
      </p:sp>
    </p:spTree>
    <p:extLst>
      <p:ext uri="{BB962C8B-B14F-4D97-AF65-F5344CB8AC3E}">
        <p14:creationId xmlns:p14="http://schemas.microsoft.com/office/powerpoint/2010/main" val="32717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Номер слайда 1">
            <a:extLst>
              <a:ext uri="{FF2B5EF4-FFF2-40B4-BE49-F238E27FC236}">
                <a16:creationId xmlns="" xmlns:a16="http://schemas.microsoft.com/office/drawing/2014/main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508" y="6569654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10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" y="1960006"/>
            <a:ext cx="6961222" cy="4505269"/>
          </a:xfrm>
          <a:prstGeom prst="rect">
            <a:avLst/>
          </a:prstGeom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47800" y="1197950"/>
            <a:ext cx="9747892" cy="6463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algn="ctr" defTabSz="914400" hangingPunct="0"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Размещены на сайте Межрегионального бухгалтерского УФК по адресу: 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https://mbufk.roskazna.gov.ru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226300" y="3505200"/>
            <a:ext cx="465442" cy="84838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014355" y="2481323"/>
            <a:ext cx="3872845" cy="31393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marL="285750" indent="-285750" algn="just" defTabSz="914400" hangingPunc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Памятка по формированию документа «Извещение» по межбюджетным трансфертам Учреждением-отправителем </a:t>
            </a: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DOCX</a:t>
            </a:r>
          </a:p>
          <a:p>
            <a:pPr marL="285750" indent="-285750" algn="just" defTabSz="914400" hangingPunc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 defTabSz="914400" hangingPunc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Инструкция по формированию документа «Извещение» Учреждением-отправителем </a:t>
            </a: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DOCX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 defTabSz="914400" hangingPunc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 defTabSz="914400" hangingPunc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Контактная информация кураторов</a:t>
            </a:r>
          </a:p>
          <a:p>
            <a:pPr defTabSz="914400" hangingPunct="0">
              <a:lnSpc>
                <a:spcPct val="90000"/>
              </a:lnSpc>
              <a:spcBef>
                <a:spcPct val="0"/>
              </a:spcBef>
            </a:pP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" y="6581001"/>
            <a:ext cx="112777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* - информация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актуализируется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 сайте Управления примерно 1 раз в квартал. Необходимо самостоятельно отслеживать её актуальность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14"/>
            <a:ext cx="1941844" cy="756599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V="1">
            <a:off x="163664" y="947951"/>
            <a:ext cx="11979030" cy="53695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3183894" y="112663"/>
            <a:ext cx="8745814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67" b="1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Методические материалы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87464" y="6581001"/>
            <a:ext cx="12055230" cy="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6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Номер слайда 1">
            <a:extLst>
              <a:ext uri="{FF2B5EF4-FFF2-40B4-BE49-F238E27FC236}">
                <a16:creationId xmlns="" xmlns:a16="http://schemas.microsoft.com/office/drawing/2014/main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3014" y="65377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11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69882" y="1090019"/>
            <a:ext cx="8589005" cy="9233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algn="ctr" defTabSz="914400" hangingPunct="0"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Сбор Извещений будет осуществляться в модуле формирования бюджетной (бухгалтерской) отчетности подсистемы учета и отчетности ГИИС «Электронный бюджет»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33" y="2133600"/>
            <a:ext cx="5509655" cy="4060803"/>
          </a:xfrm>
          <a:prstGeom prst="rect">
            <a:avLst/>
          </a:prstGeom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5867400" y="2405239"/>
            <a:ext cx="5943600" cy="36933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marL="342900" indent="-342900" defTabSz="914400" hangingPunct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работы в модуле необходимо получить ключ электронной подписи и обеспечить актуальность ранее полученных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ключей</a:t>
            </a:r>
          </a:p>
          <a:p>
            <a:pPr marL="342900" indent="-342900" defTabSz="914400" hangingPunct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914400" hangingPunct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Порядок подключения к ГИИС «Электронный бюджет» установлен письмом Минфина России от 08.04.2015 № 21-03-04/19786 </a:t>
            </a:r>
            <a:endParaRPr lang="ru-RU" sz="1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914400" hangingPunct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914400" hangingPunct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Форма заявки на подключение к ГИИС «Электронный бюджет» размещена на сайте Федерального казначейства в разделе «ГИС/Электронный бюджет/Подключение к системе» (публикация от 16.09.2019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defTabSz="914400" hangingPunct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914400" hangingPunct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Необходимо направить актуальные контакты в Управление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14"/>
            <a:ext cx="1941844" cy="756599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V="1">
            <a:off x="163664" y="947951"/>
            <a:ext cx="11979030" cy="53695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3200400" y="120002"/>
            <a:ext cx="8745814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67" b="1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Программное обеспечение для сбора Извещений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52400" y="6400800"/>
            <a:ext cx="12055230" cy="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lIns="91423" tIns="45718" rIns="91423" bIns="45718"/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sz="1500">
              <a:latin typeface="Arial"/>
            </a:endParaRPr>
          </a:p>
        </p:txBody>
      </p:sp>
      <p:sp>
        <p:nvSpPr>
          <p:cNvPr id="5" name="TextBox 1"/>
          <p:cNvSpPr>
            <a:spLocks/>
          </p:cNvSpPr>
          <p:nvPr/>
        </p:nvSpPr>
        <p:spPr bwMode="auto">
          <a:xfrm>
            <a:off x="1828800" y="926361"/>
            <a:ext cx="8160907" cy="830993"/>
          </a:xfrm>
          <a:prstGeom prst="rect">
            <a:avLst/>
          </a:prstGeom>
          <a:noFill/>
        </p:spPr>
        <p:txBody>
          <a:bodyPr lIns="91423" tIns="45718" rIns="91423" bIns="45718">
            <a:spAutoFit/>
          </a:bodyPr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www.roskazna.gov.ru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44000" y="6529115"/>
            <a:ext cx="2804159" cy="192360"/>
          </a:xfrm>
        </p:spPr>
        <p:txBody>
          <a:bodyPr wrap="square" lIns="0" tIns="0" rIns="0" bIns="0">
            <a:spAutoFit/>
          </a:bodyPr>
          <a:lstStyle/>
          <a:p>
            <a:fld id="{6A6CD840-E929-41F8-B399-1E0BCA0730E4}" type="slidenum">
              <a:rPr lang="ru-RU" sz="125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12</a:t>
            </a:fld>
            <a:endParaRPr 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1553" y="1748905"/>
            <a:ext cx="891539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Телефон: 8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(800) 3010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777</a:t>
            </a:r>
            <a:endParaRPr lang="en-US" sz="2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>
              <a:lnSpc>
                <a:spcPts val="2600"/>
              </a:lnSpc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Электронная почта: </a:t>
            </a:r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  <a:hlinkClick r:id="rId2"/>
              </a:rPr>
              <a:t>support_EB@roskazna.ru</a:t>
            </a:r>
            <a:endParaRPr lang="ru-RU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14"/>
            <a:ext cx="1941844" cy="756599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63664" y="947951"/>
            <a:ext cx="11979030" cy="53695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52400" y="6400800"/>
            <a:ext cx="12055230" cy="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3200400" y="120002"/>
            <a:ext cx="8745814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67" b="1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Техническая поддержка пользователей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52" y="2504613"/>
            <a:ext cx="9829800" cy="40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120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2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14"/>
            <a:ext cx="1941844" cy="756599"/>
          </a:xfrm>
          <a:prstGeom prst="rect">
            <a:avLst/>
          </a:prstGeom>
        </p:spPr>
      </p:pic>
      <p:cxnSp>
        <p:nvCxnSpPr>
          <p:cNvPr id="126" name="Прямая со стрелкой 125"/>
          <p:cNvCxnSpPr/>
          <p:nvPr/>
        </p:nvCxnSpPr>
        <p:spPr>
          <a:xfrm flipV="1">
            <a:off x="163664" y="936905"/>
            <a:ext cx="11979030" cy="53695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Заголовок 1"/>
          <p:cNvSpPr txBox="1">
            <a:spLocks/>
          </p:cNvSpPr>
          <p:nvPr/>
        </p:nvSpPr>
        <p:spPr>
          <a:xfrm>
            <a:off x="3183894" y="112663"/>
            <a:ext cx="8745814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67" b="1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представления годовой отчетности 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3" name="Прямая соединительная линия 222"/>
          <p:cNvCxnSpPr/>
          <p:nvPr/>
        </p:nvCxnSpPr>
        <p:spPr>
          <a:xfrm flipV="1">
            <a:off x="732803" y="3334455"/>
            <a:ext cx="5751728" cy="1827685"/>
          </a:xfrm>
          <a:prstGeom prst="line">
            <a:avLst/>
          </a:prstGeom>
          <a:ln w="12700">
            <a:solidFill>
              <a:srgbClr val="FF0000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 flipV="1">
            <a:off x="1457438" y="3335399"/>
            <a:ext cx="5751728" cy="1827685"/>
          </a:xfrm>
          <a:prstGeom prst="line">
            <a:avLst/>
          </a:prstGeom>
          <a:ln w="12700">
            <a:solidFill>
              <a:srgbClr val="FF0000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 flipV="1">
            <a:off x="2181269" y="3321504"/>
            <a:ext cx="5751728" cy="1827685"/>
          </a:xfrm>
          <a:prstGeom prst="line">
            <a:avLst/>
          </a:prstGeom>
          <a:ln w="12700">
            <a:solidFill>
              <a:srgbClr val="FF0000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 flipV="1">
            <a:off x="3510806" y="3331726"/>
            <a:ext cx="5615633" cy="1829014"/>
          </a:xfrm>
          <a:prstGeom prst="line">
            <a:avLst/>
          </a:prstGeom>
          <a:ln w="12700">
            <a:solidFill>
              <a:srgbClr val="FF0000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 flipV="1">
            <a:off x="4239454" y="3322732"/>
            <a:ext cx="5594497" cy="1832897"/>
          </a:xfrm>
          <a:prstGeom prst="line">
            <a:avLst/>
          </a:prstGeom>
          <a:ln w="12700">
            <a:solidFill>
              <a:srgbClr val="FF0000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 flipV="1">
            <a:off x="4918711" y="3322732"/>
            <a:ext cx="5594497" cy="1832897"/>
          </a:xfrm>
          <a:prstGeom prst="line">
            <a:avLst/>
          </a:prstGeom>
          <a:ln w="12700">
            <a:solidFill>
              <a:srgbClr val="FF0000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 flipV="1">
            <a:off x="5629661" y="3335702"/>
            <a:ext cx="5505245" cy="1830111"/>
          </a:xfrm>
          <a:prstGeom prst="line">
            <a:avLst/>
          </a:prstGeom>
          <a:ln w="12700">
            <a:solidFill>
              <a:srgbClr val="FF0000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 flipV="1">
            <a:off x="6314653" y="3328120"/>
            <a:ext cx="5488794" cy="1834020"/>
          </a:xfrm>
          <a:prstGeom prst="line">
            <a:avLst/>
          </a:prstGeom>
          <a:ln w="12700">
            <a:solidFill>
              <a:srgbClr val="FF0000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 flipV="1">
            <a:off x="2813316" y="3326615"/>
            <a:ext cx="5682498" cy="1829014"/>
          </a:xfrm>
          <a:prstGeom prst="line">
            <a:avLst/>
          </a:prstGeom>
          <a:ln w="12700">
            <a:solidFill>
              <a:srgbClr val="FF0000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 стрелкой 231"/>
          <p:cNvCxnSpPr/>
          <p:nvPr/>
        </p:nvCxnSpPr>
        <p:spPr>
          <a:xfrm>
            <a:off x="184720" y="5168211"/>
            <a:ext cx="6470537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>
            <a:off x="184720" y="5101192"/>
            <a:ext cx="0" cy="131234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Прямоугольник 233"/>
          <p:cNvSpPr/>
          <p:nvPr/>
        </p:nvSpPr>
        <p:spPr>
          <a:xfrm>
            <a:off x="379350" y="3404119"/>
            <a:ext cx="421042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Срок представления ПБС  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5" name="Прямая соединительная линия 234"/>
          <p:cNvCxnSpPr/>
          <p:nvPr/>
        </p:nvCxnSpPr>
        <p:spPr>
          <a:xfrm>
            <a:off x="418706" y="5118401"/>
            <a:ext cx="0" cy="89981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61"/>
          <p:cNvSpPr txBox="1"/>
          <p:nvPr/>
        </p:nvSpPr>
        <p:spPr>
          <a:xfrm>
            <a:off x="46966" y="5221148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03.02.2025</a:t>
            </a:r>
            <a:endParaRPr lang="ru-RU" sz="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7" name="Прямая соединительная линия 236"/>
          <p:cNvCxnSpPr/>
          <p:nvPr/>
        </p:nvCxnSpPr>
        <p:spPr>
          <a:xfrm>
            <a:off x="726702" y="5118591"/>
            <a:ext cx="0" cy="89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>
          <a:xfrm>
            <a:off x="1123798" y="5118401"/>
            <a:ext cx="0" cy="89981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>
            <a:off x="1446799" y="5118593"/>
            <a:ext cx="0" cy="89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/>
          <p:cNvCxnSpPr/>
          <p:nvPr/>
        </p:nvCxnSpPr>
        <p:spPr>
          <a:xfrm>
            <a:off x="1802770" y="5118255"/>
            <a:ext cx="0" cy="89981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>
            <a:off x="2158106" y="5118094"/>
            <a:ext cx="0" cy="89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69"/>
          <p:cNvSpPr txBox="1"/>
          <p:nvPr/>
        </p:nvSpPr>
        <p:spPr>
          <a:xfrm>
            <a:off x="353195" y="4742814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06.02.2025</a:t>
            </a:r>
            <a:endParaRPr lang="ru-RU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3" name="TextBox 79"/>
          <p:cNvSpPr txBox="1"/>
          <p:nvPr/>
        </p:nvSpPr>
        <p:spPr>
          <a:xfrm>
            <a:off x="382062" y="4341786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 Этап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496491" y="4607684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sp>
        <p:nvSpPr>
          <p:cNvPr id="245" name="TextBox 81"/>
          <p:cNvSpPr txBox="1"/>
          <p:nvPr/>
        </p:nvSpPr>
        <p:spPr>
          <a:xfrm>
            <a:off x="441983" y="4560903"/>
            <a:ext cx="609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 ФОИВ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6" name="Прямая соединительная линия 245"/>
          <p:cNvCxnSpPr/>
          <p:nvPr/>
        </p:nvCxnSpPr>
        <p:spPr>
          <a:xfrm>
            <a:off x="2821299" y="5120338"/>
            <a:ext cx="0" cy="89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>
            <a:off x="3504234" y="5119803"/>
            <a:ext cx="0" cy="89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>
            <a:off x="4230761" y="5119803"/>
            <a:ext cx="0" cy="89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>
            <a:off x="4937797" y="5118094"/>
            <a:ext cx="0" cy="89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>
            <a:off x="5616890" y="5118141"/>
            <a:ext cx="0" cy="89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>
            <a:off x="6319565" y="5117472"/>
            <a:ext cx="0" cy="89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/>
          <p:nvPr/>
        </p:nvCxnSpPr>
        <p:spPr>
          <a:xfrm>
            <a:off x="2475578" y="5117150"/>
            <a:ext cx="0" cy="89981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252"/>
          <p:cNvCxnSpPr/>
          <p:nvPr/>
        </p:nvCxnSpPr>
        <p:spPr>
          <a:xfrm>
            <a:off x="3174065" y="5119181"/>
            <a:ext cx="0" cy="89981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>
          <a:xfrm>
            <a:off x="3860131" y="5117201"/>
            <a:ext cx="0" cy="89981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/>
          <p:nvPr/>
        </p:nvCxnSpPr>
        <p:spPr>
          <a:xfrm>
            <a:off x="4576359" y="5118255"/>
            <a:ext cx="0" cy="89981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>
            <a:off x="5267171" y="5120302"/>
            <a:ext cx="0" cy="89981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>
            <a:off x="5973331" y="5119181"/>
            <a:ext cx="0" cy="89981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94"/>
          <p:cNvSpPr txBox="1"/>
          <p:nvPr/>
        </p:nvSpPr>
        <p:spPr>
          <a:xfrm>
            <a:off x="758109" y="5222756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05.02.2025</a:t>
            </a:r>
            <a:endParaRPr lang="ru-RU" sz="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9" name="TextBox 95"/>
          <p:cNvSpPr txBox="1"/>
          <p:nvPr/>
        </p:nvSpPr>
        <p:spPr>
          <a:xfrm>
            <a:off x="1573998" y="5235458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06.02.2025</a:t>
            </a:r>
            <a:endParaRPr lang="ru-RU" sz="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0" name="TextBox 96"/>
          <p:cNvSpPr txBox="1"/>
          <p:nvPr/>
        </p:nvSpPr>
        <p:spPr>
          <a:xfrm>
            <a:off x="2266014" y="5237882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07.02.2025</a:t>
            </a:r>
            <a:endParaRPr lang="ru-RU" sz="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1" name="TextBox 97"/>
          <p:cNvSpPr txBox="1"/>
          <p:nvPr/>
        </p:nvSpPr>
        <p:spPr>
          <a:xfrm>
            <a:off x="2959119" y="5235951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10.02.2025</a:t>
            </a:r>
            <a:endParaRPr lang="ru-RU" sz="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2" name="TextBox 98"/>
          <p:cNvSpPr txBox="1"/>
          <p:nvPr/>
        </p:nvSpPr>
        <p:spPr>
          <a:xfrm>
            <a:off x="3650982" y="5235231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11.02.2025</a:t>
            </a:r>
            <a:endParaRPr lang="ru-RU" sz="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3" name="TextBox 99"/>
          <p:cNvSpPr txBox="1"/>
          <p:nvPr/>
        </p:nvSpPr>
        <p:spPr>
          <a:xfrm>
            <a:off x="4371559" y="5232606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12.02.2025</a:t>
            </a:r>
            <a:endParaRPr lang="ru-RU" sz="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4" name="TextBox 100"/>
          <p:cNvSpPr txBox="1"/>
          <p:nvPr/>
        </p:nvSpPr>
        <p:spPr>
          <a:xfrm>
            <a:off x="5043207" y="5236438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13.02.2025</a:t>
            </a:r>
            <a:endParaRPr lang="ru-RU" sz="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5" name="TextBox 101"/>
          <p:cNvSpPr txBox="1"/>
          <p:nvPr/>
        </p:nvSpPr>
        <p:spPr>
          <a:xfrm>
            <a:off x="5627596" y="5219496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14.02.2025</a:t>
            </a:r>
            <a:endParaRPr lang="ru-RU" sz="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6" name="Прямая со стрелкой 265"/>
          <p:cNvCxnSpPr/>
          <p:nvPr/>
        </p:nvCxnSpPr>
        <p:spPr>
          <a:xfrm>
            <a:off x="5975594" y="3327988"/>
            <a:ext cx="6170414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/>
          <p:nvPr/>
        </p:nvCxnSpPr>
        <p:spPr>
          <a:xfrm>
            <a:off x="5975594" y="3264077"/>
            <a:ext cx="0" cy="12514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>
            <a:off x="6198727" y="3280488"/>
            <a:ext cx="0" cy="85808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105"/>
          <p:cNvSpPr txBox="1"/>
          <p:nvPr/>
        </p:nvSpPr>
        <p:spPr>
          <a:xfrm>
            <a:off x="5905843" y="3389396"/>
            <a:ext cx="582665" cy="18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18.02.2025</a:t>
            </a:r>
            <a:endParaRPr lang="ru-RU" sz="7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0" name="Прямая соединительная линия 269"/>
          <p:cNvCxnSpPr/>
          <p:nvPr/>
        </p:nvCxnSpPr>
        <p:spPr>
          <a:xfrm>
            <a:off x="6492438" y="3280670"/>
            <a:ext cx="0" cy="8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>
            <a:off x="6871115" y="3280488"/>
            <a:ext cx="0" cy="85808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>
            <a:off x="7179134" y="3280671"/>
            <a:ext cx="0" cy="8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единительная линия 272"/>
          <p:cNvCxnSpPr/>
          <p:nvPr/>
        </p:nvCxnSpPr>
        <p:spPr>
          <a:xfrm>
            <a:off x="7518594" y="3280350"/>
            <a:ext cx="0" cy="85808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>
            <a:off x="7857448" y="3280196"/>
            <a:ext cx="0" cy="8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>
            <a:off x="8489880" y="3282336"/>
            <a:ext cx="0" cy="8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>
            <a:off x="9141140" y="3281826"/>
            <a:ext cx="0" cy="8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/>
          <p:cNvCxnSpPr/>
          <p:nvPr/>
        </p:nvCxnSpPr>
        <p:spPr>
          <a:xfrm>
            <a:off x="9833968" y="3281826"/>
            <a:ext cx="0" cy="8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>
            <a:off x="10508209" y="3280196"/>
            <a:ext cx="0" cy="8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>
            <a:off x="11155804" y="3280241"/>
            <a:ext cx="0" cy="8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/>
          <p:nvPr/>
        </p:nvCxnSpPr>
        <p:spPr>
          <a:xfrm>
            <a:off x="11825886" y="3279602"/>
            <a:ext cx="0" cy="8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>
            <a:off x="8160195" y="3279296"/>
            <a:ext cx="0" cy="85808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8826284" y="3281232"/>
            <a:ext cx="0" cy="85808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>
            <a:off x="9480528" y="3279344"/>
            <a:ext cx="0" cy="85808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>
            <a:off x="10163535" y="3280350"/>
            <a:ext cx="0" cy="85808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>
            <a:off x="10822306" y="3282301"/>
            <a:ext cx="0" cy="85808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>
            <a:off x="11495712" y="3281232"/>
            <a:ext cx="0" cy="85808"/>
          </a:xfrm>
          <a:prstGeom prst="line">
            <a:avLst/>
          </a:prstGeom>
          <a:ln w="381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123"/>
          <p:cNvSpPr txBox="1"/>
          <p:nvPr/>
        </p:nvSpPr>
        <p:spPr>
          <a:xfrm>
            <a:off x="6568999" y="3384874"/>
            <a:ext cx="582665" cy="18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20.02.2025</a:t>
            </a:r>
            <a:endParaRPr lang="ru-RU" sz="7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8" name="TextBox 124"/>
          <p:cNvSpPr txBox="1"/>
          <p:nvPr/>
        </p:nvSpPr>
        <p:spPr>
          <a:xfrm>
            <a:off x="7223860" y="3380730"/>
            <a:ext cx="582665" cy="18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21.02.2025</a:t>
            </a:r>
            <a:endParaRPr lang="ru-RU" sz="7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9" name="TextBox 125"/>
          <p:cNvSpPr txBox="1"/>
          <p:nvPr/>
        </p:nvSpPr>
        <p:spPr>
          <a:xfrm>
            <a:off x="7867846" y="3382162"/>
            <a:ext cx="582665" cy="18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24.02.2025</a:t>
            </a:r>
            <a:endParaRPr lang="ru-RU" sz="7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0" name="TextBox 126"/>
          <p:cNvSpPr txBox="1"/>
          <p:nvPr/>
        </p:nvSpPr>
        <p:spPr>
          <a:xfrm>
            <a:off x="8530662" y="3374738"/>
            <a:ext cx="582665" cy="18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25.02.2025</a:t>
            </a:r>
            <a:endParaRPr lang="ru-RU" sz="7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1" name="TextBox 127"/>
          <p:cNvSpPr txBox="1"/>
          <p:nvPr/>
        </p:nvSpPr>
        <p:spPr>
          <a:xfrm>
            <a:off x="9185911" y="3374738"/>
            <a:ext cx="582665" cy="18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26.02.2025</a:t>
            </a:r>
            <a:endParaRPr lang="ru-RU" sz="7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2" name="TextBox 128"/>
          <p:cNvSpPr txBox="1"/>
          <p:nvPr/>
        </p:nvSpPr>
        <p:spPr>
          <a:xfrm>
            <a:off x="9867311" y="3367446"/>
            <a:ext cx="582665" cy="18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27.02.2025</a:t>
            </a:r>
            <a:endParaRPr lang="ru-RU" sz="7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3" name="TextBox 129"/>
          <p:cNvSpPr txBox="1"/>
          <p:nvPr/>
        </p:nvSpPr>
        <p:spPr>
          <a:xfrm>
            <a:off x="10527902" y="3365104"/>
            <a:ext cx="582665" cy="18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28.02.2025</a:t>
            </a:r>
            <a:endParaRPr lang="ru-RU" sz="7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4" name="TextBox 130"/>
          <p:cNvSpPr txBox="1"/>
          <p:nvPr/>
        </p:nvSpPr>
        <p:spPr>
          <a:xfrm>
            <a:off x="11210349" y="3365104"/>
            <a:ext cx="582665" cy="18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03.03.2025</a:t>
            </a:r>
            <a:endParaRPr lang="ru-RU" sz="7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95" name="Прямая соединительная линия 294"/>
          <p:cNvCxnSpPr/>
          <p:nvPr/>
        </p:nvCxnSpPr>
        <p:spPr>
          <a:xfrm>
            <a:off x="3185173" y="5688636"/>
            <a:ext cx="0" cy="223453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/>
        </p:nvCxnSpPr>
        <p:spPr>
          <a:xfrm>
            <a:off x="429258" y="5460521"/>
            <a:ext cx="0" cy="223453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>
            <a:off x="1135468" y="5460521"/>
            <a:ext cx="0" cy="223453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я соединительная линия 297"/>
          <p:cNvCxnSpPr/>
          <p:nvPr/>
        </p:nvCxnSpPr>
        <p:spPr>
          <a:xfrm>
            <a:off x="1810928" y="5460521"/>
            <a:ext cx="0" cy="223453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единительная линия 298"/>
          <p:cNvCxnSpPr/>
          <p:nvPr/>
        </p:nvCxnSpPr>
        <p:spPr>
          <a:xfrm>
            <a:off x="2487305" y="5460521"/>
            <a:ext cx="0" cy="223453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я соединительная линия 299"/>
          <p:cNvCxnSpPr/>
          <p:nvPr/>
        </p:nvCxnSpPr>
        <p:spPr>
          <a:xfrm>
            <a:off x="3185195" y="5460521"/>
            <a:ext cx="0" cy="223453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300"/>
          <p:cNvCxnSpPr/>
          <p:nvPr/>
        </p:nvCxnSpPr>
        <p:spPr>
          <a:xfrm>
            <a:off x="3870241" y="5460521"/>
            <a:ext cx="0" cy="223453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я соединительная линия 301"/>
          <p:cNvCxnSpPr/>
          <p:nvPr/>
        </p:nvCxnSpPr>
        <p:spPr>
          <a:xfrm>
            <a:off x="4567655" y="5460521"/>
            <a:ext cx="0" cy="223453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/>
          <p:cNvCxnSpPr/>
          <p:nvPr/>
        </p:nvCxnSpPr>
        <p:spPr>
          <a:xfrm>
            <a:off x="5269637" y="5460521"/>
            <a:ext cx="0" cy="223453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я соединительная линия 303"/>
          <p:cNvCxnSpPr/>
          <p:nvPr/>
        </p:nvCxnSpPr>
        <p:spPr>
          <a:xfrm>
            <a:off x="5976284" y="5460521"/>
            <a:ext cx="0" cy="223453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единительная линия 304"/>
          <p:cNvCxnSpPr/>
          <p:nvPr/>
        </p:nvCxnSpPr>
        <p:spPr>
          <a:xfrm flipH="1" flipV="1">
            <a:off x="418706" y="5681561"/>
            <a:ext cx="5566444" cy="3537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143"/>
          <p:cNvSpPr txBox="1"/>
          <p:nvPr/>
        </p:nvSpPr>
        <p:spPr>
          <a:xfrm>
            <a:off x="1103151" y="4341046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 Этап</a:t>
            </a:r>
          </a:p>
        </p:txBody>
      </p:sp>
      <p:sp>
        <p:nvSpPr>
          <p:cNvPr id="307" name="Прямоугольник 306"/>
          <p:cNvSpPr/>
          <p:nvPr/>
        </p:nvSpPr>
        <p:spPr>
          <a:xfrm>
            <a:off x="1217580" y="4606944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sp>
        <p:nvSpPr>
          <p:cNvPr id="308" name="TextBox 145"/>
          <p:cNvSpPr txBox="1"/>
          <p:nvPr/>
        </p:nvSpPr>
        <p:spPr>
          <a:xfrm>
            <a:off x="1163072" y="4560163"/>
            <a:ext cx="609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ФОИВ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9" name="TextBox 146"/>
          <p:cNvSpPr txBox="1"/>
          <p:nvPr/>
        </p:nvSpPr>
        <p:spPr>
          <a:xfrm>
            <a:off x="1071068" y="4739756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10.02.2025</a:t>
            </a:r>
          </a:p>
        </p:txBody>
      </p:sp>
      <p:sp>
        <p:nvSpPr>
          <p:cNvPr id="310" name="TextBox 147"/>
          <p:cNvSpPr txBox="1"/>
          <p:nvPr/>
        </p:nvSpPr>
        <p:spPr>
          <a:xfrm>
            <a:off x="1776400" y="4736781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11.02.2025</a:t>
            </a:r>
            <a:endParaRPr lang="ru-RU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1" name="TextBox 148"/>
          <p:cNvSpPr txBox="1"/>
          <p:nvPr/>
        </p:nvSpPr>
        <p:spPr>
          <a:xfrm>
            <a:off x="1805267" y="4335753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Этап</a:t>
            </a:r>
          </a:p>
        </p:txBody>
      </p:sp>
      <p:sp>
        <p:nvSpPr>
          <p:cNvPr id="312" name="Прямоугольник 311"/>
          <p:cNvSpPr/>
          <p:nvPr/>
        </p:nvSpPr>
        <p:spPr>
          <a:xfrm>
            <a:off x="1919696" y="4601651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sp>
        <p:nvSpPr>
          <p:cNvPr id="313" name="TextBox 150"/>
          <p:cNvSpPr txBox="1"/>
          <p:nvPr/>
        </p:nvSpPr>
        <p:spPr>
          <a:xfrm>
            <a:off x="1865188" y="4554870"/>
            <a:ext cx="609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 ФОИВ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4" name="TextBox 151"/>
          <p:cNvSpPr txBox="1"/>
          <p:nvPr/>
        </p:nvSpPr>
        <p:spPr>
          <a:xfrm>
            <a:off x="2447771" y="4736807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12.02.2025</a:t>
            </a:r>
            <a:endParaRPr lang="ru-RU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5" name="TextBox 152"/>
          <p:cNvSpPr txBox="1"/>
          <p:nvPr/>
        </p:nvSpPr>
        <p:spPr>
          <a:xfrm>
            <a:off x="2476638" y="4335779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Этап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2591067" y="4601677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sp>
        <p:nvSpPr>
          <p:cNvPr id="317" name="TextBox 154"/>
          <p:cNvSpPr txBox="1"/>
          <p:nvPr/>
        </p:nvSpPr>
        <p:spPr>
          <a:xfrm>
            <a:off x="2536559" y="4554896"/>
            <a:ext cx="609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 ФОИВ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8" name="TextBox 155"/>
          <p:cNvSpPr txBox="1"/>
          <p:nvPr/>
        </p:nvSpPr>
        <p:spPr>
          <a:xfrm>
            <a:off x="3124956" y="4736742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13.02.2025</a:t>
            </a:r>
            <a:endParaRPr lang="ru-RU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9" name="TextBox 156"/>
          <p:cNvSpPr txBox="1"/>
          <p:nvPr/>
        </p:nvSpPr>
        <p:spPr>
          <a:xfrm>
            <a:off x="3153823" y="4335714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Этап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0" name="Прямоугольник 319"/>
          <p:cNvSpPr/>
          <p:nvPr/>
        </p:nvSpPr>
        <p:spPr>
          <a:xfrm>
            <a:off x="3268252" y="4601612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sp>
        <p:nvSpPr>
          <p:cNvPr id="321" name="TextBox 158"/>
          <p:cNvSpPr txBox="1"/>
          <p:nvPr/>
        </p:nvSpPr>
        <p:spPr>
          <a:xfrm>
            <a:off x="3213744" y="4554831"/>
            <a:ext cx="609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ФОИВ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2" name="TextBox 159"/>
          <p:cNvSpPr txBox="1"/>
          <p:nvPr/>
        </p:nvSpPr>
        <p:spPr>
          <a:xfrm>
            <a:off x="3840047" y="4741959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14.02.2025</a:t>
            </a:r>
            <a:endParaRPr lang="ru-RU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3" name="TextBox 160"/>
          <p:cNvSpPr txBox="1"/>
          <p:nvPr/>
        </p:nvSpPr>
        <p:spPr>
          <a:xfrm>
            <a:off x="3868914" y="4340931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Этап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4" name="Прямоугольник 323"/>
          <p:cNvSpPr/>
          <p:nvPr/>
        </p:nvSpPr>
        <p:spPr>
          <a:xfrm>
            <a:off x="3983343" y="4606829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sp>
        <p:nvSpPr>
          <p:cNvPr id="325" name="TextBox 162"/>
          <p:cNvSpPr txBox="1"/>
          <p:nvPr/>
        </p:nvSpPr>
        <p:spPr>
          <a:xfrm>
            <a:off x="3928835" y="4560048"/>
            <a:ext cx="609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ФОИВ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6" name="TextBox 163"/>
          <p:cNvSpPr txBox="1"/>
          <p:nvPr/>
        </p:nvSpPr>
        <p:spPr>
          <a:xfrm>
            <a:off x="4554309" y="4741959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17.02.2025</a:t>
            </a:r>
            <a:endParaRPr lang="ru-RU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7" name="TextBox 164"/>
          <p:cNvSpPr txBox="1"/>
          <p:nvPr/>
        </p:nvSpPr>
        <p:spPr>
          <a:xfrm>
            <a:off x="4583176" y="4340931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Этап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8" name="Прямоугольник 327"/>
          <p:cNvSpPr/>
          <p:nvPr/>
        </p:nvSpPr>
        <p:spPr>
          <a:xfrm>
            <a:off x="4697605" y="4606829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sp>
        <p:nvSpPr>
          <p:cNvPr id="329" name="TextBox 166"/>
          <p:cNvSpPr txBox="1"/>
          <p:nvPr/>
        </p:nvSpPr>
        <p:spPr>
          <a:xfrm>
            <a:off x="4643097" y="4560048"/>
            <a:ext cx="609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ФОИВ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0" name="TextBox 167"/>
          <p:cNvSpPr txBox="1"/>
          <p:nvPr/>
        </p:nvSpPr>
        <p:spPr>
          <a:xfrm>
            <a:off x="5235402" y="4737186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18.02.2025</a:t>
            </a:r>
            <a:endParaRPr lang="ru-RU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1" name="TextBox 168"/>
          <p:cNvSpPr txBox="1"/>
          <p:nvPr/>
        </p:nvSpPr>
        <p:spPr>
          <a:xfrm>
            <a:off x="5264269" y="4336158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Этап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2" name="Прямоугольник 331"/>
          <p:cNvSpPr/>
          <p:nvPr/>
        </p:nvSpPr>
        <p:spPr>
          <a:xfrm>
            <a:off x="5378698" y="4602056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sp>
        <p:nvSpPr>
          <p:cNvPr id="333" name="TextBox 170"/>
          <p:cNvSpPr txBox="1"/>
          <p:nvPr/>
        </p:nvSpPr>
        <p:spPr>
          <a:xfrm>
            <a:off x="5324190" y="4555275"/>
            <a:ext cx="609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ФОИВ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4" name="TextBox 171"/>
          <p:cNvSpPr txBox="1"/>
          <p:nvPr/>
        </p:nvSpPr>
        <p:spPr>
          <a:xfrm>
            <a:off x="5936402" y="4737344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19.02.2025</a:t>
            </a:r>
            <a:endParaRPr lang="ru-RU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5" name="TextBox 172"/>
          <p:cNvSpPr txBox="1"/>
          <p:nvPr/>
        </p:nvSpPr>
        <p:spPr>
          <a:xfrm>
            <a:off x="5965269" y="4336316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Этап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6079698" y="4602214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sp>
        <p:nvSpPr>
          <p:cNvPr id="337" name="TextBox 174"/>
          <p:cNvSpPr txBox="1"/>
          <p:nvPr/>
        </p:nvSpPr>
        <p:spPr>
          <a:xfrm>
            <a:off x="6025190" y="4555433"/>
            <a:ext cx="609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ФОИВ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8" name="Rounded Rectangle 59">
            <a:extLst>
              <a:ext uri="{FF2B5EF4-FFF2-40B4-BE49-F238E27FC236}">
                <a16:creationId xmlns:a16="http://schemas.microsoft.com/office/drawing/2014/main" xmlns="" xmlns:lc="http://schemas.openxmlformats.org/drawingml/2006/lockedCanvas" id="{65259C09-3A29-417B-9135-6F3F36551A59}"/>
              </a:ext>
            </a:extLst>
          </p:cNvPr>
          <p:cNvSpPr/>
          <p:nvPr/>
        </p:nvSpPr>
        <p:spPr>
          <a:xfrm>
            <a:off x="2332520" y="5876043"/>
            <a:ext cx="1705306" cy="600957"/>
          </a:xfrm>
          <a:prstGeom prst="roundRect">
            <a:avLst>
              <a:gd name="adj" fmla="val 10476"/>
            </a:avLst>
          </a:prstGeom>
          <a:solidFill>
            <a:schemeClr val="bg1"/>
          </a:solidFill>
          <a:ln>
            <a:noFill/>
          </a:ln>
          <a:effectLst>
            <a:outerShdw blurRad="165100" dist="50800" dir="5400000" algn="ctr" rotWithShape="0">
              <a:schemeClr val="bg1">
                <a:lumMod val="75000"/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 dirty="0"/>
          </a:p>
        </p:txBody>
      </p:sp>
      <p:sp>
        <p:nvSpPr>
          <p:cNvPr id="339" name="TextBox 176"/>
          <p:cNvSpPr txBox="1"/>
          <p:nvPr/>
        </p:nvSpPr>
        <p:spPr>
          <a:xfrm>
            <a:off x="2398584" y="5945688"/>
            <a:ext cx="162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Формирование регистров </a:t>
            </a:r>
          </a:p>
          <a:p>
            <a:pPr algn="ctr"/>
            <a:r>
              <a:rPr lang="ru-RU" sz="800" b="1" dirty="0" smtClean="0">
                <a:solidFill>
                  <a:srgbClr val="2575D5"/>
                </a:solidFill>
                <a:latin typeface="Century Gothic" panose="020B0502020202020204" pitchFamily="34" charset="0"/>
              </a:rPr>
              <a:t>ПБС по 4н</a:t>
            </a:r>
          </a:p>
          <a:p>
            <a:pPr algn="ctr"/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(2 рабочих дня)</a:t>
            </a:r>
            <a:endParaRPr lang="ru-RU" sz="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40" name="Прямая соединительная линия 339"/>
          <p:cNvCxnSpPr/>
          <p:nvPr/>
        </p:nvCxnSpPr>
        <p:spPr>
          <a:xfrm>
            <a:off x="6315504" y="4967574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Прямая соединительная линия 340"/>
          <p:cNvCxnSpPr/>
          <p:nvPr/>
        </p:nvCxnSpPr>
        <p:spPr>
          <a:xfrm flipH="1">
            <a:off x="6050260" y="4965522"/>
            <a:ext cx="553194" cy="9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Прямая соединительная линия 341"/>
          <p:cNvCxnSpPr/>
          <p:nvPr/>
        </p:nvCxnSpPr>
        <p:spPr>
          <a:xfrm>
            <a:off x="5614486" y="4973656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Прямая соединительная линия 342"/>
          <p:cNvCxnSpPr/>
          <p:nvPr/>
        </p:nvCxnSpPr>
        <p:spPr>
          <a:xfrm flipH="1" flipV="1">
            <a:off x="5341510" y="4965547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Прямая соединительная линия 343"/>
          <p:cNvCxnSpPr/>
          <p:nvPr/>
        </p:nvCxnSpPr>
        <p:spPr>
          <a:xfrm>
            <a:off x="4934854" y="4972680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Прямая соединительная линия 344"/>
          <p:cNvCxnSpPr/>
          <p:nvPr/>
        </p:nvCxnSpPr>
        <p:spPr>
          <a:xfrm flipH="1" flipV="1">
            <a:off x="4661878" y="4964571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/>
          <p:nvPr/>
        </p:nvCxnSpPr>
        <p:spPr>
          <a:xfrm>
            <a:off x="4227273" y="4971729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Прямая соединительная линия 346"/>
          <p:cNvCxnSpPr/>
          <p:nvPr/>
        </p:nvCxnSpPr>
        <p:spPr>
          <a:xfrm flipH="1" flipV="1">
            <a:off x="3954297" y="4963620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Прямая соединительная линия 347"/>
          <p:cNvCxnSpPr/>
          <p:nvPr/>
        </p:nvCxnSpPr>
        <p:spPr>
          <a:xfrm>
            <a:off x="3501841" y="4972239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Прямая соединительная линия 348"/>
          <p:cNvCxnSpPr/>
          <p:nvPr/>
        </p:nvCxnSpPr>
        <p:spPr>
          <a:xfrm flipH="1" flipV="1">
            <a:off x="3228865" y="4964130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Прямая соединительная линия 349"/>
          <p:cNvCxnSpPr/>
          <p:nvPr/>
        </p:nvCxnSpPr>
        <p:spPr>
          <a:xfrm>
            <a:off x="2817265" y="4972689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Прямая соединительная линия 350"/>
          <p:cNvCxnSpPr/>
          <p:nvPr/>
        </p:nvCxnSpPr>
        <p:spPr>
          <a:xfrm flipH="1" flipV="1">
            <a:off x="2544289" y="4964580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Прямая соединительная линия 351"/>
          <p:cNvCxnSpPr/>
          <p:nvPr/>
        </p:nvCxnSpPr>
        <p:spPr>
          <a:xfrm>
            <a:off x="2155757" y="4973494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Прямая соединительная линия 352"/>
          <p:cNvCxnSpPr/>
          <p:nvPr/>
        </p:nvCxnSpPr>
        <p:spPr>
          <a:xfrm flipH="1" flipV="1">
            <a:off x="1882781" y="4965385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Прямая соединительная линия 353"/>
          <p:cNvCxnSpPr/>
          <p:nvPr/>
        </p:nvCxnSpPr>
        <p:spPr>
          <a:xfrm>
            <a:off x="1446539" y="4973402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Прямая соединительная линия 354"/>
          <p:cNvCxnSpPr/>
          <p:nvPr/>
        </p:nvCxnSpPr>
        <p:spPr>
          <a:xfrm flipH="1" flipV="1">
            <a:off x="1173563" y="4965293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/>
          <p:nvPr/>
        </p:nvCxnSpPr>
        <p:spPr>
          <a:xfrm>
            <a:off x="725212" y="4973459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Прямая соединительная линия 356"/>
          <p:cNvCxnSpPr/>
          <p:nvPr/>
        </p:nvCxnSpPr>
        <p:spPr>
          <a:xfrm flipH="1" flipV="1">
            <a:off x="452236" y="4965350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195"/>
          <p:cNvSpPr txBox="1"/>
          <p:nvPr/>
        </p:nvSpPr>
        <p:spPr>
          <a:xfrm>
            <a:off x="6117345" y="2854804"/>
            <a:ext cx="704039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21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.02.2025</a:t>
            </a:r>
            <a:endParaRPr lang="ru-RU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9" name="TextBox 196"/>
          <p:cNvSpPr txBox="1"/>
          <p:nvPr/>
        </p:nvSpPr>
        <p:spPr>
          <a:xfrm>
            <a:off x="6146212" y="2453776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 Этап</a:t>
            </a:r>
            <a:endParaRPr lang="ru-RU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0" name="Прямоугольник 359"/>
          <p:cNvSpPr/>
          <p:nvPr/>
        </p:nvSpPr>
        <p:spPr>
          <a:xfrm>
            <a:off x="6260641" y="2719674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61" name="TextBox 198"/>
          <p:cNvSpPr txBox="1"/>
          <p:nvPr/>
        </p:nvSpPr>
        <p:spPr>
          <a:xfrm>
            <a:off x="6206133" y="2672893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 ФОИВ</a:t>
            </a:r>
            <a:endParaRPr lang="ru-RU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2" name="TextBox 199"/>
          <p:cNvSpPr txBox="1"/>
          <p:nvPr/>
        </p:nvSpPr>
        <p:spPr>
          <a:xfrm>
            <a:off x="6831580" y="2453036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 Этап</a:t>
            </a:r>
          </a:p>
        </p:txBody>
      </p:sp>
      <p:sp>
        <p:nvSpPr>
          <p:cNvPr id="363" name="Прямоугольник 362"/>
          <p:cNvSpPr/>
          <p:nvPr/>
        </p:nvSpPr>
        <p:spPr>
          <a:xfrm>
            <a:off x="6946009" y="2718934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64" name="TextBox 201"/>
          <p:cNvSpPr txBox="1"/>
          <p:nvPr/>
        </p:nvSpPr>
        <p:spPr>
          <a:xfrm>
            <a:off x="6891501" y="2672153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ru-RU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ФОИВ</a:t>
            </a:r>
            <a:endParaRPr lang="ru-RU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5" name="TextBox 202"/>
          <p:cNvSpPr txBox="1"/>
          <p:nvPr/>
        </p:nvSpPr>
        <p:spPr>
          <a:xfrm>
            <a:off x="6799497" y="2851746"/>
            <a:ext cx="704039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.02.2025</a:t>
            </a:r>
            <a:endParaRPr lang="ru-RU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6" name="TextBox 203"/>
          <p:cNvSpPr txBox="1"/>
          <p:nvPr/>
        </p:nvSpPr>
        <p:spPr>
          <a:xfrm>
            <a:off x="7476255" y="2848771"/>
            <a:ext cx="704039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26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.02.2025</a:t>
            </a:r>
            <a:endParaRPr lang="ru-RU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7" name="TextBox 204"/>
          <p:cNvSpPr txBox="1"/>
          <p:nvPr/>
        </p:nvSpPr>
        <p:spPr>
          <a:xfrm>
            <a:off x="7505122" y="2447743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Этап</a:t>
            </a:r>
          </a:p>
        </p:txBody>
      </p:sp>
      <p:sp>
        <p:nvSpPr>
          <p:cNvPr id="368" name="Прямоугольник 367"/>
          <p:cNvSpPr/>
          <p:nvPr/>
        </p:nvSpPr>
        <p:spPr>
          <a:xfrm>
            <a:off x="7619551" y="2713641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69" name="TextBox 206"/>
          <p:cNvSpPr txBox="1"/>
          <p:nvPr/>
        </p:nvSpPr>
        <p:spPr>
          <a:xfrm>
            <a:off x="7565043" y="2666860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 ФОИВ</a:t>
            </a:r>
            <a:endParaRPr lang="ru-RU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0" name="TextBox 207"/>
          <p:cNvSpPr txBox="1"/>
          <p:nvPr/>
        </p:nvSpPr>
        <p:spPr>
          <a:xfrm>
            <a:off x="8119056" y="2848797"/>
            <a:ext cx="704039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27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.02.2025</a:t>
            </a:r>
            <a:endParaRPr lang="ru-RU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1" name="TextBox 208"/>
          <p:cNvSpPr txBox="1"/>
          <p:nvPr/>
        </p:nvSpPr>
        <p:spPr>
          <a:xfrm>
            <a:off x="8147923" y="2447769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Этап</a:t>
            </a:r>
            <a:endParaRPr lang="ru-RU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2" name="Прямоугольник 371"/>
          <p:cNvSpPr/>
          <p:nvPr/>
        </p:nvSpPr>
        <p:spPr>
          <a:xfrm>
            <a:off x="8262352" y="2713667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73" name="TextBox 210"/>
          <p:cNvSpPr txBox="1"/>
          <p:nvPr/>
        </p:nvSpPr>
        <p:spPr>
          <a:xfrm>
            <a:off x="8207844" y="2666886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 ФОИВ</a:t>
            </a:r>
            <a:endParaRPr lang="ru-RU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4" name="TextBox 211"/>
          <p:cNvSpPr txBox="1"/>
          <p:nvPr/>
        </p:nvSpPr>
        <p:spPr>
          <a:xfrm>
            <a:off x="8760518" y="2848732"/>
            <a:ext cx="704039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28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.02.2025</a:t>
            </a:r>
            <a:endParaRPr lang="ru-RU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5" name="TextBox 212"/>
          <p:cNvSpPr txBox="1"/>
          <p:nvPr/>
        </p:nvSpPr>
        <p:spPr>
          <a:xfrm>
            <a:off x="8789385" y="2447704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Этап</a:t>
            </a:r>
            <a:endParaRPr lang="ru-RU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6" name="Прямоугольник 375"/>
          <p:cNvSpPr/>
          <p:nvPr/>
        </p:nvSpPr>
        <p:spPr>
          <a:xfrm>
            <a:off x="8903814" y="2713602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77" name="TextBox 214"/>
          <p:cNvSpPr txBox="1"/>
          <p:nvPr/>
        </p:nvSpPr>
        <p:spPr>
          <a:xfrm>
            <a:off x="8849306" y="2666821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r>
              <a:rPr lang="ru-RU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ФОИВ</a:t>
            </a:r>
            <a:endParaRPr lang="ru-RU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8" name="TextBox 215"/>
          <p:cNvSpPr txBox="1"/>
          <p:nvPr/>
        </p:nvSpPr>
        <p:spPr>
          <a:xfrm>
            <a:off x="9447041" y="2853949"/>
            <a:ext cx="704039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03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.0</a:t>
            </a:r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.2025</a:t>
            </a:r>
            <a:endParaRPr lang="ru-RU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9" name="TextBox 216"/>
          <p:cNvSpPr txBox="1"/>
          <p:nvPr/>
        </p:nvSpPr>
        <p:spPr>
          <a:xfrm>
            <a:off x="9475908" y="2452921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Этап</a:t>
            </a:r>
            <a:endParaRPr lang="ru-RU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0" name="Прямоугольник 379"/>
          <p:cNvSpPr/>
          <p:nvPr/>
        </p:nvSpPr>
        <p:spPr>
          <a:xfrm>
            <a:off x="9590337" y="2718819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81" name="TextBox 218"/>
          <p:cNvSpPr txBox="1"/>
          <p:nvPr/>
        </p:nvSpPr>
        <p:spPr>
          <a:xfrm>
            <a:off x="9535829" y="2672038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ru-RU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ФОИВ</a:t>
            </a:r>
            <a:endParaRPr lang="ru-RU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2" name="TextBox 219"/>
          <p:cNvSpPr txBox="1"/>
          <p:nvPr/>
        </p:nvSpPr>
        <p:spPr>
          <a:xfrm>
            <a:off x="10122277" y="2856192"/>
            <a:ext cx="704039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04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.0</a:t>
            </a:r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.2025</a:t>
            </a:r>
            <a:endParaRPr lang="ru-RU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3" name="TextBox 220"/>
          <p:cNvSpPr txBox="1"/>
          <p:nvPr/>
        </p:nvSpPr>
        <p:spPr>
          <a:xfrm>
            <a:off x="10151144" y="2455164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Этап</a:t>
            </a:r>
            <a:endParaRPr lang="ru-RU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4" name="Прямоугольник 383"/>
          <p:cNvSpPr/>
          <p:nvPr/>
        </p:nvSpPr>
        <p:spPr>
          <a:xfrm>
            <a:off x="10265573" y="2721062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85" name="TextBox 222"/>
          <p:cNvSpPr txBox="1"/>
          <p:nvPr/>
        </p:nvSpPr>
        <p:spPr>
          <a:xfrm>
            <a:off x="10211065" y="2674281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r>
              <a:rPr lang="ru-RU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ФОИВ</a:t>
            </a:r>
            <a:endParaRPr lang="ru-RU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6" name="TextBox 223"/>
          <p:cNvSpPr txBox="1"/>
          <p:nvPr/>
        </p:nvSpPr>
        <p:spPr>
          <a:xfrm>
            <a:off x="10778024" y="2850600"/>
            <a:ext cx="704039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05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.0</a:t>
            </a:r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.2025</a:t>
            </a:r>
            <a:endParaRPr lang="ru-RU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7" name="TextBox 224"/>
          <p:cNvSpPr txBox="1"/>
          <p:nvPr/>
        </p:nvSpPr>
        <p:spPr>
          <a:xfrm>
            <a:off x="10806891" y="2449572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Этап</a:t>
            </a:r>
            <a:endParaRPr lang="ru-RU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8" name="Прямоугольник 387"/>
          <p:cNvSpPr/>
          <p:nvPr/>
        </p:nvSpPr>
        <p:spPr>
          <a:xfrm>
            <a:off x="10921320" y="2715470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89" name="TextBox 226"/>
          <p:cNvSpPr txBox="1"/>
          <p:nvPr/>
        </p:nvSpPr>
        <p:spPr>
          <a:xfrm>
            <a:off x="10866812" y="2668689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ru-RU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ФОИВ</a:t>
            </a:r>
            <a:endParaRPr lang="ru-RU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0" name="TextBox 227"/>
          <p:cNvSpPr txBox="1"/>
          <p:nvPr/>
        </p:nvSpPr>
        <p:spPr>
          <a:xfrm>
            <a:off x="11440995" y="2849334"/>
            <a:ext cx="704039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06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.0</a:t>
            </a:r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.2025</a:t>
            </a:r>
            <a:endParaRPr lang="ru-RU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1" name="TextBox 228"/>
          <p:cNvSpPr txBox="1"/>
          <p:nvPr/>
        </p:nvSpPr>
        <p:spPr>
          <a:xfrm>
            <a:off x="11469862" y="2448306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Этап</a:t>
            </a:r>
            <a:endParaRPr lang="ru-RU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2" name="Прямоугольник 391"/>
          <p:cNvSpPr/>
          <p:nvPr/>
        </p:nvSpPr>
        <p:spPr>
          <a:xfrm>
            <a:off x="11584291" y="2714204"/>
            <a:ext cx="496590" cy="138052"/>
          </a:xfrm>
          <a:prstGeom prst="rect">
            <a:avLst/>
          </a:prstGeom>
          <a:solidFill>
            <a:srgbClr val="25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93" name="TextBox 230"/>
          <p:cNvSpPr txBox="1"/>
          <p:nvPr/>
        </p:nvSpPr>
        <p:spPr>
          <a:xfrm>
            <a:off x="11529783" y="2667423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ru-RU" sz="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ФОИВ</a:t>
            </a:r>
            <a:endParaRPr lang="ru-RU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94" name="Прямая соединительная линия 393"/>
          <p:cNvCxnSpPr/>
          <p:nvPr/>
        </p:nvCxnSpPr>
        <p:spPr>
          <a:xfrm>
            <a:off x="11820097" y="3079564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Прямая соединительная линия 394"/>
          <p:cNvCxnSpPr/>
          <p:nvPr/>
        </p:nvCxnSpPr>
        <p:spPr>
          <a:xfrm flipH="1">
            <a:off x="11554853" y="3077512"/>
            <a:ext cx="553194" cy="9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Прямая соединительная линия 395"/>
          <p:cNvCxnSpPr/>
          <p:nvPr/>
        </p:nvCxnSpPr>
        <p:spPr>
          <a:xfrm>
            <a:off x="11157108" y="3087070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Прямая соединительная линия 396"/>
          <p:cNvCxnSpPr/>
          <p:nvPr/>
        </p:nvCxnSpPr>
        <p:spPr>
          <a:xfrm flipH="1" flipV="1">
            <a:off x="10884132" y="3078961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Прямая соединительная линия 397"/>
          <p:cNvCxnSpPr/>
          <p:nvPr/>
        </p:nvCxnSpPr>
        <p:spPr>
          <a:xfrm>
            <a:off x="10502822" y="3086913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Прямая соединительная линия 398"/>
          <p:cNvCxnSpPr/>
          <p:nvPr/>
        </p:nvCxnSpPr>
        <p:spPr>
          <a:xfrm flipH="1" flipV="1">
            <a:off x="10229846" y="3078804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Прямая соединительная линия 399"/>
          <p:cNvCxnSpPr/>
          <p:nvPr/>
        </p:nvCxnSpPr>
        <p:spPr>
          <a:xfrm>
            <a:off x="9834267" y="3083719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Прямая соединительная линия 400"/>
          <p:cNvCxnSpPr/>
          <p:nvPr/>
        </p:nvCxnSpPr>
        <p:spPr>
          <a:xfrm flipH="1" flipV="1">
            <a:off x="9561291" y="3075610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Прямая соединительная линия 401"/>
          <p:cNvCxnSpPr/>
          <p:nvPr/>
        </p:nvCxnSpPr>
        <p:spPr>
          <a:xfrm>
            <a:off x="9137403" y="3084229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Прямая соединительная линия 402"/>
          <p:cNvCxnSpPr/>
          <p:nvPr/>
        </p:nvCxnSpPr>
        <p:spPr>
          <a:xfrm flipH="1" flipV="1">
            <a:off x="8864427" y="3076120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Прямая соединительная линия 403"/>
          <p:cNvCxnSpPr/>
          <p:nvPr/>
        </p:nvCxnSpPr>
        <p:spPr>
          <a:xfrm>
            <a:off x="8488550" y="3084679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Прямая соединительная линия 404"/>
          <p:cNvCxnSpPr/>
          <p:nvPr/>
        </p:nvCxnSpPr>
        <p:spPr>
          <a:xfrm flipH="1" flipV="1">
            <a:off x="8215574" y="3076570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Прямая соединительная линия 405"/>
          <p:cNvCxnSpPr/>
          <p:nvPr/>
        </p:nvCxnSpPr>
        <p:spPr>
          <a:xfrm>
            <a:off x="7855612" y="3085484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Прямая соединительная линия 406"/>
          <p:cNvCxnSpPr/>
          <p:nvPr/>
        </p:nvCxnSpPr>
        <p:spPr>
          <a:xfrm flipH="1" flipV="1">
            <a:off x="7582636" y="3077375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Прямая соединительная линия 407"/>
          <p:cNvCxnSpPr/>
          <p:nvPr/>
        </p:nvCxnSpPr>
        <p:spPr>
          <a:xfrm>
            <a:off x="7174968" y="3085392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Прямая соединительная линия 408"/>
          <p:cNvCxnSpPr/>
          <p:nvPr/>
        </p:nvCxnSpPr>
        <p:spPr>
          <a:xfrm flipH="1" flipV="1">
            <a:off x="6901992" y="3077283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Прямая соединительная линия 409"/>
          <p:cNvCxnSpPr/>
          <p:nvPr/>
        </p:nvCxnSpPr>
        <p:spPr>
          <a:xfrm>
            <a:off x="6489362" y="3085449"/>
            <a:ext cx="0" cy="223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Прямая соединительная линия 410"/>
          <p:cNvCxnSpPr/>
          <p:nvPr/>
        </p:nvCxnSpPr>
        <p:spPr>
          <a:xfrm flipH="1" flipV="1">
            <a:off x="6216386" y="3077340"/>
            <a:ext cx="556372" cy="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Прямая соединительная линия 411"/>
          <p:cNvCxnSpPr/>
          <p:nvPr/>
        </p:nvCxnSpPr>
        <p:spPr>
          <a:xfrm>
            <a:off x="6206133" y="3600758"/>
            <a:ext cx="0" cy="182660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Прямая соединительная линия 412"/>
          <p:cNvCxnSpPr/>
          <p:nvPr/>
        </p:nvCxnSpPr>
        <p:spPr>
          <a:xfrm>
            <a:off x="6880230" y="3602730"/>
            <a:ext cx="0" cy="182660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Прямая соединительная линия 413"/>
          <p:cNvCxnSpPr/>
          <p:nvPr/>
        </p:nvCxnSpPr>
        <p:spPr>
          <a:xfrm>
            <a:off x="7522463" y="3602730"/>
            <a:ext cx="0" cy="182660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Прямая соединительная линия 414"/>
          <p:cNvCxnSpPr/>
          <p:nvPr/>
        </p:nvCxnSpPr>
        <p:spPr>
          <a:xfrm>
            <a:off x="8165568" y="3602730"/>
            <a:ext cx="0" cy="182660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Прямая соединительная линия 415"/>
          <p:cNvCxnSpPr/>
          <p:nvPr/>
        </p:nvCxnSpPr>
        <p:spPr>
          <a:xfrm flipH="1">
            <a:off x="8827711" y="3602730"/>
            <a:ext cx="1416" cy="384579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Прямая соединительная линия 416"/>
          <p:cNvCxnSpPr/>
          <p:nvPr/>
        </p:nvCxnSpPr>
        <p:spPr>
          <a:xfrm>
            <a:off x="9480473" y="3602730"/>
            <a:ext cx="0" cy="182660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Прямая соединительная линия 417"/>
          <p:cNvCxnSpPr/>
          <p:nvPr/>
        </p:nvCxnSpPr>
        <p:spPr>
          <a:xfrm>
            <a:off x="10143581" y="3602730"/>
            <a:ext cx="0" cy="182660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Прямая соединительная линия 418"/>
          <p:cNvCxnSpPr/>
          <p:nvPr/>
        </p:nvCxnSpPr>
        <p:spPr>
          <a:xfrm>
            <a:off x="10811031" y="3602730"/>
            <a:ext cx="0" cy="182660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Прямая соединительная линия 419"/>
          <p:cNvCxnSpPr/>
          <p:nvPr/>
        </p:nvCxnSpPr>
        <p:spPr>
          <a:xfrm>
            <a:off x="11495711" y="3602730"/>
            <a:ext cx="0" cy="182660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Прямая соединительная линия 420"/>
          <p:cNvCxnSpPr/>
          <p:nvPr/>
        </p:nvCxnSpPr>
        <p:spPr>
          <a:xfrm flipH="1" flipV="1">
            <a:off x="6198727" y="3783418"/>
            <a:ext cx="5292619" cy="2891"/>
          </a:xfrm>
          <a:prstGeom prst="line">
            <a:avLst/>
          </a:prstGeom>
          <a:ln w="12700">
            <a:solidFill>
              <a:srgbClr val="25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Rounded Rectangle 59">
            <a:extLst>
              <a:ext uri="{FF2B5EF4-FFF2-40B4-BE49-F238E27FC236}">
                <a16:creationId xmlns:a16="http://schemas.microsoft.com/office/drawing/2014/main" xmlns="" xmlns:lc="http://schemas.openxmlformats.org/drawingml/2006/lockedCanvas" id="{65259C09-3A29-417B-9135-6F3F36551A59}"/>
              </a:ext>
            </a:extLst>
          </p:cNvPr>
          <p:cNvSpPr/>
          <p:nvPr/>
        </p:nvSpPr>
        <p:spPr>
          <a:xfrm>
            <a:off x="8239585" y="3983537"/>
            <a:ext cx="1189660" cy="419046"/>
          </a:xfrm>
          <a:prstGeom prst="roundRect">
            <a:avLst>
              <a:gd name="adj" fmla="val 10476"/>
            </a:avLst>
          </a:prstGeom>
          <a:solidFill>
            <a:schemeClr val="bg1"/>
          </a:solidFill>
          <a:ln>
            <a:noFill/>
          </a:ln>
          <a:effectLst>
            <a:outerShdw blurRad="165100" dist="50800" dir="5400000" algn="ctr" rotWithShape="0">
              <a:schemeClr val="bg1">
                <a:lumMod val="75000"/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 dirty="0"/>
          </a:p>
        </p:txBody>
      </p:sp>
      <p:sp>
        <p:nvSpPr>
          <p:cNvPr id="423" name="TextBox 260"/>
          <p:cNvSpPr txBox="1"/>
          <p:nvPr/>
        </p:nvSpPr>
        <p:spPr>
          <a:xfrm>
            <a:off x="8043046" y="4023783"/>
            <a:ext cx="1621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2575D5"/>
                </a:solidFill>
                <a:latin typeface="Century Gothic" panose="020B0502020202020204" pitchFamily="34" charset="0"/>
              </a:rPr>
              <a:t>4н ГРБС</a:t>
            </a:r>
          </a:p>
          <a:p>
            <a:pPr algn="ctr"/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(2 рабочих дня)</a:t>
            </a:r>
          </a:p>
        </p:txBody>
      </p:sp>
      <p:sp>
        <p:nvSpPr>
          <p:cNvPr id="625" name="Прямоугольник 624"/>
          <p:cNvSpPr/>
          <p:nvPr/>
        </p:nvSpPr>
        <p:spPr>
          <a:xfrm>
            <a:off x="5987681" y="1653024"/>
            <a:ext cx="45023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Срок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представления ГРБС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Номер слайда 1">
            <a:extLst>
              <a:ext uri="{FF2B5EF4-FFF2-40B4-BE49-F238E27FC236}">
                <a16:creationId xmlns="" xmlns:a16="http://schemas.microsoft.com/office/drawing/2014/main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156" y="6477000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pPr/>
              <a:t>3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14"/>
            <a:ext cx="1941844" cy="756599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163664" y="947951"/>
            <a:ext cx="11979030" cy="53695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>
          <a:xfrm>
            <a:off x="3183894" y="112663"/>
            <a:ext cx="8745814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67" b="1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типа Извещений в электронном виде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36770" y="6324600"/>
            <a:ext cx="12055230" cy="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5"/>
          <p:cNvSpPr txBox="1"/>
          <p:nvPr/>
        </p:nvSpPr>
        <p:spPr>
          <a:xfrm>
            <a:off x="2682672" y="1062335"/>
            <a:ext cx="7620000" cy="9233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algn="ctr" defTabSz="914400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Формирование и представление Извещения в электронном виде посредством </a:t>
            </a:r>
            <a:r>
              <a:rPr lang="ru-RU" dirty="0" err="1"/>
              <a:t>ПУиО</a:t>
            </a:r>
            <a:r>
              <a:rPr lang="ru-RU" dirty="0"/>
              <a:t> ГИИС «Электронный бюджет»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5400" y="2138064"/>
            <a:ext cx="9467879" cy="35769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defTabSz="914400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dirty="0">
                <a:latin typeface="Georgia" panose="02040502050405020303" pitchFamily="18" charset="0"/>
              </a:rPr>
              <a:t>805а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 </a:t>
            </a:r>
            <a:r>
              <a:rPr lang="ru-RU" sz="2400" b="0" dirty="0" smtClean="0">
                <a:latin typeface="Georgia" panose="02040502050405020303" pitchFamily="18" charset="0"/>
              </a:rPr>
              <a:t>Межбюджетные трансферты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Georgia" panose="02040502050405020303" pitchFamily="18" charset="0"/>
              </a:rPr>
              <a:t>805е</a:t>
            </a:r>
            <a:r>
              <a:rPr lang="ru-RU" sz="2400" dirty="0" smtClean="0">
                <a:latin typeface="Georgia" panose="02040502050405020303" pitchFamily="18" charset="0"/>
              </a:rPr>
              <a:t>    </a:t>
            </a:r>
            <a:r>
              <a:rPr lang="ru-RU" sz="2400" b="0" dirty="0" smtClean="0">
                <a:latin typeface="Georgia" panose="02040502050405020303" pitchFamily="18" charset="0"/>
              </a:rPr>
              <a:t>Субсидии </a:t>
            </a:r>
            <a:r>
              <a:rPr lang="ru-RU" sz="2400" b="0" dirty="0">
                <a:latin typeface="Georgia" panose="02040502050405020303" pitchFamily="18" charset="0"/>
              </a:rPr>
              <a:t>на выполнение государственного </a:t>
            </a:r>
            <a:r>
              <a:rPr lang="ru-RU" sz="2400" b="0" dirty="0" smtClean="0">
                <a:latin typeface="Georgia" panose="02040502050405020303" pitchFamily="18" charset="0"/>
              </a:rPr>
              <a:t>			задания</a:t>
            </a:r>
            <a:r>
              <a:rPr lang="ru-RU" sz="2400" b="0" dirty="0">
                <a:latin typeface="Georgia" panose="02040502050405020303" pitchFamily="18" charset="0"/>
              </a:rPr>
              <a:t>, </a:t>
            </a:r>
            <a:r>
              <a:rPr lang="ru-RU" sz="2400" b="0" dirty="0" smtClean="0">
                <a:latin typeface="Georgia" panose="02040502050405020303" pitchFamily="18" charset="0"/>
              </a:rPr>
              <a:t>		субсидии </a:t>
            </a:r>
            <a:r>
              <a:rPr lang="ru-RU" sz="2400" b="0" dirty="0">
                <a:latin typeface="Georgia" panose="02040502050405020303" pitchFamily="18" charset="0"/>
              </a:rPr>
              <a:t>на иные цели, субсидии </a:t>
            </a:r>
            <a:r>
              <a:rPr lang="ru-RU" sz="2400" b="0" dirty="0" smtClean="0">
                <a:latin typeface="Georgia" panose="02040502050405020303" pitchFamily="18" charset="0"/>
              </a:rPr>
              <a:t>		на </a:t>
            </a:r>
            <a:r>
              <a:rPr lang="ru-RU" sz="2400" b="0" dirty="0">
                <a:latin typeface="Georgia" panose="02040502050405020303" pitchFamily="18" charset="0"/>
              </a:rPr>
              <a:t>капитальные </a:t>
            </a:r>
            <a:r>
              <a:rPr lang="ru-RU" sz="2400" b="0" dirty="0" smtClean="0">
                <a:latin typeface="Georgia" panose="02040502050405020303" pitchFamily="18" charset="0"/>
              </a:rPr>
              <a:t>			вложения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Georgia" panose="02040502050405020303" pitchFamily="18" charset="0"/>
              </a:rPr>
              <a:t>805</a:t>
            </a:r>
            <a:r>
              <a:rPr lang="en-US" sz="4000" dirty="0">
                <a:latin typeface="Georgia" panose="02040502050405020303" pitchFamily="18" charset="0"/>
              </a:rPr>
              <a:t>g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 </a:t>
            </a:r>
            <a:r>
              <a:rPr lang="ru-RU" sz="2400" b="0" dirty="0" smtClean="0">
                <a:latin typeface="Georgia" panose="02040502050405020303" pitchFamily="18" charset="0"/>
              </a:rPr>
              <a:t>ОЦДИ</a:t>
            </a:r>
            <a:endParaRPr lang="ru-RU" sz="2400" b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14"/>
            <a:ext cx="1941844" cy="756599"/>
          </a:xfrm>
          <a:prstGeom prst="rect">
            <a:avLst/>
          </a:prstGeom>
        </p:spPr>
      </p:pic>
      <p:cxnSp>
        <p:nvCxnSpPr>
          <p:cNvPr id="126" name="Прямая со стрелкой 125"/>
          <p:cNvCxnSpPr/>
          <p:nvPr/>
        </p:nvCxnSpPr>
        <p:spPr>
          <a:xfrm flipV="1">
            <a:off x="163664" y="936905"/>
            <a:ext cx="11979030" cy="53695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Заголовок 1"/>
          <p:cNvSpPr txBox="1">
            <a:spLocks/>
          </p:cNvSpPr>
          <p:nvPr/>
        </p:nvSpPr>
        <p:spPr>
          <a:xfrm>
            <a:off x="3183894" y="112663"/>
            <a:ext cx="8745814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67" b="1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Этапы формирования извещений МБТ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120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4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/>
          <a:stretch/>
        </p:blipFill>
        <p:spPr>
          <a:xfrm>
            <a:off x="143435" y="1017573"/>
            <a:ext cx="12192000" cy="5407151"/>
          </a:xfrm>
          <a:prstGeom prst="rect">
            <a:avLst/>
          </a:prstGeom>
        </p:spPr>
      </p:pic>
      <p:sp>
        <p:nvSpPr>
          <p:cNvPr id="9" name="Rounded Rectangle 59">
            <a:extLst>
              <a:ext uri="{FF2B5EF4-FFF2-40B4-BE49-F238E27FC236}">
                <a16:creationId xmlns="" xmlns:a16="http://schemas.microsoft.com/office/drawing/2014/main" xmlns:lc="http://schemas.openxmlformats.org/drawingml/2006/lockedCanvas" id="{65259C09-3A29-417B-9135-6F3F36551A59}"/>
              </a:ext>
            </a:extLst>
          </p:cNvPr>
          <p:cNvSpPr/>
          <p:nvPr/>
        </p:nvSpPr>
        <p:spPr>
          <a:xfrm>
            <a:off x="2375319" y="1517209"/>
            <a:ext cx="3864116" cy="1022759"/>
          </a:xfrm>
          <a:prstGeom prst="roundRect">
            <a:avLst>
              <a:gd name="adj" fmla="val 24099"/>
            </a:avLst>
          </a:prstGeom>
          <a:solidFill>
            <a:schemeClr val="bg1"/>
          </a:solidFill>
          <a:ln>
            <a:noFill/>
          </a:ln>
          <a:effectLst>
            <a:outerShdw blurRad="165100" dist="50800" dir="5400000" algn="ctr" rotWithShape="0">
              <a:schemeClr val="bg1">
                <a:lumMod val="75000"/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TextBox 219"/>
          <p:cNvSpPr txBox="1"/>
          <p:nvPr/>
        </p:nvSpPr>
        <p:spPr>
          <a:xfrm>
            <a:off x="2450113" y="1770738"/>
            <a:ext cx="371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Century Gothic" panose="020B0502020202020204" pitchFamily="34" charset="0"/>
              </a:rPr>
              <a:t>Срок представления </a:t>
            </a:r>
            <a:r>
              <a:rPr lang="ru-RU" sz="1400" b="1" dirty="0" smtClean="0">
                <a:latin typeface="Century Gothic" panose="020B0502020202020204" pitchFamily="34" charset="0"/>
              </a:rPr>
              <a:t>ф. 0503125</a:t>
            </a:r>
            <a:r>
              <a:rPr lang="ru-RU" sz="1400" dirty="0" smtClean="0">
                <a:latin typeface="Century Gothic" panose="020B0502020202020204" pitchFamily="34" charset="0"/>
              </a:rPr>
              <a:t> (ПБС) </a:t>
            </a:r>
          </a:p>
          <a:p>
            <a:pPr algn="ctr"/>
            <a:r>
              <a:rPr lang="ru-RU" sz="14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31.01.2025</a:t>
            </a:r>
            <a:endParaRPr lang="ru-RU" sz="1400" b="1" dirty="0">
              <a:solidFill>
                <a:srgbClr val="008CEC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147" y="2154816"/>
            <a:ext cx="519694" cy="56078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ГРБС</a:t>
            </a:r>
            <a:endParaRPr lang="ru-RU" sz="1100" b="1" dirty="0">
              <a:solidFill>
                <a:srgbClr val="008CE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790" y="3932052"/>
            <a:ext cx="1114408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Получатель</a:t>
            </a:r>
          </a:p>
          <a:p>
            <a:pPr algn="ctr"/>
            <a:r>
              <a:rPr lang="ru-RU" sz="11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трансферта</a:t>
            </a:r>
            <a:endParaRPr lang="ru-RU" sz="1100" b="1" dirty="0">
              <a:solidFill>
                <a:srgbClr val="008CE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918" y="5739757"/>
            <a:ext cx="1406154" cy="1372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Уполномоченная</a:t>
            </a:r>
          </a:p>
          <a:p>
            <a:pPr algn="ctr"/>
            <a:r>
              <a:rPr lang="ru-RU" sz="11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организация</a:t>
            </a:r>
            <a:endParaRPr lang="ru-RU" sz="1100" b="1" dirty="0">
              <a:solidFill>
                <a:srgbClr val="008CE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6267" y="3906427"/>
            <a:ext cx="1087157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Завершение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расчетов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8161" y="5831643"/>
            <a:ext cx="1087157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Завершение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расчетов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68738" y="5758045"/>
            <a:ext cx="1099981" cy="57708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Направление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извещений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получателям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50592" y="3879038"/>
            <a:ext cx="1140057" cy="57708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Заполнение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 подписание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извещений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84909" y="5762146"/>
            <a:ext cx="1032655" cy="4154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Подписание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извещений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51004" y="2127658"/>
            <a:ext cx="1032655" cy="4154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Подписание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извещений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01809" y="2118604"/>
            <a:ext cx="180022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Подписание 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отчетной формы 053125</a:t>
            </a:r>
            <a:endParaRPr lang="ru-RU" sz="105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45731" y="5744218"/>
            <a:ext cx="1800225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Формирование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бухгалтерских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проводок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56580" y="5744217"/>
            <a:ext cx="1800225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Формирование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отчетной</a:t>
            </a:r>
          </a:p>
          <a:p>
            <a:pPr algn="ctr"/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ормы 053125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Box 232"/>
          <p:cNvSpPr txBox="1"/>
          <p:nvPr/>
        </p:nvSpPr>
        <p:spPr>
          <a:xfrm>
            <a:off x="2202929" y="6492120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17.01.20ХХ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3"/>
          <p:cNvSpPr txBox="1"/>
          <p:nvPr/>
        </p:nvSpPr>
        <p:spPr>
          <a:xfrm>
            <a:off x="3895412" y="6492120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21.01.20ХХ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34"/>
          <p:cNvSpPr txBox="1"/>
          <p:nvPr/>
        </p:nvSpPr>
        <p:spPr>
          <a:xfrm>
            <a:off x="5546897" y="6492120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23.01.20ХХ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35"/>
          <p:cNvSpPr txBox="1"/>
          <p:nvPr/>
        </p:nvSpPr>
        <p:spPr>
          <a:xfrm>
            <a:off x="7238818" y="6492121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27.01.20ХХ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36"/>
          <p:cNvSpPr txBox="1"/>
          <p:nvPr/>
        </p:nvSpPr>
        <p:spPr>
          <a:xfrm>
            <a:off x="8923342" y="6492121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29.01.20ХХ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37"/>
          <p:cNvSpPr txBox="1"/>
          <p:nvPr/>
        </p:nvSpPr>
        <p:spPr>
          <a:xfrm>
            <a:off x="10605653" y="6492121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31.01.20ХХ</a:t>
            </a:r>
            <a:endParaRPr lang="ru-RU" sz="1400" b="1" dirty="0">
              <a:solidFill>
                <a:srgbClr val="008CEC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324785" y="6263522"/>
            <a:ext cx="0" cy="457200"/>
          </a:xfrm>
          <a:prstGeom prst="line">
            <a:avLst/>
          </a:prstGeom>
          <a:ln w="190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13091" y="6263522"/>
            <a:ext cx="0" cy="457200"/>
          </a:xfrm>
          <a:prstGeom prst="line">
            <a:avLst/>
          </a:prstGeom>
          <a:ln w="190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694254" y="6263522"/>
            <a:ext cx="0" cy="457200"/>
          </a:xfrm>
          <a:prstGeom prst="line">
            <a:avLst/>
          </a:prstGeom>
          <a:ln w="190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375417" y="6263522"/>
            <a:ext cx="0" cy="457200"/>
          </a:xfrm>
          <a:prstGeom prst="line">
            <a:avLst/>
          </a:prstGeom>
          <a:ln w="190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062897" y="6265110"/>
            <a:ext cx="0" cy="457200"/>
          </a:xfrm>
          <a:prstGeom prst="line">
            <a:avLst/>
          </a:prstGeom>
          <a:ln w="190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1739297" y="6265110"/>
            <a:ext cx="0" cy="457200"/>
          </a:xfrm>
          <a:prstGeom prst="line">
            <a:avLst/>
          </a:prstGeom>
          <a:ln w="190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2094929" y="1170671"/>
            <a:ext cx="635574" cy="635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6" name="TextBox 245"/>
          <p:cNvSpPr txBox="1"/>
          <p:nvPr/>
        </p:nvSpPr>
        <p:spPr>
          <a:xfrm>
            <a:off x="2229813" y="1058619"/>
            <a:ext cx="365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  <a:endParaRPr lang="ru-RU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227245" y="6468730"/>
            <a:ext cx="331167" cy="331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8" name="TextBox 247"/>
          <p:cNvSpPr txBox="1"/>
          <p:nvPr/>
        </p:nvSpPr>
        <p:spPr>
          <a:xfrm>
            <a:off x="10258052" y="6400902"/>
            <a:ext cx="212256" cy="35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248"/>
          <p:cNvSpPr txBox="1"/>
          <p:nvPr/>
        </p:nvSpPr>
        <p:spPr>
          <a:xfrm>
            <a:off x="2120083" y="361141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TextBox 249"/>
          <p:cNvSpPr txBox="1"/>
          <p:nvPr/>
        </p:nvSpPr>
        <p:spPr>
          <a:xfrm>
            <a:off x="2082686" y="538563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TextBox 250"/>
          <p:cNvSpPr txBox="1"/>
          <p:nvPr/>
        </p:nvSpPr>
        <p:spPr>
          <a:xfrm>
            <a:off x="3815692" y="538563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TextBox 251"/>
          <p:cNvSpPr txBox="1"/>
          <p:nvPr/>
        </p:nvSpPr>
        <p:spPr>
          <a:xfrm>
            <a:off x="5509881" y="361141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TextBox 252"/>
          <p:cNvSpPr txBox="1"/>
          <p:nvPr/>
        </p:nvSpPr>
        <p:spPr>
          <a:xfrm>
            <a:off x="7229765" y="538642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TextBox 253"/>
          <p:cNvSpPr txBox="1"/>
          <p:nvPr/>
        </p:nvSpPr>
        <p:spPr>
          <a:xfrm>
            <a:off x="7247871" y="183486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TextBox 254"/>
          <p:cNvSpPr txBox="1"/>
          <p:nvPr/>
        </p:nvSpPr>
        <p:spPr>
          <a:xfrm>
            <a:off x="10585625" y="183486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TextBox 255"/>
          <p:cNvSpPr txBox="1"/>
          <p:nvPr/>
        </p:nvSpPr>
        <p:spPr>
          <a:xfrm>
            <a:off x="10585625" y="538872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TextBox 256"/>
          <p:cNvSpPr txBox="1"/>
          <p:nvPr/>
        </p:nvSpPr>
        <p:spPr>
          <a:xfrm>
            <a:off x="8890417" y="538516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717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14"/>
            <a:ext cx="1941844" cy="756599"/>
          </a:xfrm>
          <a:prstGeom prst="rect">
            <a:avLst/>
          </a:prstGeom>
        </p:spPr>
      </p:pic>
      <p:cxnSp>
        <p:nvCxnSpPr>
          <p:cNvPr id="126" name="Прямая со стрелкой 125"/>
          <p:cNvCxnSpPr/>
          <p:nvPr/>
        </p:nvCxnSpPr>
        <p:spPr>
          <a:xfrm flipV="1">
            <a:off x="163664" y="936905"/>
            <a:ext cx="11979030" cy="53695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Заголовок 1"/>
          <p:cNvSpPr txBox="1">
            <a:spLocks/>
          </p:cNvSpPr>
          <p:nvPr/>
        </p:nvSpPr>
        <p:spPr>
          <a:xfrm>
            <a:off x="3183894" y="112663"/>
            <a:ext cx="8745814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67" b="1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Этапы формирования извещений субсидии/ОЦДИ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120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5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1"/>
          <a:stretch/>
        </p:blipFill>
        <p:spPr>
          <a:xfrm>
            <a:off x="138953" y="1012174"/>
            <a:ext cx="12192000" cy="5314501"/>
          </a:xfrm>
          <a:prstGeom prst="rect">
            <a:avLst/>
          </a:prstGeom>
        </p:spPr>
      </p:pic>
      <p:sp>
        <p:nvSpPr>
          <p:cNvPr id="9" name="Rounded Rectangle 59">
            <a:extLst>
              <a:ext uri="{FF2B5EF4-FFF2-40B4-BE49-F238E27FC236}">
                <a16:creationId xmlns="" xmlns:a16="http://schemas.microsoft.com/office/drawing/2014/main" xmlns:lc="http://schemas.openxmlformats.org/drawingml/2006/lockedCanvas" id="{65259C09-3A29-417B-9135-6F3F36551A59}"/>
              </a:ext>
            </a:extLst>
          </p:cNvPr>
          <p:cNvSpPr/>
          <p:nvPr/>
        </p:nvSpPr>
        <p:spPr>
          <a:xfrm>
            <a:off x="3766070" y="1379041"/>
            <a:ext cx="4276559" cy="1117669"/>
          </a:xfrm>
          <a:prstGeom prst="roundRect">
            <a:avLst>
              <a:gd name="adj" fmla="val 24099"/>
            </a:avLst>
          </a:prstGeom>
          <a:solidFill>
            <a:schemeClr val="bg1"/>
          </a:solidFill>
          <a:ln>
            <a:noFill/>
          </a:ln>
          <a:effectLst>
            <a:outerShdw blurRad="165100" dist="50800" dir="5400000" algn="ctr" rotWithShape="0">
              <a:schemeClr val="bg1">
                <a:lumMod val="75000"/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TextBox 219"/>
          <p:cNvSpPr txBox="1"/>
          <p:nvPr/>
        </p:nvSpPr>
        <p:spPr>
          <a:xfrm>
            <a:off x="3817072" y="1460822"/>
            <a:ext cx="4174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Century Gothic" panose="020B0502020202020204" pitchFamily="34" charset="0"/>
              </a:rPr>
              <a:t>Письмо </a:t>
            </a:r>
            <a:r>
              <a:rPr lang="ru-RU" sz="1400" dirty="0">
                <a:latin typeface="Century Gothic" panose="020B0502020202020204" pitchFamily="34" charset="0"/>
              </a:rPr>
              <a:t>от </a:t>
            </a:r>
            <a:r>
              <a:rPr lang="ru-RU" sz="1400" dirty="0" smtClean="0">
                <a:latin typeface="Century Gothic" panose="020B0502020202020204" pitchFamily="34" charset="0"/>
              </a:rPr>
              <a:t>31.10.24</a:t>
            </a:r>
          </a:p>
          <a:p>
            <a:pPr algn="ctr"/>
            <a:r>
              <a:rPr lang="ru-RU" sz="1400" dirty="0" smtClean="0">
                <a:latin typeface="Century Gothic" panose="020B0502020202020204" pitchFamily="34" charset="0"/>
              </a:rPr>
              <a:t> МФ </a:t>
            </a:r>
            <a:r>
              <a:rPr lang="ru-RU" sz="1400" dirty="0">
                <a:latin typeface="Century Gothic" panose="020B0502020202020204" pitchFamily="34" charset="0"/>
              </a:rPr>
              <a:t>№ 02-06-06/106914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1400" dirty="0" smtClean="0">
                <a:latin typeface="Century Gothic" panose="020B0502020202020204" pitchFamily="34" charset="0"/>
              </a:rPr>
              <a:t>ФК </a:t>
            </a:r>
            <a:r>
              <a:rPr lang="ru-RU" sz="1400" dirty="0">
                <a:latin typeface="Century Gothic" panose="020B0502020202020204" pitchFamily="34" charset="0"/>
              </a:rPr>
              <a:t>№ </a:t>
            </a:r>
            <a:r>
              <a:rPr lang="ru-RU" sz="1400" dirty="0" smtClean="0">
                <a:latin typeface="Century Gothic" panose="020B0502020202020204" pitchFamily="34" charset="0"/>
              </a:rPr>
              <a:t>07-04-05/08-31656</a:t>
            </a:r>
          </a:p>
          <a:p>
            <a:pPr algn="ctr"/>
            <a:r>
              <a:rPr lang="ru-RU" sz="14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Предоставление документов до 31.01.2025</a:t>
            </a:r>
            <a:endParaRPr lang="ru-RU" sz="1400" b="1" dirty="0">
              <a:solidFill>
                <a:srgbClr val="008CEC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7666" y="2257742"/>
            <a:ext cx="51969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ГРБС</a:t>
            </a:r>
            <a:endParaRPr lang="ru-RU" sz="1100" b="1" dirty="0">
              <a:solidFill>
                <a:srgbClr val="008CE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8415" y="3998781"/>
            <a:ext cx="1114408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Получатель</a:t>
            </a:r>
          </a:p>
          <a:p>
            <a:pPr algn="ctr"/>
            <a:r>
              <a:rPr lang="ru-RU" sz="11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трансферта</a:t>
            </a:r>
            <a:endParaRPr lang="ru-RU" sz="1100" b="1" dirty="0">
              <a:solidFill>
                <a:srgbClr val="008CE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436" y="5513398"/>
            <a:ext cx="1406154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Уполномоченная</a:t>
            </a:r>
          </a:p>
          <a:p>
            <a:pPr algn="ctr"/>
            <a:r>
              <a:rPr lang="ru-RU" sz="11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организация</a:t>
            </a:r>
            <a:endParaRPr lang="ru-RU" sz="1100" b="1" dirty="0">
              <a:solidFill>
                <a:srgbClr val="008CE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162" y="3974494"/>
            <a:ext cx="1741182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Завершение расчетов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162" y="5515262"/>
            <a:ext cx="1741182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Завершение расчетов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1186" y="5495412"/>
            <a:ext cx="2126322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Направление извещений получателям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85084" y="3915316"/>
            <a:ext cx="201980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Заполнение 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 подписание извещений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63161" y="2171745"/>
            <a:ext cx="1032655" cy="4154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Подписание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извещений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92373" y="5478100"/>
            <a:ext cx="1800225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Формирование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бухгалтерских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проводок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229"/>
          <p:cNvSpPr txBox="1"/>
          <p:nvPr/>
        </p:nvSpPr>
        <p:spPr>
          <a:xfrm>
            <a:off x="2485102" y="6318880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17.01.20ХХ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30"/>
          <p:cNvSpPr txBox="1"/>
          <p:nvPr/>
        </p:nvSpPr>
        <p:spPr>
          <a:xfrm>
            <a:off x="4535514" y="6338231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20.01.20ХХ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31"/>
          <p:cNvSpPr txBox="1"/>
          <p:nvPr/>
        </p:nvSpPr>
        <p:spPr>
          <a:xfrm>
            <a:off x="6593696" y="6329178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24.01.20ХХ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32"/>
          <p:cNvSpPr txBox="1"/>
          <p:nvPr/>
        </p:nvSpPr>
        <p:spPr>
          <a:xfrm>
            <a:off x="8654163" y="6319874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29.01.20ХХ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3"/>
          <p:cNvSpPr txBox="1"/>
          <p:nvPr/>
        </p:nvSpPr>
        <p:spPr>
          <a:xfrm>
            <a:off x="10673604" y="6319874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8CEC"/>
                </a:solidFill>
                <a:latin typeface="Century Gothic" panose="020B0502020202020204" pitchFamily="34" charset="0"/>
              </a:rPr>
              <a:t>31.01.20ХХ</a:t>
            </a:r>
            <a:endParaRPr lang="ru-RU" sz="1400" b="1" dirty="0">
              <a:solidFill>
                <a:srgbClr val="008CEC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650206" y="6089023"/>
            <a:ext cx="0" cy="457200"/>
          </a:xfrm>
          <a:prstGeom prst="line">
            <a:avLst/>
          </a:prstGeom>
          <a:ln w="190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07565" y="6098075"/>
            <a:ext cx="0" cy="457200"/>
          </a:xfrm>
          <a:prstGeom prst="line">
            <a:avLst/>
          </a:prstGeom>
          <a:ln w="190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68261" y="6101302"/>
            <a:ext cx="0" cy="457200"/>
          </a:xfrm>
          <a:prstGeom prst="line">
            <a:avLst/>
          </a:prstGeom>
          <a:ln w="190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828257" y="6082206"/>
            <a:ext cx="0" cy="457200"/>
          </a:xfrm>
          <a:prstGeom prst="line">
            <a:avLst/>
          </a:prstGeom>
          <a:ln w="190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61569" y="6092863"/>
            <a:ext cx="0" cy="457200"/>
          </a:xfrm>
          <a:prstGeom prst="line">
            <a:avLst/>
          </a:prstGeom>
          <a:ln w="190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3459173" y="920451"/>
            <a:ext cx="635575" cy="830997"/>
            <a:chOff x="3492232" y="1013694"/>
            <a:chExt cx="635575" cy="830997"/>
          </a:xfrm>
        </p:grpSpPr>
        <p:sp>
          <p:nvSpPr>
            <p:cNvPr id="44" name="Овал 43"/>
            <p:cNvSpPr/>
            <p:nvPr/>
          </p:nvSpPr>
          <p:spPr>
            <a:xfrm>
              <a:off x="3492232" y="1125746"/>
              <a:ext cx="635575" cy="6355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5" name="TextBox 241"/>
            <p:cNvSpPr txBox="1"/>
            <p:nvPr/>
          </p:nvSpPr>
          <p:spPr>
            <a:xfrm>
              <a:off x="3627116" y="1013694"/>
              <a:ext cx="3658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48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!</a:t>
              </a:r>
              <a:endParaRPr lang="ru-RU" sz="4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785162" y="2218384"/>
            <a:ext cx="1741182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Завершение расчетов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7041" y="5523365"/>
            <a:ext cx="1032655" cy="4154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Подписание</a:t>
            </a:r>
          </a:p>
          <a:p>
            <a:pPr algn="ctr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извещений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52726" y="1861022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50085" y="3625231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59138" y="5133110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06481" y="5133110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78372" y="3638906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55866" y="5132160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355866" y="1869944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359203" y="5127261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0367614" y="6264873"/>
            <a:ext cx="331167" cy="398995"/>
            <a:chOff x="10083810" y="6267583"/>
            <a:chExt cx="331167" cy="398995"/>
          </a:xfrm>
        </p:grpSpPr>
        <p:sp>
          <p:nvSpPr>
            <p:cNvPr id="42" name="Овал 41"/>
            <p:cNvSpPr/>
            <p:nvPr/>
          </p:nvSpPr>
          <p:spPr>
            <a:xfrm>
              <a:off x="10083810" y="6335411"/>
              <a:ext cx="331167" cy="33116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3" name="TextBox 254"/>
            <p:cNvSpPr txBox="1"/>
            <p:nvPr/>
          </p:nvSpPr>
          <p:spPr>
            <a:xfrm>
              <a:off x="10114617" y="6267583"/>
              <a:ext cx="212256" cy="354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!</a:t>
              </a:r>
              <a:endParaRPr lang="ru-RU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3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508" y="6469984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6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14"/>
            <a:ext cx="1941844" cy="756599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163664" y="947951"/>
            <a:ext cx="11979030" cy="53695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3183894" y="112663"/>
            <a:ext cx="8745814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67" b="1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Вопросы на которые обратить внимание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63664" y="6324600"/>
            <a:ext cx="12055230" cy="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1600200"/>
            <a:ext cx="9467879" cy="37390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defTabSz="914400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 smtClean="0"/>
              <a:t>Соблюдение сроков </a:t>
            </a:r>
            <a:r>
              <a:rPr lang="ru-RU" sz="1800" b="0" dirty="0"/>
              <a:t>направления и предоставления Извещений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 smtClean="0"/>
              <a:t>Соответствием сумм по Извещению показателям </a:t>
            </a:r>
            <a:r>
              <a:rPr lang="ru-RU" sz="1800" dirty="0" smtClean="0"/>
              <a:t>принятых денежных обязательств </a:t>
            </a:r>
            <a:r>
              <a:rPr lang="ru-RU" sz="1800" b="0" dirty="0" smtClean="0"/>
              <a:t>за исключением перечисленных авансов! (оформление производится НЕ кассовым методом)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 smtClean="0"/>
              <a:t>Соответствие </a:t>
            </a:r>
            <a:r>
              <a:rPr lang="ru-RU" sz="1800" b="0" dirty="0" smtClean="0"/>
              <a:t>счетов учета по субсидиям и МБТ </a:t>
            </a:r>
            <a:r>
              <a:rPr lang="ru-RU" sz="1800" dirty="0"/>
              <a:t>- текущего и капитального </a:t>
            </a:r>
            <a:r>
              <a:rPr lang="ru-RU" sz="1800" dirty="0" smtClean="0"/>
              <a:t>характера – </a:t>
            </a:r>
            <a:r>
              <a:rPr lang="ru-RU" sz="1800" b="0" dirty="0" smtClean="0"/>
              <a:t>(изменения Приказа Минфина 157н) </a:t>
            </a:r>
          </a:p>
          <a:p>
            <a:endParaRPr lang="ru-RU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 smtClean="0"/>
              <a:t>Учетные данные по объектам в отношении </a:t>
            </a:r>
            <a:r>
              <a:rPr lang="ru-RU" sz="1800" b="0" dirty="0"/>
              <a:t>которых в Извещениях </a:t>
            </a:r>
            <a:r>
              <a:rPr lang="ru-RU" sz="1800" b="0" dirty="0" smtClean="0"/>
              <a:t>представляются </a:t>
            </a:r>
            <a:r>
              <a:rPr lang="ru-RU" sz="1800" b="0" dirty="0" smtClean="0"/>
              <a:t>показатели </a:t>
            </a:r>
            <a:r>
              <a:rPr lang="ru-RU" sz="1800" b="0" dirty="0" smtClean="0"/>
              <a:t>изменения </a:t>
            </a:r>
            <a:r>
              <a:rPr lang="ru-RU" sz="1800" dirty="0" smtClean="0"/>
              <a:t>стоимости ОЦДИ </a:t>
            </a:r>
            <a:r>
              <a:rPr lang="ru-RU" sz="1800" b="0" dirty="0" smtClean="0"/>
              <a:t>должны </a:t>
            </a:r>
            <a:r>
              <a:rPr lang="ru-RU" sz="1800" b="0" dirty="0" smtClean="0"/>
              <a:t>быть сверены с</a:t>
            </a:r>
            <a:r>
              <a:rPr lang="ru-RU" sz="1800" b="0" dirty="0" smtClean="0"/>
              <a:t> </a:t>
            </a:r>
            <a:r>
              <a:rPr lang="ru-RU" sz="1800" b="0" dirty="0" smtClean="0"/>
              <a:t>данными ЕГРН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/>
              <a:t>Соответствие показателей Извещений </a:t>
            </a:r>
            <a:r>
              <a:rPr lang="ru-RU" sz="1800" b="0" dirty="0" smtClean="0"/>
              <a:t>показателям в </a:t>
            </a:r>
            <a:r>
              <a:rPr lang="ru-RU" sz="1800" dirty="0" smtClean="0"/>
              <a:t>Отчете о </a:t>
            </a:r>
            <a:r>
              <a:rPr lang="ru-RU" sz="1800" dirty="0"/>
              <a:t>достижении значений результатов предоставления </a:t>
            </a:r>
            <a:r>
              <a:rPr lang="ru-RU" sz="1800" dirty="0" smtClean="0"/>
              <a:t>Субсидии</a:t>
            </a:r>
            <a:endParaRPr lang="ru-RU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10989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7" y="75803"/>
            <a:ext cx="9263074" cy="830997"/>
          </a:xfr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algn="l" hangingPunct="0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Порядок отражения взаимосвязанных показателей в отчетности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7801"/>
            <a:ext cx="1941844" cy="756599"/>
          </a:xfrm>
          <a:prstGeom prst="rect">
            <a:avLst/>
          </a:prstGeom>
        </p:spPr>
      </p:pic>
      <p:cxnSp>
        <p:nvCxnSpPr>
          <p:cNvPr id="45" name="Прямая со стрелкой 44"/>
          <p:cNvCxnSpPr/>
          <p:nvPr/>
        </p:nvCxnSpPr>
        <p:spPr>
          <a:xfrm>
            <a:off x="136770" y="970508"/>
            <a:ext cx="10951535" cy="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16952" y="6400800"/>
            <a:ext cx="10951535" cy="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2324" y="1186066"/>
            <a:ext cx="4741680" cy="6463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algn="just" defTabSz="914400" hangingPunct="0">
              <a:lnSpc>
                <a:spcPct val="90000"/>
              </a:lnSpc>
              <a:spcBef>
                <a:spcPct val="0"/>
              </a:spcBef>
              <a:buNone/>
              <a:defRPr sz="1400" b="0" i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2000" b="1" dirty="0"/>
              <a:t>Приказ Министерства финансов Российской Федерации от 28.12.2010 № 191н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129" y="2557209"/>
            <a:ext cx="4524071" cy="6740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algn="just" defTabSz="914400" hangingPunct="0">
              <a:lnSpc>
                <a:spcPct val="90000"/>
              </a:lnSpc>
              <a:spcBef>
                <a:spcPct val="0"/>
              </a:spcBef>
              <a:buNone/>
              <a:defRPr sz="1400" b="0" i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Сведения о финансовых вложениях получателя бюджетных средств, администратора источников финансирования дефицита бюджета </a:t>
            </a:r>
            <a:br>
              <a:rPr lang="ru-RU" dirty="0"/>
            </a:br>
            <a:r>
              <a:rPr lang="ru-RU" dirty="0"/>
              <a:t>(ОКУД 0503171)</a:t>
            </a: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2434547" y="1977378"/>
            <a:ext cx="566758" cy="422002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1916" y="1275981"/>
            <a:ext cx="4741680" cy="4801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algn="just" defTabSz="914400" hangingPunct="0">
              <a:lnSpc>
                <a:spcPct val="90000"/>
              </a:lnSpc>
              <a:spcBef>
                <a:spcPct val="0"/>
              </a:spcBef>
              <a:buNone/>
              <a:defRPr sz="1400" b="0" i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2000" b="1" dirty="0"/>
              <a:t>Приказ Министерства финансов Российской Федерации от 25.03.2011 № 33н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9041025" y="1980745"/>
            <a:ext cx="560024" cy="422002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0414" y="2558968"/>
            <a:ext cx="4024684" cy="4801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algn="just" defTabSz="914400" hangingPunct="0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Баланс государственного (муниципального) учреждения (ОКУД 0503730) (код строки 480 Расчеты с учредителем (021006000)</a:t>
            </a:r>
          </a:p>
        </p:txBody>
      </p:sp>
      <p:sp>
        <p:nvSpPr>
          <p:cNvPr id="25" name="Равно 24"/>
          <p:cNvSpPr/>
          <p:nvPr/>
        </p:nvSpPr>
        <p:spPr>
          <a:xfrm>
            <a:off x="5411342" y="2089433"/>
            <a:ext cx="1246450" cy="382322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black"/>
              </a:solidFill>
            </a:endParaRPr>
          </a:p>
        </p:txBody>
      </p:sp>
      <p:pic>
        <p:nvPicPr>
          <p:cNvPr id="26" name="Picture 1" descr="image (3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" b="37482"/>
          <a:stretch/>
        </p:blipFill>
        <p:spPr bwMode="auto">
          <a:xfrm>
            <a:off x="3865030" y="3637960"/>
            <a:ext cx="8217643" cy="260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950551" y="5258357"/>
            <a:ext cx="8046600" cy="12870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6950198" y="3495230"/>
            <a:ext cx="2698004" cy="141860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03368" y="3228302"/>
            <a:ext cx="1428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КФО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589353" y="4721930"/>
            <a:ext cx="1920982" cy="990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>
            <a:off x="8725516" y="3495230"/>
            <a:ext cx="1910784" cy="15398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606626" y="3235433"/>
            <a:ext cx="1428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КФО 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КФО 7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6087" y="1722939"/>
            <a:ext cx="1546789" cy="4801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algn="just" defTabSz="914400" hangingPunct="0">
              <a:lnSpc>
                <a:spcPct val="90000"/>
              </a:lnSpc>
              <a:spcBef>
                <a:spcPct val="0"/>
              </a:spcBef>
              <a:defRPr sz="1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/>
              <a:t>взаимосвязанные показатели</a:t>
            </a:r>
          </a:p>
        </p:txBody>
      </p:sp>
      <p:pic>
        <p:nvPicPr>
          <p:cNvPr id="32" name="Picture 4" descr="https://avatars.mds.yandex.net/i?id=bcca653b35443377cc74aad55126c8f0_l-4119755-images-thumbs&amp;ref=rim&amp;n=13&amp;w=1080&amp;h=10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98" y="4314587"/>
            <a:ext cx="732857" cy="6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41129" y="3903047"/>
            <a:ext cx="3306229" cy="19844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algn="just" defTabSz="914400" hangingPunct="0">
              <a:lnSpc>
                <a:spcPct val="90000"/>
              </a:lnSpc>
              <a:spcBef>
                <a:spcPct val="0"/>
              </a:spcBef>
              <a:buNone/>
              <a:defRPr sz="1400" b="0" i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Показатели по счету 7.210.06.561 в Балансе государственного (муниципального) учреждения отражаются аналогично положениям, применяемым в отношении ОЦИ, приобретенного за счет средств от приносящей доход деятельности (</a:t>
            </a:r>
            <a:r>
              <a:rPr lang="ru-RU" dirty="0" smtClean="0"/>
              <a:t>КФО2</a:t>
            </a:r>
            <a:r>
              <a:rPr lang="ru-RU" dirty="0"/>
              <a:t>)</a:t>
            </a:r>
          </a:p>
        </p:txBody>
      </p:sp>
      <p:sp>
        <p:nvSpPr>
          <p:cNvPr id="33" name="Номер слайда 1">
            <a:extLst>
              <a:ext uri="{FF2B5EF4-FFF2-40B4-BE49-F238E27FC236}">
                <a16:creationId xmlns="" xmlns:a16="http://schemas.microsoft.com/office/drawing/2014/main" id="{0410FAC5-67EE-4B1D-A764-CF3827B6E672}"/>
              </a:ext>
            </a:extLst>
          </p:cNvPr>
          <p:cNvSpPr txBox="1">
            <a:spLocks/>
          </p:cNvSpPr>
          <p:nvPr/>
        </p:nvSpPr>
        <p:spPr>
          <a:xfrm>
            <a:off x="9186508" y="6534880"/>
            <a:ext cx="2743200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1932493" rtl="0" eaLnBrk="1" latinLnBrk="0" hangingPunct="1">
              <a:defRPr sz="380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66246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2493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98739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64986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1232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7479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63725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29972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250" dirty="0" smtClean="0">
                <a:solidFill>
                  <a:srgbClr val="4F81BD">
                    <a:lumMod val="50000"/>
                  </a:srgbClr>
                </a:solidFill>
                <a:latin typeface="Arial" panose="020B0604020202020204"/>
              </a:rPr>
              <a:t>7</a:t>
            </a:r>
            <a:endParaRPr lang="ru-RU" altLang="ru-RU" sz="1250" dirty="0">
              <a:solidFill>
                <a:srgbClr val="4F81BD">
                  <a:lumMod val="5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810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98" y="1094786"/>
            <a:ext cx="6970688" cy="2211230"/>
          </a:xfrm>
          <a:prstGeom prst="rect">
            <a:avLst/>
          </a:prstGeom>
        </p:spPr>
      </p:pic>
      <p:sp>
        <p:nvSpPr>
          <p:cNvPr id="96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508" y="6481578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pPr/>
              <a:t>8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52800" y="1600200"/>
            <a:ext cx="2133600" cy="2286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82000" y="1524000"/>
            <a:ext cx="3429000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ru-RU" sz="1400" dirty="0">
                <a:solidFill>
                  <a:srgbClr val="003B59"/>
                </a:solidFill>
                <a:latin typeface="Georgia" panose="02040502050405020303" pitchFamily="18" charset="0"/>
              </a:rPr>
              <a:t>Вкладка «Справочная информация по остаткам и оборотам». На данной вкладке </a:t>
            </a:r>
            <a:r>
              <a:rPr lang="ru-RU" sz="1400" dirty="0" smtClean="0">
                <a:solidFill>
                  <a:srgbClr val="003B59"/>
                </a:solidFill>
                <a:latin typeface="Georgia" panose="02040502050405020303" pitchFamily="18" charset="0"/>
              </a:rPr>
              <a:t>размещена </a:t>
            </a:r>
            <a:r>
              <a:rPr lang="ru-RU" sz="1400" dirty="0">
                <a:solidFill>
                  <a:srgbClr val="003B59"/>
                </a:solidFill>
                <a:latin typeface="Georgia" panose="02040502050405020303" pitchFamily="18" charset="0"/>
              </a:rPr>
              <a:t>информация об остатках и оборотах у получателя извещения (ГРБС), произведенных с начала года до даты составления Извещения.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ru-RU" sz="1400" dirty="0">
                <a:solidFill>
                  <a:srgbClr val="003B59"/>
                </a:solidFill>
                <a:latin typeface="Georgia" panose="02040502050405020303" pitchFamily="18" charset="0"/>
              </a:rPr>
              <a:t>В графе «Счета или корреспонденция отправителя» </a:t>
            </a:r>
            <a:r>
              <a:rPr lang="ru-RU" sz="1400" dirty="0" smtClean="0">
                <a:solidFill>
                  <a:srgbClr val="003B59"/>
                </a:solidFill>
                <a:latin typeface="Georgia" panose="02040502050405020303" pitchFamily="18" charset="0"/>
              </a:rPr>
              <a:t>отражен </a:t>
            </a:r>
            <a:r>
              <a:rPr lang="ru-RU" sz="1400" dirty="0">
                <a:solidFill>
                  <a:srgbClr val="003B59"/>
                </a:solidFill>
                <a:latin typeface="Georgia" panose="02040502050405020303" pitchFamily="18" charset="0"/>
              </a:rPr>
              <a:t>счет или корреспонденция счетов отправителя извещения, соответствующая счету или корреспонденции получателя извещения по данной операции, отраженной отправителем извещения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98" y="3201112"/>
            <a:ext cx="6970688" cy="29901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14"/>
            <a:ext cx="1941844" cy="756599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163664" y="947951"/>
            <a:ext cx="11979030" cy="53695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3183894" y="112663"/>
            <a:ext cx="8745814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67" b="1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Справочная информация в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Извещении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36770" y="6324600"/>
            <a:ext cx="12055230" cy="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5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0" y="2088840"/>
            <a:ext cx="10038095" cy="3814428"/>
          </a:xfrm>
          <a:prstGeom prst="rect">
            <a:avLst/>
          </a:prstGeom>
        </p:spPr>
      </p:pic>
      <p:sp>
        <p:nvSpPr>
          <p:cNvPr id="96" name="Номер слайда 1">
            <a:extLst>
              <a:ext uri="{FF2B5EF4-FFF2-40B4-BE49-F238E27FC236}">
                <a16:creationId xmlns="" xmlns:a16="http://schemas.microsoft.com/office/drawing/2014/main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508" y="6534880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9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63432" y="1155921"/>
            <a:ext cx="8216913" cy="6463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algn="ctr" defTabSz="914400" hangingPunct="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Вкладка «Порядок заполнения», содержит краткую информацию по порядку заполнения формы извещения.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362200" y="2838323"/>
            <a:ext cx="1447800" cy="23202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139906" y="3840477"/>
            <a:ext cx="9144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6477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На вкладке «Извещение» для редактирования доступны только КБК в графах 2 и 3, а также сумма в графе 4. Редактирование сумм производится в соответствии со сведениями, расположенными</a:t>
            </a:r>
            <a:r>
              <a:rPr kumimoji="0" lang="ru-RU" alt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на вкладке «Справочная информация по остаткам и оборотам»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6477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После редактирования документа провести контроли, согласование/ утверждение Извещение и представить документ Учреждению-получателю.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6477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14"/>
            <a:ext cx="1941844" cy="756599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V="1">
            <a:off x="163664" y="947951"/>
            <a:ext cx="11979030" cy="53695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3183894" y="112663"/>
            <a:ext cx="8745814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67" b="1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Информация по порядку заполнения в годовом извещении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36770" y="6324600"/>
            <a:ext cx="12055230" cy="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8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17235</TotalTime>
  <Words>828</Words>
  <Application>Microsoft Office PowerPoint</Application>
  <PresentationFormat>Широкоэкранный</PresentationFormat>
  <Paragraphs>242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Century Gothic</vt:lpstr>
      <vt:lpstr>Georgia</vt:lpstr>
      <vt:lpstr>Helvetica Neue Medium</vt:lpstr>
      <vt:lpstr>Segoe UI Historic</vt:lpstr>
      <vt:lpstr>Segoe UI Light</vt:lpstr>
      <vt:lpstr>Times New Roman</vt:lpstr>
      <vt:lpstr>Wingdings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отражения взаимосвязанных показателей в отчетности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Харций Марианна Михайловна</cp:lastModifiedBy>
  <cp:revision>611</cp:revision>
  <cp:lastPrinted>2022-11-16T05:53:23Z</cp:lastPrinted>
  <dcterms:created xsi:type="dcterms:W3CDTF">2019-07-31T16:47:50Z</dcterms:created>
  <dcterms:modified xsi:type="dcterms:W3CDTF">2024-12-03T10:45:39Z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