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63" r:id="rId2"/>
    <p:sldId id="257" r:id="rId3"/>
    <p:sldId id="304" r:id="rId4"/>
    <p:sldId id="291" r:id="rId5"/>
    <p:sldId id="315" r:id="rId6"/>
    <p:sldId id="316" r:id="rId7"/>
    <p:sldId id="288" r:id="rId8"/>
    <p:sldId id="294" r:id="rId9"/>
    <p:sldId id="295" r:id="rId10"/>
    <p:sldId id="306" r:id="rId11"/>
    <p:sldId id="293" r:id="rId12"/>
    <p:sldId id="318" r:id="rId13"/>
    <p:sldId id="274" r:id="rId14"/>
    <p:sldId id="296" r:id="rId15"/>
    <p:sldId id="321" r:id="rId16"/>
    <p:sldId id="319" r:id="rId17"/>
    <p:sldId id="297" r:id="rId18"/>
    <p:sldId id="308" r:id="rId19"/>
    <p:sldId id="299" r:id="rId20"/>
    <p:sldId id="313" r:id="rId21"/>
    <p:sldId id="314" r:id="rId22"/>
    <p:sldId id="300" r:id="rId23"/>
    <p:sldId id="260" r:id="rId24"/>
    <p:sldId id="309" r:id="rId25"/>
    <p:sldId id="302" r:id="rId26"/>
    <p:sldId id="310" r:id="rId27"/>
    <p:sldId id="311" r:id="rId28"/>
    <p:sldId id="312" r:id="rId29"/>
    <p:sldId id="284" r:id="rId30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F5FC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BBE3-8374-4A55-A1D8-ED1151F6B14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9FDA-60AD-4943-A25B-94EF33877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9FDA-60AD-4943-A25B-94EF33877C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3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189C-261D-4B21-84B1-75D4DB80C4D0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B5B5-069F-4C67-9E95-AA0957CCD4DC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DB4A-4FBA-4987-871A-87A655409811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C125B8EA-398F-488D-8690-5A6C38D2C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FB5-BE2E-44CA-9070-E87E6D19AE0B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6D7D-5349-4D7E-932F-95D5D9B34C4D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701-F7F8-43B6-9C15-F4EF148C432C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DDE-F248-49EF-9AE9-D31766DDCDD3}" type="datetime1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EA5A-3F40-47DF-BB51-CE83FEE40CCC}" type="datetime1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436-E6A9-4D44-813F-C6F5775CCAB5}" type="datetime1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82F9-FF8F-4B12-A4B4-F0DCA7F61805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4B5-BE60-411A-ADFE-015360C47FE8}" type="datetime1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DC07-5F9B-462C-AEBA-8982261E128F}" type="datetime1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754" y="114300"/>
            <a:ext cx="6082886" cy="33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ru-RU" sz="30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Переход на новую модель бухгалтерского учета в системе казначейских платежей </a:t>
            </a:r>
          </a:p>
          <a:p>
            <a:pPr algn="l" hangingPunct="1"/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(по операциям, осуществляемым в рамках казначейского обслуживания поступлений в бюджеты бюджетной системы Российской Федерации)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54" y="3866006"/>
            <a:ext cx="8243563" cy="861566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Журина Ю.А.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Начальник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отдела бюджетного учета </a:t>
            </a:r>
          </a:p>
          <a:p>
            <a:r>
              <a:rPr lang="ru-RU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отчетности по операциям бюджетов </a:t>
            </a:r>
            <a:endParaRPr lang="ru-RU" sz="1600" b="0" kern="12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1259" t="16151" r="46508" b="13050"/>
          <a:stretch/>
        </p:blipFill>
        <p:spPr>
          <a:xfrm>
            <a:off x="1144854" y="1375467"/>
            <a:ext cx="5474272" cy="4085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4908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 диагностики данных в ПУД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144852" y="1365155"/>
            <a:ext cx="5474272" cy="409398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0907" y="2164151"/>
            <a:ext cx="3580516" cy="25853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Принятие к учету поступлений, ошибочно зачисленных на счет другого органа Федерального казначейства</a:t>
            </a:r>
          </a:p>
          <a:p>
            <a:r>
              <a:rPr lang="ru-R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Передача сумм поступлений, ошибочно зачисленных на счет другого органа Федерального казначейства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1952" y="5832259"/>
            <a:ext cx="3770293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Учёт по старому плану счетов</a:t>
            </a:r>
            <a:endParaRPr lang="ru-RU" dirty="0"/>
          </a:p>
        </p:txBody>
      </p:sp>
      <p:cxnSp>
        <p:nvCxnSpPr>
          <p:cNvPr id="35" name="Соединительная линия уступом 34"/>
          <p:cNvCxnSpPr>
            <a:stCxn id="18" idx="3"/>
          </p:cNvCxnSpPr>
          <p:nvPr/>
        </p:nvCxnSpPr>
        <p:spPr>
          <a:xfrm flipV="1">
            <a:off x="5672245" y="4986305"/>
            <a:ext cx="225635" cy="1030620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3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10</a:t>
            </a:fld>
            <a:endParaRPr lang="ru-RU" dirty="0"/>
          </a:p>
        </p:txBody>
      </p:sp>
      <p:sp>
        <p:nvSpPr>
          <p:cNvPr id="16" name="Google Shape;530;p38"/>
          <p:cNvSpPr/>
          <p:nvPr/>
        </p:nvSpPr>
        <p:spPr>
          <a:xfrm>
            <a:off x="10567543" y="4212073"/>
            <a:ext cx="944753" cy="774232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Глобальная диагностика в </a:t>
            </a:r>
            <a:r>
              <a:rPr lang="ru-RU" sz="2800" b="1" dirty="0" err="1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ПУиО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4168" y="5338258"/>
            <a:ext cx="11494008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Согласно письма </a:t>
            </a:r>
            <a:r>
              <a:rPr lang="ru-RU" sz="1600" dirty="0"/>
              <a:t>Федерального казначейства от 20.11.2024 №13-03-03/33955 «Об особенностях работы в </a:t>
            </a:r>
            <a:r>
              <a:rPr lang="ru-RU" sz="1600" dirty="0" err="1"/>
              <a:t>ПУиО</a:t>
            </a:r>
            <a:r>
              <a:rPr lang="ru-RU" sz="1600" dirty="0"/>
              <a:t> до выпуска версии 24.10</a:t>
            </a:r>
            <a:r>
              <a:rPr lang="en-US" sz="1600" dirty="0"/>
              <a:t> SVAP</a:t>
            </a:r>
            <a:r>
              <a:rPr lang="ru-RU" sz="1600" dirty="0" smtClean="0"/>
              <a:t>», </a:t>
            </a:r>
            <a:r>
              <a:rPr lang="ru-RU" sz="1600" dirty="0"/>
              <a:t>отчет по Глобальной диагностике формируется </a:t>
            </a:r>
            <a:r>
              <a:rPr lang="ru-RU" sz="1600" b="1" dirty="0"/>
              <a:t>только</a:t>
            </a:r>
            <a:r>
              <a:rPr lang="ru-RU" sz="1600" dirty="0"/>
              <a:t> по виду ошибки «</a:t>
            </a:r>
            <a:r>
              <a:rPr lang="ru-RU" sz="1600" dirty="0" err="1"/>
              <a:t>Неконсистентность</a:t>
            </a:r>
            <a:r>
              <a:rPr lang="ru-RU" sz="1600" dirty="0"/>
              <a:t> данных локального </a:t>
            </a:r>
            <a:r>
              <a:rPr lang="ru-RU" sz="1600" dirty="0" err="1"/>
              <a:t>датамарта</a:t>
            </a:r>
            <a:r>
              <a:rPr lang="ru-RU" sz="1600" dirty="0"/>
              <a:t> и </a:t>
            </a:r>
            <a:r>
              <a:rPr lang="ru-RU" sz="1600" dirty="0" err="1" smtClean="0"/>
              <a:t>супердатамарта</a:t>
            </a:r>
            <a:r>
              <a:rPr lang="ru-RU" sz="1600" dirty="0" smtClean="0"/>
              <a:t>». </a:t>
            </a:r>
            <a:endParaRPr lang="ru-RU" sz="16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t="17838" r="23069" b="16750"/>
          <a:stretch/>
        </p:blipFill>
        <p:spPr>
          <a:xfrm>
            <a:off x="484171" y="1016124"/>
            <a:ext cx="7589983" cy="4142233"/>
          </a:xfrm>
          <a:prstGeom prst="rect">
            <a:avLst/>
          </a:prstGeom>
        </p:spPr>
      </p:pic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84169" y="997723"/>
            <a:ext cx="7589983" cy="4160634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582981" y="1401068"/>
            <a:ext cx="112815" cy="21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4312" y="1794578"/>
            <a:ext cx="2221527" cy="25853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Сверка межсистемных </a:t>
            </a:r>
            <a:r>
              <a:rPr lang="ru-RU" dirty="0"/>
              <a:t>и </a:t>
            </a:r>
            <a:r>
              <a:rPr lang="ru-RU" dirty="0" err="1"/>
              <a:t>внутриказначейских</a:t>
            </a:r>
            <a:r>
              <a:rPr lang="ru-RU" dirty="0"/>
              <a:t> расчетов, а также </a:t>
            </a:r>
            <a:r>
              <a:rPr lang="ru-RU" dirty="0" smtClean="0"/>
              <a:t>проверка </a:t>
            </a:r>
            <a:r>
              <a:rPr lang="ru-RU" dirty="0"/>
              <a:t>полноты учетных данных, загруженных в единое хранилище учетных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18" name="Rounded Rectangle 24"/>
          <p:cNvSpPr/>
          <p:nvPr/>
        </p:nvSpPr>
        <p:spPr>
          <a:xfrm rot="10800000">
            <a:off x="8300862" y="2996241"/>
            <a:ext cx="918382" cy="179126"/>
          </a:xfrm>
          <a:prstGeom prst="roundRect">
            <a:avLst>
              <a:gd name="adj" fmla="val 19693"/>
            </a:avLst>
          </a:prstGeom>
          <a:gradFill>
            <a:gsLst>
              <a:gs pos="50000">
                <a:srgbClr val="D7E4BD">
                  <a:alpha val="30000"/>
                </a:srgbClr>
              </a:gs>
              <a:gs pos="0">
                <a:srgbClr val="B7DEE8">
                  <a:alpha val="30000"/>
                </a:srgbClr>
              </a:gs>
              <a:gs pos="100000">
                <a:srgbClr val="B9CDE5">
                  <a:alpha val="30000"/>
                </a:srgbClr>
              </a:gs>
            </a:gsLst>
            <a:lin ang="10800000" scaled="0"/>
          </a:gra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(Заголовки)"/>
            </a:endParaRPr>
          </a:p>
        </p:txBody>
      </p:sp>
      <p:sp>
        <p:nvSpPr>
          <p:cNvPr id="19" name="Oval 47"/>
          <p:cNvSpPr>
            <a:spLocks noChangeArrowheads="1"/>
          </p:cNvSpPr>
          <p:nvPr/>
        </p:nvSpPr>
        <p:spPr bwMode="auto">
          <a:xfrm>
            <a:off x="9018558" y="2971160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8682321" y="2971160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7" name="Нашивка 7"/>
          <p:cNvSpPr/>
          <p:nvPr/>
        </p:nvSpPr>
        <p:spPr>
          <a:xfrm rot="10800000">
            <a:off x="8209218" y="2838510"/>
            <a:ext cx="376918" cy="469508"/>
          </a:xfrm>
          <a:prstGeom prst="chevr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Внесение изменений в учетные данные в закрытый операционный день системы ПУД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12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78848" y="1121240"/>
            <a:ext cx="2880062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редварительно закрытый операционный день в ПУД</a:t>
            </a:r>
            <a:endParaRPr lang="ru-RU" dirty="0"/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812478" y="2004892"/>
            <a:ext cx="2812802" cy="5570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Потребность внесения изменений в учетные данные закрытых операционных дней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09845" y="2835131"/>
            <a:ext cx="1935215" cy="5369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Функциональные отделы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15190" y="2835133"/>
            <a:ext cx="1935215" cy="53694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09845" y="3580067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5400000">
            <a:off x="2244086" y="1927845"/>
            <a:ext cx="273145" cy="154142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3931772" y="1916599"/>
            <a:ext cx="273147" cy="1563919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191055" y="4916425"/>
            <a:ext cx="1914199" cy="63007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ПУД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15190" y="3580067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669229" y="3372074"/>
            <a:ext cx="0" cy="20799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822553" y="3372076"/>
            <a:ext cx="0" cy="207991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27" idx="1"/>
            <a:endCxn id="28" idx="3"/>
          </p:cNvCxnSpPr>
          <p:nvPr/>
        </p:nvCxnSpPr>
        <p:spPr>
          <a:xfrm rot="10800000" flipV="1">
            <a:off x="2645060" y="3103604"/>
            <a:ext cx="1170130" cy="8590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690065" y="3355042"/>
            <a:ext cx="106324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согласование</a:t>
            </a:r>
            <a:endParaRPr lang="ru-RU" sz="10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5400000">
            <a:off x="3727547" y="3813467"/>
            <a:ext cx="571273" cy="1634643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16200000" flipH="1">
            <a:off x="2079463" y="3895438"/>
            <a:ext cx="571273" cy="14707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638650" y="2004891"/>
            <a:ext cx="2812802" cy="5570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Потребность внесения изменений в учетные данные закрытых операционных дней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36017" y="2835130"/>
            <a:ext cx="1935215" cy="5369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Функциональные отделы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641362" y="2835132"/>
            <a:ext cx="1935215" cy="53694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36017" y="3580066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>
            <a:off x="8070258" y="1927844"/>
            <a:ext cx="273145" cy="154142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/>
          <p:nvPr/>
        </p:nvCxnSpPr>
        <p:spPr>
          <a:xfrm rot="16200000" flipH="1">
            <a:off x="9757944" y="1916598"/>
            <a:ext cx="273147" cy="1563919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099197" y="4827918"/>
            <a:ext cx="1914199" cy="34712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УФК по Свердловской области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641362" y="3580066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9" name="Прямая со стрелкой 48"/>
          <p:cNvCxnSpPr>
            <a:stCxn id="42" idx="2"/>
            <a:endCxn id="44" idx="0"/>
          </p:cNvCxnSpPr>
          <p:nvPr/>
        </p:nvCxnSpPr>
        <p:spPr>
          <a:xfrm>
            <a:off x="7503625" y="3372075"/>
            <a:ext cx="0" cy="20799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3" idx="2"/>
            <a:endCxn id="48" idx="0"/>
          </p:cNvCxnSpPr>
          <p:nvPr/>
        </p:nvCxnSpPr>
        <p:spPr>
          <a:xfrm>
            <a:off x="10608970" y="3372075"/>
            <a:ext cx="0" cy="207991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43" idx="1"/>
            <a:endCxn id="44" idx="3"/>
          </p:cNvCxnSpPr>
          <p:nvPr/>
        </p:nvCxnSpPr>
        <p:spPr>
          <a:xfrm rot="10800000" flipV="1">
            <a:off x="8471232" y="3103603"/>
            <a:ext cx="1170130" cy="8590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8516237" y="3355041"/>
            <a:ext cx="106324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согласование</a:t>
            </a:r>
            <a:endParaRPr lang="ru-RU" sz="10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5020" y="1119387"/>
            <a:ext cx="2880062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Окончательно закрытый операционный день в ПУД</a:t>
            </a:r>
            <a:endParaRPr lang="ru-RU" dirty="0"/>
          </a:p>
        </p:txBody>
      </p:sp>
      <p:sp>
        <p:nvSpPr>
          <p:cNvPr id="61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099197" y="5434495"/>
            <a:ext cx="1914199" cy="22331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ПУД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rot="5400000">
            <a:off x="9638957" y="3810198"/>
            <a:ext cx="482767" cy="1552673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6200000" flipH="1">
            <a:off x="7998823" y="3810198"/>
            <a:ext cx="482767" cy="15526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977544" y="5209154"/>
            <a:ext cx="0" cy="20799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9112558" y="5186324"/>
            <a:ext cx="0" cy="207991"/>
          </a:xfrm>
          <a:prstGeom prst="straightConnector1">
            <a:avLst/>
          </a:prstGeom>
          <a:ln>
            <a:solidFill>
              <a:srgbClr val="4978B1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Куб 83"/>
          <p:cNvSpPr/>
          <p:nvPr/>
        </p:nvSpPr>
        <p:spPr>
          <a:xfrm>
            <a:off x="6128051" y="999271"/>
            <a:ext cx="151158" cy="431117"/>
          </a:xfrm>
          <a:prstGeom prst="cube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Куб 84"/>
          <p:cNvSpPr/>
          <p:nvPr/>
        </p:nvSpPr>
        <p:spPr>
          <a:xfrm>
            <a:off x="6128051" y="1612278"/>
            <a:ext cx="151158" cy="431117"/>
          </a:xfrm>
          <a:prstGeom prst="cube">
            <a:avLst/>
          </a:prstGeom>
          <a:solidFill>
            <a:schemeClr val="accent1">
              <a:lumMod val="40000"/>
              <a:lumOff val="6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Куб 85"/>
          <p:cNvSpPr/>
          <p:nvPr/>
        </p:nvSpPr>
        <p:spPr>
          <a:xfrm>
            <a:off x="6128051" y="2225285"/>
            <a:ext cx="151158" cy="431117"/>
          </a:xfrm>
          <a:prstGeom prst="cube">
            <a:avLst/>
          </a:prstGeom>
          <a:solidFill>
            <a:schemeClr val="accent1">
              <a:lumMod val="60000"/>
              <a:lumOff val="4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Куб 86"/>
          <p:cNvSpPr/>
          <p:nvPr/>
        </p:nvSpPr>
        <p:spPr>
          <a:xfrm>
            <a:off x="6128051" y="2838292"/>
            <a:ext cx="151158" cy="431117"/>
          </a:xfrm>
          <a:prstGeom prst="cube">
            <a:avLst/>
          </a:prstGeom>
          <a:solidFill>
            <a:schemeClr val="accent1">
              <a:lumMod val="75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Куб 87"/>
          <p:cNvSpPr/>
          <p:nvPr/>
        </p:nvSpPr>
        <p:spPr>
          <a:xfrm>
            <a:off x="6128051" y="3451299"/>
            <a:ext cx="151158" cy="431117"/>
          </a:xfrm>
          <a:prstGeom prst="cube">
            <a:avLst/>
          </a:prstGeom>
          <a:solidFill>
            <a:schemeClr val="accent1">
              <a:lumMod val="50000"/>
              <a:alpha val="9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Куб 88"/>
          <p:cNvSpPr/>
          <p:nvPr/>
        </p:nvSpPr>
        <p:spPr>
          <a:xfrm>
            <a:off x="6128051" y="4064306"/>
            <a:ext cx="151158" cy="431117"/>
          </a:xfrm>
          <a:prstGeom prst="cube">
            <a:avLst/>
          </a:prstGeom>
          <a:solidFill>
            <a:schemeClr val="accent1">
              <a:lumMod val="75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Куб 89"/>
          <p:cNvSpPr/>
          <p:nvPr/>
        </p:nvSpPr>
        <p:spPr>
          <a:xfrm>
            <a:off x="6128051" y="4677313"/>
            <a:ext cx="151158" cy="431117"/>
          </a:xfrm>
          <a:prstGeom prst="cube">
            <a:avLst/>
          </a:prstGeom>
          <a:solidFill>
            <a:schemeClr val="accent1">
              <a:lumMod val="60000"/>
              <a:lumOff val="4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Куб 90"/>
          <p:cNvSpPr/>
          <p:nvPr/>
        </p:nvSpPr>
        <p:spPr>
          <a:xfrm>
            <a:off x="6128051" y="5290320"/>
            <a:ext cx="151158" cy="431117"/>
          </a:xfrm>
          <a:prstGeom prst="cube">
            <a:avLst/>
          </a:prstGeom>
          <a:solidFill>
            <a:schemeClr val="accent1">
              <a:lumMod val="40000"/>
              <a:lumOff val="6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24"/>
          <p:cNvSpPr txBox="1"/>
          <p:nvPr/>
        </p:nvSpPr>
        <p:spPr>
          <a:xfrm>
            <a:off x="448408" y="5761485"/>
            <a:ext cx="11368454" cy="4308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 smtClean="0"/>
              <a:t>Согласно письма </a:t>
            </a:r>
            <a:r>
              <a:rPr lang="ru-RU" sz="1100" dirty="0"/>
              <a:t>Федерального казначейства от 20.11.2024 №13-03-03/33955 «Об особенностях работы в </a:t>
            </a:r>
            <a:r>
              <a:rPr lang="ru-RU" sz="1100" dirty="0" err="1"/>
              <a:t>ПУиО</a:t>
            </a:r>
            <a:r>
              <a:rPr lang="ru-RU" sz="1100" dirty="0"/>
              <a:t> до выпуска версии 24.10</a:t>
            </a:r>
            <a:r>
              <a:rPr lang="en-US" sz="1100" dirty="0"/>
              <a:t> SVAP</a:t>
            </a:r>
            <a:r>
              <a:rPr lang="ru-RU" sz="1100" dirty="0" smtClean="0"/>
              <a:t>» </a:t>
            </a:r>
            <a:r>
              <a:rPr lang="ru-RU" sz="1100" dirty="0"/>
              <a:t>о</a:t>
            </a:r>
            <a:r>
              <a:rPr lang="ru-RU" sz="1100" dirty="0" smtClean="0"/>
              <a:t>кончательное </a:t>
            </a:r>
            <a:r>
              <a:rPr lang="ru-RU" sz="1100" dirty="0"/>
              <a:t>закрытие операционного дня системы ПУД </a:t>
            </a:r>
            <a:r>
              <a:rPr lang="ru-RU" sz="1100" dirty="0" smtClean="0"/>
              <a:t> </a:t>
            </a:r>
            <a:r>
              <a:rPr lang="ru-RU" sz="1100" dirty="0" err="1" smtClean="0"/>
              <a:t>ТОФКом</a:t>
            </a:r>
            <a:r>
              <a:rPr lang="ru-RU" sz="1100" dirty="0" smtClean="0"/>
              <a:t> </a:t>
            </a:r>
            <a:r>
              <a:rPr lang="ru-RU" sz="1100" b="1" dirty="0"/>
              <a:t>не </a:t>
            </a:r>
            <a:r>
              <a:rPr lang="ru-RU" sz="1100" b="1" dirty="0" smtClean="0"/>
              <a:t>осуществляется.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40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Строки выписки по КС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t="13565" r="9913" b="8953"/>
          <a:stretch/>
        </p:blipFill>
        <p:spPr>
          <a:xfrm>
            <a:off x="453154" y="1066535"/>
            <a:ext cx="9213361" cy="5135056"/>
          </a:xfrm>
          <a:prstGeom prst="rect">
            <a:avLst/>
          </a:prstGeom>
        </p:spPr>
      </p:pic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53152" y="1057773"/>
            <a:ext cx="9213362" cy="5143818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13</a:t>
            </a:fld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6761769" y="3278105"/>
            <a:ext cx="324505" cy="2651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09424" y="1450731"/>
            <a:ext cx="1021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Выноска 1 4"/>
          <p:cNvSpPr/>
          <p:nvPr/>
        </p:nvSpPr>
        <p:spPr>
          <a:xfrm>
            <a:off x="10476413" y="4656983"/>
            <a:ext cx="1445622" cy="434003"/>
          </a:xfrm>
          <a:prstGeom prst="borderCallout1">
            <a:avLst>
              <a:gd name="adj1" fmla="val 52165"/>
              <a:gd name="adj2" fmla="val -1104"/>
              <a:gd name="adj3" fmla="val 104119"/>
              <a:gd name="adj4" fmla="val -229296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Документы с типом КДИ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476413" y="3751986"/>
            <a:ext cx="1445622" cy="434003"/>
          </a:xfrm>
          <a:prstGeom prst="borderCallout1">
            <a:avLst>
              <a:gd name="adj1" fmla="val 52165"/>
              <a:gd name="adj2" fmla="val -1104"/>
              <a:gd name="adj3" fmla="val 266651"/>
              <a:gd name="adj4" fmla="val -26724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Документов быть не должно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Google Shape;530;p38"/>
          <p:cNvSpPr/>
          <p:nvPr/>
        </p:nvSpPr>
        <p:spPr>
          <a:xfrm>
            <a:off x="11712892" y="4060641"/>
            <a:ext cx="418286" cy="31486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305763"/>
            <a:ext cx="10515600" cy="5836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Параметры формирования конструкторов в</a:t>
            </a:r>
            <a:r>
              <a:rPr lang="en-US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ПУиО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8674" y="3859521"/>
            <a:ext cx="11537807" cy="2514746"/>
            <a:chOff x="278674" y="3763301"/>
            <a:chExt cx="11537807" cy="2638397"/>
          </a:xfrm>
        </p:grpSpPr>
        <p:pic>
          <p:nvPicPr>
            <p:cNvPr id="27" name="Рисунок 26"/>
            <p:cNvPicPr/>
            <p:nvPr/>
          </p:nvPicPr>
          <p:blipFill rotWithShape="1">
            <a:blip r:embed="rId3"/>
            <a:srcRect t="21505" b="21391"/>
            <a:stretch/>
          </p:blipFill>
          <p:spPr>
            <a:xfrm>
              <a:off x="278674" y="3781699"/>
              <a:ext cx="11537807" cy="2599475"/>
            </a:xfrm>
            <a:prstGeom prst="rect">
              <a:avLst/>
            </a:prstGeom>
          </p:spPr>
        </p:pic>
        <p:sp>
          <p:nvSpPr>
            <p:cNvPr id="28" name="Скругленный прямоугольник 56">
              <a:extLst>
                <a:ext uri="{FF2B5EF4-FFF2-40B4-BE49-F238E27FC236}">
                  <a16:creationId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 rot="10800000" flipV="1">
              <a:off x="293317" y="3763301"/>
              <a:ext cx="11523164" cy="2638397"/>
            </a:xfrm>
            <a:prstGeom prst="roundRect">
              <a:avLst>
                <a:gd name="adj" fmla="val 3010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9104" y="3908625"/>
              <a:ext cx="1724827" cy="18440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4123944" y="4489704"/>
              <a:ext cx="19019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562344" y="4486656"/>
              <a:ext cx="19019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Рисунок 32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9" y="4917010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Рисунок 34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9" y="5181329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Рисунок 35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9" y="5339298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Рисунок 36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8" y="5497267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Рисунок 37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7" y="5655236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Рисунок 38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7" y="5810824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Рисунок 39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7" y="5970471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Рисунок 40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7" y="6124381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Рисунок 41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10180256" y="6283315"/>
              <a:ext cx="128173" cy="7647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78674" y="926231"/>
            <a:ext cx="11537808" cy="2873645"/>
            <a:chOff x="263751" y="889655"/>
            <a:chExt cx="11558000" cy="287364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3316" y="889655"/>
              <a:ext cx="11523165" cy="2866293"/>
              <a:chOff x="407576" y="1130941"/>
              <a:chExt cx="11523165" cy="2866293"/>
            </a:xfrm>
          </p:grpSpPr>
          <p:pic>
            <p:nvPicPr>
              <p:cNvPr id="20" name="Рисунок 19"/>
              <p:cNvPicPr/>
              <p:nvPr/>
            </p:nvPicPr>
            <p:blipFill rotWithShape="1">
              <a:blip r:embed="rId5"/>
              <a:srcRect t="18583" b="54926"/>
              <a:stretch/>
            </p:blipFill>
            <p:spPr>
              <a:xfrm>
                <a:off x="407576" y="1130941"/>
                <a:ext cx="11523165" cy="1856526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/>
              <p:nvPr/>
            </p:nvPicPr>
            <p:blipFill rotWithShape="1">
              <a:blip r:embed="rId5"/>
              <a:srcRect t="79938" b="6077"/>
              <a:stretch/>
            </p:blipFill>
            <p:spPr>
              <a:xfrm>
                <a:off x="407576" y="2995047"/>
                <a:ext cx="11523165" cy="1002187"/>
              </a:xfrm>
              <a:prstGeom prst="rect">
                <a:avLst/>
              </a:prstGeom>
            </p:spPr>
          </p:pic>
        </p:grpSp>
        <p:sp>
          <p:nvSpPr>
            <p:cNvPr id="24" name="Скругленный прямоугольник 56">
              <a:extLst>
                <a:ext uri="{FF2B5EF4-FFF2-40B4-BE49-F238E27FC236}">
                  <a16:creationId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 rot="10800000" flipV="1">
              <a:off x="298587" y="897008"/>
              <a:ext cx="11523164" cy="2866292"/>
            </a:xfrm>
            <a:prstGeom prst="roundRect">
              <a:avLst>
                <a:gd name="adj" fmla="val 3010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3751" y="1343491"/>
              <a:ext cx="1588929" cy="1828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30624" y="2154936"/>
              <a:ext cx="19019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040880" y="2154936"/>
              <a:ext cx="2167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773936" y="3008376"/>
              <a:ext cx="192024" cy="2103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779264" y="3002702"/>
              <a:ext cx="192024" cy="2103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7853097" y="3047373"/>
              <a:ext cx="156094" cy="127752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/>
            <p:cNvPicPr/>
            <p:nvPr/>
          </p:nvPicPr>
          <p:blipFill rotWithShape="1">
            <a:blip r:embed="rId4"/>
            <a:srcRect l="2608" t="60045" r="95634" b="37159"/>
            <a:stretch/>
          </p:blipFill>
          <p:spPr bwMode="auto">
            <a:xfrm>
              <a:off x="7853097" y="3450910"/>
              <a:ext cx="122834" cy="121073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4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9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305763"/>
            <a:ext cx="10515600" cy="5836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Сверка поступлений с выпиской по КС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4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1193" y="1052102"/>
            <a:ext cx="6327339" cy="2894559"/>
            <a:chOff x="3091543" y="1278570"/>
            <a:chExt cx="8220890" cy="3656439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3"/>
            <a:srcRect l="597" t="21721" r="18401" b="23928"/>
            <a:stretch/>
          </p:blipFill>
          <p:spPr>
            <a:xfrm>
              <a:off x="3091543" y="1278570"/>
              <a:ext cx="8203474" cy="2987040"/>
            </a:xfrm>
            <a:prstGeom prst="rect">
              <a:avLst/>
            </a:prstGeom>
          </p:spPr>
        </p:pic>
        <p:pic>
          <p:nvPicPr>
            <p:cNvPr id="17" name="Рисунок 16"/>
            <p:cNvPicPr/>
            <p:nvPr/>
          </p:nvPicPr>
          <p:blipFill rotWithShape="1">
            <a:blip r:embed="rId4"/>
            <a:srcRect l="502" t="76866" r="18279" b="10680"/>
            <a:stretch/>
          </p:blipFill>
          <p:spPr>
            <a:xfrm>
              <a:off x="3091543" y="4238323"/>
              <a:ext cx="8220890" cy="696686"/>
            </a:xfrm>
            <a:prstGeom prst="rect">
              <a:avLst/>
            </a:prstGeom>
          </p:spPr>
        </p:pic>
      </p:grpSp>
      <p:sp>
        <p:nvSpPr>
          <p:cNvPr id="2" name="Плюс 1"/>
          <p:cNvSpPr/>
          <p:nvPr/>
        </p:nvSpPr>
        <p:spPr>
          <a:xfrm>
            <a:off x="2016714" y="3979840"/>
            <a:ext cx="485808" cy="420229"/>
          </a:xfrm>
          <a:prstGeom prst="mathPlus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1698" y="3576352"/>
            <a:ext cx="675841" cy="221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/>
          <p:nvPr/>
        </p:nvPicPr>
        <p:blipFill rotWithShape="1">
          <a:blip r:embed="rId5"/>
          <a:srcRect l="5214" t="26536" r="25010" b="16325"/>
          <a:stretch/>
        </p:blipFill>
        <p:spPr>
          <a:xfrm>
            <a:off x="7106625" y="2832226"/>
            <a:ext cx="4952358" cy="283040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0709938" y="5490492"/>
            <a:ext cx="675841" cy="1928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77965" y="1034170"/>
            <a:ext cx="6337162" cy="2894920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120028" y="2831997"/>
            <a:ext cx="4938953" cy="285132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56330" y="1034170"/>
            <a:ext cx="3629611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Сумма поступлений, </a:t>
            </a:r>
            <a:r>
              <a:rPr lang="ru-RU" dirty="0"/>
              <a:t>отраженная в казначейском </a:t>
            </a:r>
            <a:r>
              <a:rPr lang="ru-RU" dirty="0" smtClean="0"/>
              <a:t>учете, сверяется с оборотами по Кредиту Итоговой выписки по КС</a:t>
            </a:r>
            <a:endParaRPr lang="ru-RU" dirty="0"/>
          </a:p>
        </p:txBody>
      </p:sp>
      <p:sp>
        <p:nvSpPr>
          <p:cNvPr id="30" name="Google Shape;530;p38"/>
          <p:cNvSpPr/>
          <p:nvPr/>
        </p:nvSpPr>
        <p:spPr>
          <a:xfrm>
            <a:off x="11111459" y="2201982"/>
            <a:ext cx="548640" cy="406297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4026" y="4382820"/>
            <a:ext cx="6302274" cy="1874002"/>
            <a:chOff x="69668" y="3962400"/>
            <a:chExt cx="9875521" cy="2142305"/>
          </a:xfrm>
        </p:grpSpPr>
        <p:pic>
          <p:nvPicPr>
            <p:cNvPr id="20" name="Рисунок 19"/>
            <p:cNvPicPr/>
            <p:nvPr/>
          </p:nvPicPr>
          <p:blipFill rotWithShape="1">
            <a:blip r:embed="rId6"/>
            <a:srcRect l="571" t="76728" r="18428" b="11308"/>
            <a:stretch/>
          </p:blipFill>
          <p:spPr>
            <a:xfrm>
              <a:off x="69668" y="5390602"/>
              <a:ext cx="9875521" cy="714103"/>
            </a:xfrm>
            <a:prstGeom prst="rect">
              <a:avLst/>
            </a:prstGeom>
          </p:spPr>
        </p:pic>
        <p:pic>
          <p:nvPicPr>
            <p:cNvPr id="19" name="Рисунок 18"/>
            <p:cNvPicPr/>
            <p:nvPr/>
          </p:nvPicPr>
          <p:blipFill rotWithShape="1">
            <a:blip r:embed="rId7"/>
            <a:srcRect l="571" t="51602" r="18428" b="23831"/>
            <a:stretch/>
          </p:blipFill>
          <p:spPr>
            <a:xfrm>
              <a:off x="69668" y="3962400"/>
              <a:ext cx="9875521" cy="1463039"/>
            </a:xfrm>
            <a:prstGeom prst="rect">
              <a:avLst/>
            </a:prstGeom>
          </p:spPr>
        </p:pic>
      </p:grpSp>
      <p:sp>
        <p:nvSpPr>
          <p:cNvPr id="22" name="Овал 21"/>
          <p:cNvSpPr/>
          <p:nvPr/>
        </p:nvSpPr>
        <p:spPr>
          <a:xfrm>
            <a:off x="1899981" y="5896066"/>
            <a:ext cx="675217" cy="233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77962" y="4403728"/>
            <a:ext cx="6337163" cy="1874002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Равно 2"/>
          <p:cNvSpPr/>
          <p:nvPr/>
        </p:nvSpPr>
        <p:spPr>
          <a:xfrm>
            <a:off x="6529515" y="4022337"/>
            <a:ext cx="496389" cy="298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305763"/>
            <a:ext cx="10515600" cy="5836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Сверка выплат с выпиской по КС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4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4212" y="959821"/>
            <a:ext cx="6663308" cy="4395949"/>
            <a:chOff x="931818" y="1806777"/>
            <a:chExt cx="8107679" cy="3766709"/>
          </a:xfrm>
        </p:grpSpPr>
        <p:pic>
          <p:nvPicPr>
            <p:cNvPr id="11" name="Рисунок 10"/>
            <p:cNvPicPr/>
            <p:nvPr/>
          </p:nvPicPr>
          <p:blipFill rotWithShape="1">
            <a:blip r:embed="rId3"/>
            <a:srcRect l="803" t="22061" r="18828" b="23834"/>
            <a:stretch/>
          </p:blipFill>
          <p:spPr>
            <a:xfrm>
              <a:off x="931818" y="1806777"/>
              <a:ext cx="8081552" cy="3167535"/>
            </a:xfrm>
            <a:prstGeom prst="rect">
              <a:avLst/>
            </a:prstGeom>
          </p:spPr>
        </p:pic>
        <p:pic>
          <p:nvPicPr>
            <p:cNvPr id="12" name="Рисунок 11"/>
            <p:cNvPicPr/>
            <p:nvPr/>
          </p:nvPicPr>
          <p:blipFill rotWithShape="1">
            <a:blip r:embed="rId4"/>
            <a:srcRect l="892" t="77030" r="18610" b="11416"/>
            <a:stretch/>
          </p:blipFill>
          <p:spPr>
            <a:xfrm>
              <a:off x="940526" y="4937760"/>
              <a:ext cx="8098971" cy="635726"/>
            </a:xfrm>
            <a:prstGeom prst="rect">
              <a:avLst/>
            </a:prstGeom>
          </p:spPr>
        </p:pic>
      </p:grpSp>
      <p:sp>
        <p:nvSpPr>
          <p:cNvPr id="14" name="Овал 13"/>
          <p:cNvSpPr/>
          <p:nvPr/>
        </p:nvSpPr>
        <p:spPr>
          <a:xfrm>
            <a:off x="2020391" y="4967389"/>
            <a:ext cx="675841" cy="2142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64211" y="953994"/>
            <a:ext cx="6663308" cy="440177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5"/>
          <a:srcRect l="5214" t="26536" r="5428" b="14372"/>
          <a:stretch/>
        </p:blipFill>
        <p:spPr>
          <a:xfrm>
            <a:off x="5544972" y="2879362"/>
            <a:ext cx="6342228" cy="3251569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9110879" y="5493103"/>
            <a:ext cx="675841" cy="2142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5544971" y="2879362"/>
            <a:ext cx="6342228" cy="325156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1953" y="1063738"/>
            <a:ext cx="4415245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Сумма выплат, отраженная в казначейском учете, сверяется с оборотами по Дебету Итоговой выписки по КС</a:t>
            </a:r>
            <a:endParaRPr lang="ru-RU" dirty="0"/>
          </a:p>
        </p:txBody>
      </p:sp>
      <p:sp>
        <p:nvSpPr>
          <p:cNvPr id="29" name="Google Shape;530;p38"/>
          <p:cNvSpPr/>
          <p:nvPr/>
        </p:nvSpPr>
        <p:spPr>
          <a:xfrm>
            <a:off x="11086011" y="1663337"/>
            <a:ext cx="592184" cy="48116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488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Казначейская справка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17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0776" y="965378"/>
            <a:ext cx="11251830" cy="2213247"/>
            <a:chOff x="591617" y="939748"/>
            <a:chExt cx="10742234" cy="2524274"/>
          </a:xfrm>
        </p:grpSpPr>
        <p:pic>
          <p:nvPicPr>
            <p:cNvPr id="19" name="Рисунок 18"/>
            <p:cNvPicPr/>
            <p:nvPr/>
          </p:nvPicPr>
          <p:blipFill rotWithShape="1">
            <a:blip r:embed="rId3"/>
            <a:srcRect l="498" t="59023" r="2237" b="25736"/>
            <a:stretch/>
          </p:blipFill>
          <p:spPr>
            <a:xfrm>
              <a:off x="591617" y="2568232"/>
              <a:ext cx="10735056" cy="895790"/>
            </a:xfrm>
            <a:prstGeom prst="rect">
              <a:avLst/>
            </a:prstGeom>
          </p:spPr>
        </p:pic>
        <p:pic>
          <p:nvPicPr>
            <p:cNvPr id="14" name="Рисунок 13"/>
            <p:cNvPicPr/>
            <p:nvPr/>
          </p:nvPicPr>
          <p:blipFill rotWithShape="1">
            <a:blip r:embed="rId3"/>
            <a:srcRect l="498" t="19257" r="2237" b="52704"/>
            <a:stretch/>
          </p:blipFill>
          <p:spPr>
            <a:xfrm>
              <a:off x="598795" y="939748"/>
              <a:ext cx="10735056" cy="1648004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70776" y="965378"/>
            <a:ext cx="11251830" cy="2233900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142436" y="3040578"/>
            <a:ext cx="685800" cy="185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63258" y="3291254"/>
            <a:ext cx="11266867" cy="3078165"/>
            <a:chOff x="463258" y="3291254"/>
            <a:chExt cx="11266867" cy="3078165"/>
          </a:xfrm>
        </p:grpSpPr>
        <p:pic>
          <p:nvPicPr>
            <p:cNvPr id="30" name="Рисунок 29"/>
            <p:cNvPicPr/>
            <p:nvPr/>
          </p:nvPicPr>
          <p:blipFill rotWithShape="1">
            <a:blip r:embed="rId4"/>
            <a:srcRect l="626" t="18817" r="1285" b="67262"/>
            <a:stretch/>
          </p:blipFill>
          <p:spPr>
            <a:xfrm>
              <a:off x="477088" y="3291254"/>
              <a:ext cx="11229289" cy="749554"/>
            </a:xfrm>
            <a:prstGeom prst="rect">
              <a:avLst/>
            </a:prstGeom>
          </p:spPr>
        </p:pic>
        <p:pic>
          <p:nvPicPr>
            <p:cNvPr id="16" name="Рисунок 15"/>
            <p:cNvPicPr/>
            <p:nvPr/>
          </p:nvPicPr>
          <p:blipFill rotWithShape="1">
            <a:blip r:embed="rId5"/>
            <a:srcRect l="845" t="18353" r="10261" b="57626"/>
            <a:stretch/>
          </p:blipFill>
          <p:spPr>
            <a:xfrm>
              <a:off x="478297" y="4239113"/>
              <a:ext cx="11236789" cy="1456394"/>
            </a:xfrm>
            <a:prstGeom prst="rect">
              <a:avLst/>
            </a:prstGeom>
          </p:spPr>
        </p:pic>
        <p:pic>
          <p:nvPicPr>
            <p:cNvPr id="17" name="Рисунок 16"/>
            <p:cNvPicPr/>
            <p:nvPr/>
          </p:nvPicPr>
          <p:blipFill rotWithShape="1">
            <a:blip r:embed="rId5"/>
            <a:srcRect l="845" t="76187" r="10439" b="10434"/>
            <a:stretch/>
          </p:blipFill>
          <p:spPr>
            <a:xfrm>
              <a:off x="478298" y="5558281"/>
              <a:ext cx="11214283" cy="811138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3156974" y="5997464"/>
              <a:ext cx="685800" cy="18525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/>
            <p:nvPr/>
          </p:nvPicPr>
          <p:blipFill rotWithShape="1">
            <a:blip r:embed="rId4"/>
            <a:srcRect l="626" t="38650" r="1285" b="42264"/>
            <a:stretch/>
          </p:blipFill>
          <p:spPr>
            <a:xfrm>
              <a:off x="463258" y="4040794"/>
              <a:ext cx="11244327" cy="1027602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0344192" y="5032979"/>
              <a:ext cx="351960" cy="2743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2578591" y="5032979"/>
              <a:ext cx="351960" cy="2743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56">
              <a:extLst>
                <a:ext uri="{FF2B5EF4-FFF2-40B4-BE49-F238E27FC236}">
                  <a16:creationId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 rot="10800000" flipV="1">
              <a:off x="478295" y="3291254"/>
              <a:ext cx="11251830" cy="3078165"/>
            </a:xfrm>
            <a:prstGeom prst="roundRect">
              <a:avLst>
                <a:gd name="adj" fmla="val 3010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8" name="Овал 27"/>
          <p:cNvSpPr/>
          <p:nvPr/>
        </p:nvSpPr>
        <p:spPr>
          <a:xfrm>
            <a:off x="4014766" y="1778851"/>
            <a:ext cx="685800" cy="1791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59975" y="1787201"/>
            <a:ext cx="1005441" cy="1707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2"/>
          <a:srcRect l="184" t="18526" r="10182" b="54313"/>
          <a:stretch/>
        </p:blipFill>
        <p:spPr>
          <a:xfrm>
            <a:off x="460549" y="4590261"/>
            <a:ext cx="11262702" cy="1239837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3"/>
          <a:srcRect l="450" t="21934" r="1168" b="36418"/>
          <a:stretch/>
        </p:blipFill>
        <p:spPr>
          <a:xfrm>
            <a:off x="482988" y="3468244"/>
            <a:ext cx="11242444" cy="177431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Рисунок 20"/>
          <p:cNvPicPr/>
          <p:nvPr/>
        </p:nvPicPr>
        <p:blipFill rotWithShape="1">
          <a:blip r:embed="rId5"/>
          <a:srcRect l="1653" t="75530" r="2883" b="10710"/>
          <a:stretch/>
        </p:blipFill>
        <p:spPr>
          <a:xfrm>
            <a:off x="462225" y="2493331"/>
            <a:ext cx="11242635" cy="857689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 rotWithShape="1">
          <a:blip r:embed="rId2"/>
          <a:srcRect l="184" t="76991" r="10410" b="9515"/>
          <a:stretch/>
        </p:blipFill>
        <p:spPr>
          <a:xfrm>
            <a:off x="460548" y="5705972"/>
            <a:ext cx="11233975" cy="615977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0820400" y="3158121"/>
            <a:ext cx="685800" cy="185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29255" y="6016340"/>
            <a:ext cx="685800" cy="185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686111" y="302370"/>
            <a:ext cx="10515600" cy="59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о совершении </a:t>
            </a:r>
            <a:endParaRPr lang="en-US" sz="2800" b="1" dirty="0" smtClean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казначейского платежа (уточнение)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3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18</a:t>
            </a:fld>
            <a:endParaRPr lang="ru-RU" dirty="0"/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l="450" t="56747" r="1168" b="27513"/>
          <a:stretch/>
        </p:blipFill>
        <p:spPr>
          <a:xfrm>
            <a:off x="487681" y="4833256"/>
            <a:ext cx="11242444" cy="67057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73952" y="5207347"/>
            <a:ext cx="530352" cy="2194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326413" y="5199774"/>
            <a:ext cx="281498" cy="2194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78295" y="3468244"/>
            <a:ext cx="11251830" cy="2868051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5"/>
          <a:srcRect l="1653" t="18913" r="2883" b="52220"/>
          <a:stretch/>
        </p:blipFill>
        <p:spPr>
          <a:xfrm>
            <a:off x="460549" y="978816"/>
            <a:ext cx="11242635" cy="1799325"/>
          </a:xfrm>
          <a:prstGeom prst="rect">
            <a:avLst/>
          </a:prstGeom>
        </p:spPr>
      </p:pic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70775" y="979429"/>
            <a:ext cx="11251830" cy="2379900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Регистры казначейского учета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001943"/>
            <a:ext cx="11523164" cy="526885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t="14735" b="5281"/>
          <a:stretch/>
        </p:blipFill>
        <p:spPr>
          <a:xfrm>
            <a:off x="470779" y="1078691"/>
            <a:ext cx="11268376" cy="512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609050" y="1779430"/>
            <a:ext cx="4030351" cy="389855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2" name="Picture 2" descr="C:\Documents and Settings\KurnosovaMS\Рабочий стол\Электронный-бюдж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08" y="2355264"/>
            <a:ext cx="2869375" cy="25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24"/>
          <p:cNvSpPr/>
          <p:nvPr/>
        </p:nvSpPr>
        <p:spPr>
          <a:xfrm>
            <a:off x="5048054" y="3797920"/>
            <a:ext cx="2174178" cy="180609"/>
          </a:xfrm>
          <a:prstGeom prst="roundRect">
            <a:avLst>
              <a:gd name="adj" fmla="val 19693"/>
            </a:avLst>
          </a:prstGeom>
          <a:gradFill>
            <a:gsLst>
              <a:gs pos="50000">
                <a:srgbClr val="D7E4BD">
                  <a:alpha val="30000"/>
                </a:srgbClr>
              </a:gs>
              <a:gs pos="0">
                <a:srgbClr val="B7DEE8">
                  <a:alpha val="30000"/>
                </a:srgbClr>
              </a:gs>
              <a:gs pos="100000">
                <a:srgbClr val="B9CDE5">
                  <a:alpha val="30000"/>
                </a:srgbClr>
              </a:gs>
            </a:gsLst>
            <a:lin ang="10800000" scaled="0"/>
          </a:gra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(Заголовки)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689693" y="1779430"/>
            <a:ext cx="4030351" cy="389855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995" y="92574"/>
            <a:ext cx="8404491" cy="805599"/>
          </a:xfrm>
        </p:spPr>
        <p:txBody>
          <a:bodyPr>
            <a:noAutofit/>
          </a:bodyPr>
          <a:lstStyle/>
          <a:p>
            <a:pPr algn="r"/>
            <a: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Миграция данных аналитического и казначейского учета</a:t>
            </a:r>
            <a:r>
              <a:rPr lang="en-US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доходам </a:t>
            </a:r>
            <a:r>
              <a:rPr lang="ru-RU" sz="25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ГИИС «Электронный бюджет</a:t>
            </a:r>
            <a: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752052"/>
            <a:chOff x="0" y="92574"/>
            <a:chExt cx="12192000" cy="675205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32" y="6498167"/>
              <a:ext cx="2560320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декабрь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225256" y="2430233"/>
            <a:ext cx="2824230" cy="2503781"/>
            <a:chOff x="383427" y="2192434"/>
            <a:chExt cx="1276272" cy="122726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83427" y="2192434"/>
              <a:ext cx="1276272" cy="1227267"/>
              <a:chOff x="383427" y="2192434"/>
              <a:chExt cx="1276272" cy="1227267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83427" y="2192434"/>
                <a:ext cx="1276272" cy="1227267"/>
                <a:chOff x="383427" y="2192434"/>
                <a:chExt cx="1276272" cy="1227267"/>
              </a:xfrm>
            </p:grpSpPr>
            <p:sp>
              <p:nvSpPr>
                <p:cNvPr id="29" name="Oval 59"/>
                <p:cNvSpPr>
                  <a:spLocks noChangeArrowheads="1"/>
                </p:cNvSpPr>
                <p:nvPr/>
              </p:nvSpPr>
              <p:spPr bwMode="auto">
                <a:xfrm>
                  <a:off x="1273131" y="2533244"/>
                  <a:ext cx="386568" cy="38706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/>
                </a:p>
              </p:txBody>
            </p:sp>
            <p:grpSp>
              <p:nvGrpSpPr>
                <p:cNvPr id="30" name="Группа 29"/>
                <p:cNvGrpSpPr/>
                <p:nvPr/>
              </p:nvGrpSpPr>
              <p:grpSpPr>
                <a:xfrm>
                  <a:off x="383427" y="2192434"/>
                  <a:ext cx="1258399" cy="1227267"/>
                  <a:chOff x="383427" y="2192434"/>
                  <a:chExt cx="1258399" cy="1227267"/>
                </a:xfrm>
              </p:grpSpPr>
              <p:sp>
                <p:nvSpPr>
                  <p:cNvPr id="3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30249" y="2304954"/>
                    <a:ext cx="938666" cy="938915"/>
                  </a:xfrm>
                  <a:custGeom>
                    <a:avLst/>
                    <a:gdLst>
                      <a:gd name="T0" fmla="*/ 794 w 1587"/>
                      <a:gd name="T1" fmla="*/ 0 h 1587"/>
                      <a:gd name="T2" fmla="*/ 0 w 1587"/>
                      <a:gd name="T3" fmla="*/ 793 h 1587"/>
                      <a:gd name="T4" fmla="*/ 794 w 1587"/>
                      <a:gd name="T5" fmla="*/ 1587 h 1587"/>
                      <a:gd name="T6" fmla="*/ 1587 w 1587"/>
                      <a:gd name="T7" fmla="*/ 793 h 1587"/>
                      <a:gd name="T8" fmla="*/ 794 w 1587"/>
                      <a:gd name="T9" fmla="*/ 0 h 1587"/>
                      <a:gd name="T10" fmla="*/ 794 w 1587"/>
                      <a:gd name="T11" fmla="*/ 1548 h 1587"/>
                      <a:gd name="T12" fmla="*/ 39 w 1587"/>
                      <a:gd name="T13" fmla="*/ 793 h 1587"/>
                      <a:gd name="T14" fmla="*/ 794 w 1587"/>
                      <a:gd name="T15" fmla="*/ 39 h 1587"/>
                      <a:gd name="T16" fmla="*/ 1548 w 1587"/>
                      <a:gd name="T17" fmla="*/ 793 h 1587"/>
                      <a:gd name="T18" fmla="*/ 794 w 1587"/>
                      <a:gd name="T19" fmla="*/ 1548 h 15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87" h="1587">
                        <a:moveTo>
                          <a:pt x="794" y="0"/>
                        </a:moveTo>
                        <a:cubicBezTo>
                          <a:pt x="355" y="0"/>
                          <a:pt x="0" y="355"/>
                          <a:pt x="0" y="793"/>
                        </a:cubicBezTo>
                        <a:cubicBezTo>
                          <a:pt x="0" y="1232"/>
                          <a:pt x="355" y="1587"/>
                          <a:pt x="794" y="1587"/>
                        </a:cubicBezTo>
                        <a:cubicBezTo>
                          <a:pt x="1232" y="1587"/>
                          <a:pt x="1587" y="1232"/>
                          <a:pt x="1587" y="793"/>
                        </a:cubicBezTo>
                        <a:cubicBezTo>
                          <a:pt x="1587" y="355"/>
                          <a:pt x="1232" y="0"/>
                          <a:pt x="794" y="0"/>
                        </a:cubicBezTo>
                        <a:close/>
                        <a:moveTo>
                          <a:pt x="794" y="1548"/>
                        </a:moveTo>
                        <a:cubicBezTo>
                          <a:pt x="377" y="1548"/>
                          <a:pt x="39" y="1210"/>
                          <a:pt x="39" y="793"/>
                        </a:cubicBezTo>
                        <a:cubicBezTo>
                          <a:pt x="39" y="377"/>
                          <a:pt x="377" y="39"/>
                          <a:pt x="794" y="39"/>
                        </a:cubicBezTo>
                        <a:cubicBezTo>
                          <a:pt x="1210" y="39"/>
                          <a:pt x="1548" y="377"/>
                          <a:pt x="1548" y="793"/>
                        </a:cubicBezTo>
                        <a:cubicBezTo>
                          <a:pt x="1548" y="1210"/>
                          <a:pt x="1210" y="1548"/>
                          <a:pt x="794" y="154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4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521998" y="2383718"/>
                    <a:ext cx="224790" cy="22403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173113" y="3000826"/>
                    <a:ext cx="249044" cy="24904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185615" y="3012578"/>
                    <a:ext cx="224040" cy="2247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7" name="Freeform 85"/>
                  <p:cNvSpPr>
                    <a:spLocks/>
                  </p:cNvSpPr>
                  <p:nvPr/>
                </p:nvSpPr>
                <p:spPr bwMode="auto">
                  <a:xfrm>
                    <a:off x="1208119" y="3055836"/>
                    <a:ext cx="186783" cy="111270"/>
                  </a:xfrm>
                  <a:custGeom>
                    <a:avLst/>
                    <a:gdLst>
                      <a:gd name="T0" fmla="*/ 247 w 316"/>
                      <a:gd name="T1" fmla="*/ 52 h 188"/>
                      <a:gd name="T2" fmla="*/ 243 w 316"/>
                      <a:gd name="T3" fmla="*/ 53 h 188"/>
                      <a:gd name="T4" fmla="*/ 158 w 316"/>
                      <a:gd name="T5" fmla="*/ 0 h 188"/>
                      <a:gd name="T6" fmla="*/ 72 w 316"/>
                      <a:gd name="T7" fmla="*/ 53 h 188"/>
                      <a:gd name="T8" fmla="*/ 69 w 316"/>
                      <a:gd name="T9" fmla="*/ 52 h 188"/>
                      <a:gd name="T10" fmla="*/ 0 w 316"/>
                      <a:gd name="T11" fmla="*/ 120 h 188"/>
                      <a:gd name="T12" fmla="*/ 69 w 316"/>
                      <a:gd name="T13" fmla="*/ 188 h 188"/>
                      <a:gd name="T14" fmla="*/ 134 w 316"/>
                      <a:gd name="T15" fmla="*/ 188 h 188"/>
                      <a:gd name="T16" fmla="*/ 134 w 316"/>
                      <a:gd name="T17" fmla="*/ 158 h 188"/>
                      <a:gd name="T18" fmla="*/ 79 w 316"/>
                      <a:gd name="T19" fmla="*/ 158 h 188"/>
                      <a:gd name="T20" fmla="*/ 159 w 316"/>
                      <a:gd name="T21" fmla="*/ 88 h 188"/>
                      <a:gd name="T22" fmla="*/ 239 w 316"/>
                      <a:gd name="T23" fmla="*/ 158 h 188"/>
                      <a:gd name="T24" fmla="*/ 177 w 316"/>
                      <a:gd name="T25" fmla="*/ 158 h 188"/>
                      <a:gd name="T26" fmla="*/ 177 w 316"/>
                      <a:gd name="T27" fmla="*/ 188 h 188"/>
                      <a:gd name="T28" fmla="*/ 247 w 316"/>
                      <a:gd name="T29" fmla="*/ 188 h 188"/>
                      <a:gd name="T30" fmla="*/ 316 w 316"/>
                      <a:gd name="T31" fmla="*/ 120 h 188"/>
                      <a:gd name="T32" fmla="*/ 247 w 316"/>
                      <a:gd name="T33" fmla="*/ 52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6" h="188">
                        <a:moveTo>
                          <a:pt x="247" y="52"/>
                        </a:moveTo>
                        <a:cubicBezTo>
                          <a:pt x="246" y="52"/>
                          <a:pt x="245" y="52"/>
                          <a:pt x="243" y="53"/>
                        </a:cubicBezTo>
                        <a:cubicBezTo>
                          <a:pt x="228" y="22"/>
                          <a:pt x="195" y="0"/>
                          <a:pt x="158" y="0"/>
                        </a:cubicBezTo>
                        <a:cubicBezTo>
                          <a:pt x="121" y="0"/>
                          <a:pt x="88" y="22"/>
                          <a:pt x="72" y="53"/>
                        </a:cubicBezTo>
                        <a:cubicBezTo>
                          <a:pt x="71" y="52"/>
                          <a:pt x="70" y="52"/>
                          <a:pt x="69" y="52"/>
                        </a:cubicBezTo>
                        <a:cubicBezTo>
                          <a:pt x="31" y="52"/>
                          <a:pt x="0" y="83"/>
                          <a:pt x="0" y="120"/>
                        </a:cubicBezTo>
                        <a:cubicBezTo>
                          <a:pt x="0" y="158"/>
                          <a:pt x="31" y="188"/>
                          <a:pt x="69" y="188"/>
                        </a:cubicBezTo>
                        <a:cubicBezTo>
                          <a:pt x="134" y="188"/>
                          <a:pt x="134" y="188"/>
                          <a:pt x="134" y="188"/>
                        </a:cubicBezTo>
                        <a:cubicBezTo>
                          <a:pt x="134" y="158"/>
                          <a:pt x="134" y="158"/>
                          <a:pt x="134" y="158"/>
                        </a:cubicBezTo>
                        <a:cubicBezTo>
                          <a:pt x="79" y="158"/>
                          <a:pt x="79" y="158"/>
                          <a:pt x="79" y="158"/>
                        </a:cubicBezTo>
                        <a:cubicBezTo>
                          <a:pt x="159" y="88"/>
                          <a:pt x="159" y="88"/>
                          <a:pt x="159" y="88"/>
                        </a:cubicBezTo>
                        <a:cubicBezTo>
                          <a:pt x="239" y="158"/>
                          <a:pt x="239" y="158"/>
                          <a:pt x="239" y="158"/>
                        </a:cubicBezTo>
                        <a:cubicBezTo>
                          <a:pt x="177" y="158"/>
                          <a:pt x="177" y="158"/>
                          <a:pt x="177" y="158"/>
                        </a:cubicBezTo>
                        <a:cubicBezTo>
                          <a:pt x="177" y="188"/>
                          <a:pt x="177" y="188"/>
                          <a:pt x="177" y="188"/>
                        </a:cubicBezTo>
                        <a:cubicBezTo>
                          <a:pt x="247" y="188"/>
                          <a:pt x="247" y="188"/>
                          <a:pt x="247" y="188"/>
                        </a:cubicBezTo>
                        <a:cubicBezTo>
                          <a:pt x="285" y="188"/>
                          <a:pt x="316" y="158"/>
                          <a:pt x="316" y="120"/>
                        </a:cubicBezTo>
                        <a:cubicBezTo>
                          <a:pt x="316" y="83"/>
                          <a:pt x="285" y="52"/>
                          <a:pt x="247" y="5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09228" y="2777037"/>
                    <a:ext cx="351812" cy="35206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3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26981" y="2794290"/>
                    <a:ext cx="316806" cy="31780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0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474240" y="2876554"/>
                    <a:ext cx="195785" cy="198035"/>
                  </a:xfrm>
                  <a:custGeom>
                    <a:avLst/>
                    <a:gdLst>
                      <a:gd name="T0" fmla="*/ 266 w 331"/>
                      <a:gd name="T1" fmla="*/ 0 h 335"/>
                      <a:gd name="T2" fmla="*/ 75 w 331"/>
                      <a:gd name="T3" fmla="*/ 0 h 335"/>
                      <a:gd name="T4" fmla="*/ 0 w 331"/>
                      <a:gd name="T5" fmla="*/ 56 h 335"/>
                      <a:gd name="T6" fmla="*/ 0 w 331"/>
                      <a:gd name="T7" fmla="*/ 216 h 335"/>
                      <a:gd name="T8" fmla="*/ 75 w 331"/>
                      <a:gd name="T9" fmla="*/ 283 h 335"/>
                      <a:gd name="T10" fmla="*/ 178 w 331"/>
                      <a:gd name="T11" fmla="*/ 283 h 335"/>
                      <a:gd name="T12" fmla="*/ 284 w 331"/>
                      <a:gd name="T13" fmla="*/ 335 h 335"/>
                      <a:gd name="T14" fmla="*/ 284 w 331"/>
                      <a:gd name="T15" fmla="*/ 269 h 335"/>
                      <a:gd name="T16" fmla="*/ 331 w 331"/>
                      <a:gd name="T17" fmla="*/ 216 h 335"/>
                      <a:gd name="T18" fmla="*/ 331 w 331"/>
                      <a:gd name="T19" fmla="*/ 56 h 335"/>
                      <a:gd name="T20" fmla="*/ 266 w 331"/>
                      <a:gd name="T21" fmla="*/ 0 h 335"/>
                      <a:gd name="T22" fmla="*/ 241 w 331"/>
                      <a:gd name="T23" fmla="*/ 208 h 335"/>
                      <a:gd name="T24" fmla="*/ 223 w 331"/>
                      <a:gd name="T25" fmla="*/ 226 h 335"/>
                      <a:gd name="T26" fmla="*/ 85 w 331"/>
                      <a:gd name="T27" fmla="*/ 226 h 335"/>
                      <a:gd name="T28" fmla="*/ 67 w 331"/>
                      <a:gd name="T29" fmla="*/ 208 h 335"/>
                      <a:gd name="T30" fmla="*/ 67 w 331"/>
                      <a:gd name="T31" fmla="*/ 207 h 335"/>
                      <a:gd name="T32" fmla="*/ 85 w 331"/>
                      <a:gd name="T33" fmla="*/ 189 h 335"/>
                      <a:gd name="T34" fmla="*/ 223 w 331"/>
                      <a:gd name="T35" fmla="*/ 189 h 335"/>
                      <a:gd name="T36" fmla="*/ 241 w 331"/>
                      <a:gd name="T37" fmla="*/ 207 h 335"/>
                      <a:gd name="T38" fmla="*/ 241 w 331"/>
                      <a:gd name="T39" fmla="*/ 208 h 335"/>
                      <a:gd name="T40" fmla="*/ 288 w 331"/>
                      <a:gd name="T41" fmla="*/ 151 h 335"/>
                      <a:gd name="T42" fmla="*/ 270 w 331"/>
                      <a:gd name="T43" fmla="*/ 170 h 335"/>
                      <a:gd name="T44" fmla="*/ 85 w 331"/>
                      <a:gd name="T45" fmla="*/ 170 h 335"/>
                      <a:gd name="T46" fmla="*/ 67 w 331"/>
                      <a:gd name="T47" fmla="*/ 151 h 335"/>
                      <a:gd name="T48" fmla="*/ 67 w 331"/>
                      <a:gd name="T49" fmla="*/ 150 h 335"/>
                      <a:gd name="T50" fmla="*/ 85 w 331"/>
                      <a:gd name="T51" fmla="*/ 132 h 335"/>
                      <a:gd name="T52" fmla="*/ 270 w 331"/>
                      <a:gd name="T53" fmla="*/ 132 h 335"/>
                      <a:gd name="T54" fmla="*/ 288 w 331"/>
                      <a:gd name="T55" fmla="*/ 150 h 335"/>
                      <a:gd name="T56" fmla="*/ 288 w 331"/>
                      <a:gd name="T57" fmla="*/ 151 h 335"/>
                      <a:gd name="T58" fmla="*/ 288 w 331"/>
                      <a:gd name="T59" fmla="*/ 76 h 335"/>
                      <a:gd name="T60" fmla="*/ 270 w 331"/>
                      <a:gd name="T61" fmla="*/ 94 h 335"/>
                      <a:gd name="T62" fmla="*/ 85 w 331"/>
                      <a:gd name="T63" fmla="*/ 94 h 335"/>
                      <a:gd name="T64" fmla="*/ 67 w 331"/>
                      <a:gd name="T65" fmla="*/ 76 h 335"/>
                      <a:gd name="T66" fmla="*/ 67 w 331"/>
                      <a:gd name="T67" fmla="*/ 75 h 335"/>
                      <a:gd name="T68" fmla="*/ 85 w 331"/>
                      <a:gd name="T69" fmla="*/ 56 h 335"/>
                      <a:gd name="T70" fmla="*/ 270 w 331"/>
                      <a:gd name="T71" fmla="*/ 56 h 335"/>
                      <a:gd name="T72" fmla="*/ 288 w 331"/>
                      <a:gd name="T73" fmla="*/ 75 h 335"/>
                      <a:gd name="T74" fmla="*/ 288 w 331"/>
                      <a:gd name="T75" fmla="*/ 76 h 3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1" h="335">
                        <a:moveTo>
                          <a:pt x="266" y="0"/>
                        </a:move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39" y="0"/>
                          <a:pt x="0" y="27"/>
                          <a:pt x="0" y="56"/>
                        </a:cubicBezTo>
                        <a:cubicBezTo>
                          <a:pt x="0" y="216"/>
                          <a:pt x="0" y="216"/>
                          <a:pt x="0" y="216"/>
                        </a:cubicBezTo>
                        <a:cubicBezTo>
                          <a:pt x="0" y="245"/>
                          <a:pt x="39" y="283"/>
                          <a:pt x="75" y="283"/>
                        </a:cubicBezTo>
                        <a:cubicBezTo>
                          <a:pt x="178" y="283"/>
                          <a:pt x="178" y="283"/>
                          <a:pt x="178" y="283"/>
                        </a:cubicBezTo>
                        <a:cubicBezTo>
                          <a:pt x="284" y="335"/>
                          <a:pt x="284" y="335"/>
                          <a:pt x="284" y="335"/>
                        </a:cubicBezTo>
                        <a:cubicBezTo>
                          <a:pt x="284" y="269"/>
                          <a:pt x="284" y="269"/>
                          <a:pt x="284" y="269"/>
                        </a:cubicBezTo>
                        <a:cubicBezTo>
                          <a:pt x="307" y="266"/>
                          <a:pt x="331" y="244"/>
                          <a:pt x="331" y="216"/>
                        </a:cubicBezTo>
                        <a:cubicBezTo>
                          <a:pt x="331" y="56"/>
                          <a:pt x="331" y="56"/>
                          <a:pt x="331" y="56"/>
                        </a:cubicBezTo>
                        <a:cubicBezTo>
                          <a:pt x="331" y="27"/>
                          <a:pt x="301" y="0"/>
                          <a:pt x="266" y="0"/>
                        </a:cubicBezTo>
                        <a:close/>
                        <a:moveTo>
                          <a:pt x="241" y="208"/>
                        </a:moveTo>
                        <a:cubicBezTo>
                          <a:pt x="241" y="218"/>
                          <a:pt x="233" y="226"/>
                          <a:pt x="223" y="226"/>
                        </a:cubicBezTo>
                        <a:cubicBezTo>
                          <a:pt x="85" y="226"/>
                          <a:pt x="85" y="226"/>
                          <a:pt x="85" y="226"/>
                        </a:cubicBezTo>
                        <a:cubicBezTo>
                          <a:pt x="75" y="226"/>
                          <a:pt x="67" y="218"/>
                          <a:pt x="67" y="208"/>
                        </a:cubicBezTo>
                        <a:cubicBezTo>
                          <a:pt x="67" y="207"/>
                          <a:pt x="67" y="207"/>
                          <a:pt x="67" y="207"/>
                        </a:cubicBezTo>
                        <a:cubicBezTo>
                          <a:pt x="67" y="197"/>
                          <a:pt x="75" y="189"/>
                          <a:pt x="85" y="189"/>
                        </a:cubicBezTo>
                        <a:cubicBezTo>
                          <a:pt x="223" y="189"/>
                          <a:pt x="223" y="189"/>
                          <a:pt x="223" y="189"/>
                        </a:cubicBezTo>
                        <a:cubicBezTo>
                          <a:pt x="233" y="189"/>
                          <a:pt x="241" y="197"/>
                          <a:pt x="241" y="207"/>
                        </a:cubicBezTo>
                        <a:lnTo>
                          <a:pt x="241" y="208"/>
                        </a:lnTo>
                        <a:close/>
                        <a:moveTo>
                          <a:pt x="288" y="151"/>
                        </a:moveTo>
                        <a:cubicBezTo>
                          <a:pt x="288" y="161"/>
                          <a:pt x="280" y="170"/>
                          <a:pt x="270" y="170"/>
                        </a:cubicBezTo>
                        <a:cubicBezTo>
                          <a:pt x="85" y="170"/>
                          <a:pt x="85" y="170"/>
                          <a:pt x="85" y="170"/>
                        </a:cubicBezTo>
                        <a:cubicBezTo>
                          <a:pt x="75" y="170"/>
                          <a:pt x="67" y="161"/>
                          <a:pt x="67" y="151"/>
                        </a:cubicBezTo>
                        <a:cubicBezTo>
                          <a:pt x="67" y="150"/>
                          <a:pt x="67" y="150"/>
                          <a:pt x="67" y="150"/>
                        </a:cubicBezTo>
                        <a:cubicBezTo>
                          <a:pt x="67" y="140"/>
                          <a:pt x="75" y="132"/>
                          <a:pt x="85" y="132"/>
                        </a:cubicBezTo>
                        <a:cubicBezTo>
                          <a:pt x="270" y="132"/>
                          <a:pt x="270" y="132"/>
                          <a:pt x="270" y="132"/>
                        </a:cubicBezTo>
                        <a:cubicBezTo>
                          <a:pt x="280" y="132"/>
                          <a:pt x="288" y="140"/>
                          <a:pt x="288" y="150"/>
                        </a:cubicBezTo>
                        <a:lnTo>
                          <a:pt x="288" y="151"/>
                        </a:lnTo>
                        <a:close/>
                        <a:moveTo>
                          <a:pt x="288" y="76"/>
                        </a:moveTo>
                        <a:cubicBezTo>
                          <a:pt x="288" y="86"/>
                          <a:pt x="280" y="94"/>
                          <a:pt x="270" y="94"/>
                        </a:cubicBezTo>
                        <a:cubicBezTo>
                          <a:pt x="85" y="94"/>
                          <a:pt x="85" y="94"/>
                          <a:pt x="85" y="94"/>
                        </a:cubicBezTo>
                        <a:cubicBezTo>
                          <a:pt x="75" y="94"/>
                          <a:pt x="67" y="86"/>
                          <a:pt x="67" y="76"/>
                        </a:cubicBezTo>
                        <a:cubicBezTo>
                          <a:pt x="67" y="75"/>
                          <a:pt x="67" y="75"/>
                          <a:pt x="67" y="75"/>
                        </a:cubicBezTo>
                        <a:cubicBezTo>
                          <a:pt x="67" y="65"/>
                          <a:pt x="75" y="56"/>
                          <a:pt x="85" y="56"/>
                        </a:cubicBezTo>
                        <a:cubicBezTo>
                          <a:pt x="270" y="56"/>
                          <a:pt x="270" y="56"/>
                          <a:pt x="270" y="56"/>
                        </a:cubicBezTo>
                        <a:cubicBezTo>
                          <a:pt x="280" y="56"/>
                          <a:pt x="288" y="65"/>
                          <a:pt x="288" y="75"/>
                        </a:cubicBezTo>
                        <a:lnTo>
                          <a:pt x="288" y="7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873310" y="2192434"/>
                    <a:ext cx="249044" cy="24929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891063" y="2210187"/>
                    <a:ext cx="214038" cy="214288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3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91885" y="2552748"/>
                    <a:ext cx="348311" cy="348561"/>
                  </a:xfrm>
                  <a:prstGeom prst="ellipse">
                    <a:avLst/>
                  </a:prstGeom>
                  <a:solidFill>
                    <a:srgbClr val="179E8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4" name="Freeform 63"/>
                  <p:cNvSpPr>
                    <a:spLocks/>
                  </p:cNvSpPr>
                  <p:nvPr/>
                </p:nvSpPr>
                <p:spPr bwMode="auto">
                  <a:xfrm>
                    <a:off x="1376082" y="2620100"/>
                    <a:ext cx="152344" cy="198444"/>
                  </a:xfrm>
                  <a:custGeom>
                    <a:avLst/>
                    <a:gdLst>
                      <a:gd name="connsiteX0" fmla="*/ 56970 w 529538"/>
                      <a:gd name="connsiteY0" fmla="*/ 611558 h 689780"/>
                      <a:gd name="connsiteX1" fmla="*/ 69277 w 529538"/>
                      <a:gd name="connsiteY1" fmla="*/ 611558 h 689780"/>
                      <a:gd name="connsiteX2" fmla="*/ 112351 w 529538"/>
                      <a:gd name="connsiteY2" fmla="*/ 640377 h 689780"/>
                      <a:gd name="connsiteX3" fmla="*/ 112351 w 529538"/>
                      <a:gd name="connsiteY3" fmla="*/ 654786 h 689780"/>
                      <a:gd name="connsiteX4" fmla="*/ 69277 w 529538"/>
                      <a:gd name="connsiteY4" fmla="*/ 689780 h 689780"/>
                      <a:gd name="connsiteX5" fmla="*/ 56970 w 529538"/>
                      <a:gd name="connsiteY5" fmla="*/ 689780 h 689780"/>
                      <a:gd name="connsiteX6" fmla="*/ 9793 w 529538"/>
                      <a:gd name="connsiteY6" fmla="*/ 654786 h 689780"/>
                      <a:gd name="connsiteX7" fmla="*/ 9793 w 529538"/>
                      <a:gd name="connsiteY7" fmla="*/ 640377 h 689780"/>
                      <a:gd name="connsiteX8" fmla="*/ 56970 w 529538"/>
                      <a:gd name="connsiteY8" fmla="*/ 611558 h 689780"/>
                      <a:gd name="connsiteX9" fmla="*/ 158114 w 529538"/>
                      <a:gd name="connsiteY9" fmla="*/ 516822 h 689780"/>
                      <a:gd name="connsiteX10" fmla="*/ 170471 w 529538"/>
                      <a:gd name="connsiteY10" fmla="*/ 516822 h 689780"/>
                      <a:gd name="connsiteX11" fmla="*/ 215779 w 529538"/>
                      <a:gd name="connsiteY11" fmla="*/ 547707 h 689780"/>
                      <a:gd name="connsiteX12" fmla="*/ 215779 w 529538"/>
                      <a:gd name="connsiteY12" fmla="*/ 654777 h 689780"/>
                      <a:gd name="connsiteX13" fmla="*/ 170471 w 529538"/>
                      <a:gd name="connsiteY13" fmla="*/ 689780 h 689780"/>
                      <a:gd name="connsiteX14" fmla="*/ 158114 w 529538"/>
                      <a:gd name="connsiteY14" fmla="*/ 689780 h 689780"/>
                      <a:gd name="connsiteX15" fmla="*/ 121043 w 529538"/>
                      <a:gd name="connsiteY15" fmla="*/ 654777 h 689780"/>
                      <a:gd name="connsiteX16" fmla="*/ 121043 w 529538"/>
                      <a:gd name="connsiteY16" fmla="*/ 547707 h 689780"/>
                      <a:gd name="connsiteX17" fmla="*/ 158114 w 529538"/>
                      <a:gd name="connsiteY17" fmla="*/ 516822 h 689780"/>
                      <a:gd name="connsiteX18" fmla="*/ 272811 w 529538"/>
                      <a:gd name="connsiteY18" fmla="*/ 436861 h 689780"/>
                      <a:gd name="connsiteX19" fmla="*/ 283158 w 529538"/>
                      <a:gd name="connsiteY19" fmla="*/ 436861 h 689780"/>
                      <a:gd name="connsiteX20" fmla="*/ 318337 w 529538"/>
                      <a:gd name="connsiteY20" fmla="*/ 480042 h 689780"/>
                      <a:gd name="connsiteX21" fmla="*/ 318337 w 529538"/>
                      <a:gd name="connsiteY21" fmla="*/ 652768 h 689780"/>
                      <a:gd name="connsiteX22" fmla="*/ 283158 w 529538"/>
                      <a:gd name="connsiteY22" fmla="*/ 689780 h 689780"/>
                      <a:gd name="connsiteX23" fmla="*/ 272811 w 529538"/>
                      <a:gd name="connsiteY23" fmla="*/ 689780 h 689780"/>
                      <a:gd name="connsiteX24" fmla="*/ 231423 w 529538"/>
                      <a:gd name="connsiteY24" fmla="*/ 652768 h 689780"/>
                      <a:gd name="connsiteX25" fmla="*/ 231423 w 529538"/>
                      <a:gd name="connsiteY25" fmla="*/ 480042 h 689780"/>
                      <a:gd name="connsiteX26" fmla="*/ 272811 w 529538"/>
                      <a:gd name="connsiteY26" fmla="*/ 436861 h 689780"/>
                      <a:gd name="connsiteX27" fmla="*/ 373477 w 529538"/>
                      <a:gd name="connsiteY27" fmla="*/ 349948 h 689780"/>
                      <a:gd name="connsiteX28" fmla="*/ 381723 w 529538"/>
                      <a:gd name="connsiteY28" fmla="*/ 349948 h 689780"/>
                      <a:gd name="connsiteX29" fmla="*/ 420895 w 529538"/>
                      <a:gd name="connsiteY29" fmla="*/ 389080 h 689780"/>
                      <a:gd name="connsiteX30" fmla="*/ 420895 w 529538"/>
                      <a:gd name="connsiteY30" fmla="*/ 650648 h 689780"/>
                      <a:gd name="connsiteX31" fmla="*/ 381723 w 529538"/>
                      <a:gd name="connsiteY31" fmla="*/ 689780 h 689780"/>
                      <a:gd name="connsiteX32" fmla="*/ 373477 w 529538"/>
                      <a:gd name="connsiteY32" fmla="*/ 689780 h 689780"/>
                      <a:gd name="connsiteX33" fmla="*/ 332243 w 529538"/>
                      <a:gd name="connsiteY33" fmla="*/ 650648 h 689780"/>
                      <a:gd name="connsiteX34" fmla="*/ 332243 w 529538"/>
                      <a:gd name="connsiteY34" fmla="*/ 389080 h 689780"/>
                      <a:gd name="connsiteX35" fmla="*/ 373477 w 529538"/>
                      <a:gd name="connsiteY35" fmla="*/ 349948 h 689780"/>
                      <a:gd name="connsiteX36" fmla="*/ 482418 w 529538"/>
                      <a:gd name="connsiteY36" fmla="*/ 256081 h 689780"/>
                      <a:gd name="connsiteX37" fmla="*/ 490613 w 529538"/>
                      <a:gd name="connsiteY37" fmla="*/ 256081 h 689780"/>
                      <a:gd name="connsiteX38" fmla="*/ 529538 w 529538"/>
                      <a:gd name="connsiteY38" fmla="*/ 297190 h 689780"/>
                      <a:gd name="connsiteX39" fmla="*/ 529538 w 529538"/>
                      <a:gd name="connsiteY39" fmla="*/ 648671 h 689780"/>
                      <a:gd name="connsiteX40" fmla="*/ 490613 w 529538"/>
                      <a:gd name="connsiteY40" fmla="*/ 689780 h 689780"/>
                      <a:gd name="connsiteX41" fmla="*/ 482418 w 529538"/>
                      <a:gd name="connsiteY41" fmla="*/ 689780 h 689780"/>
                      <a:gd name="connsiteX42" fmla="*/ 443493 w 529538"/>
                      <a:gd name="connsiteY42" fmla="*/ 648671 h 689780"/>
                      <a:gd name="connsiteX43" fmla="*/ 443493 w 529538"/>
                      <a:gd name="connsiteY43" fmla="*/ 297190 h 689780"/>
                      <a:gd name="connsiteX44" fmla="*/ 482418 w 529538"/>
                      <a:gd name="connsiteY44" fmla="*/ 256081 h 689780"/>
                      <a:gd name="connsiteX45" fmla="*/ 508243 w 529538"/>
                      <a:gd name="connsiteY45" fmla="*/ 1870 h 689780"/>
                      <a:gd name="connsiteX46" fmla="*/ 525432 w 529538"/>
                      <a:gd name="connsiteY46" fmla="*/ 16794 h 689780"/>
                      <a:gd name="connsiteX47" fmla="*/ 529537 w 529538"/>
                      <a:gd name="connsiteY47" fmla="*/ 37379 h 689780"/>
                      <a:gd name="connsiteX48" fmla="*/ 529537 w 529538"/>
                      <a:gd name="connsiteY48" fmla="*/ 181473 h 689780"/>
                      <a:gd name="connsiteX49" fmla="*/ 494645 w 529538"/>
                      <a:gd name="connsiteY49" fmla="*/ 212350 h 689780"/>
                      <a:gd name="connsiteX50" fmla="*/ 459752 w 529538"/>
                      <a:gd name="connsiteY50" fmla="*/ 181473 h 689780"/>
                      <a:gd name="connsiteX51" fmla="*/ 459752 w 529538"/>
                      <a:gd name="connsiteY51" fmla="*/ 152654 h 689780"/>
                      <a:gd name="connsiteX52" fmla="*/ 43095 w 529538"/>
                      <a:gd name="connsiteY52" fmla="*/ 463485 h 689780"/>
                      <a:gd name="connsiteX53" fmla="*/ 30780 w 529538"/>
                      <a:gd name="connsiteY53" fmla="*/ 465543 h 689780"/>
                      <a:gd name="connsiteX54" fmla="*/ 2045 w 529538"/>
                      <a:gd name="connsiteY54" fmla="*/ 444958 h 689780"/>
                      <a:gd name="connsiteX55" fmla="*/ 20517 w 529538"/>
                      <a:gd name="connsiteY55" fmla="*/ 403789 h 689780"/>
                      <a:gd name="connsiteX56" fmla="*/ 424860 w 529538"/>
                      <a:gd name="connsiteY56" fmla="*/ 92958 h 689780"/>
                      <a:gd name="connsiteX57" fmla="*/ 373547 w 529538"/>
                      <a:gd name="connsiteY57" fmla="*/ 111484 h 689780"/>
                      <a:gd name="connsiteX58" fmla="*/ 363285 w 529538"/>
                      <a:gd name="connsiteY58" fmla="*/ 113543 h 689780"/>
                      <a:gd name="connsiteX59" fmla="*/ 332497 w 529538"/>
                      <a:gd name="connsiteY59" fmla="*/ 95016 h 689780"/>
                      <a:gd name="connsiteX60" fmla="*/ 350970 w 529538"/>
                      <a:gd name="connsiteY60" fmla="*/ 53847 h 689780"/>
                      <a:gd name="connsiteX61" fmla="*/ 486435 w 529538"/>
                      <a:gd name="connsiteY61" fmla="*/ 2385 h 689780"/>
                      <a:gd name="connsiteX62" fmla="*/ 508243 w 529538"/>
                      <a:gd name="connsiteY62" fmla="*/ 1870 h 689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529538" h="689780">
                        <a:moveTo>
                          <a:pt x="56970" y="611558"/>
                        </a:moveTo>
                        <a:cubicBezTo>
                          <a:pt x="56970" y="611558"/>
                          <a:pt x="56970" y="611558"/>
                          <a:pt x="69277" y="611558"/>
                        </a:cubicBezTo>
                        <a:cubicBezTo>
                          <a:pt x="91840" y="611558"/>
                          <a:pt x="112351" y="617734"/>
                          <a:pt x="112351" y="640377"/>
                        </a:cubicBezTo>
                        <a:cubicBezTo>
                          <a:pt x="112351" y="640377"/>
                          <a:pt x="112351" y="640377"/>
                          <a:pt x="112351" y="654786"/>
                        </a:cubicBezTo>
                        <a:cubicBezTo>
                          <a:pt x="112351" y="675371"/>
                          <a:pt x="91840" y="689780"/>
                          <a:pt x="69277" y="689780"/>
                        </a:cubicBezTo>
                        <a:cubicBezTo>
                          <a:pt x="69277" y="689780"/>
                          <a:pt x="69277" y="689780"/>
                          <a:pt x="56970" y="689780"/>
                        </a:cubicBezTo>
                        <a:cubicBezTo>
                          <a:pt x="34407" y="689780"/>
                          <a:pt x="9793" y="675371"/>
                          <a:pt x="9793" y="654786"/>
                        </a:cubicBezTo>
                        <a:cubicBezTo>
                          <a:pt x="9793" y="654786"/>
                          <a:pt x="9793" y="654786"/>
                          <a:pt x="9793" y="640377"/>
                        </a:cubicBezTo>
                        <a:cubicBezTo>
                          <a:pt x="9793" y="617734"/>
                          <a:pt x="34407" y="611558"/>
                          <a:pt x="56970" y="611558"/>
                        </a:cubicBezTo>
                        <a:close/>
                        <a:moveTo>
                          <a:pt x="158114" y="516822"/>
                        </a:moveTo>
                        <a:cubicBezTo>
                          <a:pt x="158114" y="516822"/>
                          <a:pt x="158114" y="516822"/>
                          <a:pt x="170471" y="516822"/>
                        </a:cubicBezTo>
                        <a:cubicBezTo>
                          <a:pt x="193125" y="516822"/>
                          <a:pt x="215779" y="527117"/>
                          <a:pt x="215779" y="547707"/>
                        </a:cubicBezTo>
                        <a:cubicBezTo>
                          <a:pt x="215779" y="547707"/>
                          <a:pt x="215779" y="547707"/>
                          <a:pt x="215779" y="654777"/>
                        </a:cubicBezTo>
                        <a:cubicBezTo>
                          <a:pt x="215779" y="675367"/>
                          <a:pt x="193125" y="689780"/>
                          <a:pt x="170471" y="689780"/>
                        </a:cubicBezTo>
                        <a:cubicBezTo>
                          <a:pt x="170471" y="689780"/>
                          <a:pt x="170471" y="689780"/>
                          <a:pt x="158114" y="689780"/>
                        </a:cubicBezTo>
                        <a:cubicBezTo>
                          <a:pt x="135460" y="689780"/>
                          <a:pt x="121043" y="675367"/>
                          <a:pt x="121043" y="654777"/>
                        </a:cubicBezTo>
                        <a:cubicBezTo>
                          <a:pt x="121043" y="654777"/>
                          <a:pt x="121043" y="654777"/>
                          <a:pt x="121043" y="547707"/>
                        </a:cubicBezTo>
                        <a:cubicBezTo>
                          <a:pt x="121043" y="527117"/>
                          <a:pt x="135460" y="516822"/>
                          <a:pt x="158114" y="516822"/>
                        </a:cubicBezTo>
                        <a:close/>
                        <a:moveTo>
                          <a:pt x="272811" y="436861"/>
                        </a:moveTo>
                        <a:cubicBezTo>
                          <a:pt x="272811" y="436861"/>
                          <a:pt x="272811" y="436861"/>
                          <a:pt x="283158" y="436861"/>
                        </a:cubicBezTo>
                        <a:cubicBezTo>
                          <a:pt x="303852" y="436861"/>
                          <a:pt x="318337" y="459480"/>
                          <a:pt x="318337" y="480042"/>
                        </a:cubicBezTo>
                        <a:cubicBezTo>
                          <a:pt x="318337" y="480042"/>
                          <a:pt x="318337" y="480042"/>
                          <a:pt x="318337" y="652768"/>
                        </a:cubicBezTo>
                        <a:cubicBezTo>
                          <a:pt x="318337" y="673330"/>
                          <a:pt x="303852" y="689780"/>
                          <a:pt x="283158" y="689780"/>
                        </a:cubicBezTo>
                        <a:cubicBezTo>
                          <a:pt x="283158" y="689780"/>
                          <a:pt x="283158" y="689780"/>
                          <a:pt x="272811" y="689780"/>
                        </a:cubicBezTo>
                        <a:cubicBezTo>
                          <a:pt x="250048" y="689780"/>
                          <a:pt x="231423" y="673330"/>
                          <a:pt x="231423" y="652768"/>
                        </a:cubicBezTo>
                        <a:cubicBezTo>
                          <a:pt x="231423" y="652768"/>
                          <a:pt x="231423" y="652768"/>
                          <a:pt x="231423" y="480042"/>
                        </a:cubicBezTo>
                        <a:cubicBezTo>
                          <a:pt x="231423" y="459480"/>
                          <a:pt x="250048" y="436861"/>
                          <a:pt x="272811" y="436861"/>
                        </a:cubicBezTo>
                        <a:close/>
                        <a:moveTo>
                          <a:pt x="373477" y="349948"/>
                        </a:moveTo>
                        <a:cubicBezTo>
                          <a:pt x="373477" y="349948"/>
                          <a:pt x="373477" y="349948"/>
                          <a:pt x="381723" y="349948"/>
                        </a:cubicBezTo>
                        <a:cubicBezTo>
                          <a:pt x="402340" y="349948"/>
                          <a:pt x="420895" y="366425"/>
                          <a:pt x="420895" y="389080"/>
                        </a:cubicBezTo>
                        <a:lnTo>
                          <a:pt x="420895" y="650648"/>
                        </a:lnTo>
                        <a:cubicBezTo>
                          <a:pt x="420895" y="673304"/>
                          <a:pt x="402340" y="689780"/>
                          <a:pt x="381723" y="689780"/>
                        </a:cubicBezTo>
                        <a:cubicBezTo>
                          <a:pt x="381723" y="689780"/>
                          <a:pt x="381723" y="689780"/>
                          <a:pt x="373477" y="689780"/>
                        </a:cubicBezTo>
                        <a:cubicBezTo>
                          <a:pt x="350798" y="689780"/>
                          <a:pt x="332243" y="673304"/>
                          <a:pt x="332243" y="650648"/>
                        </a:cubicBezTo>
                        <a:cubicBezTo>
                          <a:pt x="332243" y="650648"/>
                          <a:pt x="332243" y="650648"/>
                          <a:pt x="332243" y="389080"/>
                        </a:cubicBezTo>
                        <a:cubicBezTo>
                          <a:pt x="332243" y="366425"/>
                          <a:pt x="350798" y="349948"/>
                          <a:pt x="373477" y="349948"/>
                        </a:cubicBezTo>
                        <a:close/>
                        <a:moveTo>
                          <a:pt x="482418" y="256081"/>
                        </a:moveTo>
                        <a:cubicBezTo>
                          <a:pt x="482418" y="256081"/>
                          <a:pt x="482418" y="256081"/>
                          <a:pt x="490613" y="256081"/>
                        </a:cubicBezTo>
                        <a:cubicBezTo>
                          <a:pt x="511100" y="256081"/>
                          <a:pt x="529538" y="274580"/>
                          <a:pt x="529538" y="297190"/>
                        </a:cubicBezTo>
                        <a:cubicBezTo>
                          <a:pt x="529538" y="297190"/>
                          <a:pt x="529538" y="297190"/>
                          <a:pt x="529538" y="648671"/>
                        </a:cubicBezTo>
                        <a:cubicBezTo>
                          <a:pt x="529538" y="671281"/>
                          <a:pt x="511100" y="689780"/>
                          <a:pt x="490613" y="689780"/>
                        </a:cubicBezTo>
                        <a:cubicBezTo>
                          <a:pt x="490613" y="689780"/>
                          <a:pt x="490613" y="689780"/>
                          <a:pt x="482418" y="689780"/>
                        </a:cubicBezTo>
                        <a:cubicBezTo>
                          <a:pt x="459883" y="689780"/>
                          <a:pt x="443493" y="671281"/>
                          <a:pt x="443493" y="648671"/>
                        </a:cubicBezTo>
                        <a:cubicBezTo>
                          <a:pt x="443493" y="648671"/>
                          <a:pt x="443493" y="648671"/>
                          <a:pt x="443493" y="297190"/>
                        </a:cubicBezTo>
                        <a:cubicBezTo>
                          <a:pt x="443493" y="274580"/>
                          <a:pt x="459883" y="256081"/>
                          <a:pt x="482418" y="256081"/>
                        </a:cubicBezTo>
                        <a:close/>
                        <a:moveTo>
                          <a:pt x="508243" y="1870"/>
                        </a:moveTo>
                        <a:cubicBezTo>
                          <a:pt x="515170" y="4443"/>
                          <a:pt x="521327" y="9589"/>
                          <a:pt x="525432" y="16794"/>
                        </a:cubicBezTo>
                        <a:cubicBezTo>
                          <a:pt x="529537" y="22969"/>
                          <a:pt x="529537" y="29145"/>
                          <a:pt x="529537" y="37379"/>
                        </a:cubicBezTo>
                        <a:cubicBezTo>
                          <a:pt x="529537" y="37379"/>
                          <a:pt x="529537" y="37379"/>
                          <a:pt x="529537" y="181473"/>
                        </a:cubicBezTo>
                        <a:cubicBezTo>
                          <a:pt x="529537" y="197940"/>
                          <a:pt x="513117" y="212350"/>
                          <a:pt x="494645" y="212350"/>
                        </a:cubicBezTo>
                        <a:cubicBezTo>
                          <a:pt x="478225" y="212350"/>
                          <a:pt x="459752" y="197940"/>
                          <a:pt x="459752" y="181473"/>
                        </a:cubicBezTo>
                        <a:cubicBezTo>
                          <a:pt x="459752" y="181473"/>
                          <a:pt x="459752" y="181473"/>
                          <a:pt x="459752" y="152654"/>
                        </a:cubicBezTo>
                        <a:cubicBezTo>
                          <a:pt x="285290" y="368794"/>
                          <a:pt x="53357" y="459368"/>
                          <a:pt x="43095" y="463485"/>
                        </a:cubicBezTo>
                        <a:cubicBezTo>
                          <a:pt x="38990" y="463485"/>
                          <a:pt x="34885" y="465543"/>
                          <a:pt x="30780" y="465543"/>
                        </a:cubicBezTo>
                        <a:cubicBezTo>
                          <a:pt x="18465" y="465543"/>
                          <a:pt x="6150" y="457309"/>
                          <a:pt x="2045" y="444958"/>
                        </a:cubicBezTo>
                        <a:cubicBezTo>
                          <a:pt x="-4113" y="428490"/>
                          <a:pt x="4097" y="409964"/>
                          <a:pt x="20517" y="403789"/>
                        </a:cubicBezTo>
                        <a:cubicBezTo>
                          <a:pt x="22570" y="403789"/>
                          <a:pt x="266817" y="311157"/>
                          <a:pt x="424860" y="92958"/>
                        </a:cubicBezTo>
                        <a:cubicBezTo>
                          <a:pt x="424860" y="92958"/>
                          <a:pt x="424860" y="92958"/>
                          <a:pt x="373547" y="111484"/>
                        </a:cubicBezTo>
                        <a:cubicBezTo>
                          <a:pt x="369442" y="113543"/>
                          <a:pt x="365337" y="113543"/>
                          <a:pt x="363285" y="113543"/>
                        </a:cubicBezTo>
                        <a:cubicBezTo>
                          <a:pt x="348917" y="113543"/>
                          <a:pt x="338655" y="107367"/>
                          <a:pt x="332497" y="95016"/>
                        </a:cubicBezTo>
                        <a:cubicBezTo>
                          <a:pt x="328392" y="78548"/>
                          <a:pt x="334550" y="60022"/>
                          <a:pt x="350970" y="53847"/>
                        </a:cubicBezTo>
                        <a:cubicBezTo>
                          <a:pt x="350970" y="53847"/>
                          <a:pt x="350970" y="53847"/>
                          <a:pt x="486435" y="2385"/>
                        </a:cubicBezTo>
                        <a:cubicBezTo>
                          <a:pt x="493619" y="-703"/>
                          <a:pt x="501315" y="-703"/>
                          <a:pt x="508243" y="187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687028" y="2461732"/>
                    <a:ext cx="625111" cy="62536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814300" y="2630261"/>
                    <a:ext cx="374816" cy="22679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7" name="Freeform 74"/>
                  <p:cNvSpPr>
                    <a:spLocks/>
                  </p:cNvSpPr>
                  <p:nvPr/>
                </p:nvSpPr>
                <p:spPr bwMode="auto">
                  <a:xfrm>
                    <a:off x="755540" y="2856301"/>
                    <a:ext cx="489837" cy="67512"/>
                  </a:xfrm>
                  <a:custGeom>
                    <a:avLst/>
                    <a:gdLst>
                      <a:gd name="T0" fmla="*/ 1748 w 1959"/>
                      <a:gd name="T1" fmla="*/ 0 h 270"/>
                      <a:gd name="T2" fmla="*/ 1138 w 1959"/>
                      <a:gd name="T3" fmla="*/ 0 h 270"/>
                      <a:gd name="T4" fmla="*/ 1133 w 1959"/>
                      <a:gd name="T5" fmla="*/ 0 h 270"/>
                      <a:gd name="T6" fmla="*/ 826 w 1959"/>
                      <a:gd name="T7" fmla="*/ 0 h 270"/>
                      <a:gd name="T8" fmla="*/ 821 w 1959"/>
                      <a:gd name="T9" fmla="*/ 0 h 270"/>
                      <a:gd name="T10" fmla="*/ 213 w 1959"/>
                      <a:gd name="T11" fmla="*/ 0 h 270"/>
                      <a:gd name="T12" fmla="*/ 0 w 1959"/>
                      <a:gd name="T13" fmla="*/ 270 h 270"/>
                      <a:gd name="T14" fmla="*/ 826 w 1959"/>
                      <a:gd name="T15" fmla="*/ 270 h 270"/>
                      <a:gd name="T16" fmla="*/ 1133 w 1959"/>
                      <a:gd name="T17" fmla="*/ 270 h 270"/>
                      <a:gd name="T18" fmla="*/ 1959 w 1959"/>
                      <a:gd name="T19" fmla="*/ 270 h 270"/>
                      <a:gd name="T20" fmla="*/ 1748 w 1959"/>
                      <a:gd name="T21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59" h="270">
                        <a:moveTo>
                          <a:pt x="1748" y="0"/>
                        </a:moveTo>
                        <a:lnTo>
                          <a:pt x="1138" y="0"/>
                        </a:lnTo>
                        <a:lnTo>
                          <a:pt x="1133" y="0"/>
                        </a:lnTo>
                        <a:lnTo>
                          <a:pt x="826" y="0"/>
                        </a:lnTo>
                        <a:lnTo>
                          <a:pt x="821" y="0"/>
                        </a:lnTo>
                        <a:lnTo>
                          <a:pt x="213" y="0"/>
                        </a:lnTo>
                        <a:lnTo>
                          <a:pt x="0" y="270"/>
                        </a:lnTo>
                        <a:lnTo>
                          <a:pt x="826" y="270"/>
                        </a:lnTo>
                        <a:lnTo>
                          <a:pt x="1133" y="270"/>
                        </a:lnTo>
                        <a:lnTo>
                          <a:pt x="1959" y="270"/>
                        </a:lnTo>
                        <a:lnTo>
                          <a:pt x="1748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83427" y="3325413"/>
                    <a:ext cx="1258399" cy="94288"/>
                  </a:xfrm>
                  <a:prstGeom prst="rect">
                    <a:avLst/>
                  </a:prstGeom>
                </p:spPr>
                <p:txBody>
                  <a:bodyPr wrap="square" lIns="0" tIns="0" rIns="0" bIns="0" anchor="ctr">
                    <a:spAutoFit/>
                  </a:bodyPr>
                  <a:lstStyle>
                    <a:defPPr>
                      <a:defRPr lang="ru-RU"/>
                    </a:defPPr>
                    <a:lvl1pPr algn="ctr" defTabSz="914127">
                      <a:lnSpc>
                        <a:spcPts val="1500"/>
                      </a:lnSpc>
                      <a:spcAft>
                        <a:spcPts val="1000"/>
                      </a:spcAft>
                      <a:buFont typeface="Wingdings" panose="05000000000000000000" pitchFamily="2" charset="2"/>
                      <a:buNone/>
                      <a:defRPr sz="1200" b="1" i="1">
                        <a:solidFill>
                          <a:srgbClr val="11437F"/>
                        </a:solidFill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ru-RU" sz="2500" i="0" dirty="0" smtClean="0"/>
                      <a:t>ИС </a:t>
                    </a:r>
                    <a:r>
                      <a:rPr lang="ru-RU" sz="2500" i="0" dirty="0"/>
                      <a:t>АСФК</a:t>
                    </a:r>
                  </a:p>
                </p:txBody>
              </p:sp>
            </p:grpSp>
            <p:sp>
              <p:nvSpPr>
                <p:cNvPr id="31" name="Freeform 87"/>
                <p:cNvSpPr>
                  <a:spLocks/>
                </p:cNvSpPr>
                <p:nvPr/>
              </p:nvSpPr>
              <p:spPr bwMode="auto">
                <a:xfrm>
                  <a:off x="921318" y="2234441"/>
                  <a:ext cx="145276" cy="143275"/>
                </a:xfrm>
                <a:custGeom>
                  <a:avLst/>
                  <a:gdLst>
                    <a:gd name="T0" fmla="*/ 153 w 246"/>
                    <a:gd name="T1" fmla="*/ 118 h 242"/>
                    <a:gd name="T2" fmla="*/ 204 w 246"/>
                    <a:gd name="T3" fmla="*/ 119 h 242"/>
                    <a:gd name="T4" fmla="*/ 232 w 246"/>
                    <a:gd name="T5" fmla="*/ 93 h 242"/>
                    <a:gd name="T6" fmla="*/ 242 w 246"/>
                    <a:gd name="T7" fmla="*/ 56 h 242"/>
                    <a:gd name="T8" fmla="*/ 240 w 246"/>
                    <a:gd name="T9" fmla="*/ 58 h 242"/>
                    <a:gd name="T10" fmla="*/ 207 w 246"/>
                    <a:gd name="T11" fmla="*/ 89 h 242"/>
                    <a:gd name="T12" fmla="*/ 162 w 246"/>
                    <a:gd name="T13" fmla="*/ 87 h 242"/>
                    <a:gd name="T14" fmla="*/ 161 w 246"/>
                    <a:gd name="T15" fmla="*/ 87 h 242"/>
                    <a:gd name="T16" fmla="*/ 161 w 246"/>
                    <a:gd name="T17" fmla="*/ 40 h 242"/>
                    <a:gd name="T18" fmla="*/ 194 w 246"/>
                    <a:gd name="T19" fmla="*/ 9 h 242"/>
                    <a:gd name="T20" fmla="*/ 197 w 246"/>
                    <a:gd name="T21" fmla="*/ 7 h 242"/>
                    <a:gd name="T22" fmla="*/ 157 w 246"/>
                    <a:gd name="T23" fmla="*/ 12 h 242"/>
                    <a:gd name="T24" fmla="*/ 129 w 246"/>
                    <a:gd name="T25" fmla="*/ 38 h 242"/>
                    <a:gd name="T26" fmla="*/ 127 w 246"/>
                    <a:gd name="T27" fmla="*/ 90 h 242"/>
                    <a:gd name="T28" fmla="*/ 132 w 246"/>
                    <a:gd name="T29" fmla="*/ 95 h 242"/>
                    <a:gd name="T30" fmla="*/ 117 w 246"/>
                    <a:gd name="T31" fmla="*/ 109 h 242"/>
                    <a:gd name="T32" fmla="*/ 52 w 246"/>
                    <a:gd name="T33" fmla="*/ 39 h 242"/>
                    <a:gd name="T34" fmla="*/ 30 w 246"/>
                    <a:gd name="T35" fmla="*/ 32 h 242"/>
                    <a:gd name="T36" fmla="*/ 26 w 246"/>
                    <a:gd name="T37" fmla="*/ 37 h 242"/>
                    <a:gd name="T38" fmla="*/ 32 w 246"/>
                    <a:gd name="T39" fmla="*/ 57 h 242"/>
                    <a:gd name="T40" fmla="*/ 97 w 246"/>
                    <a:gd name="T41" fmla="*/ 127 h 242"/>
                    <a:gd name="T42" fmla="*/ 80 w 246"/>
                    <a:gd name="T43" fmla="*/ 143 h 242"/>
                    <a:gd name="T44" fmla="*/ 55 w 246"/>
                    <a:gd name="T45" fmla="*/ 148 h 242"/>
                    <a:gd name="T46" fmla="*/ 11 w 246"/>
                    <a:gd name="T47" fmla="*/ 189 h 242"/>
                    <a:gd name="T48" fmla="*/ 10 w 246"/>
                    <a:gd name="T49" fmla="*/ 226 h 242"/>
                    <a:gd name="T50" fmla="*/ 10 w 246"/>
                    <a:gd name="T51" fmla="*/ 226 h 242"/>
                    <a:gd name="T52" fmla="*/ 48 w 246"/>
                    <a:gd name="T53" fmla="*/ 228 h 242"/>
                    <a:gd name="T54" fmla="*/ 92 w 246"/>
                    <a:gd name="T55" fmla="*/ 188 h 242"/>
                    <a:gd name="T56" fmla="*/ 98 w 246"/>
                    <a:gd name="T57" fmla="*/ 163 h 242"/>
                    <a:gd name="T58" fmla="*/ 116 w 246"/>
                    <a:gd name="T59" fmla="*/ 147 h 242"/>
                    <a:gd name="T60" fmla="*/ 129 w 246"/>
                    <a:gd name="T61" fmla="*/ 161 h 242"/>
                    <a:gd name="T62" fmla="*/ 135 w 246"/>
                    <a:gd name="T63" fmla="*/ 187 h 242"/>
                    <a:gd name="T64" fmla="*/ 175 w 246"/>
                    <a:gd name="T65" fmla="*/ 230 h 242"/>
                    <a:gd name="T66" fmla="*/ 212 w 246"/>
                    <a:gd name="T67" fmla="*/ 232 h 242"/>
                    <a:gd name="T68" fmla="*/ 213 w 246"/>
                    <a:gd name="T69" fmla="*/ 231 h 242"/>
                    <a:gd name="T70" fmla="*/ 215 w 246"/>
                    <a:gd name="T71" fmla="*/ 194 h 242"/>
                    <a:gd name="T72" fmla="*/ 174 w 246"/>
                    <a:gd name="T73" fmla="*/ 150 h 242"/>
                    <a:gd name="T74" fmla="*/ 149 w 246"/>
                    <a:gd name="T75" fmla="*/ 143 h 242"/>
                    <a:gd name="T76" fmla="*/ 135 w 246"/>
                    <a:gd name="T77" fmla="*/ 128 h 242"/>
                    <a:gd name="T78" fmla="*/ 150 w 246"/>
                    <a:gd name="T79" fmla="*/ 115 h 242"/>
                    <a:gd name="T80" fmla="*/ 153 w 246"/>
                    <a:gd name="T81" fmla="*/ 11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6" h="242">
                      <a:moveTo>
                        <a:pt x="153" y="118"/>
                      </a:moveTo>
                      <a:cubicBezTo>
                        <a:pt x="167" y="133"/>
                        <a:pt x="190" y="133"/>
                        <a:pt x="204" y="119"/>
                      </a:cubicBezTo>
                      <a:cubicBezTo>
                        <a:pt x="232" y="93"/>
                        <a:pt x="232" y="93"/>
                        <a:pt x="232" y="93"/>
                      </a:cubicBezTo>
                      <a:cubicBezTo>
                        <a:pt x="243" y="84"/>
                        <a:pt x="246" y="69"/>
                        <a:pt x="242" y="56"/>
                      </a:cubicBezTo>
                      <a:cubicBezTo>
                        <a:pt x="241" y="57"/>
                        <a:pt x="241" y="58"/>
                        <a:pt x="240" y="58"/>
                      </a:cubicBezTo>
                      <a:cubicBezTo>
                        <a:pt x="207" y="89"/>
                        <a:pt x="207" y="89"/>
                        <a:pt x="207" y="89"/>
                      </a:cubicBezTo>
                      <a:cubicBezTo>
                        <a:pt x="194" y="101"/>
                        <a:pt x="173" y="100"/>
                        <a:pt x="162" y="87"/>
                      </a:cubicBezTo>
                      <a:cubicBezTo>
                        <a:pt x="161" y="87"/>
                        <a:pt x="161" y="87"/>
                        <a:pt x="161" y="87"/>
                      </a:cubicBezTo>
                      <a:cubicBezTo>
                        <a:pt x="149" y="74"/>
                        <a:pt x="149" y="52"/>
                        <a:pt x="161" y="40"/>
                      </a:cubicBezTo>
                      <a:cubicBezTo>
                        <a:pt x="194" y="9"/>
                        <a:pt x="194" y="9"/>
                        <a:pt x="194" y="9"/>
                      </a:cubicBezTo>
                      <a:cubicBezTo>
                        <a:pt x="195" y="8"/>
                        <a:pt x="196" y="7"/>
                        <a:pt x="197" y="7"/>
                      </a:cubicBezTo>
                      <a:cubicBezTo>
                        <a:pt x="184" y="0"/>
                        <a:pt x="168" y="2"/>
                        <a:pt x="157" y="12"/>
                      </a:cubicBezTo>
                      <a:cubicBezTo>
                        <a:pt x="129" y="38"/>
                        <a:pt x="129" y="38"/>
                        <a:pt x="129" y="38"/>
                      </a:cubicBezTo>
                      <a:cubicBezTo>
                        <a:pt x="114" y="51"/>
                        <a:pt x="114" y="76"/>
                        <a:pt x="127" y="90"/>
                      </a:cubicBezTo>
                      <a:cubicBezTo>
                        <a:pt x="132" y="95"/>
                        <a:pt x="132" y="95"/>
                        <a:pt x="132" y="95"/>
                      </a:cubicBezTo>
                      <a:cubicBezTo>
                        <a:pt x="117" y="109"/>
                        <a:pt x="117" y="109"/>
                        <a:pt x="117" y="10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32" y="57"/>
                        <a:pt x="32" y="57"/>
                        <a:pt x="32" y="57"/>
                      </a:cubicBezTo>
                      <a:cubicBezTo>
                        <a:pt x="97" y="127"/>
                        <a:pt x="97" y="127"/>
                        <a:pt x="97" y="127"/>
                      </a:cubicBezTo>
                      <a:cubicBezTo>
                        <a:pt x="80" y="143"/>
                        <a:pt x="80" y="143"/>
                        <a:pt x="80" y="143"/>
                      </a:cubicBezTo>
                      <a:cubicBezTo>
                        <a:pt x="72" y="140"/>
                        <a:pt x="62" y="141"/>
                        <a:pt x="55" y="148"/>
                      </a:cubicBezTo>
                      <a:cubicBezTo>
                        <a:pt x="11" y="189"/>
                        <a:pt x="11" y="189"/>
                        <a:pt x="11" y="189"/>
                      </a:cubicBezTo>
                      <a:cubicBezTo>
                        <a:pt x="1" y="199"/>
                        <a:pt x="0" y="215"/>
                        <a:pt x="10" y="226"/>
                      </a:cubicBezTo>
                      <a:cubicBezTo>
                        <a:pt x="10" y="226"/>
                        <a:pt x="10" y="226"/>
                        <a:pt x="10" y="226"/>
                      </a:cubicBezTo>
                      <a:cubicBezTo>
                        <a:pt x="20" y="237"/>
                        <a:pt x="37" y="238"/>
                        <a:pt x="48" y="228"/>
                      </a:cubicBezTo>
                      <a:cubicBezTo>
                        <a:pt x="92" y="188"/>
                        <a:pt x="92" y="188"/>
                        <a:pt x="92" y="188"/>
                      </a:cubicBezTo>
                      <a:cubicBezTo>
                        <a:pt x="99" y="181"/>
                        <a:pt x="101" y="172"/>
                        <a:pt x="98" y="163"/>
                      </a:cubicBezTo>
                      <a:cubicBezTo>
                        <a:pt x="116" y="147"/>
                        <a:pt x="116" y="147"/>
                        <a:pt x="116" y="147"/>
                      </a:cubicBezTo>
                      <a:cubicBezTo>
                        <a:pt x="129" y="161"/>
                        <a:pt x="129" y="161"/>
                        <a:pt x="129" y="161"/>
                      </a:cubicBezTo>
                      <a:cubicBezTo>
                        <a:pt x="126" y="170"/>
                        <a:pt x="128" y="179"/>
                        <a:pt x="135" y="187"/>
                      </a:cubicBezTo>
                      <a:cubicBezTo>
                        <a:pt x="175" y="230"/>
                        <a:pt x="175" y="230"/>
                        <a:pt x="175" y="230"/>
                      </a:cubicBezTo>
                      <a:cubicBezTo>
                        <a:pt x="185" y="241"/>
                        <a:pt x="201" y="242"/>
                        <a:pt x="212" y="232"/>
                      </a:cubicBezTo>
                      <a:cubicBezTo>
                        <a:pt x="213" y="231"/>
                        <a:pt x="213" y="231"/>
                        <a:pt x="213" y="231"/>
                      </a:cubicBezTo>
                      <a:cubicBezTo>
                        <a:pt x="223" y="221"/>
                        <a:pt x="225" y="204"/>
                        <a:pt x="215" y="194"/>
                      </a:cubicBezTo>
                      <a:cubicBezTo>
                        <a:pt x="174" y="150"/>
                        <a:pt x="174" y="150"/>
                        <a:pt x="174" y="150"/>
                      </a:cubicBezTo>
                      <a:cubicBezTo>
                        <a:pt x="168" y="143"/>
                        <a:pt x="158" y="141"/>
                        <a:pt x="149" y="143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50" y="115"/>
                        <a:pt x="150" y="115"/>
                        <a:pt x="150" y="115"/>
                      </a:cubicBezTo>
                      <a:lnTo>
                        <a:pt x="153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/>
                </a:p>
              </p:txBody>
            </p:sp>
            <p:sp>
              <p:nvSpPr>
                <p:cNvPr id="32" name="Oval 62"/>
                <p:cNvSpPr>
                  <a:spLocks noChangeArrowheads="1"/>
                </p:cNvSpPr>
                <p:nvPr/>
              </p:nvSpPr>
              <p:spPr bwMode="auto">
                <a:xfrm>
                  <a:off x="531270" y="2394970"/>
                  <a:ext cx="202286" cy="202285"/>
                </a:xfrm>
                <a:prstGeom prst="ellipse">
                  <a:avLst/>
                </a:prstGeom>
                <a:solidFill>
                  <a:srgbClr val="C03B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/>
                </a:p>
              </p:txBody>
            </p:sp>
          </p:grpSp>
          <p:sp>
            <p:nvSpPr>
              <p:cNvPr id="27" name="Freeform 81"/>
              <p:cNvSpPr>
                <a:spLocks noEditPoints="1"/>
              </p:cNvSpPr>
              <p:nvPr/>
            </p:nvSpPr>
            <p:spPr bwMode="auto">
              <a:xfrm>
                <a:off x="561755" y="2426225"/>
                <a:ext cx="140025" cy="139024"/>
              </a:xfrm>
              <a:custGeom>
                <a:avLst/>
                <a:gdLst>
                  <a:gd name="T0" fmla="*/ 229 w 237"/>
                  <a:gd name="T1" fmla="*/ 196 h 235"/>
                  <a:gd name="T2" fmla="*/ 189 w 237"/>
                  <a:gd name="T3" fmla="*/ 156 h 235"/>
                  <a:gd name="T4" fmla="*/ 172 w 237"/>
                  <a:gd name="T5" fmla="*/ 150 h 235"/>
                  <a:gd name="T6" fmla="*/ 149 w 237"/>
                  <a:gd name="T7" fmla="*/ 126 h 235"/>
                  <a:gd name="T8" fmla="*/ 139 w 237"/>
                  <a:gd name="T9" fmla="*/ 30 h 235"/>
                  <a:gd name="T10" fmla="*/ 30 w 237"/>
                  <a:gd name="T11" fmla="*/ 30 h 235"/>
                  <a:gd name="T12" fmla="*/ 30 w 237"/>
                  <a:gd name="T13" fmla="*/ 138 h 235"/>
                  <a:gd name="T14" fmla="*/ 128 w 237"/>
                  <a:gd name="T15" fmla="*/ 147 h 235"/>
                  <a:gd name="T16" fmla="*/ 151 w 237"/>
                  <a:gd name="T17" fmla="*/ 170 h 235"/>
                  <a:gd name="T18" fmla="*/ 158 w 237"/>
                  <a:gd name="T19" fmla="*/ 187 h 235"/>
                  <a:gd name="T20" fmla="*/ 198 w 237"/>
                  <a:gd name="T21" fmla="*/ 227 h 235"/>
                  <a:gd name="T22" fmla="*/ 229 w 237"/>
                  <a:gd name="T23" fmla="*/ 227 h 235"/>
                  <a:gd name="T24" fmla="*/ 229 w 237"/>
                  <a:gd name="T25" fmla="*/ 196 h 235"/>
                  <a:gd name="T26" fmla="*/ 52 w 237"/>
                  <a:gd name="T27" fmla="*/ 117 h 235"/>
                  <a:gd name="T28" fmla="*/ 52 w 237"/>
                  <a:gd name="T29" fmla="*/ 52 h 235"/>
                  <a:gd name="T30" fmla="*/ 117 w 237"/>
                  <a:gd name="T31" fmla="*/ 52 h 235"/>
                  <a:gd name="T32" fmla="*/ 117 w 237"/>
                  <a:gd name="T33" fmla="*/ 117 h 235"/>
                  <a:gd name="T34" fmla="*/ 52 w 237"/>
                  <a:gd name="T35" fmla="*/ 11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235">
                    <a:moveTo>
                      <a:pt x="229" y="196"/>
                    </a:move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4" y="151"/>
                      <a:pt x="178" y="149"/>
                      <a:pt x="172" y="150"/>
                    </a:cubicBezTo>
                    <a:cubicBezTo>
                      <a:pt x="149" y="126"/>
                      <a:pt x="149" y="126"/>
                      <a:pt x="149" y="126"/>
                    </a:cubicBezTo>
                    <a:cubicBezTo>
                      <a:pt x="168" y="96"/>
                      <a:pt x="165" y="56"/>
                      <a:pt x="139" y="30"/>
                    </a:cubicBezTo>
                    <a:cubicBezTo>
                      <a:pt x="109" y="0"/>
                      <a:pt x="60" y="0"/>
                      <a:pt x="30" y="30"/>
                    </a:cubicBezTo>
                    <a:cubicBezTo>
                      <a:pt x="0" y="60"/>
                      <a:pt x="0" y="109"/>
                      <a:pt x="30" y="138"/>
                    </a:cubicBezTo>
                    <a:cubicBezTo>
                      <a:pt x="57" y="165"/>
                      <a:pt x="98" y="168"/>
                      <a:pt x="128" y="147"/>
                    </a:cubicBezTo>
                    <a:cubicBezTo>
                      <a:pt x="151" y="170"/>
                      <a:pt x="151" y="170"/>
                      <a:pt x="151" y="170"/>
                    </a:cubicBezTo>
                    <a:cubicBezTo>
                      <a:pt x="151" y="176"/>
                      <a:pt x="153" y="182"/>
                      <a:pt x="158" y="187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206" y="235"/>
                      <a:pt x="220" y="235"/>
                      <a:pt x="229" y="227"/>
                    </a:cubicBezTo>
                    <a:cubicBezTo>
                      <a:pt x="237" y="218"/>
                      <a:pt x="237" y="204"/>
                      <a:pt x="229" y="196"/>
                    </a:cubicBezTo>
                    <a:close/>
                    <a:moveTo>
                      <a:pt x="52" y="117"/>
                    </a:moveTo>
                    <a:cubicBezTo>
                      <a:pt x="34" y="99"/>
                      <a:pt x="34" y="70"/>
                      <a:pt x="52" y="52"/>
                    </a:cubicBezTo>
                    <a:cubicBezTo>
                      <a:pt x="70" y="34"/>
                      <a:pt x="99" y="34"/>
                      <a:pt x="117" y="52"/>
                    </a:cubicBezTo>
                    <a:cubicBezTo>
                      <a:pt x="134" y="70"/>
                      <a:pt x="134" y="99"/>
                      <a:pt x="117" y="117"/>
                    </a:cubicBezTo>
                    <a:cubicBezTo>
                      <a:pt x="99" y="134"/>
                      <a:pt x="70" y="134"/>
                      <a:pt x="52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28" name="Freeform 82"/>
              <p:cNvSpPr>
                <a:spLocks/>
              </p:cNvSpPr>
              <p:nvPr/>
            </p:nvSpPr>
            <p:spPr bwMode="auto">
              <a:xfrm>
                <a:off x="593011" y="2457480"/>
                <a:ext cx="37257" cy="37506"/>
              </a:xfrm>
              <a:custGeom>
                <a:avLst/>
                <a:gdLst>
                  <a:gd name="T0" fmla="*/ 11 w 63"/>
                  <a:gd name="T1" fmla="*/ 11 h 63"/>
                  <a:gd name="T2" fmla="*/ 11 w 63"/>
                  <a:gd name="T3" fmla="*/ 51 h 63"/>
                  <a:gd name="T4" fmla="*/ 52 w 63"/>
                  <a:gd name="T5" fmla="*/ 51 h 63"/>
                  <a:gd name="T6" fmla="*/ 52 w 63"/>
                  <a:gd name="T7" fmla="*/ 11 h 63"/>
                  <a:gd name="T8" fmla="*/ 11 w 63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3">
                    <a:moveTo>
                      <a:pt x="11" y="11"/>
                    </a:moveTo>
                    <a:cubicBezTo>
                      <a:pt x="0" y="22"/>
                      <a:pt x="0" y="40"/>
                      <a:pt x="11" y="51"/>
                    </a:cubicBezTo>
                    <a:cubicBezTo>
                      <a:pt x="22" y="63"/>
                      <a:pt x="40" y="63"/>
                      <a:pt x="52" y="51"/>
                    </a:cubicBezTo>
                    <a:cubicBezTo>
                      <a:pt x="63" y="40"/>
                      <a:pt x="63" y="22"/>
                      <a:pt x="52" y="11"/>
                    </a:cubicBezTo>
                    <a:cubicBezTo>
                      <a:pt x="40" y="0"/>
                      <a:pt x="22" y="0"/>
                      <a:pt x="1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19" name="Freeform 71"/>
            <p:cNvSpPr>
              <a:spLocks noEditPoints="1"/>
            </p:cNvSpPr>
            <p:nvPr/>
          </p:nvSpPr>
          <p:spPr bwMode="auto">
            <a:xfrm>
              <a:off x="800548" y="2613758"/>
              <a:ext cx="399821" cy="258545"/>
            </a:xfrm>
            <a:custGeom>
              <a:avLst/>
              <a:gdLst>
                <a:gd name="T0" fmla="*/ 638 w 676"/>
                <a:gd name="T1" fmla="*/ 0 h 437"/>
                <a:gd name="T2" fmla="*/ 39 w 676"/>
                <a:gd name="T3" fmla="*/ 0 h 437"/>
                <a:gd name="T4" fmla="*/ 0 w 676"/>
                <a:gd name="T5" fmla="*/ 36 h 437"/>
                <a:gd name="T6" fmla="*/ 0 w 676"/>
                <a:gd name="T7" fmla="*/ 401 h 437"/>
                <a:gd name="T8" fmla="*/ 39 w 676"/>
                <a:gd name="T9" fmla="*/ 437 h 437"/>
                <a:gd name="T10" fmla="*/ 638 w 676"/>
                <a:gd name="T11" fmla="*/ 437 h 437"/>
                <a:gd name="T12" fmla="*/ 676 w 676"/>
                <a:gd name="T13" fmla="*/ 401 h 437"/>
                <a:gd name="T14" fmla="*/ 676 w 676"/>
                <a:gd name="T15" fmla="*/ 36 h 437"/>
                <a:gd name="T16" fmla="*/ 638 w 676"/>
                <a:gd name="T17" fmla="*/ 0 h 437"/>
                <a:gd name="T18" fmla="*/ 648 w 676"/>
                <a:gd name="T19" fmla="*/ 402 h 437"/>
                <a:gd name="T20" fmla="*/ 28 w 676"/>
                <a:gd name="T21" fmla="*/ 402 h 437"/>
                <a:gd name="T22" fmla="*/ 28 w 676"/>
                <a:gd name="T23" fmla="*/ 35 h 437"/>
                <a:gd name="T24" fmla="*/ 648 w 676"/>
                <a:gd name="T25" fmla="*/ 35 h 437"/>
                <a:gd name="T26" fmla="*/ 648 w 676"/>
                <a:gd name="T27" fmla="*/ 40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6" h="437">
                  <a:moveTo>
                    <a:pt x="63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6"/>
                    <a:pt x="0" y="36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21"/>
                    <a:pt x="18" y="437"/>
                    <a:pt x="39" y="437"/>
                  </a:cubicBezTo>
                  <a:cubicBezTo>
                    <a:pt x="638" y="437"/>
                    <a:pt x="638" y="437"/>
                    <a:pt x="638" y="437"/>
                  </a:cubicBezTo>
                  <a:cubicBezTo>
                    <a:pt x="659" y="437"/>
                    <a:pt x="676" y="421"/>
                    <a:pt x="676" y="401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16"/>
                    <a:pt x="659" y="0"/>
                    <a:pt x="638" y="0"/>
                  </a:cubicBezTo>
                  <a:close/>
                  <a:moveTo>
                    <a:pt x="648" y="402"/>
                  </a:moveTo>
                  <a:cubicBezTo>
                    <a:pt x="28" y="402"/>
                    <a:pt x="28" y="402"/>
                    <a:pt x="28" y="402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648" y="35"/>
                    <a:pt x="648" y="35"/>
                    <a:pt x="648" y="35"/>
                  </a:cubicBezTo>
                  <a:lnTo>
                    <a:pt x="648" y="4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  <p:sp>
        <p:nvSpPr>
          <p:cNvPr id="51" name="TextBox 22"/>
          <p:cNvSpPr txBox="1"/>
          <p:nvPr/>
        </p:nvSpPr>
        <p:spPr>
          <a:xfrm>
            <a:off x="9420286" y="3825924"/>
            <a:ext cx="1821558" cy="2289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7">
              <a:lnSpc>
                <a:spcPts val="1500"/>
              </a:lnSpc>
              <a:spcAft>
                <a:spcPts val="1000"/>
              </a:spcAft>
            </a:pPr>
            <a:r>
              <a:rPr lang="ru-RU" sz="2500" b="1" dirty="0">
                <a:solidFill>
                  <a:srgbClr val="11437F"/>
                </a:solidFill>
                <a:cs typeface="Times New Roman" panose="02020603050405020304" pitchFamily="18" charset="0"/>
              </a:rPr>
              <a:t>ГИИС ЭБ</a:t>
            </a:r>
            <a:endParaRPr lang="en-US" sz="25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Oval 43"/>
          <p:cNvSpPr>
            <a:spLocks noChangeArrowheads="1"/>
          </p:cNvSpPr>
          <p:nvPr/>
        </p:nvSpPr>
        <p:spPr bwMode="auto">
          <a:xfrm>
            <a:off x="5025749" y="3774323"/>
            <a:ext cx="202447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7" name="Oval 44"/>
          <p:cNvSpPr>
            <a:spLocks noChangeArrowheads="1"/>
          </p:cNvSpPr>
          <p:nvPr/>
        </p:nvSpPr>
        <p:spPr bwMode="auto">
          <a:xfrm>
            <a:off x="5360226" y="3774323"/>
            <a:ext cx="200686" cy="20420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8" name="Oval 45"/>
          <p:cNvSpPr>
            <a:spLocks noChangeArrowheads="1"/>
          </p:cNvSpPr>
          <p:nvPr/>
        </p:nvSpPr>
        <p:spPr bwMode="auto">
          <a:xfrm>
            <a:off x="5694704" y="3774323"/>
            <a:ext cx="202447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9" name="Oval 46"/>
          <p:cNvSpPr>
            <a:spLocks noChangeArrowheads="1"/>
          </p:cNvSpPr>
          <p:nvPr/>
        </p:nvSpPr>
        <p:spPr bwMode="auto">
          <a:xfrm>
            <a:off x="6029181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0" name="Oval 47"/>
          <p:cNvSpPr>
            <a:spLocks noChangeArrowheads="1"/>
          </p:cNvSpPr>
          <p:nvPr/>
        </p:nvSpPr>
        <p:spPr bwMode="auto">
          <a:xfrm>
            <a:off x="6361898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1" name="Oval 48"/>
          <p:cNvSpPr>
            <a:spLocks noChangeArrowheads="1"/>
          </p:cNvSpPr>
          <p:nvPr/>
        </p:nvSpPr>
        <p:spPr bwMode="auto">
          <a:xfrm>
            <a:off x="6698135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2" name="Нашивка 7"/>
          <p:cNvSpPr/>
          <p:nvPr/>
        </p:nvSpPr>
        <p:spPr>
          <a:xfrm>
            <a:off x="6981661" y="3650148"/>
            <a:ext cx="376918" cy="453282"/>
          </a:xfrm>
          <a:prstGeom prst="chevr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2517" y="5030855"/>
            <a:ext cx="2784679" cy="21198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 defTabSz="914127">
              <a:lnSpc>
                <a:spcPts val="1500"/>
              </a:lnSpc>
              <a:spcAft>
                <a:spcPts val="1000"/>
              </a:spcAft>
              <a:buFont typeface="Wingdings" panose="05000000000000000000" pitchFamily="2" charset="2"/>
              <a:buNone/>
              <a:defRPr sz="1200" b="1" i="1">
                <a:solidFill>
                  <a:srgbClr val="11437F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000" i="0" dirty="0"/>
              <a:t>д</a:t>
            </a:r>
            <a:r>
              <a:rPr lang="ru-RU" sz="2000" i="0" dirty="0" smtClean="0"/>
              <a:t>о 09.11.2024</a:t>
            </a:r>
            <a:endParaRPr lang="ru-RU" sz="2000" i="0" dirty="0"/>
          </a:p>
        </p:txBody>
      </p:sp>
      <p:sp>
        <p:nvSpPr>
          <p:cNvPr id="53" name="TextBox 52"/>
          <p:cNvSpPr txBox="1"/>
          <p:nvPr/>
        </p:nvSpPr>
        <p:spPr>
          <a:xfrm>
            <a:off x="4689403" y="3266068"/>
            <a:ext cx="2784679" cy="5325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 defTabSz="914127">
              <a:lnSpc>
                <a:spcPts val="1500"/>
              </a:lnSpc>
              <a:spcAft>
                <a:spcPts val="1000"/>
              </a:spcAft>
              <a:buFont typeface="Wingdings" panose="05000000000000000000" pitchFamily="2" charset="2"/>
              <a:buNone/>
              <a:defRPr sz="1200" b="1" i="1">
                <a:solidFill>
                  <a:srgbClr val="11437F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000" i="0" dirty="0" smtClean="0"/>
              <a:t>миграция </a:t>
            </a:r>
          </a:p>
          <a:p>
            <a:r>
              <a:rPr lang="ru-RU" sz="2000" i="0" dirty="0" smtClean="0"/>
              <a:t>09.11.2024</a:t>
            </a:r>
            <a:endParaRPr lang="ru-RU" sz="2000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8378343" y="5005516"/>
            <a:ext cx="2784679" cy="21198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 defTabSz="914127">
              <a:lnSpc>
                <a:spcPts val="1500"/>
              </a:lnSpc>
              <a:spcAft>
                <a:spcPts val="1000"/>
              </a:spcAft>
              <a:buFont typeface="Wingdings" panose="05000000000000000000" pitchFamily="2" charset="2"/>
              <a:buNone/>
              <a:defRPr sz="1200" b="1" i="1">
                <a:solidFill>
                  <a:srgbClr val="11437F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000" i="0" dirty="0" smtClean="0"/>
              <a:t>с 1</a:t>
            </a:r>
            <a:r>
              <a:rPr lang="en-US" sz="2000" i="0" dirty="0" smtClean="0"/>
              <a:t>1</a:t>
            </a:r>
            <a:r>
              <a:rPr lang="ru-RU" sz="2000" i="0" dirty="0" smtClean="0"/>
              <a:t>.11.2024</a:t>
            </a:r>
            <a:endParaRPr lang="ru-RU" sz="2000" i="0" dirty="0"/>
          </a:p>
        </p:txBody>
      </p:sp>
    </p:spTree>
    <p:extLst>
      <p:ext uri="{BB962C8B-B14F-4D97-AF65-F5344CB8AC3E}">
        <p14:creationId xmlns:p14="http://schemas.microsoft.com/office/powerpoint/2010/main" val="33999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l="1433" t="16141" r="36999" b="49204"/>
          <a:stretch/>
        </p:blipFill>
        <p:spPr>
          <a:xfrm>
            <a:off x="864355" y="931261"/>
            <a:ext cx="10762488" cy="260927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40559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Регистры казначейского учета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64355" y="931261"/>
            <a:ext cx="10519398" cy="2570082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20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64355" y="3540534"/>
            <a:ext cx="10519398" cy="2896706"/>
            <a:chOff x="864355" y="3445098"/>
            <a:chExt cx="10583934" cy="2896706"/>
          </a:xfrm>
        </p:grpSpPr>
        <p:pic>
          <p:nvPicPr>
            <p:cNvPr id="18" name="Рисунок 17"/>
            <p:cNvPicPr/>
            <p:nvPr/>
          </p:nvPicPr>
          <p:blipFill rotWithShape="1">
            <a:blip r:embed="rId4"/>
            <a:srcRect l="1720" t="15738" r="21189" b="48953"/>
            <a:stretch/>
          </p:blipFill>
          <p:spPr>
            <a:xfrm>
              <a:off x="864355" y="3445098"/>
              <a:ext cx="10583934" cy="1584101"/>
            </a:xfrm>
            <a:prstGeom prst="rect">
              <a:avLst/>
            </a:prstGeom>
          </p:spPr>
        </p:pic>
        <p:pic>
          <p:nvPicPr>
            <p:cNvPr id="16" name="Рисунок 15"/>
            <p:cNvPicPr/>
            <p:nvPr/>
          </p:nvPicPr>
          <p:blipFill rotWithShape="1">
            <a:blip r:embed="rId4"/>
            <a:srcRect l="1720" t="65527" r="21189" b="8492"/>
            <a:stretch/>
          </p:blipFill>
          <p:spPr>
            <a:xfrm>
              <a:off x="864355" y="5020056"/>
              <a:ext cx="10583934" cy="1321748"/>
            </a:xfrm>
            <a:prstGeom prst="rect">
              <a:avLst/>
            </a:prstGeom>
          </p:spPr>
        </p:pic>
      </p:grp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41972" y="3540533"/>
            <a:ext cx="10519398" cy="2918443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93776" y="4829354"/>
            <a:ext cx="2380575" cy="11788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9855913" y="4472849"/>
            <a:ext cx="1912415" cy="406268"/>
          </a:xfrm>
          <a:prstGeom prst="wedgeRoundRectCallout">
            <a:avLst>
              <a:gd name="adj1" fmla="val -59944"/>
              <a:gd name="adj2" fmla="val 3772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кодам 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26838" y="4828973"/>
            <a:ext cx="960329" cy="11883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1822" y="6161603"/>
            <a:ext cx="1731980" cy="284115"/>
          </a:xfrm>
          <a:prstGeom prst="wedgeRoundRectCallout">
            <a:avLst>
              <a:gd name="adj1" fmla="val 41402"/>
              <a:gd name="adj2" fmla="val -105140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Графы 2 и 3 не заполняются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24856" y="2852517"/>
            <a:ext cx="1837799" cy="4863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20115" y="3568636"/>
            <a:ext cx="3373773" cy="208271"/>
          </a:xfrm>
          <a:prstGeom prst="wedgeRoundRectCallout">
            <a:avLst>
              <a:gd name="adj1" fmla="val -1003"/>
              <a:gd name="adj2" fmla="val -15037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кодам 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24855" y="1957230"/>
            <a:ext cx="10258897" cy="1438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907812" y="1192282"/>
            <a:ext cx="1938319" cy="360040"/>
          </a:xfrm>
          <a:prstGeom prst="wedgeRoundRectCallout">
            <a:avLst>
              <a:gd name="adj1" fmla="val 29668"/>
              <a:gd name="adj2" fmla="val 14896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Строка «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 бюджета» не заполняются</a:t>
            </a:r>
          </a:p>
        </p:txBody>
      </p:sp>
    </p:spTree>
    <p:extLst>
      <p:ext uri="{BB962C8B-B14F-4D97-AF65-F5344CB8AC3E}">
        <p14:creationId xmlns:p14="http://schemas.microsoft.com/office/powerpoint/2010/main" val="26335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 rotWithShape="1">
          <a:blip r:embed="rId2"/>
          <a:srcRect l="1313" t="17533" r="32003" b="17305"/>
          <a:stretch/>
        </p:blipFill>
        <p:spPr>
          <a:xfrm>
            <a:off x="532498" y="961196"/>
            <a:ext cx="11219688" cy="532284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40559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Регистры казначейского учета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532498" y="928396"/>
            <a:ext cx="11219688" cy="5349400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21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8956" y="3935254"/>
            <a:ext cx="4099644" cy="20736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696801" y="3305568"/>
            <a:ext cx="2571911" cy="414718"/>
          </a:xfrm>
          <a:prstGeom prst="wedgeRoundRectCallout">
            <a:avLst>
              <a:gd name="adj1" fmla="val -196"/>
              <a:gd name="adj2" fmla="val 8464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53-значным номерам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97231" y="2274524"/>
            <a:ext cx="1465545" cy="2304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716" y="2111527"/>
            <a:ext cx="7010240" cy="1028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3329" y="2856411"/>
            <a:ext cx="6995627" cy="1507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 dirty="0">
              <a:latin typeface="Cambria" panose="02040503050406030204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277522" y="1434216"/>
            <a:ext cx="1938319" cy="360040"/>
          </a:xfrm>
          <a:prstGeom prst="wedgeRoundRectCallout">
            <a:avLst>
              <a:gd name="adj1" fmla="val 30960"/>
              <a:gd name="adj2" fmla="val 14549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Строки «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 бюджета» не заполняются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7703427" y="1413817"/>
            <a:ext cx="2565285" cy="670677"/>
          </a:xfrm>
          <a:prstGeom prst="wedgeRoundRectCallout">
            <a:avLst>
              <a:gd name="adj1" fmla="val 46220"/>
              <a:gd name="adj2" fmla="val 67140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отдельно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полученным средствам (по счету 03410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отражением в 44-46 разрядах номера счета кода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510) и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переданным средствам (по счету 03410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отражением в 44-46 разрядах номера счета кода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610)</a:t>
            </a:r>
            <a:endParaRPr lang="ru-RU" sz="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t="18082" b="42930"/>
          <a:stretch/>
        </p:blipFill>
        <p:spPr>
          <a:xfrm>
            <a:off x="329201" y="3666489"/>
            <a:ext cx="11523163" cy="25977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8059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22</a:t>
            </a:fld>
            <a:endParaRPr lang="ru-RU" dirty="0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38240" y="3687205"/>
            <a:ext cx="11523164" cy="258020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353098" y="4238166"/>
            <a:ext cx="284226" cy="2210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66" y="4248951"/>
            <a:ext cx="284226" cy="2210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344389" y="3911603"/>
            <a:ext cx="56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074" y="4133381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89952" y="1051260"/>
            <a:ext cx="11384036" cy="2403144"/>
            <a:chOff x="389952" y="1078691"/>
            <a:chExt cx="11384036" cy="2449833"/>
          </a:xfrm>
        </p:grpSpPr>
        <p:pic>
          <p:nvPicPr>
            <p:cNvPr id="13" name="Рисунок 12"/>
            <p:cNvPicPr/>
            <p:nvPr/>
          </p:nvPicPr>
          <p:blipFill rotWithShape="1">
            <a:blip r:embed="rId4"/>
            <a:srcRect t="19421" b="55393"/>
            <a:stretch/>
          </p:blipFill>
          <p:spPr>
            <a:xfrm>
              <a:off x="390161" y="1078691"/>
              <a:ext cx="11383827" cy="1170733"/>
            </a:xfrm>
            <a:prstGeom prst="rect">
              <a:avLst/>
            </a:prstGeom>
          </p:spPr>
        </p:pic>
        <p:pic>
          <p:nvPicPr>
            <p:cNvPr id="21" name="Рисунок 20"/>
            <p:cNvPicPr/>
            <p:nvPr/>
          </p:nvPicPr>
          <p:blipFill rotWithShape="1">
            <a:blip r:embed="rId4"/>
            <a:srcRect t="53088" b="19002"/>
            <a:stretch/>
          </p:blipFill>
          <p:spPr>
            <a:xfrm>
              <a:off x="389952" y="2231136"/>
              <a:ext cx="11383827" cy="1297388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018903"/>
            <a:ext cx="11523164" cy="2456216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41972" y="2313016"/>
            <a:ext cx="10771839" cy="3843330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8258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658" y="2333540"/>
            <a:ext cx="10515600" cy="3822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сумму дебетовых оборотов за день по счету 02111 «Средства ЕКС в системе казначейских платежей в рублях»:</a:t>
            </a:r>
          </a:p>
          <a:p>
            <a:r>
              <a:rPr lang="ru-RU" dirty="0"/>
              <a:t>Дебет 00000000000000000 0 29211 000</a:t>
            </a:r>
          </a:p>
          <a:p>
            <a:r>
              <a:rPr lang="ru-RU" dirty="0"/>
              <a:t>Кредит 00000000000000000 0 49200 </a:t>
            </a:r>
            <a:r>
              <a:rPr lang="ru-RU" dirty="0" smtClean="0"/>
              <a:t>000;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сумму кредитовых оборотов за день по счету 02111 «Средства ЕКС в системе казначейских платежей в рублях»:</a:t>
            </a:r>
          </a:p>
          <a:p>
            <a:r>
              <a:rPr lang="ru-RU" dirty="0"/>
              <a:t>Дебет 00000000000000000 0 49200 000</a:t>
            </a:r>
          </a:p>
          <a:p>
            <a:r>
              <a:rPr lang="ru-RU" dirty="0"/>
              <a:t>Кредит 00000000000000000 0 29211 000.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4" y="265528"/>
            <a:ext cx="9382125" cy="62412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Урегулирование оборотов по ЕКС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23</a:t>
            </a:fld>
            <a:endParaRPr lang="ru-RU" dirty="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41972" y="1185661"/>
            <a:ext cx="10771839" cy="752867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tx1"/>
                </a:solidFill>
              </a:rPr>
              <a:t>Бухгалтерская справка (ф. 0504833) с применением бухгалтерских записей методом «Красное </a:t>
            </a:r>
            <a:r>
              <a:rPr lang="ru-RU" sz="2800" dirty="0" err="1">
                <a:solidFill>
                  <a:schemeClr val="tx1"/>
                </a:solidFill>
              </a:rPr>
              <a:t>сторно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</a:p>
        </p:txBody>
      </p:sp>
      <p:cxnSp>
        <p:nvCxnSpPr>
          <p:cNvPr id="22" name="Прямая со стрелкой 21"/>
          <p:cNvCxnSpPr>
            <a:stCxn id="14" idx="2"/>
            <a:endCxn id="12" idx="0"/>
          </p:cNvCxnSpPr>
          <p:nvPr/>
        </p:nvCxnSpPr>
        <p:spPr>
          <a:xfrm>
            <a:off x="6227892" y="1938528"/>
            <a:ext cx="0" cy="3744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236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данных Главной книги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t="18726" r="2922" b="42269"/>
          <a:stretch/>
        </p:blipFill>
        <p:spPr>
          <a:xfrm>
            <a:off x="329200" y="1139422"/>
            <a:ext cx="11523164" cy="239930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t="17209" r="4872" b="31839"/>
          <a:stretch/>
        </p:blipFill>
        <p:spPr>
          <a:xfrm>
            <a:off x="329200" y="3680183"/>
            <a:ext cx="11523164" cy="2597495"/>
          </a:xfrm>
          <a:prstGeom prst="rect">
            <a:avLst/>
          </a:prstGeom>
        </p:spPr>
      </p:pic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120816"/>
            <a:ext cx="11523164" cy="2417912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17008" y="3678776"/>
            <a:ext cx="11523164" cy="259010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>
          <a:xfrm>
            <a:off x="9448800" y="6479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34241-C74C-42F1-A425-E76DFB1DB0E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998464" y="2697480"/>
            <a:ext cx="832104" cy="15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05686" y="2697480"/>
            <a:ext cx="832104" cy="15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404348" y="5913120"/>
            <a:ext cx="832104" cy="240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записях учета по операциям СКП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9200" y="1084055"/>
            <a:ext cx="11523164" cy="2559176"/>
            <a:chOff x="1470025" y="1820090"/>
            <a:chExt cx="9251950" cy="1890779"/>
          </a:xfrm>
        </p:grpSpPr>
        <p:pic>
          <p:nvPicPr>
            <p:cNvPr id="12" name="Рисунок 11"/>
            <p:cNvPicPr/>
            <p:nvPr/>
          </p:nvPicPr>
          <p:blipFill rotWithShape="1">
            <a:blip r:embed="rId3"/>
            <a:srcRect t="19086" b="50795"/>
            <a:stretch/>
          </p:blipFill>
          <p:spPr>
            <a:xfrm>
              <a:off x="1470025" y="1820090"/>
              <a:ext cx="9251950" cy="1567543"/>
            </a:xfrm>
            <a:prstGeom prst="rect">
              <a:avLst/>
            </a:prstGeom>
          </p:spPr>
        </p:pic>
        <p:pic>
          <p:nvPicPr>
            <p:cNvPr id="14" name="Рисунок 13"/>
            <p:cNvPicPr/>
            <p:nvPr/>
          </p:nvPicPr>
          <p:blipFill rotWithShape="1">
            <a:blip r:embed="rId3"/>
            <a:srcRect t="73384" b="19588"/>
            <a:stretch/>
          </p:blipFill>
          <p:spPr>
            <a:xfrm>
              <a:off x="1470025" y="3345108"/>
              <a:ext cx="9251950" cy="365761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065951"/>
            <a:ext cx="11523164" cy="2556851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t="18369" b="49504"/>
          <a:stretch/>
        </p:blipFill>
        <p:spPr>
          <a:xfrm>
            <a:off x="329200" y="3758683"/>
            <a:ext cx="11523164" cy="2442908"/>
          </a:xfrm>
          <a:prstGeom prst="rect">
            <a:avLst/>
          </a:prstGeom>
        </p:spPr>
      </p:pic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0161" y="3732558"/>
            <a:ext cx="11523164" cy="249537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41972" y="1393473"/>
            <a:ext cx="10771839" cy="4506603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8258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658" y="1666028"/>
            <a:ext cx="10515600" cy="42318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Справка по консолидируемым расчетам» (ф. </a:t>
            </a:r>
            <a:r>
              <a:rPr lang="ru-RU" dirty="0" smtClean="0"/>
              <a:t>0503125);</a:t>
            </a:r>
            <a:endParaRPr lang="ru-RU" dirty="0"/>
          </a:p>
          <a:p>
            <a:pPr lvl="0"/>
            <a:r>
              <a:rPr lang="ru-RU" dirty="0"/>
              <a:t>«Отчет о поступлениях в федеральный бюджет в разрезе администраторов доходов федерального бюджета и администраторов источников финансирования дефицита федерального бюджета» (ф. </a:t>
            </a:r>
            <a:r>
              <a:rPr lang="ru-RU" dirty="0" smtClean="0"/>
              <a:t>0531340);</a:t>
            </a:r>
            <a:endParaRPr lang="ru-RU" dirty="0"/>
          </a:p>
          <a:p>
            <a:pPr lvl="0"/>
            <a:r>
              <a:rPr lang="ru-RU" dirty="0"/>
              <a:t>«Отчет об операциях по поступлениям в бюджетную систему Российской Федерации, учитываемым органами Федерального казначейства» (ф. 0503153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/>
              <a:t> «Оперативный баланс операций в системе казначейских платежей» (ф. 0531377)</a:t>
            </a:r>
          </a:p>
          <a:p>
            <a:pPr lvl="0"/>
            <a:r>
              <a:rPr lang="ru-RU" dirty="0"/>
              <a:t>«Баланс операций в системе казначейских платежей» (ф. 0503195)</a:t>
            </a:r>
          </a:p>
          <a:p>
            <a:pPr lvl="0"/>
            <a:r>
              <a:rPr lang="ru-RU" dirty="0"/>
              <a:t>«Отчет о движении денежных средств в системе казначейских платежей» (ф. 0503196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4" y="265528"/>
            <a:ext cx="9382125" cy="624127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  <a:br>
              <a:rPr lang="ru-RU" sz="28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</a:t>
            </a:r>
            <a:r>
              <a:rPr lang="ru-RU" sz="28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счетов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2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запроса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t="20453" r="5411" b="22575"/>
          <a:stretch/>
        </p:blipFill>
        <p:spPr>
          <a:xfrm>
            <a:off x="329200" y="1717348"/>
            <a:ext cx="11523164" cy="3366716"/>
          </a:xfrm>
          <a:prstGeom prst="rect">
            <a:avLst/>
          </a:prstGeom>
        </p:spPr>
      </p:pic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669665"/>
            <a:ext cx="11523164" cy="341439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свод отчётов в </a:t>
            </a:r>
            <a:r>
              <a:rPr lang="ru-RU" sz="2800" b="1" dirty="0" err="1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ПУиО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261872" y="1302488"/>
            <a:ext cx="2313432" cy="983512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dirty="0" smtClean="0">
                <a:solidFill>
                  <a:schemeClr val="tx1"/>
                </a:solidFill>
              </a:rPr>
              <a:t>        </a:t>
            </a:r>
            <a:r>
              <a:rPr lang="ru-RU" sz="2000" dirty="0" err="1" smtClean="0">
                <a:solidFill>
                  <a:schemeClr val="tx1"/>
                </a:solidFill>
              </a:rPr>
              <a:t>ПУиО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Сводный </a:t>
            </a:r>
            <a:r>
              <a:rPr lang="ru-RU" sz="2000" dirty="0">
                <a:solidFill>
                  <a:schemeClr val="tx1"/>
                </a:solidFill>
              </a:rPr>
              <a:t>Отчет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(</a:t>
            </a:r>
            <a:r>
              <a:rPr lang="ru-RU" sz="2000" dirty="0">
                <a:solidFill>
                  <a:schemeClr val="tx1"/>
                </a:solidFill>
              </a:rPr>
              <a:t>ф. 0503153)</a:t>
            </a: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619760" y="1302488"/>
            <a:ext cx="2391582" cy="983511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      </a:t>
            </a:r>
            <a:r>
              <a:rPr lang="ru-RU" sz="2000" dirty="0" err="1" smtClean="0">
                <a:solidFill>
                  <a:schemeClr val="tx1"/>
                </a:solidFill>
              </a:rPr>
              <a:t>ПУиО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Сводный </a:t>
            </a:r>
            <a:r>
              <a:rPr lang="ru-RU" sz="2000" dirty="0">
                <a:solidFill>
                  <a:schemeClr val="tx1"/>
                </a:solidFill>
              </a:rPr>
              <a:t>Отчет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(</a:t>
            </a:r>
            <a:r>
              <a:rPr lang="ru-RU" sz="2000" dirty="0">
                <a:solidFill>
                  <a:schemeClr val="tx1"/>
                </a:solidFill>
              </a:rPr>
              <a:t>ф. 0531340)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619760" y="3571742"/>
            <a:ext cx="2322560" cy="93319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      </a:t>
            </a:r>
            <a:r>
              <a:rPr lang="ru-RU" sz="2000" dirty="0" err="1" smtClean="0">
                <a:solidFill>
                  <a:schemeClr val="tx1"/>
                </a:solidFill>
              </a:rPr>
              <a:t>ПУиО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Сводный </a:t>
            </a:r>
            <a:r>
              <a:rPr lang="ru-RU" sz="2000" dirty="0">
                <a:solidFill>
                  <a:schemeClr val="tx1"/>
                </a:solidFill>
              </a:rPr>
              <a:t>Отчет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(</a:t>
            </a:r>
            <a:r>
              <a:rPr lang="ru-RU" sz="2000" dirty="0">
                <a:solidFill>
                  <a:schemeClr val="tx1"/>
                </a:solidFill>
              </a:rPr>
              <a:t>ф. 0503196)</a:t>
            </a:r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602422" y="2575843"/>
            <a:ext cx="1672122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АСФК.ОК</a:t>
            </a:r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2494642" y="2579239"/>
            <a:ext cx="1665878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ПУИО.НПС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ПУИО.СПС</a:t>
            </a: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602421" y="4836984"/>
            <a:ext cx="1672123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АСФК.ОК</a:t>
            </a: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2494642" y="4836984"/>
            <a:ext cx="1665878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ПУИО.НПС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ПУИО.СПС</a:t>
            </a:r>
          </a:p>
        </p:txBody>
      </p:sp>
      <p:sp>
        <p:nvSpPr>
          <p:cNvPr id="30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060876" y="2575843"/>
            <a:ext cx="1672124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АСФК.ОК</a:t>
            </a:r>
          </a:p>
        </p:txBody>
      </p:sp>
      <p:sp>
        <p:nvSpPr>
          <p:cNvPr id="31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9953098" y="2575843"/>
            <a:ext cx="1672124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ПУИО</a:t>
            </a:r>
          </a:p>
        </p:txBody>
      </p:sp>
      <p:sp>
        <p:nvSpPr>
          <p:cNvPr id="33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9953098" y="4836984"/>
            <a:ext cx="1672124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ПУИО.НПС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ПУИО.СПС</a:t>
            </a:r>
          </a:p>
        </p:txBody>
      </p:sp>
      <p:cxnSp>
        <p:nvCxnSpPr>
          <p:cNvPr id="34" name="Прямая со стрелкой 33"/>
          <p:cNvCxnSpPr>
            <a:stCxn id="28" idx="0"/>
            <a:endCxn id="76" idx="2"/>
          </p:cNvCxnSpPr>
          <p:nvPr/>
        </p:nvCxnSpPr>
        <p:spPr>
          <a:xfrm flipV="1">
            <a:off x="1438482" y="4501547"/>
            <a:ext cx="975541" cy="33543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9" idx="0"/>
            <a:endCxn id="76" idx="2"/>
          </p:cNvCxnSpPr>
          <p:nvPr/>
        </p:nvCxnSpPr>
        <p:spPr>
          <a:xfrm flipH="1" flipV="1">
            <a:off x="2414023" y="4501547"/>
            <a:ext cx="913558" cy="33543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8060877" y="4836983"/>
            <a:ext cx="1672123" cy="61633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</a:rPr>
              <a:t>АСФК.ОК</a:t>
            </a:r>
          </a:p>
        </p:txBody>
      </p:sp>
      <p:sp>
        <p:nvSpPr>
          <p:cNvPr id="76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252742" y="3571742"/>
            <a:ext cx="2322562" cy="929805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    </a:t>
            </a:r>
            <a:r>
              <a:rPr lang="ru-RU" sz="2000" dirty="0" err="1" smtClean="0">
                <a:solidFill>
                  <a:schemeClr val="tx1"/>
                </a:solidFill>
              </a:rPr>
              <a:t>ПУиО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Сводный </a:t>
            </a:r>
            <a:r>
              <a:rPr lang="ru-RU" sz="2000" dirty="0">
                <a:solidFill>
                  <a:schemeClr val="tx1"/>
                </a:solidFill>
              </a:rPr>
              <a:t>Отчет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(</a:t>
            </a:r>
            <a:r>
              <a:rPr lang="ru-RU" sz="2000" dirty="0">
                <a:solidFill>
                  <a:schemeClr val="tx1"/>
                </a:solidFill>
              </a:rPr>
              <a:t>ф. 0503195)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8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28</a:t>
            </a:fld>
            <a:endParaRPr lang="ru-RU" dirty="0"/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920462" y="2812613"/>
            <a:ext cx="2322562" cy="75912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МОУ ФК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59" name="Прямая со стрелкой 58"/>
          <p:cNvCxnSpPr>
            <a:stCxn id="27" idx="0"/>
            <a:endCxn id="24" idx="2"/>
          </p:cNvCxnSpPr>
          <p:nvPr/>
        </p:nvCxnSpPr>
        <p:spPr>
          <a:xfrm flipH="1" flipV="1">
            <a:off x="2418588" y="2286000"/>
            <a:ext cx="908993" cy="2932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3" idx="0"/>
            <a:endCxn id="14" idx="2"/>
          </p:cNvCxnSpPr>
          <p:nvPr/>
        </p:nvCxnSpPr>
        <p:spPr>
          <a:xfrm flipH="1" flipV="1">
            <a:off x="9781040" y="4504941"/>
            <a:ext cx="1008120" cy="33204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1" idx="0"/>
            <a:endCxn id="12" idx="2"/>
          </p:cNvCxnSpPr>
          <p:nvPr/>
        </p:nvCxnSpPr>
        <p:spPr>
          <a:xfrm flipH="1" flipV="1">
            <a:off x="9815551" y="2285999"/>
            <a:ext cx="973609" cy="2898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6" idx="0"/>
            <a:endCxn id="24" idx="2"/>
          </p:cNvCxnSpPr>
          <p:nvPr/>
        </p:nvCxnSpPr>
        <p:spPr>
          <a:xfrm flipV="1">
            <a:off x="1438483" y="2286000"/>
            <a:ext cx="980105" cy="28984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30" idx="0"/>
            <a:endCxn id="12" idx="2"/>
          </p:cNvCxnSpPr>
          <p:nvPr/>
        </p:nvCxnSpPr>
        <p:spPr>
          <a:xfrm flipV="1">
            <a:off x="8896938" y="2285999"/>
            <a:ext cx="918613" cy="2898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63" idx="0"/>
            <a:endCxn id="14" idx="2"/>
          </p:cNvCxnSpPr>
          <p:nvPr/>
        </p:nvCxnSpPr>
        <p:spPr>
          <a:xfrm flipV="1">
            <a:off x="8896938" y="4504941"/>
            <a:ext cx="884102" cy="33204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24" idx="1"/>
            <a:endCxn id="32" idx="3"/>
          </p:cNvCxnSpPr>
          <p:nvPr/>
        </p:nvCxnSpPr>
        <p:spPr>
          <a:xfrm>
            <a:off x="3575304" y="1794244"/>
            <a:ext cx="1345158" cy="1397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76" idx="1"/>
            <a:endCxn id="32" idx="3"/>
          </p:cNvCxnSpPr>
          <p:nvPr/>
        </p:nvCxnSpPr>
        <p:spPr>
          <a:xfrm flipV="1">
            <a:off x="3575304" y="3192178"/>
            <a:ext cx="1345158" cy="8444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14" idx="3"/>
            <a:endCxn id="32" idx="1"/>
          </p:cNvCxnSpPr>
          <p:nvPr/>
        </p:nvCxnSpPr>
        <p:spPr>
          <a:xfrm flipH="1" flipV="1">
            <a:off x="7243024" y="3192178"/>
            <a:ext cx="1376736" cy="8461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12" idx="3"/>
            <a:endCxn id="32" idx="1"/>
          </p:cNvCxnSpPr>
          <p:nvPr/>
        </p:nvCxnSpPr>
        <p:spPr>
          <a:xfrm flipH="1">
            <a:off x="7243024" y="1794244"/>
            <a:ext cx="1376736" cy="1397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754" y="1439501"/>
            <a:ext cx="6835990" cy="207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Спасибо за </a:t>
            </a:r>
            <a:r>
              <a:rPr lang="ru-RU" sz="3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внимание!</a:t>
            </a:r>
            <a:endParaRPr lang="ru-RU" sz="36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754" y="3847637"/>
            <a:ext cx="5375267" cy="661617"/>
          </a:xfrm>
          <a:prstGeom prst="rect">
            <a:avLst/>
          </a:prstGeom>
          <a:noFill/>
        </p:spPr>
        <p:txBody>
          <a:bodyPr wrap="square" lIns="45627" tIns="22809" rIns="45627" bIns="22809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 по Саратовской области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миграции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33102" y="1792224"/>
            <a:ext cx="8974507" cy="1472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Каждый ТОФК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самостоятельно отключает автоматическую загрузку банковских документов в ПУДС и АСФК в день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миграции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5" name="Номер слайда 4"/>
          <p:cNvSpPr txBox="1">
            <a:spLocks/>
          </p:cNvSpPr>
          <p:nvPr/>
        </p:nvSpPr>
        <p:spPr>
          <a:xfrm>
            <a:off x="9448800" y="6479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34241-C74C-42F1-A425-E76DFB1DB0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33101" y="3725193"/>
            <a:ext cx="8974507" cy="1472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Загрузка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поступлений по документам системы быстрых платежей на уровне МОУ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ФК непрерывна, независима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от работы Центрального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банка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47515" y="1856232"/>
            <a:ext cx="500551" cy="5049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7515" y="3792923"/>
            <a:ext cx="500551" cy="5049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40337" y="3701740"/>
            <a:ext cx="139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336" y="1782013"/>
            <a:ext cx="139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17022" t="23470" r="17055" b="32430"/>
          <a:stretch/>
        </p:blipFill>
        <p:spPr>
          <a:xfrm>
            <a:off x="99587" y="914850"/>
            <a:ext cx="8695689" cy="2627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Поступления по системе быстрых платежей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99585" y="889655"/>
            <a:ext cx="8695690" cy="3136321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6079" y="3265376"/>
            <a:ext cx="148855" cy="15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510670" y="3087246"/>
            <a:ext cx="148855" cy="15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10670" y="3253907"/>
            <a:ext cx="148855" cy="15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413543" y="1176658"/>
            <a:ext cx="2307772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– </a:t>
            </a:r>
            <a:r>
              <a:rPr lang="ru-RU" dirty="0" smtClean="0"/>
              <a:t>операции с использованием сервиса быстрых платежей платежной системы Банка России</a:t>
            </a:r>
            <a:endParaRPr lang="ru-RU" dirty="0"/>
          </a:p>
        </p:txBody>
      </p:sp>
      <p:cxnSp>
        <p:nvCxnSpPr>
          <p:cNvPr id="27" name="Соединительная линия уступом 26"/>
          <p:cNvCxnSpPr>
            <a:stCxn id="13" idx="1"/>
          </p:cNvCxnSpPr>
          <p:nvPr/>
        </p:nvCxnSpPr>
        <p:spPr>
          <a:xfrm rot="10800000" flipV="1">
            <a:off x="6659525" y="2053820"/>
            <a:ext cx="2754018" cy="103342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4</a:t>
            </a:fld>
            <a:endParaRPr lang="ru-RU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4"/>
          <a:srcRect l="4121" t="22634" r="6085" b="17422"/>
          <a:stretch/>
        </p:blipFill>
        <p:spPr>
          <a:xfrm>
            <a:off x="3582097" y="3512153"/>
            <a:ext cx="8609903" cy="2935264"/>
          </a:xfrm>
          <a:prstGeom prst="rect">
            <a:avLst/>
          </a:prstGeom>
        </p:spPr>
      </p:pic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582097" y="3513450"/>
            <a:ext cx="8581390" cy="293396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2097" y="3567120"/>
            <a:ext cx="8581389" cy="28417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582097" y="3549097"/>
            <a:ext cx="8581389" cy="2852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530;p38"/>
          <p:cNvSpPr/>
          <p:nvPr/>
        </p:nvSpPr>
        <p:spPr>
          <a:xfrm>
            <a:off x="11155405" y="5607258"/>
            <a:ext cx="985515" cy="909197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Обработка документов с типом СБП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7886" y="2075688"/>
            <a:ext cx="8974507" cy="416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получить от группы внедрения ПУД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перечень документов с типом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G25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из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ПУДС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и выполнить визуальную сверку со списком документов, загруженных в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АСФК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После успешной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сверки довести информацию до группы внедрения ПУД и выполнить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скрипт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из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kb - 2802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 по отмене таких платежных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документов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группа внедрения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обеспечивает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загрузку расчетных документов по операциям СБП в ПУДС 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ПУД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5" name="Номер слайда 4"/>
          <p:cNvSpPr txBox="1">
            <a:spLocks/>
          </p:cNvSpPr>
          <p:nvPr/>
        </p:nvSpPr>
        <p:spPr>
          <a:xfrm>
            <a:off x="9448800" y="6479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34241-C74C-42F1-A425-E76DFB1DB0E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7886" y="1050133"/>
            <a:ext cx="8974507" cy="843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После проведения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I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этапа процедуры миграции в ПУДС необходимо:</a:t>
            </a:r>
            <a:endParaRPr 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День миграции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7885" y="1221485"/>
            <a:ext cx="8974507" cy="2876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Для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отражения перечислений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в бюджеты бюджетной системы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день проведения миграции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необходимо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в АСФК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в этот же день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сформировать и обработать выписки по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казначейскому счету №03100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с отражением в ней дебета по перечислению в бюджеты, а также по казначейским счетам БС/МБ/ГВФ.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5" name="Номер слайда 4"/>
          <p:cNvSpPr txBox="1">
            <a:spLocks/>
          </p:cNvSpPr>
          <p:nvPr/>
        </p:nvSpPr>
        <p:spPr>
          <a:xfrm>
            <a:off x="9448800" y="6479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34241-C74C-42F1-A425-E76DFB1DB0E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7884" y="4297679"/>
            <a:ext cx="8974507" cy="139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ru-RU"/>
            </a:defPPr>
            <a:lvl1pPr marL="82580" algn="just">
              <a:defRPr sz="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Уполномоченным ТОФК обеспечивается открытие в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ПУД,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а также в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cs typeface="+mn-cs"/>
              </a:rPr>
              <a:t>ПУиО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+mn-cs"/>
              </a:rPr>
              <a:t> операционного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дня системы и операционного дня ТОФК,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равных дате миграции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0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Миграция «19» </a:t>
            </a:r>
            <a:r>
              <a:rPr lang="ru-RU" sz="2800" b="1" dirty="0" err="1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забалансового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счета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Объект 24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1197" t="15875" r="1295" b="55582"/>
          <a:stretch/>
        </p:blipFill>
        <p:spPr>
          <a:xfrm>
            <a:off x="173737" y="1562688"/>
            <a:ext cx="11850624" cy="2727637"/>
          </a:xfrm>
          <a:prstGeom prst="rect">
            <a:avLst/>
          </a:prstGeom>
        </p:spPr>
      </p:pic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73735" y="1560073"/>
            <a:ext cx="11850625" cy="2730252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16848" y="4918197"/>
            <a:ext cx="10465849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Миграция бухгалтерского учета на новый план счетов осуществляется только по данным «19» </a:t>
            </a:r>
            <a:r>
              <a:rPr lang="ru-RU" dirty="0" err="1"/>
              <a:t>забалансового</a:t>
            </a:r>
            <a:r>
              <a:rPr lang="ru-RU" dirty="0"/>
              <a:t> счета на основании сформированного в ИС «АСФК» документа </a:t>
            </a:r>
            <a:r>
              <a:rPr lang="ru-RU" dirty="0" smtClean="0"/>
              <a:t>РОМ.</a:t>
            </a:r>
            <a:endParaRPr lang="ru-RU" dirty="0"/>
          </a:p>
        </p:txBody>
      </p:sp>
      <p:sp>
        <p:nvSpPr>
          <p:cNvPr id="32" name="Google Shape;530;p38"/>
          <p:cNvSpPr/>
          <p:nvPr/>
        </p:nvSpPr>
        <p:spPr>
          <a:xfrm>
            <a:off x="329238" y="4952200"/>
            <a:ext cx="679833" cy="57832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3898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записей учета НПС по 19 ЗС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9587" y="962310"/>
            <a:ext cx="9251950" cy="2925612"/>
            <a:chOff x="1705156" y="2378966"/>
            <a:chExt cx="9251950" cy="3048086"/>
          </a:xfrm>
        </p:grpSpPr>
        <p:pic>
          <p:nvPicPr>
            <p:cNvPr id="27" name="Рисунок 26"/>
            <p:cNvPicPr/>
            <p:nvPr/>
          </p:nvPicPr>
          <p:blipFill rotWithShape="1">
            <a:blip r:embed="rId3"/>
            <a:srcRect t="18521" b="53138"/>
            <a:stretch/>
          </p:blipFill>
          <p:spPr>
            <a:xfrm>
              <a:off x="1705156" y="2378966"/>
              <a:ext cx="9251950" cy="1475013"/>
            </a:xfrm>
            <a:prstGeom prst="rect">
              <a:avLst/>
            </a:prstGeom>
          </p:spPr>
        </p:pic>
        <p:pic>
          <p:nvPicPr>
            <p:cNvPr id="28" name="Рисунок 27"/>
            <p:cNvPicPr/>
            <p:nvPr/>
          </p:nvPicPr>
          <p:blipFill rotWithShape="1">
            <a:blip r:embed="rId3"/>
            <a:srcRect t="61904" b="7723"/>
            <a:stretch/>
          </p:blipFill>
          <p:spPr>
            <a:xfrm>
              <a:off x="1705156" y="3846310"/>
              <a:ext cx="9251950" cy="1580742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99587" y="962309"/>
            <a:ext cx="9251950" cy="2901659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17466" y="3430075"/>
            <a:ext cx="9235197" cy="2953334"/>
            <a:chOff x="1470025" y="1820091"/>
            <a:chExt cx="9250226" cy="3160353"/>
          </a:xfrm>
        </p:grpSpPr>
        <p:pic>
          <p:nvPicPr>
            <p:cNvPr id="29" name="Рисунок 28"/>
            <p:cNvPicPr/>
            <p:nvPr/>
          </p:nvPicPr>
          <p:blipFill rotWithShape="1">
            <a:blip r:embed="rId4"/>
            <a:srcRect t="19086" r="19" b="49791"/>
            <a:stretch/>
          </p:blipFill>
          <p:spPr>
            <a:xfrm>
              <a:off x="1470025" y="1820091"/>
              <a:ext cx="9250226" cy="1619796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 rotWithShape="1">
            <a:blip r:embed="rId4"/>
            <a:srcRect t="61730" r="19" b="8461"/>
            <a:stretch/>
          </p:blipFill>
          <p:spPr>
            <a:xfrm>
              <a:off x="1470025" y="3429034"/>
              <a:ext cx="9250226" cy="1551410"/>
            </a:xfrm>
            <a:prstGeom prst="rect">
              <a:avLst/>
            </a:prstGeom>
          </p:spPr>
        </p:pic>
      </p:grpSp>
      <p:sp>
        <p:nvSpPr>
          <p:cNvPr id="19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2809089" y="3422714"/>
            <a:ext cx="9251950" cy="2960695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06424" y="1947672"/>
            <a:ext cx="320040" cy="201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92296" y="4372523"/>
            <a:ext cx="320040" cy="201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770888" y="3444508"/>
            <a:ext cx="405384" cy="2130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94220" y="5943451"/>
            <a:ext cx="405384" cy="2130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4"/>
          <p:cNvSpPr/>
          <p:nvPr/>
        </p:nvSpPr>
        <p:spPr>
          <a:xfrm rot="10800000">
            <a:off x="8148351" y="3568653"/>
            <a:ext cx="918382" cy="179126"/>
          </a:xfrm>
          <a:prstGeom prst="roundRect">
            <a:avLst>
              <a:gd name="adj" fmla="val 19693"/>
            </a:avLst>
          </a:prstGeom>
          <a:gradFill>
            <a:gsLst>
              <a:gs pos="50000">
                <a:srgbClr val="D7E4BD">
                  <a:alpha val="30000"/>
                </a:srgbClr>
              </a:gs>
              <a:gs pos="0">
                <a:srgbClr val="B7DEE8">
                  <a:alpha val="30000"/>
                </a:srgbClr>
              </a:gs>
              <a:gs pos="100000">
                <a:srgbClr val="B9CDE5">
                  <a:alpha val="30000"/>
                </a:srgbClr>
              </a:gs>
            </a:gsLst>
            <a:lin ang="10800000" scaled="0"/>
          </a:gra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(Заголовки)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-74" t="9591" r="14965" b="30309"/>
          <a:stretch/>
        </p:blipFill>
        <p:spPr>
          <a:xfrm>
            <a:off x="528967" y="1306743"/>
            <a:ext cx="7354340" cy="4677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Локальная диагностика данных в ПУД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528965" y="1351596"/>
            <a:ext cx="7361252" cy="4633013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2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ru-RU" sz="1300" dirty="0">
                <a:solidFill>
                  <a:srgbClr val="11437F"/>
                </a:solidFill>
              </a:rPr>
              <a:t> г. Саратов, </a:t>
            </a:r>
            <a:r>
              <a:rPr lang="ru-RU" sz="1300" dirty="0" smtClean="0">
                <a:solidFill>
                  <a:srgbClr val="11437F"/>
                </a:solidFill>
              </a:rPr>
              <a:t>декабрь 2024 </a:t>
            </a:r>
            <a:r>
              <a:rPr lang="ru-RU" sz="1300" dirty="0">
                <a:solidFill>
                  <a:srgbClr val="11437F"/>
                </a:solidFill>
              </a:rPr>
              <a:t>года</a:t>
            </a: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96214" y="2083777"/>
            <a:ext cx="3003357" cy="2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35440" y="1821443"/>
            <a:ext cx="2572628" cy="369331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Проверка на отсутствие бухгалтерских записей на исполненных первичных учетных документах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 err="1" smtClean="0"/>
              <a:t>несторнированных</a:t>
            </a:r>
            <a:r>
              <a:rPr lang="ru-RU" dirty="0" smtClean="0"/>
              <a:t> бухгалтерских записей на отмененных учетных документах</a:t>
            </a:r>
            <a:endParaRPr lang="ru-RU" dirty="0"/>
          </a:p>
        </p:txBody>
      </p:sp>
      <p:sp>
        <p:nvSpPr>
          <p:cNvPr id="27" name="Oval 47"/>
          <p:cNvSpPr>
            <a:spLocks noChangeArrowheads="1"/>
          </p:cNvSpPr>
          <p:nvPr/>
        </p:nvSpPr>
        <p:spPr bwMode="auto">
          <a:xfrm>
            <a:off x="8866047" y="3543572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8529810" y="3543572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Нашивка 7"/>
          <p:cNvSpPr/>
          <p:nvPr/>
        </p:nvSpPr>
        <p:spPr>
          <a:xfrm rot="10800000">
            <a:off x="8056707" y="3410922"/>
            <a:ext cx="376918" cy="469508"/>
          </a:xfrm>
          <a:prstGeom prst="chevr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1447</Words>
  <Application>Microsoft Office PowerPoint</Application>
  <PresentationFormat>Широкоэкранный</PresentationFormat>
  <Paragraphs>221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Arial (Заголовки)</vt:lpstr>
      <vt:lpstr>Calibri</vt:lpstr>
      <vt:lpstr>Calibri Light</vt:lpstr>
      <vt:lpstr>Cambria</vt:lpstr>
      <vt:lpstr>Helvetica Neue Medium</vt:lpstr>
      <vt:lpstr>Segoe UI Black</vt:lpstr>
      <vt:lpstr>Segoe UI Historic</vt:lpstr>
      <vt:lpstr>Segoe UI Light</vt:lpstr>
      <vt:lpstr>Times New Roman</vt:lpstr>
      <vt:lpstr>Wingdings</vt:lpstr>
      <vt:lpstr>Тема Office</vt:lpstr>
      <vt:lpstr>Презентация PowerPoint</vt:lpstr>
      <vt:lpstr>Миграция данных аналитического и казначейского учета по доходам в ГИИС «Электронный бюджет»</vt:lpstr>
      <vt:lpstr>Особенности миграции</vt:lpstr>
      <vt:lpstr>Поступления по системе быстрых платежей</vt:lpstr>
      <vt:lpstr>Обработка документов с типом СБП</vt:lpstr>
      <vt:lpstr>День миграции</vt:lpstr>
      <vt:lpstr>Миграция «19» забалансового счета</vt:lpstr>
      <vt:lpstr>Просмотр записей учета НПС по 19 ЗС</vt:lpstr>
      <vt:lpstr>Локальная диагностика данных в ПУД</vt:lpstr>
      <vt:lpstr>Результат диагностики данных в ПУД</vt:lpstr>
      <vt:lpstr>Глобальная диагностика в ПУиО</vt:lpstr>
      <vt:lpstr>Внесение изменений в учетные данные в закрытый операционный день системы ПУД</vt:lpstr>
      <vt:lpstr>Строки выписки по КС</vt:lpstr>
      <vt:lpstr>Параметры формирования конструкторов в ПУиО</vt:lpstr>
      <vt:lpstr>Сверка поступлений с выпиской по КС</vt:lpstr>
      <vt:lpstr>Сверка выплат с выпиской по КС</vt:lpstr>
      <vt:lpstr>Казначейская справка</vt:lpstr>
      <vt:lpstr>Презентация PowerPoint</vt:lpstr>
      <vt:lpstr>Регистры казначейского учета по НПС</vt:lpstr>
      <vt:lpstr>Регистры казначейского учета по НПС</vt:lpstr>
      <vt:lpstr>Регистры казначейского учета по НПС</vt:lpstr>
      <vt:lpstr>Запросы по НПС</vt:lpstr>
      <vt:lpstr>Урегулирование оборотов по ЕКС</vt:lpstr>
      <vt:lpstr>Сверка данных Главной книги по НПС</vt:lpstr>
      <vt:lpstr>Информация о записях учета по операциям СКП</vt:lpstr>
      <vt:lpstr>Бюджетная (казначейская) отчетность по счетам нового плана счетов</vt:lpstr>
      <vt:lpstr>Параметры запроса</vt:lpstr>
      <vt:lpstr>Формирование и свод отчётов в ПУиО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Дудуева Виктория Александровна</dc:creator>
  <cp:lastModifiedBy>Журина Юлия Александровна</cp:lastModifiedBy>
  <cp:revision>165</cp:revision>
  <cp:lastPrinted>2024-02-12T14:26:57Z</cp:lastPrinted>
  <dcterms:created xsi:type="dcterms:W3CDTF">2024-02-12T05:58:43Z</dcterms:created>
  <dcterms:modified xsi:type="dcterms:W3CDTF">2024-12-17T16:38:36Z</dcterms:modified>
</cp:coreProperties>
</file>