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28" r:id="rId2"/>
    <p:sldId id="424" r:id="rId3"/>
    <p:sldId id="425" r:id="rId4"/>
    <p:sldId id="426" r:id="rId5"/>
    <p:sldId id="427" r:id="rId6"/>
  </p:sldIdLst>
  <p:sldSz cx="12192000" cy="6858000"/>
  <p:notesSz cx="6797675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Галкина Елена Михайловна" initials="ГЕМ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ECECE"/>
    <a:srgbClr val="D4E9F4"/>
    <a:srgbClr val="FF5050"/>
    <a:srgbClr val="C8D6EE"/>
    <a:srgbClr val="4FA6D1"/>
    <a:srgbClr val="FEB0B0"/>
    <a:srgbClr val="D785B0"/>
    <a:srgbClr val="215E7D"/>
    <a:srgbClr val="2C8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 autoAdjust="0"/>
    <p:restoredTop sz="97819" autoAdjust="0"/>
  </p:normalViewPr>
  <p:slideViewPr>
    <p:cSldViewPr snapToGrid="0">
      <p:cViewPr varScale="1">
        <p:scale>
          <a:sx n="110" d="100"/>
          <a:sy n="110" d="100"/>
        </p:scale>
        <p:origin x="-636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E0C21-5CD3-4505-B380-D8567B4C9F8A}" type="datetimeFigureOut">
              <a:rPr lang="ru-RU" smtClean="0"/>
              <a:t>02.02.2017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743D1-3385-4064-B25C-23CD248E1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6353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7B83E25C-18F1-4553-AFF3-B337FE6AEA80}" type="datetimeFigureOut">
              <a:rPr lang="ru-RU"/>
              <a:pPr>
                <a:defRPr/>
              </a:pPr>
              <a:t>02.02.2017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C88944-45A6-4202-8B2E-145F7DD8B4F9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4551202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88944-45A6-4202-8B2E-145F7DD8B4F9}" type="slidenum">
              <a:rPr lang="ru-RU" altLang="ru-RU" smtClean="0"/>
              <a:pPr/>
              <a:t>4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976375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88944-45A6-4202-8B2E-145F7DD8B4F9}" type="slidenum">
              <a:rPr lang="ru-RU" altLang="ru-RU" smtClean="0"/>
              <a:pPr/>
              <a:t>5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976375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DF8A7-9CC6-4BE8-9DCF-CFFCE04DF599}" type="datetime1">
              <a:rPr lang="ru-RU"/>
              <a:pPr>
                <a:defRPr/>
              </a:pPr>
              <a:t>02.02.2017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CBC62-0E9E-4B4A-8D2C-5D1C2B7FCD7E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205967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79890-B67A-4F60-A4AB-C0B2982E5B46}" type="datetime1">
              <a:rPr lang="ru-RU"/>
              <a:pPr>
                <a:defRPr/>
              </a:pPr>
              <a:t>02.02.2017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798ADE-79C8-4202-BDAA-95794B2CAA4B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399615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967D7-C0C3-49BE-B193-63DC62635CAD}" type="datetime1">
              <a:rPr lang="ru-RU"/>
              <a:pPr>
                <a:defRPr/>
              </a:pPr>
              <a:t>02.02.2017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897594-075C-4C83-B799-CBE906354FCE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14135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62694-6F75-46A4-B127-1D322741D3D8}" type="datetime1">
              <a:rPr lang="ru-RU"/>
              <a:pPr>
                <a:defRPr/>
              </a:pPr>
              <a:t>02.02.2017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397DCB-2821-4486-AA53-086096FD989A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195536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41D78-A1B1-4759-B2DE-79212AFCA83F}" type="datetime1">
              <a:rPr lang="ru-RU"/>
              <a:pPr>
                <a:defRPr/>
              </a:pPr>
              <a:t>02.02.2017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8F2B9-53F2-4804-B084-DBD06DA8CF05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918768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E7602-E1EE-4F6D-A958-F20A9179951E}" type="datetime1">
              <a:rPr lang="ru-RU"/>
              <a:pPr>
                <a:defRPr/>
              </a:pPr>
              <a:t>02.02.2017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4D0BE-626D-4BEF-9EB4-EC86D0FC8695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403683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8B6C8-EC4F-44DF-B9DC-3E5D3CC1E6B5}" type="datetime1">
              <a:rPr lang="ru-RU"/>
              <a:pPr>
                <a:defRPr/>
              </a:pPr>
              <a:t>02.02.2017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B695B-310B-4897-8B00-8428F5FD0B20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53035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144E0-1927-449F-B98D-7924EA6BD014}" type="datetime1">
              <a:rPr lang="ru-RU"/>
              <a:pPr>
                <a:defRPr/>
              </a:pPr>
              <a:t>02.02.2017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AC4B4-73C4-48C5-8573-7D62172CE005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125606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4369D-0316-4E1E-86C2-9D1FE8BF2987}" type="datetime1">
              <a:rPr lang="ru-RU"/>
              <a:pPr>
                <a:defRPr/>
              </a:pPr>
              <a:t>02.02.2017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FCC01-7066-4CD9-9DA1-83E6E175B465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7486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C3AC6-AA5A-4970-BE24-CCC2CBEC7B09}" type="datetime1">
              <a:rPr lang="ru-RU"/>
              <a:pPr>
                <a:defRPr/>
              </a:pPr>
              <a:t>02.02.2017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D0801-8E4D-4AB6-AE0F-4C2A2405A8A3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109566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CDAC9-7BBD-4EF7-8AD7-8A1D5B848E04}" type="datetime1">
              <a:rPr lang="ru-RU"/>
              <a:pPr>
                <a:defRPr/>
              </a:pPr>
              <a:t>02.02.2017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EAF79-632B-4E58-996F-B15097F87F4B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400759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0596EE3-D49C-449B-BFB0-40156AA89A46}" type="datetime1">
              <a:rPr lang="ru-RU"/>
              <a:pPr>
                <a:defRPr/>
              </a:pPr>
              <a:t>02.02.2017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2D8618D1-7C40-4837-AE2E-35EEF4EB7DA9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«Вопросы организации взаимодействия территориальных органов Федерального казначейства и главных распорядителей средств федерального бюджета в ходе исполнения положений Постановления № 999»</a:t>
            </a: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Управления 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исполнения 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бюджета 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Е.А. Семенова</a:t>
            </a: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7DCB-2821-4486-AA53-086096FD989A}" type="slidenum">
              <a:rPr lang="ru-RU" altLang="ru-RU" smtClean="0"/>
              <a:pPr/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631206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93366" y="94890"/>
            <a:ext cx="8748622" cy="1120775"/>
          </a:xfrm>
        </p:spPr>
        <p:txBody>
          <a:bodyPr/>
          <a:lstStyle/>
          <a:p>
            <a:pPr algn="r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Бизнес-процессы формирования и предоставления в органы Федерального казначейства информации и документов в целях ведения реестра соглашений и исполнения положений постановления Правительства Российской Федерации № 999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7DCB-2821-4486-AA53-086096FD989A}" type="slidenum">
              <a:rPr lang="ru-RU" altLang="ru-RU" smtClean="0"/>
              <a:pPr/>
              <a:t>2</a:t>
            </a:fld>
            <a:endParaRPr lang="ru-RU" alt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46" t="8518" r="13021" b="11296"/>
          <a:stretch/>
        </p:blipFill>
        <p:spPr bwMode="auto">
          <a:xfrm>
            <a:off x="1557305" y="1034672"/>
            <a:ext cx="9613903" cy="5253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71" t="66191" r="43214" b="27319"/>
          <a:stretch/>
        </p:blipFill>
        <p:spPr bwMode="auto">
          <a:xfrm>
            <a:off x="1557307" y="6288658"/>
            <a:ext cx="6586030" cy="556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0072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63556" y="103517"/>
            <a:ext cx="8093014" cy="1121344"/>
          </a:xfrm>
        </p:spPr>
        <p:txBody>
          <a:bodyPr/>
          <a:lstStyle/>
          <a:p>
            <a:pPr algn="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Бизнес-процессы формирования и предоставления в органы Федерального казначейства информации и документов в целях ведения реестра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соглашений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7DCB-2821-4486-AA53-086096FD989A}" type="slidenum">
              <a:rPr lang="ru-RU" altLang="ru-RU" smtClean="0"/>
              <a:pPr/>
              <a:t>3</a:t>
            </a:fld>
            <a:endParaRPr lang="ru-RU" alt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12" t="14533" r="13016" b="34815"/>
          <a:stretch/>
        </p:blipFill>
        <p:spPr bwMode="auto">
          <a:xfrm>
            <a:off x="522513" y="1762390"/>
            <a:ext cx="11234057" cy="4350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2238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1869" y="5820205"/>
            <a:ext cx="2743200" cy="365125"/>
          </a:xfrm>
        </p:spPr>
        <p:txBody>
          <a:bodyPr/>
          <a:lstStyle/>
          <a:p>
            <a:fld id="{4D397DCB-2821-4486-AA53-086096FD989A}" type="slidenum">
              <a:rPr lang="ru-RU" altLang="ru-RU" smtClean="0"/>
              <a:pPr/>
              <a:t>4</a:t>
            </a:fld>
            <a:endParaRPr lang="ru-RU" alt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36791" y="1927231"/>
            <a:ext cx="3157268" cy="39392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87870" y="1927232"/>
            <a:ext cx="4376673" cy="39365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309945" y="1927232"/>
            <a:ext cx="2838378" cy="39392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ятиугольник 8"/>
          <p:cNvSpPr/>
          <p:nvPr/>
        </p:nvSpPr>
        <p:spPr>
          <a:xfrm>
            <a:off x="429607" y="1740845"/>
            <a:ext cx="1803063" cy="372774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БП</a:t>
            </a:r>
            <a:endParaRPr lang="ru-RU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3687868" y="1740845"/>
            <a:ext cx="1673525" cy="372774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ПУР </a:t>
            </a:r>
            <a:endParaRPr lang="ru-RU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8309944" y="1740845"/>
            <a:ext cx="1673525" cy="372774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АСФК</a:t>
            </a:r>
            <a:endParaRPr lang="ru-RU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18677" y="2212688"/>
            <a:ext cx="2057997" cy="453011"/>
          </a:xfrm>
          <a:prstGeom prst="rect">
            <a:avLst/>
          </a:prstGeom>
          <a:pattFill prst="pct10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500"/>
              </a:lnSpc>
            </a:pP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и заключение соглашения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818679" y="2707830"/>
            <a:ext cx="1513041" cy="1025970"/>
          </a:xfrm>
          <a:prstGeom prst="rect">
            <a:avLst/>
          </a:prstGeom>
          <a:pattFill prst="pct10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</a:t>
            </a:r>
          </a:p>
          <a:p>
            <a:pPr algn="ctr">
              <a:lnSpc>
                <a:spcPts val="1500"/>
              </a:lnSpc>
            </a:pP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500"/>
              </a:lnSpc>
            </a:pP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500"/>
              </a:lnSpc>
            </a:pP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ГРБС       СУБЪЕКТ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687869" y="6021943"/>
            <a:ext cx="4379258" cy="4890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864784" y="2170557"/>
            <a:ext cx="2298052" cy="537273"/>
          </a:xfrm>
          <a:prstGeom prst="rect">
            <a:avLst/>
          </a:prstGeom>
          <a:pattFill prst="pct10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500"/>
              </a:lnSpc>
            </a:pP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кабинет контролера</a:t>
            </a:r>
          </a:p>
          <a:p>
            <a:pPr>
              <a:lnSpc>
                <a:spcPts val="1500"/>
              </a:lnSpc>
              <a:tabLst>
                <a:tab pos="808038" algn="l"/>
              </a:tabLst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1-го уровня № 999 для МБТ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859129" y="3156296"/>
            <a:ext cx="1105497" cy="385437"/>
          </a:xfrm>
          <a:prstGeom prst="rect">
            <a:avLst/>
          </a:prstGeom>
          <a:pattFill prst="pct10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500"/>
              </a:lnSpc>
            </a:pP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соглашении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5035382" y="3156296"/>
            <a:ext cx="1121799" cy="385437"/>
          </a:xfrm>
          <a:prstGeom prst="rect">
            <a:avLst/>
          </a:prstGeom>
          <a:pattFill prst="pct10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500"/>
              </a:lnSpc>
            </a:pP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БО</a:t>
            </a:r>
          </a:p>
        </p:txBody>
      </p:sp>
      <p:sp>
        <p:nvSpPr>
          <p:cNvPr id="24" name="Пятиугольник 23"/>
          <p:cNvSpPr/>
          <p:nvPr/>
        </p:nvSpPr>
        <p:spPr>
          <a:xfrm>
            <a:off x="3687870" y="5863806"/>
            <a:ext cx="1659471" cy="330630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ЕПБС</a:t>
            </a:r>
            <a:endParaRPr lang="ru-RU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 flipV="1">
            <a:off x="2910214" y="2439193"/>
            <a:ext cx="862642" cy="1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8580950" y="4106565"/>
            <a:ext cx="2296368" cy="655267"/>
          </a:xfrm>
          <a:prstGeom prst="rect">
            <a:avLst/>
          </a:prstGeom>
          <a:pattFill prst="pct10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500"/>
              </a:lnSpc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на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непревышение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 над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ЛБО (ТОФК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 отражение  БО на 14 л/с 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3859129" y="3628909"/>
            <a:ext cx="2298052" cy="561086"/>
          </a:xfrm>
          <a:prstGeom prst="rect">
            <a:avLst/>
          </a:prstGeom>
          <a:pattFill prst="pct10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500"/>
              </a:lnSpc>
            </a:pP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кабинет ТОФК</a:t>
            </a:r>
          </a:p>
          <a:p>
            <a:pPr algn="just">
              <a:lnSpc>
                <a:spcPts val="1500"/>
              </a:lnSpc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в соответствии с № 221н и № 224н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859128" y="4580012"/>
            <a:ext cx="2298052" cy="363642"/>
          </a:xfrm>
          <a:prstGeom prst="rect">
            <a:avLst/>
          </a:prstGeom>
          <a:pattFill prst="pct10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Присвоение реестрового номера в Реестре соглашений</a:t>
            </a:r>
          </a:p>
        </p:txBody>
      </p:sp>
      <p:cxnSp>
        <p:nvCxnSpPr>
          <p:cNvPr id="59" name="Прямая со стрелкой 58"/>
          <p:cNvCxnSpPr/>
          <p:nvPr/>
        </p:nvCxnSpPr>
        <p:spPr>
          <a:xfrm>
            <a:off x="9729134" y="4943654"/>
            <a:ext cx="0" cy="615202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5361392" y="6159000"/>
            <a:ext cx="2371910" cy="291178"/>
          </a:xfrm>
          <a:prstGeom prst="rect">
            <a:avLst/>
          </a:prstGeom>
          <a:pattFill prst="pct10">
            <a:fgClr>
              <a:schemeClr val="bg1">
                <a:lumMod val="95000"/>
              </a:schemeClr>
            </a:fgClr>
            <a:bgClr>
              <a:schemeClr val="bg1"/>
            </a:bgClr>
          </a:patt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Публикация Реестра соглашений</a:t>
            </a:r>
          </a:p>
        </p:txBody>
      </p:sp>
      <p:cxnSp>
        <p:nvCxnSpPr>
          <p:cNvPr id="69" name="Соединительная линия уступом 68"/>
          <p:cNvCxnSpPr>
            <a:stCxn id="22" idx="1"/>
            <a:endCxn id="31" idx="1"/>
          </p:cNvCxnSpPr>
          <p:nvPr/>
        </p:nvCxnSpPr>
        <p:spPr>
          <a:xfrm rot="10800000" flipV="1">
            <a:off x="3859129" y="3349014"/>
            <a:ext cx="12700" cy="560437"/>
          </a:xfrm>
          <a:prstGeom prst="bentConnector3">
            <a:avLst>
              <a:gd name="adj1" fmla="val 1675000"/>
            </a:avLst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Соединительная линия уступом 79"/>
          <p:cNvCxnSpPr>
            <a:stCxn id="23" idx="3"/>
            <a:endCxn id="31" idx="3"/>
          </p:cNvCxnSpPr>
          <p:nvPr/>
        </p:nvCxnSpPr>
        <p:spPr>
          <a:xfrm>
            <a:off x="6157181" y="3349015"/>
            <a:ext cx="12700" cy="560437"/>
          </a:xfrm>
          <a:prstGeom prst="bentConnector3">
            <a:avLst>
              <a:gd name="adj1" fmla="val 1460378"/>
            </a:avLst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3797943" y="65023"/>
            <a:ext cx="73276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включения записей в реестр соглашений и постановки на учет бюджетных обязательств по соглашениям, заключенным ГРБС в 2017 году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1072279" y="3101340"/>
            <a:ext cx="100584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1072279" y="2975383"/>
            <a:ext cx="100584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1072279" y="3231168"/>
            <a:ext cx="100584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1072279" y="3368040"/>
            <a:ext cx="100584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3871829" y="2737698"/>
            <a:ext cx="1092797" cy="237685"/>
          </a:xfrm>
          <a:prstGeom prst="rect">
            <a:avLst/>
          </a:prstGeom>
          <a:pattFill prst="pct10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5035382" y="2737697"/>
            <a:ext cx="1128149" cy="237685"/>
          </a:xfrm>
          <a:prstGeom prst="rect">
            <a:avLst/>
          </a:prstGeom>
          <a:pattFill prst="pct10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</a:p>
        </p:txBody>
      </p:sp>
      <p:cxnSp>
        <p:nvCxnSpPr>
          <p:cNvPr id="37" name="Прямая со стрелкой 36"/>
          <p:cNvCxnSpPr/>
          <p:nvPr/>
        </p:nvCxnSpPr>
        <p:spPr>
          <a:xfrm>
            <a:off x="5143520" y="2975383"/>
            <a:ext cx="0" cy="164243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H="1">
            <a:off x="3015319" y="2855579"/>
            <a:ext cx="782624" cy="961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3859128" y="4266091"/>
            <a:ext cx="1092797" cy="237685"/>
          </a:xfrm>
          <a:prstGeom prst="rect">
            <a:avLst/>
          </a:prstGeom>
          <a:pattFill prst="pct10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5029031" y="4266090"/>
            <a:ext cx="1128149" cy="237685"/>
          </a:xfrm>
          <a:prstGeom prst="rect">
            <a:avLst/>
          </a:prstGeom>
          <a:pattFill prst="pct10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</a:p>
        </p:txBody>
      </p:sp>
      <p:cxnSp>
        <p:nvCxnSpPr>
          <p:cNvPr id="46" name="Прямая со стрелкой 45"/>
          <p:cNvCxnSpPr/>
          <p:nvPr/>
        </p:nvCxnSpPr>
        <p:spPr>
          <a:xfrm>
            <a:off x="6246957" y="4343289"/>
            <a:ext cx="2323313" cy="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>
            <a:off x="2990232" y="4390632"/>
            <a:ext cx="782624" cy="961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9254562" y="5559092"/>
            <a:ext cx="950828" cy="248233"/>
          </a:xfrm>
          <a:prstGeom prst="rect">
            <a:avLst/>
          </a:prstGeom>
          <a:pattFill prst="pct10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Извещение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6" name="Прямая со стрелкой 55"/>
          <p:cNvCxnSpPr/>
          <p:nvPr/>
        </p:nvCxnSpPr>
        <p:spPr>
          <a:xfrm flipH="1">
            <a:off x="3015319" y="5741905"/>
            <a:ext cx="6083761" cy="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Овал 41"/>
          <p:cNvSpPr/>
          <p:nvPr/>
        </p:nvSpPr>
        <p:spPr>
          <a:xfrm>
            <a:off x="3252004" y="2163899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" name="Овал 42"/>
          <p:cNvSpPr/>
          <p:nvPr/>
        </p:nvSpPr>
        <p:spPr>
          <a:xfrm>
            <a:off x="3252004" y="2595526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7" name="Овал 46"/>
          <p:cNvSpPr/>
          <p:nvPr/>
        </p:nvSpPr>
        <p:spPr>
          <a:xfrm>
            <a:off x="5231853" y="2935584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8" name="Овал 47"/>
          <p:cNvSpPr/>
          <p:nvPr/>
        </p:nvSpPr>
        <p:spPr>
          <a:xfrm>
            <a:off x="6417807" y="3541733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9" name="Овал 48"/>
          <p:cNvSpPr/>
          <p:nvPr/>
        </p:nvSpPr>
        <p:spPr>
          <a:xfrm>
            <a:off x="3341535" y="3507313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52" name="Прямая со стрелкой 51"/>
          <p:cNvCxnSpPr/>
          <p:nvPr/>
        </p:nvCxnSpPr>
        <p:spPr>
          <a:xfrm flipH="1">
            <a:off x="6169881" y="4687812"/>
            <a:ext cx="2373944" cy="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Овал 54"/>
          <p:cNvSpPr/>
          <p:nvPr/>
        </p:nvSpPr>
        <p:spPr>
          <a:xfrm>
            <a:off x="3334979" y="4147272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7" name="Овал 56"/>
          <p:cNvSpPr/>
          <p:nvPr/>
        </p:nvSpPr>
        <p:spPr>
          <a:xfrm>
            <a:off x="7227313" y="4084601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8" name="Овал 57"/>
          <p:cNvSpPr/>
          <p:nvPr/>
        </p:nvSpPr>
        <p:spPr>
          <a:xfrm>
            <a:off x="7227313" y="4428691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3" name="Овал 62"/>
          <p:cNvSpPr/>
          <p:nvPr/>
        </p:nvSpPr>
        <p:spPr>
          <a:xfrm>
            <a:off x="9787633" y="5129335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6</a:t>
            </a:r>
          </a:p>
        </p:txBody>
      </p:sp>
      <p:cxnSp>
        <p:nvCxnSpPr>
          <p:cNvPr id="65" name="Прямая со стрелкой 64"/>
          <p:cNvCxnSpPr/>
          <p:nvPr/>
        </p:nvCxnSpPr>
        <p:spPr>
          <a:xfrm>
            <a:off x="5347341" y="5010612"/>
            <a:ext cx="0" cy="615202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Овал 66"/>
          <p:cNvSpPr/>
          <p:nvPr/>
        </p:nvSpPr>
        <p:spPr>
          <a:xfrm>
            <a:off x="5047074" y="5142406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68" name="Овал 67"/>
          <p:cNvSpPr/>
          <p:nvPr/>
        </p:nvSpPr>
        <p:spPr>
          <a:xfrm>
            <a:off x="6057199" y="5777009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981450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Прямоугольник 109"/>
          <p:cNvSpPr/>
          <p:nvPr/>
        </p:nvSpPr>
        <p:spPr>
          <a:xfrm>
            <a:off x="10492854" y="3568884"/>
            <a:ext cx="1424826" cy="7788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2904449" y="1740566"/>
            <a:ext cx="1934969" cy="40144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8001150" y="1777817"/>
            <a:ext cx="2286700" cy="15302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Прямоугольник 77"/>
          <p:cNvSpPr/>
          <p:nvPr/>
        </p:nvSpPr>
        <p:spPr>
          <a:xfrm>
            <a:off x="5272804" y="4435549"/>
            <a:ext cx="5005794" cy="13194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09360" y="5823097"/>
            <a:ext cx="2743200" cy="365125"/>
          </a:xfrm>
        </p:spPr>
        <p:txBody>
          <a:bodyPr/>
          <a:lstStyle/>
          <a:p>
            <a:fld id="{4D397DCB-2821-4486-AA53-086096FD989A}" type="slidenum">
              <a:rPr lang="ru-RU" altLang="ru-RU" smtClean="0"/>
              <a:pPr/>
              <a:t>5</a:t>
            </a:fld>
            <a:endParaRPr lang="ru-RU" alt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63749" y="1746620"/>
            <a:ext cx="2131012" cy="48208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303635" y="1771698"/>
            <a:ext cx="2303658" cy="17971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ятиугольник 8"/>
          <p:cNvSpPr/>
          <p:nvPr/>
        </p:nvSpPr>
        <p:spPr>
          <a:xfrm>
            <a:off x="363749" y="1578654"/>
            <a:ext cx="1803063" cy="372774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БП</a:t>
            </a:r>
            <a:endParaRPr lang="ru-RU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5303635" y="4246362"/>
            <a:ext cx="1209308" cy="372774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АСФК (ТОФК)</a:t>
            </a:r>
            <a:endParaRPr lang="ru-RU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904449" y="5987768"/>
            <a:ext cx="7404981" cy="579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ятиугольник 23"/>
          <p:cNvSpPr/>
          <p:nvPr/>
        </p:nvSpPr>
        <p:spPr>
          <a:xfrm>
            <a:off x="2904449" y="5801381"/>
            <a:ext cx="1664048" cy="372774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ЕПБС</a:t>
            </a:r>
            <a:endParaRPr lang="ru-RU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689512" y="4759308"/>
            <a:ext cx="2176368" cy="385438"/>
          </a:xfrm>
          <a:prstGeom prst="rect">
            <a:avLst/>
          </a:prstGeom>
          <a:pattFill prst="pct10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500"/>
              </a:lnSpc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в соответствии с №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221н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№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224н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9" name="Прямая со стрелкой 58"/>
          <p:cNvCxnSpPr/>
          <p:nvPr/>
        </p:nvCxnSpPr>
        <p:spPr>
          <a:xfrm>
            <a:off x="7456481" y="2417563"/>
            <a:ext cx="708811" cy="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5303635" y="6056143"/>
            <a:ext cx="1929139" cy="442913"/>
          </a:xfrm>
          <a:prstGeom prst="rect">
            <a:avLst/>
          </a:prstGeom>
          <a:pattFill prst="pct1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Публикация Реестра соглашений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871933" y="65023"/>
            <a:ext cx="72536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включения записей в реестр соглашений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постановки на учет бюджетных обязательств по соглашениям, заключенным ГРБС в 2017 году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495882" y="2102583"/>
            <a:ext cx="1907439" cy="453011"/>
          </a:xfrm>
          <a:prstGeom prst="rect">
            <a:avLst/>
          </a:prstGeom>
          <a:pattFill prst="pct10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500"/>
              </a:lnSpc>
            </a:pP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и заключение соглашения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508759" y="2613694"/>
            <a:ext cx="1513041" cy="1025970"/>
          </a:xfrm>
          <a:prstGeom prst="rect">
            <a:avLst/>
          </a:prstGeom>
          <a:pattFill prst="pct10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</a:t>
            </a:r>
          </a:p>
          <a:p>
            <a:pPr algn="ctr">
              <a:lnSpc>
                <a:spcPts val="1500"/>
              </a:lnSpc>
            </a:pP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500"/>
              </a:lnSpc>
            </a:pP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500"/>
              </a:lnSpc>
            </a:pP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ГРБС       СУБЪЕКТ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>
            <a:off x="762359" y="3007204"/>
            <a:ext cx="100584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762359" y="2881247"/>
            <a:ext cx="100584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762359" y="3137032"/>
            <a:ext cx="100584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762359" y="3273904"/>
            <a:ext cx="100584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Прямоугольник 70"/>
          <p:cNvSpPr/>
          <p:nvPr/>
        </p:nvSpPr>
        <p:spPr>
          <a:xfrm>
            <a:off x="3170381" y="2006698"/>
            <a:ext cx="1513041" cy="1527050"/>
          </a:xfrm>
          <a:prstGeom prst="rect">
            <a:avLst/>
          </a:prstGeom>
          <a:pattFill prst="pct10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БУМАЖНАЯ (ЭЛЕКТРОННАЯ) КОПИЯ</a:t>
            </a:r>
          </a:p>
          <a:p>
            <a:pPr algn="ctr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СОГЛАШЕНИЯ</a:t>
            </a:r>
          </a:p>
          <a:p>
            <a:pPr algn="ctr">
              <a:lnSpc>
                <a:spcPts val="1500"/>
              </a:lnSpc>
            </a:pP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500"/>
              </a:lnSpc>
            </a:pP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500"/>
              </a:lnSpc>
            </a:pP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ГРБС       СУБЪЕКТ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>
            <a:off x="3463054" y="2958699"/>
            <a:ext cx="100584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3463054" y="2832742"/>
            <a:ext cx="100584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3463054" y="3088527"/>
            <a:ext cx="100584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3463054" y="3225399"/>
            <a:ext cx="100584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Пятиугольник 76"/>
          <p:cNvSpPr/>
          <p:nvPr/>
        </p:nvSpPr>
        <p:spPr>
          <a:xfrm>
            <a:off x="5303635" y="1585312"/>
            <a:ext cx="1761732" cy="372774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МОУ ФК</a:t>
            </a:r>
            <a:endParaRPr lang="ru-RU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8309102" y="2006698"/>
            <a:ext cx="1556496" cy="480529"/>
          </a:xfrm>
          <a:prstGeom prst="rect">
            <a:avLst/>
          </a:prstGeom>
          <a:pattFill prst="pct10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000"/>
              </a:lnSpc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в соответствии с ПП №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999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Пятиугольник 81"/>
          <p:cNvSpPr/>
          <p:nvPr/>
        </p:nvSpPr>
        <p:spPr>
          <a:xfrm>
            <a:off x="8001150" y="1591429"/>
            <a:ext cx="1673525" cy="372774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ЦАФК  (УВК)</a:t>
            </a:r>
            <a:endParaRPr lang="ru-RU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5655845" y="2377516"/>
            <a:ext cx="1513041" cy="344883"/>
          </a:xfrm>
          <a:prstGeom prst="rect">
            <a:avLst/>
          </a:prstGeom>
          <a:pattFill prst="pct10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БУМ. (ЭЛ.) КОПИЯ</a:t>
            </a:r>
          </a:p>
          <a:p>
            <a:pPr algn="ctr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СОГЛАШЕНИЯ</a:t>
            </a:r>
          </a:p>
        </p:txBody>
      </p:sp>
      <p:cxnSp>
        <p:nvCxnSpPr>
          <p:cNvPr id="84" name="Прямая со стрелкой 83"/>
          <p:cNvCxnSpPr/>
          <p:nvPr/>
        </p:nvCxnSpPr>
        <p:spPr>
          <a:xfrm>
            <a:off x="2441561" y="2289445"/>
            <a:ext cx="708811" cy="0"/>
          </a:xfrm>
          <a:prstGeom prst="straightConnector1">
            <a:avLst/>
          </a:prstGeom>
          <a:ln w="2222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>
            <a:off x="4736948" y="2259057"/>
            <a:ext cx="708811" cy="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>
            <a:off x="6665802" y="2920916"/>
            <a:ext cx="0" cy="1643464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Прямоугольник 88"/>
          <p:cNvSpPr/>
          <p:nvPr/>
        </p:nvSpPr>
        <p:spPr>
          <a:xfrm>
            <a:off x="8309102" y="2590974"/>
            <a:ext cx="1556496" cy="241768"/>
          </a:xfrm>
          <a:prstGeom prst="rect">
            <a:avLst/>
          </a:prstGeom>
          <a:pattFill prst="pct10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Извещение 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0" name="Прямая со стрелкой 89"/>
          <p:cNvCxnSpPr/>
          <p:nvPr/>
        </p:nvCxnSpPr>
        <p:spPr>
          <a:xfrm flipH="1">
            <a:off x="7434211" y="2953707"/>
            <a:ext cx="708811" cy="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Прямоугольник 90"/>
          <p:cNvSpPr/>
          <p:nvPr/>
        </p:nvSpPr>
        <p:spPr>
          <a:xfrm>
            <a:off x="5421764" y="5222443"/>
            <a:ext cx="1811009" cy="385437"/>
          </a:xfrm>
          <a:prstGeom prst="rect">
            <a:avLst/>
          </a:prstGeom>
          <a:pattFill prst="pct10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500"/>
              </a:lnSpc>
            </a:pPr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Сведения о соглашении</a:t>
            </a:r>
          </a:p>
        </p:txBody>
      </p:sp>
      <p:sp>
        <p:nvSpPr>
          <p:cNvPr id="92" name="Прямоугольник 91"/>
          <p:cNvSpPr/>
          <p:nvPr/>
        </p:nvSpPr>
        <p:spPr>
          <a:xfrm>
            <a:off x="5421765" y="4766207"/>
            <a:ext cx="1811009" cy="385437"/>
          </a:xfrm>
          <a:prstGeom prst="rect">
            <a:avLst/>
          </a:prstGeom>
          <a:pattFill prst="pct10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500"/>
              </a:lnSpc>
            </a:pPr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Сведений </a:t>
            </a:r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БО</a:t>
            </a:r>
          </a:p>
        </p:txBody>
      </p:sp>
      <p:cxnSp>
        <p:nvCxnSpPr>
          <p:cNvPr id="93" name="Прямая со стрелкой 92"/>
          <p:cNvCxnSpPr/>
          <p:nvPr/>
        </p:nvCxnSpPr>
        <p:spPr>
          <a:xfrm>
            <a:off x="7189690" y="4958925"/>
            <a:ext cx="518478" cy="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/>
          <p:nvPr/>
        </p:nvCxnSpPr>
        <p:spPr>
          <a:xfrm>
            <a:off x="8766041" y="5144746"/>
            <a:ext cx="3348" cy="192719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Прямоугольник 94"/>
          <p:cNvSpPr/>
          <p:nvPr/>
        </p:nvSpPr>
        <p:spPr>
          <a:xfrm>
            <a:off x="7681346" y="5353860"/>
            <a:ext cx="1084695" cy="330660"/>
          </a:xfrm>
          <a:prstGeom prst="rect">
            <a:avLst/>
          </a:prstGeom>
          <a:pattFill prst="pct10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500"/>
              </a:lnSpc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Отражение  БО на 14 л/с 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Овал 95"/>
          <p:cNvSpPr/>
          <p:nvPr/>
        </p:nvSpPr>
        <p:spPr>
          <a:xfrm>
            <a:off x="2570139" y="2003086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7" name="Овал 96"/>
          <p:cNvSpPr/>
          <p:nvPr/>
        </p:nvSpPr>
        <p:spPr>
          <a:xfrm>
            <a:off x="4908473" y="1981259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8" name="Овал 97"/>
          <p:cNvSpPr/>
          <p:nvPr/>
        </p:nvSpPr>
        <p:spPr>
          <a:xfrm>
            <a:off x="7659077" y="2124568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9" name="Овал 98"/>
          <p:cNvSpPr/>
          <p:nvPr/>
        </p:nvSpPr>
        <p:spPr>
          <a:xfrm>
            <a:off x="7681346" y="2668524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0" name="Овал 99"/>
          <p:cNvSpPr/>
          <p:nvPr/>
        </p:nvSpPr>
        <p:spPr>
          <a:xfrm>
            <a:off x="6730580" y="3752933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1" name="Овал 100"/>
          <p:cNvSpPr/>
          <p:nvPr/>
        </p:nvSpPr>
        <p:spPr>
          <a:xfrm>
            <a:off x="7292408" y="4708187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6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2" name="Овал 101"/>
          <p:cNvSpPr/>
          <p:nvPr/>
        </p:nvSpPr>
        <p:spPr>
          <a:xfrm>
            <a:off x="6730580" y="5755012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03" name="Овал 102"/>
          <p:cNvSpPr/>
          <p:nvPr/>
        </p:nvSpPr>
        <p:spPr>
          <a:xfrm>
            <a:off x="8837912" y="5110020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39557" y="2270736"/>
            <a:ext cx="6822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СУФД</a:t>
            </a:r>
            <a:endParaRPr lang="ru-RU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5655846" y="2006698"/>
            <a:ext cx="1513041" cy="313879"/>
          </a:xfrm>
          <a:prstGeom prst="rect">
            <a:avLst/>
          </a:prstGeom>
          <a:pattFill prst="pct10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500"/>
              </a:lnSpc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соглашения в журнале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8309102" y="2899269"/>
            <a:ext cx="1556496" cy="241768"/>
          </a:xfrm>
          <a:prstGeom prst="rect">
            <a:avLst/>
          </a:prstGeom>
          <a:pattFill prst="pct10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8001150" y="3568825"/>
            <a:ext cx="2286700" cy="7788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ятиугольник 54"/>
          <p:cNvSpPr/>
          <p:nvPr/>
        </p:nvSpPr>
        <p:spPr>
          <a:xfrm>
            <a:off x="8001151" y="3382438"/>
            <a:ext cx="1155933" cy="372774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ЦАФК  (УОИФБ)</a:t>
            </a:r>
            <a:endParaRPr lang="ru-RU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8366252" y="4072114"/>
            <a:ext cx="1556496" cy="241768"/>
          </a:xfrm>
          <a:prstGeom prst="rect">
            <a:avLst/>
          </a:prstGeom>
          <a:pattFill prst="pct10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8366252" y="3782899"/>
            <a:ext cx="1556496" cy="241768"/>
          </a:xfrm>
          <a:prstGeom prst="rect">
            <a:avLst/>
          </a:prstGeom>
          <a:pattFill prst="pct10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5655844" y="2796768"/>
            <a:ext cx="857099" cy="313879"/>
          </a:xfrm>
          <a:prstGeom prst="rect">
            <a:avLst/>
          </a:prstGeom>
          <a:pattFill prst="pct10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ятиугольник 64"/>
          <p:cNvSpPr/>
          <p:nvPr/>
        </p:nvSpPr>
        <p:spPr>
          <a:xfrm>
            <a:off x="2904449" y="1554180"/>
            <a:ext cx="1664048" cy="3727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ГРБС</a:t>
            </a:r>
            <a:endParaRPr lang="ru-RU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8" name="Прямая со стрелкой 67"/>
          <p:cNvCxnSpPr/>
          <p:nvPr/>
        </p:nvCxnSpPr>
        <p:spPr>
          <a:xfrm flipH="1">
            <a:off x="4712955" y="2953707"/>
            <a:ext cx="708811" cy="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/>
          <p:nvPr/>
        </p:nvCxnSpPr>
        <p:spPr>
          <a:xfrm>
            <a:off x="9170566" y="3239761"/>
            <a:ext cx="0" cy="475096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Овал 68"/>
          <p:cNvSpPr/>
          <p:nvPr/>
        </p:nvSpPr>
        <p:spPr>
          <a:xfrm>
            <a:off x="9209643" y="3324985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74" name="Прямая со стрелкой 73"/>
          <p:cNvCxnSpPr/>
          <p:nvPr/>
        </p:nvCxnSpPr>
        <p:spPr>
          <a:xfrm>
            <a:off x="9996533" y="4024667"/>
            <a:ext cx="582634" cy="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>
            <a:off x="6662454" y="5628993"/>
            <a:ext cx="3348" cy="42715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Овал 103"/>
          <p:cNvSpPr/>
          <p:nvPr/>
        </p:nvSpPr>
        <p:spPr>
          <a:xfrm>
            <a:off x="4937820" y="2677076"/>
            <a:ext cx="259080" cy="24384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739557" y="2953707"/>
            <a:ext cx="6822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СУФД</a:t>
            </a:r>
            <a:endParaRPr lang="ru-RU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 rot="5400000">
            <a:off x="6187871" y="3736353"/>
            <a:ext cx="6822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СУФД</a:t>
            </a:r>
            <a:endParaRPr lang="ru-RU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" name="Пятиугольник 110"/>
          <p:cNvSpPr/>
          <p:nvPr/>
        </p:nvSpPr>
        <p:spPr>
          <a:xfrm>
            <a:off x="10492854" y="3382438"/>
            <a:ext cx="1028586" cy="372774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Минфин</a:t>
            </a:r>
            <a:endParaRPr lang="ru-RU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8837913" y="5353860"/>
            <a:ext cx="1027968" cy="330660"/>
          </a:xfrm>
          <a:prstGeom prst="rect">
            <a:avLst/>
          </a:prstGeom>
          <a:pattFill prst="pct10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3498351" y="4532838"/>
            <a:ext cx="857099" cy="313879"/>
          </a:xfrm>
          <a:prstGeom prst="rect">
            <a:avLst/>
          </a:prstGeom>
          <a:pattFill prst="pct10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Соединительная линия уступом 14"/>
          <p:cNvCxnSpPr/>
          <p:nvPr/>
        </p:nvCxnSpPr>
        <p:spPr>
          <a:xfrm rot="10800000">
            <a:off x="4568214" y="4689778"/>
            <a:ext cx="5297384" cy="811005"/>
          </a:xfrm>
          <a:prstGeom prst="bentConnector3">
            <a:avLst>
              <a:gd name="adj1" fmla="val -1784"/>
            </a:avLst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8025147" y="4436014"/>
            <a:ext cx="6822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СУФД</a:t>
            </a:r>
          </a:p>
        </p:txBody>
      </p:sp>
      <p:sp>
        <p:nvSpPr>
          <p:cNvPr id="115" name="Прямоугольник 114"/>
          <p:cNvSpPr/>
          <p:nvPr/>
        </p:nvSpPr>
        <p:spPr>
          <a:xfrm>
            <a:off x="6333997" y="3293670"/>
            <a:ext cx="666956" cy="241768"/>
          </a:xfrm>
          <a:prstGeom prst="rect">
            <a:avLst/>
          </a:prstGeom>
          <a:pattFill prst="pct10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ru-RU" sz="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Извещение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Соединительная линия уступом 5"/>
          <p:cNvCxnSpPr>
            <a:stCxn id="112" idx="3"/>
            <a:endCxn id="54" idx="2"/>
          </p:cNvCxnSpPr>
          <p:nvPr/>
        </p:nvCxnSpPr>
        <p:spPr>
          <a:xfrm flipH="1" flipV="1">
            <a:off x="9144500" y="4347713"/>
            <a:ext cx="721381" cy="1171477"/>
          </a:xfrm>
          <a:prstGeom prst="bentConnector4">
            <a:avLst>
              <a:gd name="adj1" fmla="val -31689"/>
              <a:gd name="adj2" fmla="val 83565"/>
            </a:avLst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5307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22138</TotalTime>
  <Words>297</Words>
  <Application>Microsoft Office PowerPoint</Application>
  <PresentationFormat>Произвольный</PresentationFormat>
  <Paragraphs>105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Бизнес-процессы формирования и предоставления в органы Федерального казначейства информации и документов в целях ведения реестра соглашений и исполнения положений постановления Правительства Российской Федерации № 999</vt:lpstr>
      <vt:lpstr>Бизнес-процессы формирования и предоставления в органы Федерального казначейства информации и документов в целях ведения реестра соглашений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Галкина Елена Михайловна</dc:creator>
  <cp:lastModifiedBy>Приженников Николай Олегович</cp:lastModifiedBy>
  <cp:revision>796</cp:revision>
  <cp:lastPrinted>2017-01-31T13:44:45Z</cp:lastPrinted>
  <dcterms:created xsi:type="dcterms:W3CDTF">2015-03-03T16:27:21Z</dcterms:created>
  <dcterms:modified xsi:type="dcterms:W3CDTF">2017-02-02T11:05:10Z</dcterms:modified>
</cp:coreProperties>
</file>