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61" r:id="rId1"/>
    <p:sldMasterId id="2147483768" r:id="rId2"/>
    <p:sldMasterId id="2147483781" r:id="rId3"/>
  </p:sldMasterIdLst>
  <p:notesMasterIdLst>
    <p:notesMasterId r:id="rId23"/>
  </p:notesMasterIdLst>
  <p:sldIdLst>
    <p:sldId id="257" r:id="rId4"/>
    <p:sldId id="302" r:id="rId5"/>
    <p:sldId id="288" r:id="rId6"/>
    <p:sldId id="289" r:id="rId7"/>
    <p:sldId id="290" r:id="rId8"/>
    <p:sldId id="291" r:id="rId9"/>
    <p:sldId id="294" r:id="rId10"/>
    <p:sldId id="295" r:id="rId11"/>
    <p:sldId id="298" r:id="rId12"/>
    <p:sldId id="296" r:id="rId13"/>
    <p:sldId id="307" r:id="rId14"/>
    <p:sldId id="306" r:id="rId15"/>
    <p:sldId id="305" r:id="rId16"/>
    <p:sldId id="304" r:id="rId17"/>
    <p:sldId id="303" r:id="rId18"/>
    <p:sldId id="301" r:id="rId19"/>
    <p:sldId id="293" r:id="rId20"/>
    <p:sldId id="299" r:id="rId21"/>
    <p:sldId id="274" r:id="rId22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6B6B"/>
    <a:srgbClr val="FF97EB"/>
    <a:srgbClr val="90CDFA"/>
    <a:srgbClr val="A4E43C"/>
    <a:srgbClr val="A6F57F"/>
    <a:srgbClr val="1199FF"/>
    <a:srgbClr val="CFDFFD"/>
    <a:srgbClr val="BECEFA"/>
    <a:srgbClr val="AFADFD"/>
    <a:srgbClr val="CFC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79" autoAdjust="0"/>
  </p:normalViewPr>
  <p:slideViewPr>
    <p:cSldViewPr>
      <p:cViewPr>
        <p:scale>
          <a:sx n="110" d="100"/>
          <a:sy n="110" d="100"/>
        </p:scale>
        <p:origin x="-1650" y="-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C5ECAF-32FF-4743-8149-229EB7A74FBA}" type="datetimeFigureOut">
              <a:rPr lang="ru-RU" smtClean="0"/>
              <a:pPr/>
              <a:t>16.08.2016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DF8FE4-A8FC-4B1F-AE3F-AE53D37049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1137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9220" name="Номер слайда 3"/>
          <p:cNvSpPr txBox="1">
            <a:spLocks noGrp="1"/>
          </p:cNvSpPr>
          <p:nvPr/>
        </p:nvSpPr>
        <p:spPr bwMode="auto">
          <a:xfrm>
            <a:off x="3851801" y="9429909"/>
            <a:ext cx="2944258" cy="495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504" tIns="45752" rIns="91504" bIns="45752" anchor="b"/>
          <a:lstStyle/>
          <a:p>
            <a:pPr algn="r">
              <a:defRPr/>
            </a:pPr>
            <a:fld id="{155A606D-0B25-4062-9A6D-FDEA6F65D30A}" type="slidenum">
              <a:rPr lang="ru-RU" sz="1200">
                <a:latin typeface="+mn-lt"/>
                <a:cs typeface="+mn-cs"/>
              </a:rPr>
              <a:pPr algn="r">
                <a:defRPr/>
              </a:pPr>
              <a:t>1</a:t>
            </a:fld>
            <a:endParaRPr lang="ru-RU" sz="1200">
              <a:latin typeface="+mn-lt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7860840-1F6B-4F04-AEF2-1A496557EF20}" type="datetime1">
              <a:rPr lang="ru-RU" smtClean="0"/>
              <a:t>16.08.2016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B93496-B780-4013-944A-BA8FE870D5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514B730-EA84-4E1D-94F1-9807E16FC291}" type="datetime1">
              <a:rPr lang="ru-RU" smtClean="0"/>
              <a:t>16.08.2016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B93496-B780-4013-944A-BA8FE870D5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77B977-4297-4187-8F97-96F6DFB0C6BE}" type="datetime1">
              <a:rPr lang="ru-RU" smtClean="0"/>
              <a:t>16.08.2016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B93496-B780-4013-944A-BA8FE870D5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19747E1-F823-4060-8A9F-7CB74B690601}" type="datetime1">
              <a:rPr lang="ru-RU" smtClean="0"/>
              <a:t>16.08.2016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B93496-B780-4013-944A-BA8FE870D5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2FD8EED-A23D-4A58-80F9-0DE0CC0D6E59}" type="datetime1">
              <a:rPr lang="ru-RU" smtClean="0"/>
              <a:t>16.08.2016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B93496-B780-4013-944A-BA8FE870D5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A0C4E95-5B60-41BA-BA3A-2259AEF8A4B5}" type="datetime1">
              <a:rPr lang="ru-RU" smtClean="0"/>
              <a:t>16.08.2016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B93496-B780-4013-944A-BA8FE870D5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kazna_to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 sz="4800">
                <a:latin typeface="Times New Roman" pitchFamily="18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latin typeface="Times New Roman" pitchFamily="18" charset="0"/>
              </a:defRPr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21F2E3-F22B-42AA-8A3F-46E1F8BAEEDB}" type="datetime1">
              <a:rPr lang="ru-RU" smtClean="0"/>
              <a:t>16.08.2016</a:t>
            </a:fld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E768AB-6F31-4837-8EA1-2A473C34EF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6BD71-E5AB-48A9-AEBA-491162439E11}" type="datetime1">
              <a:rPr lang="ru-RU" smtClean="0"/>
              <a:t>16.08.2016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C4C47C-689D-49E4-8340-93E482A7FB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BAB3B-8B11-4BEA-8B8B-EA177900000A}" type="datetime1">
              <a:rPr lang="ru-RU" smtClean="0"/>
              <a:t>16.08.2016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75D86-D18F-4E75-8506-330D0E1A19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3C13A9-D82E-464D-8DFB-789DC3530C5F}" type="datetime1">
              <a:rPr lang="ru-RU" smtClean="0"/>
              <a:t>16.08.2016</a:t>
            </a:fld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75DBE-6415-4BE6-92A1-49492B5DE2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AB9C7A-D17A-4F27-9FA6-A14D346D8ED3}" type="datetime1">
              <a:rPr lang="ru-RU" smtClean="0"/>
              <a:t>16.08.2016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431F5A-365B-41CE-B4F7-8F9DF67191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457D7-B311-4AD5-B445-3CC9B1FAE773}" type="datetime1">
              <a:rPr lang="ru-RU" smtClean="0"/>
              <a:t>16.08.2016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77DDF2-5BDD-4543-B3A8-30EDA18AD1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FF3D6-CAC9-4745-BA19-ED34DF9E2C40}" type="datetime1">
              <a:rPr lang="ru-RU" smtClean="0"/>
              <a:t>16.08.2016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A8B9BF-BD3E-4A7D-A7E7-BC117A2B74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670B6F-2240-40B4-AC60-B5CEE14177C1}" type="datetime1">
              <a:rPr lang="ru-RU" smtClean="0"/>
              <a:t>16.08.2016</a:t>
            </a:fld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759BD7-1814-4FC8-A311-710C8F0C09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4A5309-2ABB-4D40-8F32-249AA27976FC}" type="datetime1">
              <a:rPr lang="ru-RU" smtClean="0"/>
              <a:t>16.08.2016</a:t>
            </a:fld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C33664-9337-430A-8522-559385BC86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CBF92E-DADB-42E3-B8B7-F7D9C543772C}" type="datetime1">
              <a:rPr lang="ru-RU" smtClean="0"/>
              <a:t>16.08.2016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F98124-48BF-451D-A9CD-D9E36259AE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717550"/>
            <a:ext cx="2057400" cy="540861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717550"/>
            <a:ext cx="6019800" cy="540861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BC061D-A4B7-4730-87D6-BD6505AA4DEC}" type="datetime1">
              <a:rPr lang="ru-RU" smtClean="0"/>
              <a:t>16.08.2016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463096-41F7-4AC0-911E-89D950516D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OverObj" preserve="1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725" y="717550"/>
            <a:ext cx="8208963" cy="7191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582D7D-B0DD-431A-A030-DCA8D86D5676}" type="datetime1">
              <a:rPr lang="ru-RU" smtClean="0"/>
              <a:t>16.08.2016</a:t>
            </a:fld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982B8-E230-495B-80B1-E8A749607D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16632"/>
            <a:ext cx="5760640" cy="504056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A97608-D466-4394-9AAB-029D9550F85E}" type="datetime1">
              <a:rPr lang="ru-RU" smtClean="0"/>
              <a:t>16.08.2016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751E1-09A6-4D3A-8A2A-A3C312CA07C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7A33F8-6BD4-4702-9F47-848851582892}" type="datetime1">
              <a:rPr lang="ru-RU" smtClean="0"/>
              <a:t>16.08.2016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C4C47C-689D-49E4-8340-93E482A7FB2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464E54-BFCE-4136-9EBC-EB0C6836C6B3}" type="datetime1">
              <a:rPr lang="ru-RU" smtClean="0"/>
              <a:t>16.08.2016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75D86-D18F-4E75-8506-330D0E1A199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E54D1C-8362-447F-8207-E7E7ECFE8AD7}" type="datetime1">
              <a:rPr lang="ru-RU" smtClean="0"/>
              <a:t>16.08.2016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75DBE-6415-4BE6-92A1-49492B5DE24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F905B3-D2ED-427B-92C9-493C7467BB02}" type="datetime1">
              <a:rPr lang="ru-RU" smtClean="0"/>
              <a:t>16.08.2016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431F5A-365B-41CE-B4F7-8F9DF671911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04794A-0F6A-4675-B580-8F02B67F9E29}" type="datetime1">
              <a:rPr lang="ru-RU" smtClean="0"/>
              <a:t>16.08.2016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77DDF2-5BDD-4543-B3A8-30EDA18AD12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651361-75AB-495E-8DE0-6942BE076E43}" type="datetime1">
              <a:rPr lang="ru-RU" smtClean="0"/>
              <a:t>16.08.2016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A8B9BF-BD3E-4A7D-A7E7-BC117A2B74E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2B8774-3C3D-4420-A4CE-749BF881A4D3}" type="datetime1">
              <a:rPr lang="ru-RU" smtClean="0"/>
              <a:t>16.08.2016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759BD7-1814-4FC8-A311-710C8F0C097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B5640D-F779-49A9-8749-5AA662728B20}" type="datetime1">
              <a:rPr lang="ru-RU" smtClean="0"/>
              <a:t>16.08.2016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C33664-9337-430A-8522-559385BC865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1FB7EC-0BAF-4E40-B6B7-00F256C6A35F}" type="datetime1">
              <a:rPr lang="ru-RU" smtClean="0"/>
              <a:t>16.08.2016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F98124-48BF-451D-A9CD-D9E36259AE6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880961-E4E3-4019-9F77-6CCF2578B489}" type="datetime1">
              <a:rPr lang="ru-RU" smtClean="0"/>
              <a:t>16.08.2016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463096-41F7-4AC0-911E-89D950516D7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8538" y="115888"/>
            <a:ext cx="5759450" cy="504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ru-RU" noProof="0" smtClean="0"/>
              <a:t>Вставка таблицы</a:t>
            </a:r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A49559-8D34-4E3D-A689-113005D942DD}" type="datetime1">
              <a:rPr lang="ru-RU" smtClean="0"/>
              <a:t>16.08.2016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751E1-09A6-4D3A-8A2A-A3C312CA07C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115888"/>
            <a:ext cx="8229600" cy="60102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3308D5-63F1-46D0-9CBE-8A95DA80A980}" type="datetime1">
              <a:rPr lang="ru-RU" smtClean="0"/>
              <a:t>16.08.2016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751E1-09A6-4D3A-8A2A-A3C312CA07C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331652-3A8B-47FD-A6BC-2977010F128A}" type="datetime1">
              <a:rPr lang="ru-RU" smtClean="0"/>
              <a:t>16.08.2016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751E1-09A6-4D3A-8A2A-A3C312CA07C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 bwMode="auto">
          <a:xfrm>
            <a:off x="2268538" y="115888"/>
            <a:ext cx="57594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075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pitchFamily="34" charset="0"/>
                <a:ea typeface="MS PGothic" pitchFamily="34" charset="-128"/>
              </a:defRPr>
            </a:lvl1pPr>
          </a:lstStyle>
          <a:p>
            <a:fld id="{5243EF1C-5898-48C5-867B-4DAF0BC1CC2C}" type="datetime1">
              <a:rPr lang="ru-RU" smtClean="0"/>
              <a:t>16.08.2016</a:t>
            </a:fld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endParaRPr lang="ru-RU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MS PGothic" pitchFamily="34" charset="-128"/>
              </a:defRPr>
            </a:lvl1pPr>
          </a:lstStyle>
          <a:p>
            <a:fld id="{4EB93496-B780-4013-944A-BA8FE870D54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</p:sldLayoutIdLst>
  <p:transition spd="slow">
    <p:wheel spokes="2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Arial" pitchFamily="34" charset="0"/>
          <a:ea typeface="ＭＳ Ｐゴシック" pitchFamily="34" charset="-128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Arial" pitchFamily="34" charset="0"/>
          <a:ea typeface="ＭＳ Ｐゴシック" pitchFamily="34" charset="-128"/>
          <a:cs typeface="MS PGothic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Arial" pitchFamily="34" charset="0"/>
          <a:ea typeface="ＭＳ Ｐゴシック" pitchFamily="34" charset="-128"/>
          <a:cs typeface="MS PGothic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Arial" pitchFamily="34" charset="0"/>
          <a:ea typeface="ＭＳ Ｐゴシック" pitchFamily="34" charset="-128"/>
          <a:cs typeface="MS PGothic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Arial" pitchFamily="34" charset="0"/>
          <a:ea typeface="ＭＳ Ｐゴシック" pitchFamily="34" charset="-128"/>
          <a:cs typeface="MS PGothic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Arial" pitchFamily="34" charset="0"/>
          <a:ea typeface="ＭＳ Ｐゴシック" pitchFamily="34" charset="-128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Arial" pitchFamily="34" charset="0"/>
          <a:ea typeface="ＭＳ Ｐゴシック" pitchFamily="34" charset="-128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Arial" pitchFamily="34" charset="0"/>
          <a:ea typeface="ＭＳ Ｐゴシック" pitchFamily="34" charset="-128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Arial" pitchFamily="34" charset="0"/>
          <a:ea typeface="ＭＳ Ｐゴシック" pitchFamily="34" charset="-128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Arial" pitchFamily="34" charset="0"/>
          <a:ea typeface="ＭＳ Ｐゴシック" pitchFamily="34" charset="-128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6725" y="717550"/>
            <a:ext cx="8208963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16" tIns="47859" rIns="95716" bIns="4785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16" tIns="47859" rIns="95716" bIns="4785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16" tIns="47859" rIns="95716" bIns="4785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00">
                <a:latin typeface="Calibri" pitchFamily="34" charset="0"/>
                <a:ea typeface="MS PGothic" pitchFamily="34" charset="-128"/>
              </a:defRPr>
            </a:lvl1pPr>
          </a:lstStyle>
          <a:p>
            <a:pPr>
              <a:defRPr/>
            </a:pPr>
            <a:fld id="{5C434570-E8B4-465C-A156-17F09D908EED}" type="datetime1">
              <a:rPr lang="ru-RU" smtClean="0"/>
              <a:t>16.08.2016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16" tIns="47859" rIns="95716" bIns="47859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latin typeface="Calibri" pitchFamily="34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04250" y="6545263"/>
            <a:ext cx="468313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16" tIns="47859" rIns="95716" bIns="47859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latin typeface="Calibri" pitchFamily="34" charset="0"/>
                <a:ea typeface="MS PGothic" pitchFamily="34" charset="-128"/>
              </a:defRPr>
            </a:lvl1pPr>
          </a:lstStyle>
          <a:p>
            <a:pPr>
              <a:defRPr/>
            </a:pPr>
            <a:fld id="{324751E1-09A6-4D3A-8A2A-A3C312CA07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pic>
        <p:nvPicPr>
          <p:cNvPr id="2055" name="Picture 8" descr="kazna_top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</p:sldLayoutIdLst>
  <p:transition/>
  <p:hf hdr="0" ftr="0" dt="0"/>
  <p:txStyles>
    <p:titleStyle>
      <a:lvl1pPr algn="l" defTabSz="957263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+mj-lt"/>
          <a:ea typeface="ＭＳ Ｐゴシック" pitchFamily="34" charset="-128"/>
          <a:cs typeface="MS PGothic" charset="0"/>
        </a:defRPr>
      </a:lvl1pPr>
      <a:lvl2pPr algn="l" defTabSz="957263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  <a:ea typeface="ＭＳ Ｐゴシック" pitchFamily="34" charset="-128"/>
          <a:cs typeface="MS PGothic" charset="0"/>
        </a:defRPr>
      </a:lvl2pPr>
      <a:lvl3pPr algn="l" defTabSz="957263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  <a:ea typeface="ＭＳ Ｐゴシック" pitchFamily="34" charset="-128"/>
          <a:cs typeface="MS PGothic" charset="0"/>
        </a:defRPr>
      </a:lvl3pPr>
      <a:lvl4pPr algn="l" defTabSz="957263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  <a:ea typeface="ＭＳ Ｐゴシック" pitchFamily="34" charset="-128"/>
          <a:cs typeface="MS PGothic" charset="0"/>
        </a:defRPr>
      </a:lvl4pPr>
      <a:lvl5pPr algn="l" defTabSz="957263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  <a:ea typeface="ＭＳ Ｐゴシック" pitchFamily="34" charset="-128"/>
          <a:cs typeface="MS PGothic" charset="0"/>
        </a:defRPr>
      </a:lvl5pPr>
      <a:lvl6pPr marL="457200" algn="l" defTabSz="957263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</a:defRPr>
      </a:lvl6pPr>
      <a:lvl7pPr marL="914400" algn="l" defTabSz="957263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</a:defRPr>
      </a:lvl7pPr>
      <a:lvl8pPr marL="1371600" algn="l" defTabSz="957263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</a:defRPr>
      </a:lvl8pPr>
      <a:lvl9pPr marL="1828800" algn="l" defTabSz="957263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</a:defRPr>
      </a:lvl9pPr>
    </p:titleStyle>
    <p:bodyStyle>
      <a:lvl1pPr marL="358775" indent="-358775" algn="l" defTabSz="957263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34" charset="-128"/>
          <a:cs typeface="MS PGothic" charset="0"/>
        </a:defRPr>
      </a:lvl1pPr>
      <a:lvl2pPr marL="777875" indent="-298450" algn="l" defTabSz="957263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ＭＳ Ｐゴシック" pitchFamily="34" charset="-128"/>
          <a:cs typeface="MS PGothic" charset="0"/>
        </a:defRPr>
      </a:lvl2pPr>
      <a:lvl3pPr marL="1196975" indent="-239713" algn="l" defTabSz="957263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34" charset="-128"/>
          <a:cs typeface="MS PGothic" charset="0"/>
        </a:defRPr>
      </a:lvl3pPr>
      <a:lvl4pPr marL="1676400" indent="-239713" algn="l" defTabSz="957263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ＭＳ Ｐゴシック" pitchFamily="34" charset="-128"/>
          <a:cs typeface="MS PGothic" charset="0"/>
        </a:defRPr>
      </a:lvl4pPr>
      <a:lvl5pPr marL="2152650" indent="-236538" algn="l" defTabSz="957263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ＭＳ Ｐゴシック" pitchFamily="34" charset="-128"/>
          <a:cs typeface="MS PGothic" charset="0"/>
        </a:defRPr>
      </a:lvl5pPr>
      <a:lvl6pPr marL="2609850" indent="-236538" algn="l" defTabSz="957263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6pPr>
      <a:lvl7pPr marL="3067050" indent="-236538" algn="l" defTabSz="957263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7pPr>
      <a:lvl8pPr marL="3524250" indent="-236538" algn="l" defTabSz="957263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8pPr>
      <a:lvl9pPr marL="3981450" indent="-236538" algn="l" defTabSz="957263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Рисунок 6" descr="Shablon.jpg"/>
          <p:cNvPicPr>
            <a:picLocks noChangeAspect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731" name="Заголовок 1"/>
          <p:cNvSpPr>
            <a:spLocks noGrp="1"/>
          </p:cNvSpPr>
          <p:nvPr>
            <p:ph type="title"/>
          </p:nvPr>
        </p:nvSpPr>
        <p:spPr bwMode="auto">
          <a:xfrm>
            <a:off x="2268538" y="115888"/>
            <a:ext cx="57594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73732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65B4DA77-B989-4E58-8C83-EB6FC6D3EC50}" type="datetime1">
              <a:rPr lang="ru-RU" smtClean="0"/>
              <a:t>16.08.2016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EB93496-B780-4013-944A-BA8FE870D54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  <p:sldLayoutId id="2147483794" r:id="rId13"/>
    <p:sldLayoutId id="2147483795" r:id="rId14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ru-RU" sz="2400" b="1" kern="1200" dirty="0">
          <a:solidFill>
            <a:srgbClr val="00449E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7"/>
          <p:cNvSpPr>
            <a:spLocks noGrp="1"/>
          </p:cNvSpPr>
          <p:nvPr>
            <p:ph idx="1"/>
          </p:nvPr>
        </p:nvSpPr>
        <p:spPr>
          <a:xfrm>
            <a:off x="395536" y="1556792"/>
            <a:ext cx="8424936" cy="3240360"/>
          </a:xfr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ts val="0"/>
              </a:spcBef>
              <a:buNone/>
            </a:pPr>
            <a:r>
              <a:rPr lang="ru-RU" sz="3400" b="1" dirty="0" smtClean="0"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Опыт работы УФК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3400" b="1" dirty="0" smtClean="0"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по Нижегородской области по проведению анализа исполнения бюджетных полномочий органов государственного (муниципального) финансового контроля</a:t>
            </a:r>
            <a:endParaRPr lang="ru-RU" sz="3400" b="1" dirty="0">
              <a:latin typeface="Times New Roman" pitchFamily="18" charset="0"/>
              <a:ea typeface="Cambria Math" pitchFamily="18" charset="0"/>
              <a:cs typeface="Times New Roman" pitchFamily="18" charset="0"/>
            </a:endParaRPr>
          </a:p>
          <a:p>
            <a:pPr algn="r"/>
            <a:endParaRPr lang="ru-RU" sz="5400" b="1" i="1" dirty="0" smtClean="0">
              <a:solidFill>
                <a:srgbClr val="00FFFF"/>
              </a:solidFill>
            </a:endParaRPr>
          </a:p>
        </p:txBody>
      </p:sp>
      <p:sp>
        <p:nvSpPr>
          <p:cNvPr id="62473" name="Rectangle 7"/>
          <p:cNvSpPr>
            <a:spLocks/>
          </p:cNvSpPr>
          <p:nvPr/>
        </p:nvSpPr>
        <p:spPr bwMode="auto">
          <a:xfrm>
            <a:off x="1475656" y="5085184"/>
            <a:ext cx="6203305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eaLnBrk="0" hangingPunct="0">
              <a:buFont typeface="Arial" charset="0"/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 eaLnBrk="0" hangingPunct="0">
              <a:buFont typeface="Arial" charset="0"/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казначейства</a:t>
            </a:r>
          </a:p>
          <a:p>
            <a:pPr marL="342900" indent="-342900" algn="ctr" eaLnBrk="0" hangingPunct="0">
              <a:buFont typeface="Arial" charset="0"/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Нижегородской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</a:t>
            </a:r>
          </a:p>
          <a:p>
            <a:pPr marL="342900" indent="-342900" algn="ctr" eaLnBrk="0" hangingPunct="0">
              <a:buFont typeface="Arial" charset="0"/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Е.Б. Мазина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010400" y="6160219"/>
            <a:ext cx="2133600" cy="365125"/>
          </a:xfrm>
        </p:spPr>
        <p:txBody>
          <a:bodyPr/>
          <a:lstStyle/>
          <a:p>
            <a:pPr>
              <a:defRPr/>
            </a:pPr>
            <a:fld id="{76C177F5-8B88-4924-98DB-07CDC333F270}" type="slidenum">
              <a:rPr lang="ru-RU" smtClean="0"/>
              <a:t>1</a:t>
            </a:fld>
            <a:endParaRPr lang="ru-RU" dirty="0"/>
          </a:p>
        </p:txBody>
      </p:sp>
      <p:grpSp>
        <p:nvGrpSpPr>
          <p:cNvPr id="6" name="Группа 5"/>
          <p:cNvGrpSpPr/>
          <p:nvPr/>
        </p:nvGrpSpPr>
        <p:grpSpPr>
          <a:xfrm>
            <a:off x="5308" y="6589176"/>
            <a:ext cx="9144000" cy="276999"/>
            <a:chOff x="5308" y="6589176"/>
            <a:chExt cx="9144000" cy="276999"/>
          </a:xfrm>
        </p:grpSpPr>
        <p:pic>
          <p:nvPicPr>
            <p:cNvPr id="5" name="Рисунок 4" descr="C:\Documents and Settings\malininmy\Рабочий стол\Безымянный.JPG"/>
            <p:cNvPicPr/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78" t="36129" r="44074" b="61260"/>
            <a:stretch/>
          </p:blipFill>
          <p:spPr bwMode="auto">
            <a:xfrm>
              <a:off x="107504" y="6597352"/>
              <a:ext cx="9036496" cy="260648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5308" y="6589176"/>
              <a:ext cx="9144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УФК по Нижегородской области                </a:t>
              </a:r>
              <a:r>
                <a:rPr lang="en-US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      </a:t>
              </a:r>
              <a:r>
                <a:rPr lang="en-US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                                                     </a:t>
              </a:r>
              <a:r>
                <a:rPr lang="ru-RU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</a:t>
              </a:r>
              <a:r>
                <a:rPr lang="en-US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nizhegorodskaya.roskazna.ru</a:t>
              </a:r>
              <a:endPara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-1"/>
            <a:ext cx="6552332" cy="999021"/>
          </a:xfrm>
        </p:spPr>
        <p:txBody>
          <a:bodyPr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Правительства РФ от 15.04.2014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320</a:t>
            </a:r>
            <a:b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утверждении государственной программы Российской Федерации "Управление государственными финансами и регулирование финансовых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рынков»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 rotWithShape="1">
          <a:blip r:embed="rId2"/>
          <a:srcRect l="20690" t="18621" r="15562" b="13563"/>
          <a:stretch/>
        </p:blipFill>
        <p:spPr bwMode="auto">
          <a:xfrm>
            <a:off x="0" y="999021"/>
            <a:ext cx="9134772" cy="54806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10399" y="6165304"/>
            <a:ext cx="2133600" cy="365125"/>
          </a:xfrm>
        </p:spPr>
        <p:txBody>
          <a:bodyPr/>
          <a:lstStyle/>
          <a:p>
            <a:pPr>
              <a:defRPr/>
            </a:pPr>
            <a:fld id="{A8C4C47C-689D-49E4-8340-93E482A7FB2C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290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0"/>
            <a:ext cx="6192292" cy="980728"/>
          </a:xfrm>
        </p:spPr>
        <p:txBody>
          <a:bodyPr/>
          <a:lstStyle/>
          <a:p>
            <a:pPr algn="ctr"/>
            <a:r>
              <a:rPr lang="ru-RU" sz="1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Нормативное правовое обоснование функции –</a:t>
            </a:r>
            <a:br>
              <a:rPr lang="ru-RU" sz="1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исполнения бюджетных полномочий органов государственного (муниципального)</a:t>
            </a:r>
            <a:br>
              <a:rPr lang="ru-RU" sz="1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финансового контроля</a:t>
            </a:r>
            <a:endParaRPr lang="ru-RU" sz="17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91066" y="6165304"/>
            <a:ext cx="2133600" cy="365125"/>
          </a:xfrm>
        </p:spPr>
        <p:txBody>
          <a:bodyPr/>
          <a:lstStyle/>
          <a:p>
            <a:pPr>
              <a:defRPr/>
            </a:pPr>
            <a:fld id="{A8C4C47C-689D-49E4-8340-93E482A7FB2C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4761831"/>
            <a:ext cx="4896544" cy="12961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Правительства Российской Федерации от 01.12.2004 №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703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Федеральном казначействе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(пункт 5.15(3))</a:t>
            </a:r>
            <a:endParaRPr lang="ru-RU" dirty="0"/>
          </a:p>
        </p:txBody>
      </p:sp>
      <p:sp>
        <p:nvSpPr>
          <p:cNvPr id="13" name="Овал 12"/>
          <p:cNvSpPr/>
          <p:nvPr/>
        </p:nvSpPr>
        <p:spPr>
          <a:xfrm>
            <a:off x="5364088" y="1196752"/>
            <a:ext cx="3600400" cy="5112568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осуществления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анализа исполнения бюджетных полномочий органов государственного (муниципального) финансового контроля, являющихся органами (должностными лицами) исполнительной власти субъектов Российской Федерации (местных администраций), утвержденный приказом Федеральной службы финансово-бюджетного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надзора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17.10.2014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385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3068960"/>
            <a:ext cx="4896544" cy="12961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 Президента Российской Федерации</a:t>
            </a:r>
          </a:p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02.02.2016 № 41 «О некоторых вопросах государственного контроля и надзора</a:t>
            </a:r>
          </a:p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финансово-бюджетной сфере»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79512" y="1340768"/>
            <a:ext cx="4896544" cy="12961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кодекс Российской Федерации</a:t>
            </a:r>
          </a:p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(пункт 3 статьи 157)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5308" y="6589176"/>
            <a:ext cx="9144000" cy="276999"/>
            <a:chOff x="5308" y="6589176"/>
            <a:chExt cx="9144000" cy="276999"/>
          </a:xfrm>
        </p:grpSpPr>
        <p:pic>
          <p:nvPicPr>
            <p:cNvPr id="11" name="Рисунок 10" descr="C:\Documents and Settings\malininmy\Рабочий стол\Безымянный.JPG"/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78" t="36129" r="44074" b="61260"/>
            <a:stretch/>
          </p:blipFill>
          <p:spPr bwMode="auto">
            <a:xfrm>
              <a:off x="107504" y="6597352"/>
              <a:ext cx="9036496" cy="260648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5308" y="6589176"/>
              <a:ext cx="9144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УФК по Нижегородской области                </a:t>
              </a:r>
              <a:r>
                <a:rPr lang="en-US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      </a:t>
              </a:r>
              <a:r>
                <a:rPr lang="en-US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                                                     </a:t>
              </a:r>
              <a:r>
                <a:rPr lang="ru-RU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</a:t>
              </a:r>
              <a:r>
                <a:rPr lang="en-US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nizhegorodskaya.roskazna.ru</a:t>
              </a:r>
              <a:endPara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31884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animBg="1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Стрелка влево 25"/>
          <p:cNvSpPr/>
          <p:nvPr/>
        </p:nvSpPr>
        <p:spPr>
          <a:xfrm>
            <a:off x="1547664" y="3829695"/>
            <a:ext cx="5327214" cy="635349"/>
          </a:xfrm>
          <a:prstGeom prst="leftArrow">
            <a:avLst/>
          </a:prstGeom>
          <a:solidFill>
            <a:schemeClr val="bg1"/>
          </a:solidFill>
          <a:ln cap="rnd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Стрелка влево 20"/>
          <p:cNvSpPr/>
          <p:nvPr/>
        </p:nvSpPr>
        <p:spPr>
          <a:xfrm rot="21192542">
            <a:off x="1397955" y="1607496"/>
            <a:ext cx="6030442" cy="782509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69319" y="0"/>
            <a:ext cx="6158669" cy="980728"/>
          </a:xfrm>
        </p:spPr>
        <p:txBody>
          <a:bodyPr/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</a:t>
            </a:r>
            <a:b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составления Перечня органов государственного (муниципального) финансового контроля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25208" y="6165304"/>
            <a:ext cx="2133600" cy="365125"/>
          </a:xfrm>
        </p:spPr>
        <p:txBody>
          <a:bodyPr/>
          <a:lstStyle/>
          <a:p>
            <a:pPr>
              <a:defRPr/>
            </a:pPr>
            <a:fld id="{A8C4C47C-689D-49E4-8340-93E482A7FB2C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6539997" y="1412852"/>
            <a:ext cx="2393820" cy="131515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финансов Нижегородской области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6205897" y="2924944"/>
            <a:ext cx="2727920" cy="1642151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Местные администрации муниципальных образований в Нижегородской области 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5774794" y="4725144"/>
            <a:ext cx="3261702" cy="1584176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Интернет-сайты Министерства финансов Нижегородской области и муниципальных образований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трелка вправо 18"/>
          <p:cNvSpPr/>
          <p:nvPr/>
        </p:nvSpPr>
        <p:spPr>
          <a:xfrm>
            <a:off x="1418344" y="3140968"/>
            <a:ext cx="4787553" cy="763543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Запрос (при необходимости)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Стрелка вправо 19"/>
          <p:cNvSpPr/>
          <p:nvPr/>
        </p:nvSpPr>
        <p:spPr>
          <a:xfrm rot="502210">
            <a:off x="1400651" y="4787271"/>
            <a:ext cx="4352023" cy="622369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трелка вправо 2"/>
          <p:cNvSpPr/>
          <p:nvPr/>
        </p:nvSpPr>
        <p:spPr>
          <a:xfrm rot="21190025">
            <a:off x="1436675" y="2416819"/>
            <a:ext cx="5263625" cy="622369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Запрос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3" name="Группа 22"/>
          <p:cNvGrpSpPr/>
          <p:nvPr/>
        </p:nvGrpSpPr>
        <p:grpSpPr>
          <a:xfrm>
            <a:off x="5308" y="6589176"/>
            <a:ext cx="9144000" cy="276999"/>
            <a:chOff x="5308" y="6589176"/>
            <a:chExt cx="9144000" cy="276999"/>
          </a:xfrm>
        </p:grpSpPr>
        <p:pic>
          <p:nvPicPr>
            <p:cNvPr id="24" name="Рисунок 23" descr="C:\Documents and Settings\malininmy\Рабочий стол\Безымянный.JPG"/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78" t="36129" r="44074" b="61260"/>
            <a:stretch/>
          </p:blipFill>
          <p:spPr bwMode="auto">
            <a:xfrm>
              <a:off x="107504" y="6597352"/>
              <a:ext cx="9036496" cy="260648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25" name="TextBox 24"/>
            <p:cNvSpPr txBox="1"/>
            <p:nvPr/>
          </p:nvSpPr>
          <p:spPr>
            <a:xfrm>
              <a:off x="5308" y="6589176"/>
              <a:ext cx="9144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УФК по Нижегородской области                </a:t>
              </a:r>
              <a:r>
                <a:rPr lang="en-US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      </a:t>
              </a:r>
              <a:r>
                <a:rPr lang="en-US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                                                     </a:t>
              </a:r>
              <a:r>
                <a:rPr lang="ru-RU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</a:t>
              </a:r>
              <a:r>
                <a:rPr lang="en-US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nizhegorodskaya.roskazna.ru</a:t>
              </a:r>
              <a:endPara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2" name="Блок-схема: задержка 21"/>
          <p:cNvSpPr/>
          <p:nvPr/>
        </p:nvSpPr>
        <p:spPr>
          <a:xfrm>
            <a:off x="209376" y="1558262"/>
            <a:ext cx="1296144" cy="4392488"/>
          </a:xfrm>
          <a:prstGeom prst="flowChartDelay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11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УФК</a:t>
            </a:r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9297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250"/>
                            </p:stCondLst>
                            <p:childTnLst>
                              <p:par>
                                <p:cTn id="37" presetID="41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00"/>
                            </p:stCondLst>
                            <p:childTnLst>
                              <p:par>
                                <p:cTn id="45" presetID="41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85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35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1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3" grpId="0" animBg="1"/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0"/>
            <a:ext cx="6624736" cy="980728"/>
          </a:xfrm>
        </p:spPr>
        <p:txBody>
          <a:bodyPr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органов государственного (муниципального) финансового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контроля в Нижегородской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94063" y="6165304"/>
            <a:ext cx="2133600" cy="365125"/>
          </a:xfrm>
        </p:spPr>
        <p:txBody>
          <a:bodyPr/>
          <a:lstStyle/>
          <a:p>
            <a:pPr>
              <a:defRPr/>
            </a:pPr>
            <a:fld id="{A8C4C47C-689D-49E4-8340-93E482A7FB2C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0702060"/>
              </p:ext>
            </p:extLst>
          </p:nvPr>
        </p:nvGraphicFramePr>
        <p:xfrm>
          <a:off x="251520" y="1124744"/>
          <a:ext cx="8640960" cy="51611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4056"/>
                <a:gridCol w="2376264"/>
                <a:gridCol w="1008112"/>
                <a:gridCol w="4752528"/>
              </a:tblGrid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субъекта</a:t>
                      </a:r>
                    </a:p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Российской Федерации</a:t>
                      </a:r>
                    </a:p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(муниципального</a:t>
                      </a: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образования)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органов</a:t>
                      </a: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государственного (муниципального) финансового контроля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09736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Нижегородская область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финансов Нижегородской области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Ардатовский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муниципальный район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финансов администрации 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Ардатовского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муниципального района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0401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Городской округ г. Нижний Новгород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Контрольно-ревизионное</a:t>
                      </a: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управление администрации городского округа г. Нижний Новгород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24291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53.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Шатковский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муниципальный район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финансов администрации 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Шатковского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муниципального района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pSp>
        <p:nvGrpSpPr>
          <p:cNvPr id="5" name="Группа 4"/>
          <p:cNvGrpSpPr/>
          <p:nvPr/>
        </p:nvGrpSpPr>
        <p:grpSpPr>
          <a:xfrm>
            <a:off x="5308" y="6589176"/>
            <a:ext cx="9144000" cy="276999"/>
            <a:chOff x="5308" y="6589176"/>
            <a:chExt cx="9144000" cy="276999"/>
          </a:xfrm>
        </p:grpSpPr>
        <p:pic>
          <p:nvPicPr>
            <p:cNvPr id="6" name="Рисунок 5" descr="C:\Documents and Settings\malininmy\Рабочий стол\Безымянный.JPG"/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78" t="36129" r="44074" b="61260"/>
            <a:stretch/>
          </p:blipFill>
          <p:spPr bwMode="auto">
            <a:xfrm>
              <a:off x="107504" y="6597352"/>
              <a:ext cx="9036496" cy="260648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5308" y="6589176"/>
              <a:ext cx="9144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УФК по Нижегородской области                </a:t>
              </a:r>
              <a:r>
                <a:rPr lang="en-US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      </a:t>
              </a:r>
              <a:r>
                <a:rPr lang="en-US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                                                     </a:t>
              </a:r>
              <a:r>
                <a:rPr lang="ru-RU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</a:t>
              </a:r>
              <a:r>
                <a:rPr lang="en-US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nizhegorodskaya.roskazna.ru</a:t>
              </a:r>
              <a:endPara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5018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0"/>
            <a:ext cx="7272808" cy="980728"/>
          </a:xfrm>
        </p:spPr>
        <p:txBody>
          <a:bodyPr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b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осуществления анализа 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исполнения бюджетных полномочий органов 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 (муниципального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финансового 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контроля Управлением Федерального казначейства по Нижегородской области на 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2016 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10400" y="6165304"/>
            <a:ext cx="2133600" cy="365125"/>
          </a:xfrm>
        </p:spPr>
        <p:txBody>
          <a:bodyPr/>
          <a:lstStyle/>
          <a:p>
            <a:pPr>
              <a:defRPr/>
            </a:pPr>
            <a:fld id="{A8C4C47C-689D-49E4-8340-93E482A7FB2C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grpSp>
        <p:nvGrpSpPr>
          <p:cNvPr id="5" name="Группа 4"/>
          <p:cNvGrpSpPr/>
          <p:nvPr/>
        </p:nvGrpSpPr>
        <p:grpSpPr>
          <a:xfrm>
            <a:off x="5308" y="6589176"/>
            <a:ext cx="9144000" cy="276999"/>
            <a:chOff x="5308" y="6589176"/>
            <a:chExt cx="9144000" cy="276999"/>
          </a:xfrm>
        </p:grpSpPr>
        <p:pic>
          <p:nvPicPr>
            <p:cNvPr id="6" name="Рисунок 5" descr="C:\Documents and Settings\malininmy\Рабочий стол\Безымянный.JPG"/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78" t="36129" r="44074" b="61260"/>
            <a:stretch/>
          </p:blipFill>
          <p:spPr bwMode="auto">
            <a:xfrm>
              <a:off x="107504" y="6597352"/>
              <a:ext cx="9036496" cy="260648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5308" y="6589176"/>
              <a:ext cx="9144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УФК по Нижегородской области                </a:t>
              </a:r>
              <a:r>
                <a:rPr lang="en-US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      </a:t>
              </a:r>
              <a:r>
                <a:rPr lang="en-US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                                                     </a:t>
              </a:r>
              <a:r>
                <a:rPr lang="ru-RU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</a:t>
              </a:r>
              <a:r>
                <a:rPr lang="en-US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nizhegorodskaya.roskazna.ru</a:t>
              </a:r>
              <a:endPara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2102859"/>
              </p:ext>
            </p:extLst>
          </p:nvPr>
        </p:nvGraphicFramePr>
        <p:xfrm>
          <a:off x="103955" y="1412776"/>
          <a:ext cx="8928090" cy="45090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1147"/>
                <a:gridCol w="1873109"/>
                <a:gridCol w="791187"/>
                <a:gridCol w="1081021"/>
                <a:gridCol w="1371701"/>
                <a:gridCol w="1580627"/>
                <a:gridCol w="179929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4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Наименование органа государственного (муниципального) финансового контроля, являющегося органом (должностным лицом) исполнительной власти субъекта Российской </a:t>
                      </a:r>
                      <a:r>
                        <a:rPr lang="ru-RU" sz="1400" b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Федерации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400" b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(местной </a:t>
                      </a:r>
                      <a:r>
                        <a:rPr lang="ru-RU" sz="14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администрации</a:t>
                      </a:r>
                      <a:r>
                        <a:rPr lang="ru-RU" sz="1400" b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  <a:endParaRPr lang="ru-RU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4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Дата начала осуществления анализа (</a:t>
                      </a:r>
                      <a:r>
                        <a:rPr lang="ru-RU" sz="1400" b="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чч.мм.гггг</a:t>
                      </a:r>
                      <a:r>
                        <a:rPr lang="ru-RU" sz="14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  <a:endParaRPr lang="ru-RU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4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Дата окончания осуществления анализа (</a:t>
                      </a:r>
                      <a:r>
                        <a:rPr lang="ru-RU" sz="1400" b="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чч.мм.гггг</a:t>
                      </a:r>
                      <a:r>
                        <a:rPr lang="ru-RU" sz="14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  <a:endParaRPr lang="ru-RU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400" b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Анализируемый период</a:t>
                      </a:r>
                      <a:endParaRPr lang="ru-RU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400" b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ru-RU" sz="1400" b="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мм.гггг</a:t>
                      </a:r>
                      <a:r>
                        <a:rPr lang="ru-RU" sz="1400" b="0" baseline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-</a:t>
                      </a:r>
                      <a:r>
                        <a:rPr lang="ru-RU" sz="1400" b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400" b="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мм.гггг</a:t>
                      </a:r>
                      <a:r>
                        <a:rPr lang="ru-RU" sz="14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  <a:endParaRPr lang="ru-RU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4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Структурное подразделение, ответственное за проведение анализа</a:t>
                      </a:r>
                      <a:endParaRPr lang="ru-RU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02983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Управление финансов администрации </a:t>
                      </a:r>
                      <a:r>
                        <a:rPr lang="ru-RU" sz="14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Ардатовского</a:t>
                      </a: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муниципального района Нижегородской области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01.07.2016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29.07.2016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07.2015 - 06.2016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ОВКиА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финансов Нижегородской области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01.09.2016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30.09.2016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07.2015 –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08.2016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ОВКиА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ru-RU" sz="12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7196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8538" y="0"/>
            <a:ext cx="5759450" cy="980728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 по стандартизации позиций Плана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10400" y="6165304"/>
            <a:ext cx="2133600" cy="365125"/>
          </a:xfrm>
        </p:spPr>
        <p:txBody>
          <a:bodyPr/>
          <a:lstStyle/>
          <a:p>
            <a:pPr>
              <a:defRPr/>
            </a:pPr>
            <a:fld id="{A8C4C47C-689D-49E4-8340-93E482A7FB2C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17679" y="1124744"/>
            <a:ext cx="8424936" cy="17281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Включать в срок проведения анализа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(до 60 календарный дней) –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графы плана</a:t>
            </a:r>
          </a:p>
          <a:p>
            <a:pPr algn="ctr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«Дата начала осуществления анализа» и</a:t>
            </a:r>
          </a:p>
          <a:p>
            <a:pPr algn="ctr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«Дата окончания осуществления анализа»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09604" y="4581128"/>
            <a:ext cx="8424936" cy="8640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Включать в период проведения анализа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графа Плана «Анализируемый период» -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17679" y="2852936"/>
            <a:ext cx="8424936" cy="1368152"/>
          </a:xfrm>
          <a:prstGeom prst="rect">
            <a:avLst/>
          </a:prstGeom>
          <a:solidFill>
            <a:srgbClr val="FFFF00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процедуры</a:t>
            </a:r>
          </a:p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даты направления Запроса</a:t>
            </a:r>
          </a:p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даты направления Заключения включительно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09604" y="5445224"/>
            <a:ext cx="8424936" cy="783704"/>
          </a:xfrm>
          <a:prstGeom prst="rect">
            <a:avLst/>
          </a:prstGeom>
          <a:solidFill>
            <a:srgbClr val="FFFF00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период 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состоянию</a:t>
            </a:r>
          </a:p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дату начала проведения анализа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5308" y="6589176"/>
            <a:ext cx="9144000" cy="276999"/>
            <a:chOff x="5308" y="6589176"/>
            <a:chExt cx="9144000" cy="276999"/>
          </a:xfrm>
        </p:grpSpPr>
        <p:pic>
          <p:nvPicPr>
            <p:cNvPr id="10" name="Рисунок 9" descr="C:\Documents and Settings\malininmy\Рабочий стол\Безымянный.JPG"/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78" t="36129" r="44074" b="61260"/>
            <a:stretch/>
          </p:blipFill>
          <p:spPr bwMode="auto">
            <a:xfrm>
              <a:off x="107504" y="6597352"/>
              <a:ext cx="9036496" cy="260648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5308" y="6589176"/>
              <a:ext cx="9144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УФК по Нижегородской области                </a:t>
              </a:r>
              <a:r>
                <a:rPr lang="en-US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      </a:t>
              </a:r>
              <a:r>
                <a:rPr lang="en-US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                                                     </a:t>
              </a:r>
              <a:r>
                <a:rPr lang="ru-RU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</a:t>
              </a:r>
              <a:r>
                <a:rPr lang="en-US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nizhegorodskaya.roskazna.ru</a:t>
              </a:r>
              <a:endPara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53315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0"/>
            <a:ext cx="6192688" cy="980728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 по стандартизации организации проведения Анализа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10400" y="6165304"/>
            <a:ext cx="2133600" cy="365125"/>
          </a:xfrm>
        </p:spPr>
        <p:txBody>
          <a:bodyPr/>
          <a:lstStyle/>
          <a:p>
            <a:pPr>
              <a:defRPr/>
            </a:pPr>
            <a:fld id="{A8C4C47C-689D-49E4-8340-93E482A7FB2C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1268760"/>
            <a:ext cx="8549442" cy="8640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анализа оформлять</a:t>
            </a:r>
          </a:p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приказом УФК, в котором указывать: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2132856"/>
            <a:ext cx="8549442" cy="4032448"/>
          </a:xfrm>
          <a:prstGeom prst="rect">
            <a:avLst/>
          </a:prstGeom>
          <a:solidFill>
            <a:srgbClr val="FFFF00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spcBef>
                <a:spcPts val="1200"/>
              </a:spcBef>
              <a:buFontTx/>
              <a:buChar char="-"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полное наименование органа государственного  (муниципального) финансового контроля;</a:t>
            </a:r>
          </a:p>
          <a:p>
            <a:pPr marL="285750" indent="-285750">
              <a:spcBef>
                <a:spcPts val="1200"/>
              </a:spcBef>
              <a:buFontTx/>
              <a:buChar char="-"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  проведения анализа (пункт Плана);</a:t>
            </a:r>
          </a:p>
          <a:p>
            <a:pPr marL="285750" indent="-285750">
              <a:spcBef>
                <a:spcPts val="1200"/>
              </a:spcBef>
              <a:buFontTx/>
              <a:buChar char="-"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проведения анализа;</a:t>
            </a:r>
          </a:p>
          <a:p>
            <a:pPr marL="285750" indent="-285750">
              <a:spcBef>
                <a:spcPts val="1200"/>
              </a:spcBef>
              <a:buFontTx/>
              <a:buChar char="-"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анализируемый период;</a:t>
            </a:r>
          </a:p>
          <a:p>
            <a:pPr marL="285750" indent="-285750">
              <a:spcBef>
                <a:spcPts val="1200"/>
              </a:spcBef>
              <a:buFontTx/>
              <a:buChar char="-"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персональный состав аналитической группы (ответственного работника);</a:t>
            </a:r>
          </a:p>
          <a:p>
            <a:pPr marL="285750" indent="-285750">
              <a:spcBef>
                <a:spcPts val="1200"/>
              </a:spcBef>
              <a:buFontTx/>
              <a:buChar char="-"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 проведения анализа (сплошной или выборочный)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5308" y="6589176"/>
            <a:ext cx="9144000" cy="276999"/>
            <a:chOff x="5308" y="6589176"/>
            <a:chExt cx="9144000" cy="276999"/>
          </a:xfrm>
        </p:grpSpPr>
        <p:pic>
          <p:nvPicPr>
            <p:cNvPr id="9" name="Рисунок 8" descr="C:\Documents and Settings\malininmy\Рабочий стол\Безымянный.JPG"/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78" t="36129" r="44074" b="61260"/>
            <a:stretch/>
          </p:blipFill>
          <p:spPr bwMode="auto">
            <a:xfrm>
              <a:off x="107504" y="6597352"/>
              <a:ext cx="9036496" cy="260648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5308" y="6589176"/>
              <a:ext cx="9144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УФК по Нижегородской области                </a:t>
              </a:r>
              <a:r>
                <a:rPr lang="en-US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      </a:t>
              </a:r>
              <a:r>
                <a:rPr lang="en-US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                                                     </a:t>
              </a:r>
              <a:r>
                <a:rPr lang="ru-RU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</a:t>
              </a:r>
              <a:r>
                <a:rPr lang="en-US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nizhegorodskaya.roskazna.ru</a:t>
              </a:r>
              <a:endPara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5554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0"/>
            <a:ext cx="6336704" cy="980728"/>
          </a:xfrm>
        </p:spPr>
        <p:txBody>
          <a:bodyPr/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Запрос о предоставлении информации об исполнении бюджетных полномочий органа государственного (муниципального) финансового контроля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10400" y="6163674"/>
            <a:ext cx="2133600" cy="365125"/>
          </a:xfrm>
        </p:spPr>
        <p:txBody>
          <a:bodyPr/>
          <a:lstStyle/>
          <a:p>
            <a:pPr>
              <a:defRPr/>
            </a:pPr>
            <a:fld id="{A8C4C47C-689D-49E4-8340-93E482A7FB2C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pic>
        <p:nvPicPr>
          <p:cNvPr id="10" name="Picture 2" descr="F:\Замятина А.В\Человечки для презинтации\человечек_галочк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5674582"/>
            <a:ext cx="799240" cy="724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Группа 11"/>
          <p:cNvGrpSpPr/>
          <p:nvPr/>
        </p:nvGrpSpPr>
        <p:grpSpPr>
          <a:xfrm>
            <a:off x="5308" y="6589176"/>
            <a:ext cx="9144000" cy="276999"/>
            <a:chOff x="5308" y="6589176"/>
            <a:chExt cx="9144000" cy="276999"/>
          </a:xfrm>
        </p:grpSpPr>
        <p:pic>
          <p:nvPicPr>
            <p:cNvPr id="13" name="Рисунок 12" descr="C:\Documents and Settings\malininmy\Рабочий стол\Безымянный.JPG"/>
            <p:cNvPicPr/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78" t="36129" r="44074" b="61260"/>
            <a:stretch/>
          </p:blipFill>
          <p:spPr bwMode="auto">
            <a:xfrm>
              <a:off x="107504" y="6597352"/>
              <a:ext cx="9036496" cy="260648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5308" y="6589176"/>
              <a:ext cx="9144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УФК по Нижегородской области                </a:t>
              </a:r>
              <a:r>
                <a:rPr lang="en-US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      </a:t>
              </a:r>
              <a:r>
                <a:rPr lang="en-US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                                                     </a:t>
              </a:r>
              <a:r>
                <a:rPr lang="ru-RU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</a:t>
              </a:r>
              <a:r>
                <a:rPr lang="en-US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nizhegorodskaya.roskazna.ru</a:t>
              </a:r>
              <a:endPara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5" name="Рисунок 14"/>
          <p:cNvPicPr/>
          <p:nvPr/>
        </p:nvPicPr>
        <p:blipFill rotWithShape="1">
          <a:blip r:embed="rId4"/>
          <a:srcRect l="34526" t="16552" r="25389" b="11494"/>
          <a:stretch/>
        </p:blipFill>
        <p:spPr bwMode="auto">
          <a:xfrm>
            <a:off x="0" y="1025335"/>
            <a:ext cx="5255040" cy="53705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" y="4159767"/>
            <a:ext cx="5215036" cy="238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8342" y="1104553"/>
            <a:ext cx="3899036" cy="410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8616" y="2854609"/>
            <a:ext cx="3908762" cy="2669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8246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7" presetClass="entr" presetSubtype="0" fill="hold" nodeType="afterEffect">
                                  <p:stCondLst>
                                    <p:cond delay="25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6500"/>
                            </p:stCondLst>
                            <p:childTnLst>
                              <p:par>
                                <p:cTn id="18" presetID="37" presetClass="entr" presetSubtype="0" fill="hold" nodeType="after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500"/>
                            </p:stCondLst>
                            <p:childTnLst>
                              <p:par>
                                <p:cTn id="25" presetID="37" presetClass="entr" presetSubtype="0" fill="hold" nodeType="after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35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0"/>
            <a:ext cx="6264696" cy="980728"/>
          </a:xfrm>
        </p:spPr>
        <p:txBody>
          <a:bodyPr/>
          <a:lstStyle/>
          <a:p>
            <a:pPr algn="ctr"/>
            <a:r>
              <a:rPr lang="ru-RU" sz="1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Нарушения и недостатки в организации, планировании и исполнении органами государственного (муниципального) финансового контроля контрольных функций и полномочий</a:t>
            </a:r>
            <a:endParaRPr lang="ru-RU" sz="17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08319" y="6165304"/>
            <a:ext cx="2133600" cy="365125"/>
          </a:xfrm>
        </p:spPr>
        <p:txBody>
          <a:bodyPr/>
          <a:lstStyle/>
          <a:p>
            <a:pPr>
              <a:defRPr/>
            </a:pPr>
            <a:fld id="{A8C4C47C-689D-49E4-8340-93E482A7FB2C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89323" y="1412776"/>
            <a:ext cx="6794990" cy="475252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</a:t>
            </a:r>
          </a:p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осуществления полномочий</a:t>
            </a:r>
          </a:p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органом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финансового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контроля,</a:t>
            </a:r>
          </a:p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соответствует требованиям пункта 3 статьи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269.2</a:t>
            </a:r>
          </a:p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Бюджетного кодекса</a:t>
            </a:r>
          </a:p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</a:t>
            </a:r>
          </a:p>
        </p:txBody>
      </p:sp>
      <p:grpSp>
        <p:nvGrpSpPr>
          <p:cNvPr id="11" name="Группа 10"/>
          <p:cNvGrpSpPr/>
          <p:nvPr/>
        </p:nvGrpSpPr>
        <p:grpSpPr>
          <a:xfrm>
            <a:off x="5308" y="6589176"/>
            <a:ext cx="9144000" cy="276999"/>
            <a:chOff x="5308" y="6589176"/>
            <a:chExt cx="9144000" cy="276999"/>
          </a:xfrm>
        </p:grpSpPr>
        <p:pic>
          <p:nvPicPr>
            <p:cNvPr id="12" name="Рисунок 11" descr="C:\Documents and Settings\malininmy\Рабочий стол\Безымянный.JPG"/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78" t="36129" r="44074" b="61260"/>
            <a:stretch/>
          </p:blipFill>
          <p:spPr bwMode="auto">
            <a:xfrm>
              <a:off x="107504" y="6597352"/>
              <a:ext cx="9036496" cy="260648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5308" y="6589176"/>
              <a:ext cx="9144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УФК по Нижегородской области                </a:t>
              </a:r>
              <a:r>
                <a:rPr lang="en-US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      </a:t>
              </a:r>
              <a:r>
                <a:rPr lang="en-US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                                                     </a:t>
              </a:r>
              <a:r>
                <a:rPr lang="ru-RU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</a:t>
              </a:r>
              <a:r>
                <a:rPr lang="en-US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nizhegorodskaya.roskazna.ru</a:t>
              </a:r>
              <a:endPara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5" name="Picture 6" descr="Рисунок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-34330" y="3590378"/>
            <a:ext cx="2592288" cy="2057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20400000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2649864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10400" y="6165304"/>
            <a:ext cx="2133600" cy="365125"/>
          </a:xfrm>
        </p:spPr>
        <p:txBody>
          <a:bodyPr/>
          <a:lstStyle/>
          <a:p>
            <a:pPr>
              <a:defRPr/>
            </a:pPr>
            <a:fld id="{A8C4C47C-689D-49E4-8340-93E482A7FB2C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115616" y="1492182"/>
            <a:ext cx="6868366" cy="28009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органе финансового контроля отсутствуют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Планы контрольных мероприятий на соответствующий год</a:t>
            </a: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835696" y="0"/>
            <a:ext cx="6264696" cy="980728"/>
          </a:xfrm>
        </p:spPr>
        <p:txBody>
          <a:bodyPr/>
          <a:lstStyle/>
          <a:p>
            <a:pPr algn="ctr"/>
            <a:r>
              <a:rPr lang="ru-RU" sz="1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Нарушения и недостатки в организации, планировании и исполнении органами государственного (муниципального) финансового контроля контрольных функций и полномочий</a:t>
            </a:r>
            <a:endParaRPr lang="ru-RU" sz="17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F:\Замятина А.В\Для ОВКиА\Презентации\Человечки для презинтации\1aisC8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9847" y="4398157"/>
            <a:ext cx="2339904" cy="2127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0047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10400" y="6165304"/>
            <a:ext cx="2133600" cy="365125"/>
          </a:xfrm>
        </p:spPr>
        <p:txBody>
          <a:bodyPr/>
          <a:lstStyle/>
          <a:p>
            <a:pPr>
              <a:defRPr/>
            </a:pPr>
            <a:fld id="{A8C4C47C-689D-49E4-8340-93E482A7FB2C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356640" y="1425296"/>
            <a:ext cx="6787550" cy="443716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Органом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финансового контроля не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всегда обеспечен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за своевременностью и полнотой устранения объектами контроля выявленных в результате контрольных мероприятий нарушений и недостатков, что не соответствует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требованиям статьи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270.2 Бюджетного кодекса Российской Федерации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835696" y="0"/>
            <a:ext cx="6264696" cy="980728"/>
          </a:xfrm>
        </p:spPr>
        <p:txBody>
          <a:bodyPr/>
          <a:lstStyle/>
          <a:p>
            <a:pPr algn="ctr"/>
            <a:r>
              <a:rPr lang="ru-RU" sz="1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Нарушения и недостатки в организации, планировании и исполнении органами государственного (муниципального) финансового контроля контрольных функций и полномочий</a:t>
            </a:r>
            <a:endParaRPr lang="ru-RU" sz="17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F:\Замятина А.В\Для ОВКиА\Презентации\Человечки для презинтации\3d-chelovechek-8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24944"/>
            <a:ext cx="1268879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95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10400" y="6165304"/>
            <a:ext cx="2133600" cy="365125"/>
          </a:xfrm>
        </p:spPr>
        <p:txBody>
          <a:bodyPr/>
          <a:lstStyle/>
          <a:p>
            <a:pPr>
              <a:defRPr/>
            </a:pPr>
            <a:fld id="{A8C4C47C-689D-49E4-8340-93E482A7FB2C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27584" y="1196752"/>
            <a:ext cx="7848872" cy="416610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Выявлены факты неверной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квалификации выявленных нарушений: отмечено неправомерное использование денежных средств, а следовало установить, что данное нарушение относится к нарушению бюджетного законодательства, то есть является нецелевым использованием бюджетных средств, что несет за собой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привлечение к административной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ответственности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835696" y="0"/>
            <a:ext cx="6264696" cy="980728"/>
          </a:xfrm>
        </p:spPr>
        <p:txBody>
          <a:bodyPr/>
          <a:lstStyle/>
          <a:p>
            <a:pPr algn="ctr"/>
            <a:r>
              <a:rPr lang="ru-RU" sz="1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Нарушения и недостатки в организации, планировании и исполнении органами государственного (муниципального) финансового контроля контрольных функций и полномочий</a:t>
            </a:r>
            <a:endParaRPr lang="ru-RU" sz="17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914" y="5504604"/>
            <a:ext cx="1322211" cy="991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951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10400" y="6165304"/>
            <a:ext cx="2133600" cy="365125"/>
          </a:xfrm>
        </p:spPr>
        <p:txBody>
          <a:bodyPr/>
          <a:lstStyle/>
          <a:p>
            <a:pPr>
              <a:defRPr/>
            </a:pPr>
            <a:fld id="{A8C4C47C-689D-49E4-8340-93E482A7FB2C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83568" y="1484784"/>
            <a:ext cx="7848872" cy="417646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всегда оформляются протоколы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административном правонарушении при выявлении нарушений бюджетного законодательства, содержащих признаки административных правонарушений, что является нарушением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требований</a:t>
            </a:r>
          </a:p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статьи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15.1 главы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</a:p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Кодекса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</a:t>
            </a:r>
          </a:p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административных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правонарушениях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835696" y="0"/>
            <a:ext cx="6264696" cy="980728"/>
          </a:xfrm>
        </p:spPr>
        <p:txBody>
          <a:bodyPr/>
          <a:lstStyle/>
          <a:p>
            <a:pPr algn="ctr"/>
            <a:r>
              <a:rPr lang="ru-RU" sz="1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Нарушения и недостатки в организации, планировании и исполнении органами государственного (муниципального) финансового контроля контрольных функций и полномочий</a:t>
            </a:r>
            <a:endParaRPr lang="ru-RU" sz="17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704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10400" y="6165304"/>
            <a:ext cx="2133600" cy="365125"/>
          </a:xfrm>
        </p:spPr>
        <p:txBody>
          <a:bodyPr/>
          <a:lstStyle/>
          <a:p>
            <a:pPr>
              <a:defRPr/>
            </a:pPr>
            <a:fld id="{A8C4C47C-689D-49E4-8340-93E482A7FB2C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1520" y="1484784"/>
            <a:ext cx="8640960" cy="446449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взаимодействия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органов финансового контроля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правоохранительными органами и органами прокуратуры,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противоречит требованиям Указа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Президента Российской Федерации от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03.03.1998 №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224 «Об обеспечении взаимодействия государственных органов в борьбе с правонарушениями в сфере экономики»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835696" y="0"/>
            <a:ext cx="6264696" cy="980728"/>
          </a:xfrm>
        </p:spPr>
        <p:txBody>
          <a:bodyPr/>
          <a:lstStyle/>
          <a:p>
            <a:pPr algn="ctr"/>
            <a:r>
              <a:rPr lang="ru-RU" sz="1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Нарушения и недостатки в организации, планировании и исполнении органами государственного (муниципального) финансового контроля контрольных функций и полномочий</a:t>
            </a:r>
            <a:endParaRPr lang="ru-RU" sz="17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6615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0"/>
            <a:ext cx="6984776" cy="980728"/>
          </a:xfrm>
        </p:spPr>
        <p:txBody>
          <a:bodyPr/>
          <a:lstStyle/>
          <a:p>
            <a:pPr algn="ctr"/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</a:t>
            </a:r>
            <a:b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типовых 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нарушений, </a:t>
            </a: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выявляемых 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проведении анализа исполнения бюджетных полномочий органов государственного </a:t>
            </a: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(муниципального)</a:t>
            </a:r>
            <a:b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финансового контроля</a:t>
            </a:r>
            <a:endParaRPr lang="ru-RU" sz="1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22939" y="6165304"/>
            <a:ext cx="2133600" cy="365125"/>
          </a:xfrm>
        </p:spPr>
        <p:txBody>
          <a:bodyPr/>
          <a:lstStyle/>
          <a:p>
            <a:pPr>
              <a:defRPr/>
            </a:pPr>
            <a:fld id="{A8C4C47C-689D-49E4-8340-93E482A7FB2C}" type="slidenum">
              <a:rPr lang="ru-RU" smtClean="0"/>
              <a:pPr>
                <a:defRPr/>
              </a:pPr>
              <a:t>16</a:t>
            </a:fld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3614377"/>
              </p:ext>
            </p:extLst>
          </p:nvPr>
        </p:nvGraphicFramePr>
        <p:xfrm>
          <a:off x="323528" y="1340768"/>
          <a:ext cx="8496944" cy="4563223"/>
        </p:xfrm>
        <a:graphic>
          <a:graphicData uri="http://schemas.openxmlformats.org/drawingml/2006/table">
            <a:tbl>
              <a:tblPr/>
              <a:tblGrid>
                <a:gridCol w="419190"/>
                <a:gridCol w="4549362"/>
                <a:gridCol w="1494073"/>
                <a:gridCol w="2034319"/>
              </a:tblGrid>
              <a:tr h="4087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№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п/п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034" marR="580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/>
                          <a:ea typeface="Times New Roman"/>
                        </a:rPr>
                        <a:t>Содержание нарушения</a:t>
                      </a:r>
                      <a:r>
                        <a:rPr lang="en-US" sz="1400" b="1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034" marR="580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/>
                          <a:ea typeface="Times New Roman"/>
                        </a:rPr>
                        <a:t>Код нарушения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034" marR="580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/>
                          <a:ea typeface="Times New Roman"/>
                        </a:rPr>
                        <a:t>Примечание</a:t>
                      </a:r>
                      <a:r>
                        <a:rPr lang="en-US" sz="14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034" marR="580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505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58034" marR="58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Times New Roman"/>
                          <a:ea typeface="Times New Roman"/>
                        </a:rPr>
                        <a:t>I</a:t>
                      </a: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. Нарушения, выявленные при изучении деятельности органов (должностных лиц) исполнительной власти субъекта Российской Федерации (местных администраций), являющихся органами государственного (муниципального) финансового контроля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034" marR="58034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175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1.1.</a:t>
                      </a:r>
                    </a:p>
                  </a:txBody>
                  <a:tcPr marL="58034" marR="58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Отсутствие закрепления в правовом документе функций и полномочий, регламентирующих деятельность органа государственного (муниципального) финансового контроля, по осуществлению внутреннего государственного (муниципального) финансового контроля, в том числе в части функциональной независимости.</a:t>
                      </a:r>
                    </a:p>
                  </a:txBody>
                  <a:tcPr marL="58034" marR="58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58034" marR="58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58034" marR="58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40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1.2.</a:t>
                      </a:r>
                    </a:p>
                  </a:txBody>
                  <a:tcPr marL="58034" marR="58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Отсутствие порядка осуществления внутреннего государственного (муниципального) финансового контроля, методик проведения проверок, иной нормативной базы в сфере государственного (муниципального) финансового контроля.</a:t>
                      </a:r>
                    </a:p>
                  </a:txBody>
                  <a:tcPr marL="58034" marR="58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58034" marR="58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58034" marR="58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73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…</a:t>
                      </a:r>
                    </a:p>
                  </a:txBody>
                  <a:tcPr marL="58034" marR="58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…</a:t>
                      </a:r>
                    </a:p>
                  </a:txBody>
                  <a:tcPr marL="58034" marR="58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...</a:t>
                      </a:r>
                      <a:endParaRPr lang="ru-RU" sz="1400" b="0" dirty="0"/>
                    </a:p>
                  </a:txBody>
                  <a:tcPr marL="58034" marR="58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…</a:t>
                      </a:r>
                    </a:p>
                  </a:txBody>
                  <a:tcPr marL="58034" marR="58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87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4.5.</a:t>
                      </a:r>
                    </a:p>
                  </a:txBody>
                  <a:tcPr marL="58034" marR="58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Прочие нарушения</a:t>
                      </a:r>
                    </a:p>
                  </a:txBody>
                  <a:tcPr marL="58034" marR="58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58034" marR="58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58034" marR="58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6" name="Группа 5"/>
          <p:cNvGrpSpPr/>
          <p:nvPr/>
        </p:nvGrpSpPr>
        <p:grpSpPr>
          <a:xfrm>
            <a:off x="5308" y="6589176"/>
            <a:ext cx="9144000" cy="276999"/>
            <a:chOff x="5308" y="6589176"/>
            <a:chExt cx="9144000" cy="276999"/>
          </a:xfrm>
        </p:grpSpPr>
        <p:pic>
          <p:nvPicPr>
            <p:cNvPr id="7" name="Рисунок 6" descr="C:\Documents and Settings\malininmy\Рабочий стол\Безымянный.JPG"/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78" t="36129" r="44074" b="61260"/>
            <a:stretch/>
          </p:blipFill>
          <p:spPr bwMode="auto">
            <a:xfrm>
              <a:off x="107504" y="6597352"/>
              <a:ext cx="9036496" cy="260648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5308" y="6589176"/>
              <a:ext cx="9144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УФК по Нижегородской области                </a:t>
              </a:r>
              <a:r>
                <a:rPr lang="en-US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      </a:t>
              </a:r>
              <a:r>
                <a:rPr lang="en-US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                                                     </a:t>
              </a:r>
              <a:r>
                <a:rPr lang="ru-RU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</a:t>
              </a:r>
              <a:r>
                <a:rPr lang="en-US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nizhegorodskaya.roskazna.ru</a:t>
              </a:r>
              <a:endPara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8826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Группа 22"/>
          <p:cNvGrpSpPr/>
          <p:nvPr/>
        </p:nvGrpSpPr>
        <p:grpSpPr>
          <a:xfrm>
            <a:off x="1028183" y="1484784"/>
            <a:ext cx="3399801" cy="657025"/>
            <a:chOff x="1028183" y="1484784"/>
            <a:chExt cx="3399801" cy="657025"/>
          </a:xfrm>
        </p:grpSpPr>
        <p:sp>
          <p:nvSpPr>
            <p:cNvPr id="15" name="Стрелка вправо 14"/>
            <p:cNvSpPr/>
            <p:nvPr/>
          </p:nvSpPr>
          <p:spPr>
            <a:xfrm rot="20627834">
              <a:off x="1028183" y="1827354"/>
              <a:ext cx="793448" cy="288032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1835696" y="1484784"/>
              <a:ext cx="2592288" cy="65702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Приказ</a:t>
              </a:r>
            </a:p>
            <a:p>
              <a:pPr algn="ctr"/>
              <a:r>
                <a:rPr lang="ru-RU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 проведении </a:t>
              </a:r>
              <a:r>
                <a:rPr lang="ru-RU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анализа</a:t>
              </a:r>
              <a:endParaRPr lang="ru-RU" dirty="0"/>
            </a:p>
          </p:txBody>
        </p:sp>
      </p:grpSp>
      <p:sp>
        <p:nvSpPr>
          <p:cNvPr id="19" name="Стрелка влево 18"/>
          <p:cNvSpPr/>
          <p:nvPr/>
        </p:nvSpPr>
        <p:spPr>
          <a:xfrm>
            <a:off x="1392740" y="3686700"/>
            <a:ext cx="4697098" cy="813174"/>
          </a:xfrm>
          <a:prstGeom prst="leftArrow">
            <a:avLst>
              <a:gd name="adj1" fmla="val 63976"/>
              <a:gd name="adj2" fmla="val 50000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документов к сроку, указанному в Запросе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трелка влево 13"/>
          <p:cNvSpPr/>
          <p:nvPr/>
        </p:nvSpPr>
        <p:spPr>
          <a:xfrm>
            <a:off x="1043610" y="5649703"/>
            <a:ext cx="5392612" cy="599169"/>
          </a:xfrm>
          <a:prstGeom prst="leftArrow">
            <a:avLst>
              <a:gd name="adj1" fmla="val 37392"/>
              <a:gd name="adj2" fmla="val 51261"/>
            </a:avLst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принятых мерах по устранению недостатков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трелка вправо 12"/>
          <p:cNvSpPr/>
          <p:nvPr/>
        </p:nvSpPr>
        <p:spPr>
          <a:xfrm>
            <a:off x="1124092" y="5217655"/>
            <a:ext cx="5286614" cy="432048"/>
          </a:xfrm>
          <a:prstGeom prst="rightArrow">
            <a:avLst/>
          </a:prstGeom>
          <a:solidFill>
            <a:srgbClr val="FF00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ЗАКЛЮЧЕНИЕ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7" name="Стрелка вправо 16"/>
          <p:cNvSpPr/>
          <p:nvPr/>
        </p:nvSpPr>
        <p:spPr>
          <a:xfrm>
            <a:off x="1061729" y="2964046"/>
            <a:ext cx="5028112" cy="806605"/>
          </a:xfrm>
          <a:prstGeom prst="rightArrow">
            <a:avLst>
              <a:gd name="adj1" fmla="val 65292"/>
              <a:gd name="adj2" fmla="val 57963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Запрос на предоставление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 и документов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0"/>
            <a:ext cx="6191498" cy="980728"/>
          </a:xfrm>
        </p:spPr>
        <p:txBody>
          <a:bodyPr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проведения анализа исполнения бюджетных полномочий органов государственного (муниципального) финансового контроля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10400" y="6165304"/>
            <a:ext cx="2133600" cy="365125"/>
          </a:xfrm>
        </p:spPr>
        <p:txBody>
          <a:bodyPr/>
          <a:lstStyle/>
          <a:p>
            <a:pPr>
              <a:defRPr/>
            </a:pPr>
            <a:fld id="{A8C4C47C-689D-49E4-8340-93E482A7FB2C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  <p:sp>
        <p:nvSpPr>
          <p:cNvPr id="5" name="Блок-схема: задержка 4"/>
          <p:cNvSpPr/>
          <p:nvPr/>
        </p:nvSpPr>
        <p:spPr>
          <a:xfrm>
            <a:off x="91969" y="1700808"/>
            <a:ext cx="1296144" cy="4392488"/>
          </a:xfrm>
          <a:prstGeom prst="flowChartDelay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11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УФК</a:t>
            </a:r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6436221" y="1484784"/>
            <a:ext cx="2592288" cy="4608512"/>
            <a:chOff x="6436221" y="1484784"/>
            <a:chExt cx="2592288" cy="4608512"/>
          </a:xfrm>
        </p:grpSpPr>
        <p:sp>
          <p:nvSpPr>
            <p:cNvPr id="10" name="Прямоугольник с двумя вырезанными соседними углами 9"/>
            <p:cNvSpPr/>
            <p:nvPr/>
          </p:nvSpPr>
          <p:spPr>
            <a:xfrm>
              <a:off x="6436221" y="1484784"/>
              <a:ext cx="2592288" cy="4608512"/>
            </a:xfrm>
            <a:prstGeom prst="snip2Same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rgbClr val="11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491245" y="1700808"/>
              <a:ext cx="248223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Глава </a:t>
              </a:r>
              <a:r>
                <a:rPr lang="ru-RU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высшего органа государственной власти субъекта Российской </a:t>
              </a:r>
              <a:r>
                <a:rPr lang="ru-RU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Федерации</a:t>
              </a:r>
            </a:p>
            <a:p>
              <a:pPr algn="r"/>
              <a:r>
                <a:rPr lang="ru-RU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(глава муниципального </a:t>
              </a:r>
              <a:r>
                <a:rPr lang="ru-RU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образования)</a:t>
              </a:r>
            </a:p>
          </p:txBody>
        </p:sp>
      </p:grpSp>
      <p:sp>
        <p:nvSpPr>
          <p:cNvPr id="12" name="Двойная стрелка влево/вправо 11"/>
          <p:cNvSpPr/>
          <p:nvPr/>
        </p:nvSpPr>
        <p:spPr>
          <a:xfrm>
            <a:off x="1388114" y="4500985"/>
            <a:ext cx="4701726" cy="576944"/>
          </a:xfrm>
          <a:prstGeom prst="leftRightArrow">
            <a:avLst/>
          </a:prstGeom>
          <a:solidFill>
            <a:srgbClr val="92D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ПРОВЕДЕНИЕ АНАЛИЗА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5938195" y="2992971"/>
            <a:ext cx="1872208" cy="2188988"/>
          </a:xfrm>
          <a:prstGeom prst="ellipse">
            <a:avLst/>
          </a:prstGeom>
          <a:solidFill>
            <a:srgbClr val="A6F57F"/>
          </a:solidFill>
          <a:ln>
            <a:solidFill>
              <a:srgbClr val="A6F5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Орган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государственного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(муниципального)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финансового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контроля</a:t>
            </a:r>
            <a:endParaRPr lang="ru-RU" sz="1600" dirty="0">
              <a:solidFill>
                <a:schemeClr val="tx1"/>
              </a:solidFill>
            </a:endParaRPr>
          </a:p>
        </p:txBody>
      </p:sp>
      <p:grpSp>
        <p:nvGrpSpPr>
          <p:cNvPr id="18" name="Группа 17"/>
          <p:cNvGrpSpPr/>
          <p:nvPr/>
        </p:nvGrpSpPr>
        <p:grpSpPr>
          <a:xfrm>
            <a:off x="5308" y="6589176"/>
            <a:ext cx="9144000" cy="276999"/>
            <a:chOff x="5308" y="6589176"/>
            <a:chExt cx="9144000" cy="276999"/>
          </a:xfrm>
        </p:grpSpPr>
        <p:pic>
          <p:nvPicPr>
            <p:cNvPr id="21" name="Рисунок 20" descr="C:\Documents and Settings\malininmy\Рабочий стол\Безымянный.JPG"/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78" t="36129" r="44074" b="61260"/>
            <a:stretch/>
          </p:blipFill>
          <p:spPr bwMode="auto">
            <a:xfrm>
              <a:off x="107504" y="6597352"/>
              <a:ext cx="9036496" cy="260648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22" name="TextBox 21"/>
            <p:cNvSpPr txBox="1"/>
            <p:nvPr/>
          </p:nvSpPr>
          <p:spPr>
            <a:xfrm>
              <a:off x="5308" y="6589176"/>
              <a:ext cx="9144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УФК по Нижегородской области                </a:t>
              </a:r>
              <a:r>
                <a:rPr lang="en-US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      </a:t>
              </a:r>
              <a:r>
                <a:rPr lang="en-US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                                                     </a:t>
              </a:r>
              <a:r>
                <a:rPr lang="ru-RU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</a:t>
              </a:r>
              <a:r>
                <a:rPr lang="en-US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nizhegorodskaya.roskazna.ru</a:t>
              </a:r>
              <a:endPara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3047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8" presetClass="entr" presetSubtype="3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500"/>
                            </p:stCondLst>
                            <p:childTnLst>
                              <p:par>
                                <p:cTn id="32" presetID="2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9500"/>
                            </p:stCondLst>
                            <p:childTnLst>
                              <p:par>
                                <p:cTn id="42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4" grpId="0" animBg="1"/>
      <p:bldP spid="13" grpId="0" animBg="1"/>
      <p:bldP spid="17" grpId="0" animBg="1"/>
      <p:bldP spid="5" grpId="0" animBg="1"/>
      <p:bldP spid="12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8538" y="0"/>
            <a:ext cx="5759450" cy="980728"/>
          </a:xfrm>
        </p:spPr>
        <p:txBody>
          <a:bodyPr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типового Соглашения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10400" y="6164120"/>
            <a:ext cx="2133600" cy="365125"/>
          </a:xfrm>
        </p:spPr>
        <p:txBody>
          <a:bodyPr/>
          <a:lstStyle/>
          <a:p>
            <a:pPr>
              <a:defRPr/>
            </a:pPr>
            <a:fld id="{A8C4C47C-689D-49E4-8340-93E482A7FB2C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  <p:pic>
        <p:nvPicPr>
          <p:cNvPr id="6" name="Picture 2" descr="F:\Замятина А.В\Человечки для презинтации\clipart_of_31983_smjpg_2_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4797152"/>
            <a:ext cx="1728192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Группа 8"/>
          <p:cNvGrpSpPr/>
          <p:nvPr/>
        </p:nvGrpSpPr>
        <p:grpSpPr>
          <a:xfrm>
            <a:off x="5308" y="6589176"/>
            <a:ext cx="9144000" cy="276999"/>
            <a:chOff x="5308" y="6589176"/>
            <a:chExt cx="9144000" cy="276999"/>
          </a:xfrm>
        </p:grpSpPr>
        <p:pic>
          <p:nvPicPr>
            <p:cNvPr id="10" name="Рисунок 9" descr="C:\Documents and Settings\malininmy\Рабочий стол\Безымянный.JPG"/>
            <p:cNvPicPr/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78" t="36129" r="44074" b="61260"/>
            <a:stretch/>
          </p:blipFill>
          <p:spPr bwMode="auto">
            <a:xfrm>
              <a:off x="107504" y="6597352"/>
              <a:ext cx="9036496" cy="260648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5308" y="6589176"/>
              <a:ext cx="9144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УФК по Нижегородской области                </a:t>
              </a:r>
              <a:r>
                <a:rPr lang="en-US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      </a:t>
              </a:r>
              <a:r>
                <a:rPr lang="en-US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                                                     </a:t>
              </a:r>
              <a:r>
                <a:rPr lang="ru-RU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</a:t>
              </a:r>
              <a:r>
                <a:rPr lang="en-US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nizhegorodskaya.roskazna.ru</a:t>
              </a:r>
              <a:endPara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2" name="Рисунок 11"/>
          <p:cNvPicPr/>
          <p:nvPr/>
        </p:nvPicPr>
        <p:blipFill rotWithShape="1">
          <a:blip r:embed="rId4"/>
          <a:srcRect l="1599" t="16587" r="50000" b="6460"/>
          <a:stretch/>
        </p:blipFill>
        <p:spPr bwMode="auto">
          <a:xfrm>
            <a:off x="1475656" y="1124743"/>
            <a:ext cx="5951220" cy="53219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71458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738191" y="3283332"/>
            <a:ext cx="7652992" cy="92333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/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Спасибо за внимание</a:t>
            </a:r>
            <a:endParaRPr lang="ru-RU" sz="5400" b="1" cap="all" spc="0" dirty="0">
              <a:ln/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010400" y="6160219"/>
            <a:ext cx="2133600" cy="365125"/>
          </a:xfrm>
        </p:spPr>
        <p:txBody>
          <a:bodyPr/>
          <a:lstStyle/>
          <a:p>
            <a:pPr>
              <a:defRPr/>
            </a:pPr>
            <a:fld id="{52A8B9BF-BD3E-4A7D-A7E7-BC117A2B74ED}" type="slidenum">
              <a:rPr lang="ru-RU" smtClean="0"/>
              <a:pPr>
                <a:defRPr/>
              </a:pPr>
              <a:t>19</a:t>
            </a:fld>
            <a:endParaRPr lang="ru-RU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5308" y="6589176"/>
            <a:ext cx="9144000" cy="276999"/>
            <a:chOff x="5308" y="6589176"/>
            <a:chExt cx="9144000" cy="276999"/>
          </a:xfrm>
        </p:grpSpPr>
        <p:pic>
          <p:nvPicPr>
            <p:cNvPr id="6" name="Рисунок 5" descr="C:\Documents and Settings\malininmy\Рабочий стол\Безымянный.JPG"/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78" t="36129" r="44074" b="61260"/>
            <a:stretch/>
          </p:blipFill>
          <p:spPr bwMode="auto">
            <a:xfrm>
              <a:off x="107504" y="6597352"/>
              <a:ext cx="9036496" cy="260648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5308" y="6589176"/>
              <a:ext cx="9144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УФК по Нижегородской области                </a:t>
              </a:r>
              <a:r>
                <a:rPr lang="en-US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      </a:t>
              </a:r>
              <a:r>
                <a:rPr lang="en-US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                                                     </a:t>
              </a:r>
              <a:r>
                <a:rPr lang="ru-RU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</a:t>
              </a:r>
              <a:r>
                <a:rPr lang="en-US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nizhegorodskaya.roskazna.ru</a:t>
              </a:r>
              <a:endPara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1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11_Тема Office">
      <a:majorFont>
        <a:latin typeface=""/>
        <a:ea typeface="MS PGothic"/>
        <a:cs typeface="MS PGothic"/>
      </a:majorFont>
      <a:minorFont>
        <a:latin typeface=""/>
        <a:ea typeface="MS PGothic"/>
        <a:cs typeface="MS PGothic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666666"/>
        </a:dk2>
        <a:lt2>
          <a:srgbClr val="D2D2D2"/>
        </a:lt2>
        <a:accent1>
          <a:srgbClr val="FF388C"/>
        </a:accent1>
        <a:accent2>
          <a:srgbClr val="E40059"/>
        </a:accent2>
        <a:accent3>
          <a:srgbClr val="FFFFFF"/>
        </a:accent3>
        <a:accent4>
          <a:srgbClr val="000000"/>
        </a:accent4>
        <a:accent5>
          <a:srgbClr val="FFAEC5"/>
        </a:accent5>
        <a:accent6>
          <a:srgbClr val="CF0050"/>
        </a:accent6>
        <a:hlink>
          <a:srgbClr val="17BBFD"/>
        </a:hlink>
        <a:folHlink>
          <a:srgbClr val="FF79C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заготовка фк" id="{27C405DD-9516-4D05-9FCD-D0219C401F7D}" vid="{16C4E6B8-88AE-4665-AD8D-60AAD5A90B47}"/>
    </a:ext>
  </a:extLst>
</a:theme>
</file>

<file path=ppt/theme/theme2.xml><?xml version="1.0" encoding="utf-8"?>
<a:theme xmlns:a="http://schemas.openxmlformats.org/drawingml/2006/main" name="1_Оформление по умолчанию">
  <a:themeElements>
    <a:clrScheme name="1_Оформление по умолчанию 13">
      <a:dk1>
        <a:srgbClr val="003864"/>
      </a:dk1>
      <a:lt1>
        <a:srgbClr val="FFFFFF"/>
      </a:lt1>
      <a:dk2>
        <a:srgbClr val="000066"/>
      </a:dk2>
      <a:lt2>
        <a:srgbClr val="C8C8C8"/>
      </a:lt2>
      <a:accent1>
        <a:srgbClr val="003864"/>
      </a:accent1>
      <a:accent2>
        <a:srgbClr val="333399"/>
      </a:accent2>
      <a:accent3>
        <a:srgbClr val="FFFFFF"/>
      </a:accent3>
      <a:accent4>
        <a:srgbClr val="002E54"/>
      </a:accent4>
      <a:accent5>
        <a:srgbClr val="AAAEB8"/>
      </a:accent5>
      <a:accent6>
        <a:srgbClr val="2D2D8A"/>
      </a:accent6>
      <a:hlink>
        <a:srgbClr val="009999"/>
      </a:hlink>
      <a:folHlink>
        <a:srgbClr val="99CC00"/>
      </a:folHlink>
    </a:clrScheme>
    <a:fontScheme name="1_Оформление по умолчанию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3">
        <a:dk1>
          <a:srgbClr val="003864"/>
        </a:dk1>
        <a:lt1>
          <a:srgbClr val="FFFFFF"/>
        </a:lt1>
        <a:dk2>
          <a:srgbClr val="000066"/>
        </a:dk2>
        <a:lt2>
          <a:srgbClr val="C8C8C8"/>
        </a:lt2>
        <a:accent1>
          <a:srgbClr val="003864"/>
        </a:accent1>
        <a:accent2>
          <a:srgbClr val="333399"/>
        </a:accent2>
        <a:accent3>
          <a:srgbClr val="FFFFFF"/>
        </a:accent3>
        <a:accent4>
          <a:srgbClr val="002E54"/>
        </a:accent4>
        <a:accent5>
          <a:srgbClr val="AAAEB8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заготовка фк" id="{27C405DD-9516-4D05-9FCD-D0219C401F7D}" vid="{5D67D58C-A10E-42EE-92BA-0875EB6D507B}"/>
    </a:ext>
  </a:extLst>
</a:theme>
</file>

<file path=ppt/theme/theme3.xml><?xml version="1.0" encoding="utf-8"?>
<a:theme xmlns:a="http://schemas.openxmlformats.org/drawingml/2006/main" name="Презентация АЮ Демидова 26 02 2014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Слайды РЕ Артюхина 26 02 2014</Template>
  <TotalTime>3147</TotalTime>
  <Words>1046</Words>
  <Application>Microsoft Office PowerPoint</Application>
  <PresentationFormat>Экран (4:3)</PresentationFormat>
  <Paragraphs>208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19</vt:i4>
      </vt:variant>
    </vt:vector>
  </HeadingPairs>
  <TitlesOfParts>
    <vt:vector size="22" baseType="lpstr">
      <vt:lpstr>11_Тема Office</vt:lpstr>
      <vt:lpstr>1_Оформление по умолчанию</vt:lpstr>
      <vt:lpstr>Презентация АЮ Демидова 26 02 2014</vt:lpstr>
      <vt:lpstr>Презентация PowerPoint</vt:lpstr>
      <vt:lpstr>Постановление Правительства РФ от 15.04.2014 № 320 «Об утверждении государственной программы Российской Федерации "Управление государственными финансами и регулирование финансовых рынков»</vt:lpstr>
      <vt:lpstr>Нормативное правовое обоснование функции – Анализ исполнения бюджетных полномочий органов государственного (муниципального) финансового контроля</vt:lpstr>
      <vt:lpstr>Алгоритм составления Перечня органов государственного (муниципального) финансового контроля</vt:lpstr>
      <vt:lpstr>Перечень органов государственного (муниципального) финансового контроля в Нижегородской области</vt:lpstr>
      <vt:lpstr>План осуществления анализа исполнения бюджетных полномочий органов государственного (муниципального) финансового контроля Управлением Федерального казначейства по Нижегородской области на 2016 год</vt:lpstr>
      <vt:lpstr>Предложения по стандартизации позиций Плана</vt:lpstr>
      <vt:lpstr>Предложения по стандартизации организации проведения Анализа</vt:lpstr>
      <vt:lpstr>Запрос о предоставлении информации об исполнении бюджетных полномочий органа государственного (муниципального) финансового контроля</vt:lpstr>
      <vt:lpstr>Нарушения и недостатки в организации, планировании и исполнении органами государственного (муниципального) финансового контроля контрольных функций и полномочий</vt:lpstr>
      <vt:lpstr>Нарушения и недостатки в организации, планировании и исполнении органами государственного (муниципального) финансового контроля контрольных функций и полномочий</vt:lpstr>
      <vt:lpstr>Нарушения и недостатки в организации, планировании и исполнении органами государственного (муниципального) финансового контроля контрольных функций и полномочий</vt:lpstr>
      <vt:lpstr>Нарушения и недостатки в организации, планировании и исполнении органами государственного (муниципального) финансового контроля контрольных функций и полномочий</vt:lpstr>
      <vt:lpstr>Нарушения и недостатки в организации, планировании и исполнении органами государственного (муниципального) финансового контроля контрольных функций и полномочий</vt:lpstr>
      <vt:lpstr>Нарушения и недостатки в организации, планировании и исполнении органами государственного (муниципального) финансового контроля контрольных функций и полномочий</vt:lpstr>
      <vt:lpstr>Перечень типовых нарушений,  выявляемых при проведении анализа исполнения бюджетных полномочий органов государственного (муниципального) финансового контроля</vt:lpstr>
      <vt:lpstr>Алгоритм проведения анализа исполнения бюджетных полномочий органов государственного (муниципального) финансового контроля</vt:lpstr>
      <vt:lpstr>Проект типового Соглашения</vt:lpstr>
      <vt:lpstr>Презентация PowerPoint</vt:lpstr>
    </vt:vector>
  </TitlesOfParts>
  <Company>УФК по Нижегородской области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УПРАВЛЕНИЕ   ФЕДЕРАЛЬНОГО  КАЗНАЧЕЙСТВА   ПО  НИЖЕГОРОДСКОЙ  ОБЛАСТИ</dc:title>
  <dc:creator>ereminamn</dc:creator>
  <cp:lastModifiedBy>rogozhinae</cp:lastModifiedBy>
  <cp:revision>335</cp:revision>
  <cp:lastPrinted>2015-12-17T12:33:26Z</cp:lastPrinted>
  <dcterms:created xsi:type="dcterms:W3CDTF">2014-05-06T06:17:36Z</dcterms:created>
  <dcterms:modified xsi:type="dcterms:W3CDTF">2016-08-16T13:42:57Z</dcterms:modified>
</cp:coreProperties>
</file>