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48" r:id="rId1"/>
  </p:sldMasterIdLst>
  <p:notesMasterIdLst>
    <p:notesMasterId r:id="rId16"/>
  </p:notesMasterIdLst>
  <p:sldIdLst>
    <p:sldId id="354" r:id="rId2"/>
    <p:sldId id="256" r:id="rId3"/>
    <p:sldId id="334" r:id="rId4"/>
    <p:sldId id="335" r:id="rId5"/>
    <p:sldId id="355" r:id="rId6"/>
    <p:sldId id="367" r:id="rId7"/>
    <p:sldId id="359" r:id="rId8"/>
    <p:sldId id="368" r:id="rId9"/>
    <p:sldId id="375" r:id="rId10"/>
    <p:sldId id="360" r:id="rId11"/>
    <p:sldId id="369" r:id="rId12"/>
    <p:sldId id="374" r:id="rId13"/>
    <p:sldId id="356" r:id="rId14"/>
    <p:sldId id="372" r:id="rId15"/>
  </p:sldIdLst>
  <p:sldSz cx="9144000" cy="5143500" type="screen16x9"/>
  <p:notesSz cx="6734175" cy="98536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900"/>
    <a:srgbClr val="00CC00"/>
    <a:srgbClr val="99FF66"/>
    <a:srgbClr val="33CCCC"/>
    <a:srgbClr val="996633"/>
    <a:srgbClr val="CC9900"/>
    <a:srgbClr val="FFCC00"/>
    <a:srgbClr val="99CC00"/>
    <a:srgbClr val="CC3399"/>
    <a:srgbClr val="9933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5202B0CA-FC54-4496-8BCA-5EF66A818D29}" styleName="Темный стиль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7853C-536D-4A76-A0AE-DD22124D55A5}" styleName="Стиль из темы 1 - акцент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5FD0F851-EC5A-4D38-B0AD-8093EC10F338}" styleName="Светлый стиль 1 - акцент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327F97BB-C833-4FB7-BDE5-3F7075034690}" styleName="Стиль из темы 2 - акцент 5">
    <a:tblBg>
      <a:fillRef idx="3">
        <a:schemeClr val="accent5"/>
      </a:fillRef>
      <a:effectRef idx="3">
        <a:schemeClr val="accent5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5">
                <a:tint val="50000"/>
              </a:schemeClr>
            </a:lnRef>
          </a:left>
          <a:right>
            <a:lnRef idx="1">
              <a:schemeClr val="accent5">
                <a:tint val="50000"/>
              </a:schemeClr>
            </a:lnRef>
          </a:right>
          <a:top>
            <a:lnRef idx="1">
              <a:schemeClr val="accent5">
                <a:tint val="50000"/>
              </a:schemeClr>
            </a:lnRef>
          </a:top>
          <a:bottom>
            <a:lnRef idx="1">
              <a:schemeClr val="accent5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5758FB7-9AC5-4552-8A53-C91805E547FA}" styleName="Стиль из темы 1 - акцент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306799F8-075E-4A3A-A7F6-7FBC6576F1A4}" styleName="Стиль из темы 2 - акцент 3">
    <a:tblBg>
      <a:fillRef idx="3">
        <a:schemeClr val="accent3"/>
      </a:fillRef>
      <a:effectRef idx="3">
        <a:schemeClr val="accent3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3">
                <a:tint val="50000"/>
              </a:schemeClr>
            </a:lnRef>
          </a:left>
          <a:right>
            <a:lnRef idx="1">
              <a:schemeClr val="accent3">
                <a:tint val="50000"/>
              </a:schemeClr>
            </a:lnRef>
          </a:right>
          <a:top>
            <a:lnRef idx="1">
              <a:schemeClr val="accent3">
                <a:tint val="50000"/>
              </a:schemeClr>
            </a:lnRef>
          </a:top>
          <a:bottom>
            <a:lnRef idx="1">
              <a:schemeClr val="accent3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69CF1AB2-1976-4502-BF36-3FF5EA218861}" styleName="Средний стиль 4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22838BEF-8BB2-4498-84A7-C5851F593DF1}" styleName="Средний стиль 4 -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775DCB02-9BB8-47FD-8907-85C794F793BA}" styleName="Стиль из темы 1 - акцент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F5AB1C69-6EDB-4FF4-983F-18BD219EF322}" styleName="Средний стиль 2 -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C083E6E3-FA7D-4D7B-A595-EF9225AFEA82}" styleName="Светлый стиль 1 - акцент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8799B23B-EC83-4686-B30A-512413B5E67A}" styleName="Светлый стиль 3 - акцент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BDBED569-4797-4DF1-A0F4-6AAB3CD982D8}" styleName="Светлый стиль 3 - акцент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14995" autoAdjust="0"/>
    <p:restoredTop sz="94660"/>
  </p:normalViewPr>
  <p:slideViewPr>
    <p:cSldViewPr>
      <p:cViewPr varScale="1">
        <p:scale>
          <a:sx n="149" d="100"/>
          <a:sy n="149" d="100"/>
        </p:scale>
        <p:origin x="-534" y="-90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18143" cy="492681"/>
          </a:xfrm>
          <a:prstGeom prst="rect">
            <a:avLst/>
          </a:prstGeom>
        </p:spPr>
        <p:txBody>
          <a:bodyPr vert="horz" lIns="91434" tIns="45717" rIns="91434" bIns="45717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14475" y="1"/>
            <a:ext cx="2918143" cy="492681"/>
          </a:xfrm>
          <a:prstGeom prst="rect">
            <a:avLst/>
          </a:prstGeom>
        </p:spPr>
        <p:txBody>
          <a:bodyPr vert="horz" lIns="91434" tIns="45717" rIns="91434" bIns="45717" rtlCol="0"/>
          <a:lstStyle>
            <a:lvl1pPr algn="r">
              <a:defRPr sz="1200"/>
            </a:lvl1pPr>
          </a:lstStyle>
          <a:p>
            <a:fld id="{03104639-9567-4D27-8384-FBABD698A099}" type="datetimeFigureOut">
              <a:rPr lang="ru-RU" smtClean="0"/>
              <a:pPr/>
              <a:t>18.08.2016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84138" y="739775"/>
            <a:ext cx="6565900" cy="36941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34" tIns="45717" rIns="91434" bIns="45717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3418" y="4680466"/>
            <a:ext cx="5387340" cy="4434126"/>
          </a:xfrm>
          <a:prstGeom prst="rect">
            <a:avLst/>
          </a:prstGeom>
        </p:spPr>
        <p:txBody>
          <a:bodyPr vert="horz" lIns="91434" tIns="45717" rIns="91434" bIns="45717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359223"/>
            <a:ext cx="2918143" cy="492681"/>
          </a:xfrm>
          <a:prstGeom prst="rect">
            <a:avLst/>
          </a:prstGeom>
        </p:spPr>
        <p:txBody>
          <a:bodyPr vert="horz" lIns="91434" tIns="45717" rIns="91434" bIns="45717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14475" y="9359223"/>
            <a:ext cx="2918143" cy="492681"/>
          </a:xfrm>
          <a:prstGeom prst="rect">
            <a:avLst/>
          </a:prstGeom>
        </p:spPr>
        <p:txBody>
          <a:bodyPr vert="horz" lIns="91434" tIns="45717" rIns="91434" bIns="45717" rtlCol="0" anchor="b"/>
          <a:lstStyle>
            <a:lvl1pPr algn="r">
              <a:defRPr sz="1200"/>
            </a:lvl1pPr>
          </a:lstStyle>
          <a:p>
            <a:fld id="{F2EDE3B0-13EC-46F1-BD78-8AB43E44582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330395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A51909-458B-4706-ADEF-C30EDAA9F5F9}" type="datetime1">
              <a:rPr lang="ru-RU" smtClean="0"/>
              <a:pPr/>
              <a:t>18.08.2016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29E6F3-55D2-498F-B110-BBC9FFF23B82}" type="datetime1">
              <a:rPr lang="ru-RU" smtClean="0"/>
              <a:pPr/>
              <a:t>18.08.2016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59ACFF-046E-47E7-A418-B1A68065C055}" type="datetime1">
              <a:rPr lang="ru-RU" smtClean="0"/>
              <a:pPr/>
              <a:t>18.08.2016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967457-F686-4CB7-91F7-0F0EABDC9289}" type="datetime1">
              <a:rPr lang="ru-RU" smtClean="0"/>
              <a:pPr/>
              <a:t>18.08.2016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3DD54C-0D09-48DF-A8D6-492893FF8516}" type="datetime1">
              <a:rPr lang="ru-RU" smtClean="0"/>
              <a:pPr/>
              <a:t>18.08.2016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D10386-D630-4DB2-ABA0-18E02FC5B827}" type="datetime1">
              <a:rPr lang="ru-RU" smtClean="0"/>
              <a:pPr/>
              <a:t>18.08.2016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1F766B-93A3-45E9-9F40-CE4AD3E93365}" type="datetime1">
              <a:rPr lang="ru-RU" smtClean="0"/>
              <a:pPr/>
              <a:t>18.08.2016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54372A-EAE9-4B3B-87F7-4D45A4E77FFD}" type="datetime1">
              <a:rPr lang="ru-RU" smtClean="0"/>
              <a:pPr/>
              <a:t>18.08.2016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3009A5-591E-4E1D-8B12-F8896F9FF0E6}" type="datetime1">
              <a:rPr lang="ru-RU" smtClean="0"/>
              <a:pPr/>
              <a:t>18.08.2016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DDF384-5503-45FE-8199-8316FE630210}" type="datetime1">
              <a:rPr lang="ru-RU" smtClean="0"/>
              <a:pPr/>
              <a:t>18.08.2016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8442B5-A4AE-429A-8F80-47DD42024F20}" type="datetime1">
              <a:rPr lang="ru-RU" smtClean="0"/>
              <a:pPr/>
              <a:t>18.08.2016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CC5D94-16B8-4455-88C1-EED0311F1FBD}" type="datetime1">
              <a:rPr lang="ru-RU" smtClean="0"/>
              <a:pPr/>
              <a:t>18.08.2016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13" Type="http://schemas.openxmlformats.org/officeDocument/2006/relationships/image" Target="../media/image16.png"/><Relationship Id="rId18" Type="http://schemas.microsoft.com/office/2007/relationships/hdphoto" Target="../media/hdphoto5.wdp"/><Relationship Id="rId3" Type="http://schemas.openxmlformats.org/officeDocument/2006/relationships/image" Target="../media/image8.jpeg"/><Relationship Id="rId21" Type="http://schemas.openxmlformats.org/officeDocument/2006/relationships/image" Target="../media/image2.png"/><Relationship Id="rId7" Type="http://schemas.openxmlformats.org/officeDocument/2006/relationships/image" Target="../media/image12.png"/><Relationship Id="rId12" Type="http://schemas.microsoft.com/office/2007/relationships/hdphoto" Target="../media/hdphoto2.wdp"/><Relationship Id="rId17" Type="http://schemas.openxmlformats.org/officeDocument/2006/relationships/image" Target="../media/image18.png"/><Relationship Id="rId2" Type="http://schemas.openxmlformats.org/officeDocument/2006/relationships/image" Target="../media/image5.png"/><Relationship Id="rId16" Type="http://schemas.microsoft.com/office/2007/relationships/hdphoto" Target="../media/hdphoto4.wdp"/><Relationship Id="rId20" Type="http://schemas.microsoft.com/office/2007/relationships/hdphoto" Target="../media/hdphoto6.wdp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11" Type="http://schemas.openxmlformats.org/officeDocument/2006/relationships/image" Target="../media/image15.png"/><Relationship Id="rId5" Type="http://schemas.openxmlformats.org/officeDocument/2006/relationships/image" Target="../media/image10.png"/><Relationship Id="rId15" Type="http://schemas.openxmlformats.org/officeDocument/2006/relationships/image" Target="../media/image17.png"/><Relationship Id="rId10" Type="http://schemas.microsoft.com/office/2007/relationships/hdphoto" Target="../media/hdphoto1.wdp"/><Relationship Id="rId19" Type="http://schemas.openxmlformats.org/officeDocument/2006/relationships/image" Target="../media/image19.png"/><Relationship Id="rId4" Type="http://schemas.openxmlformats.org/officeDocument/2006/relationships/image" Target="../media/image9.jpeg"/><Relationship Id="rId9" Type="http://schemas.openxmlformats.org/officeDocument/2006/relationships/image" Target="../media/image14.png"/><Relationship Id="rId14" Type="http://schemas.microsoft.com/office/2007/relationships/hdphoto" Target="../media/hdphoto3.wdp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jpeg"/><Relationship Id="rId5" Type="http://schemas.openxmlformats.org/officeDocument/2006/relationships/image" Target="../media/image22.jpeg"/><Relationship Id="rId4" Type="http://schemas.microsoft.com/office/2007/relationships/hdphoto" Target="../media/hdphoto1.wdp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jpeg"/><Relationship Id="rId3" Type="http://schemas.openxmlformats.org/officeDocument/2006/relationships/image" Target="../media/image27.png"/><Relationship Id="rId7" Type="http://schemas.microsoft.com/office/2007/relationships/hdphoto" Target="../media/hdphoto1.wdp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5" Type="http://schemas.openxmlformats.org/officeDocument/2006/relationships/image" Target="../media/image29.jpeg"/><Relationship Id="rId10" Type="http://schemas.openxmlformats.org/officeDocument/2006/relationships/image" Target="../media/image2.png"/><Relationship Id="rId4" Type="http://schemas.openxmlformats.org/officeDocument/2006/relationships/image" Target="../media/image28.jpeg"/><Relationship Id="rId9" Type="http://schemas.openxmlformats.org/officeDocument/2006/relationships/image" Target="../media/image31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png"/><Relationship Id="rId5" Type="http://schemas.openxmlformats.org/officeDocument/2006/relationships/image" Target="../media/image35.jpeg"/><Relationship Id="rId4" Type="http://schemas.openxmlformats.org/officeDocument/2006/relationships/image" Target="../media/image3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png"/><Relationship Id="rId4" Type="http://schemas.openxmlformats.org/officeDocument/2006/relationships/image" Target="../media/image38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3"/>
          <p:cNvSpPr txBox="1">
            <a:spLocks noChangeArrowheads="1"/>
          </p:cNvSpPr>
          <p:nvPr/>
        </p:nvSpPr>
        <p:spPr bwMode="auto">
          <a:xfrm>
            <a:off x="4860033" y="4018734"/>
            <a:ext cx="4156701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Font typeface="Arial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500" dirty="0">
                <a:solidFill>
                  <a:srgbClr val="1C1C1C"/>
                </a:solidFill>
                <a:latin typeface="Open Sans Condensed Light" pitchFamily="34" charset="0"/>
                <a:cs typeface="Times New Roman" pitchFamily="18" charset="0"/>
              </a:rPr>
              <a:t>Руководитель 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500" dirty="0" smtClean="0">
                <a:solidFill>
                  <a:srgbClr val="1C1C1C"/>
                </a:solidFill>
                <a:latin typeface="Open Sans Condensed Light" pitchFamily="34" charset="0"/>
                <a:cs typeface="Times New Roman" pitchFamily="18" charset="0"/>
              </a:rPr>
              <a:t>Управления Федерального казначейства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500" dirty="0" smtClean="0">
                <a:solidFill>
                  <a:srgbClr val="1C1C1C"/>
                </a:solidFill>
                <a:latin typeface="Open Sans Condensed Light" pitchFamily="34" charset="0"/>
                <a:cs typeface="Times New Roman" pitchFamily="18" charset="0"/>
              </a:rPr>
              <a:t>по Республике Татарстан</a:t>
            </a:r>
            <a:endParaRPr lang="ru-RU" altLang="ru-RU" sz="1500" dirty="0">
              <a:solidFill>
                <a:srgbClr val="1C1C1C"/>
              </a:solidFill>
              <a:latin typeface="Open Sans Condensed Light" pitchFamily="34" charset="0"/>
              <a:cs typeface="Times New Roman" pitchFamily="18" charset="0"/>
            </a:endParaRP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500" dirty="0" smtClean="0">
                <a:solidFill>
                  <a:srgbClr val="1C1C1C"/>
                </a:solidFill>
                <a:latin typeface="Open Sans Condensed Light" pitchFamily="34" charset="0"/>
                <a:cs typeface="Times New Roman" pitchFamily="18" charset="0"/>
              </a:rPr>
              <a:t>Р.Х. Нуриахметов</a:t>
            </a:r>
            <a:endParaRPr lang="ru-RU" altLang="ru-RU" sz="1500" dirty="0">
              <a:solidFill>
                <a:srgbClr val="1C1C1C"/>
              </a:solidFill>
              <a:latin typeface="Open Sans Condensed Light" pitchFamily="34" charset="0"/>
              <a:cs typeface="Times New Roman" pitchFamily="18" charset="0"/>
            </a:endParaRPr>
          </a:p>
        </p:txBody>
      </p:sp>
      <p:pic>
        <p:nvPicPr>
          <p:cNvPr id="10" name="Рисунок 5" descr="подложка для титульника_1.jp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645" t="4725" r="-2166" b="-4725"/>
          <a:stretch/>
        </p:blipFill>
        <p:spPr bwMode="auto">
          <a:xfrm>
            <a:off x="4899990" y="195486"/>
            <a:ext cx="4116744" cy="34359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1"/>
          <p:cNvSpPr txBox="1">
            <a:spLocks noChangeArrowheads="1"/>
          </p:cNvSpPr>
          <p:nvPr/>
        </p:nvSpPr>
        <p:spPr bwMode="auto">
          <a:xfrm>
            <a:off x="477741" y="2625757"/>
            <a:ext cx="7920880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Font typeface="Arial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2000" b="1" dirty="0" smtClean="0">
                <a:solidFill>
                  <a:srgbClr val="1468A4"/>
                </a:solidFill>
                <a:latin typeface="Open Sans Condensed" pitchFamily="34" charset="0"/>
                <a:cs typeface="Times New Roman" pitchFamily="18" charset="0"/>
              </a:rPr>
              <a:t>Вопросы совершенствования организационных и методологических аспектов осуществления внутреннего государственного финансового контроля</a:t>
            </a:r>
            <a:endParaRPr lang="ru-RU" altLang="ru-RU" sz="2000" b="1" dirty="0">
              <a:solidFill>
                <a:srgbClr val="1468A4"/>
              </a:solidFill>
              <a:latin typeface="Open Sans Condensed" pitchFamily="34" charset="0"/>
              <a:cs typeface="Times New Roman" pitchFamily="18" charset="0"/>
            </a:endParaRPr>
          </a:p>
        </p:txBody>
      </p:sp>
      <p:pic>
        <p:nvPicPr>
          <p:cNvPr id="11" name="Picture 2" descr="C:\казна\общий архив\герб ФК\орел2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3508" y="195486"/>
            <a:ext cx="540060" cy="4860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3" name="Прямая соединительная линия 2"/>
          <p:cNvCxnSpPr/>
          <p:nvPr/>
        </p:nvCxnSpPr>
        <p:spPr>
          <a:xfrm>
            <a:off x="899592" y="465516"/>
            <a:ext cx="1368152" cy="0"/>
          </a:xfrm>
          <a:prstGeom prst="line">
            <a:avLst/>
          </a:prstGeom>
          <a:ln w="22225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Прямоугольник 11"/>
          <p:cNvSpPr/>
          <p:nvPr/>
        </p:nvSpPr>
        <p:spPr>
          <a:xfrm>
            <a:off x="818290" y="184597"/>
            <a:ext cx="622311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altLang="ru-RU" sz="1200" b="1" dirty="0" smtClean="0">
                <a:latin typeface="Open Sans Condensed" pitchFamily="34" charset="0"/>
                <a:cs typeface="Times New Roman" pitchFamily="18" charset="0"/>
              </a:rPr>
              <a:t>УПРАВЛЕНИЕ ФЕДЕРАЛЬНОГО КАЗНАЧЕЙСТВА ПО РЕСПУБЛИКЕ ТАТАРСТАН</a:t>
            </a:r>
            <a:r>
              <a:rPr lang="ru-RU" altLang="ru-RU" sz="1600" b="1" dirty="0" smtClean="0">
                <a:latin typeface="Open Sans Condensed" pitchFamily="34" charset="0"/>
                <a:cs typeface="Times New Roman" pitchFamily="18" charset="0"/>
              </a:rPr>
              <a:t> </a:t>
            </a:r>
            <a:endParaRPr lang="ru-RU" sz="1600" dirty="0"/>
          </a:p>
        </p:txBody>
      </p:sp>
      <p:sp>
        <p:nvSpPr>
          <p:cNvPr id="13" name="Прямоугольник 12"/>
          <p:cNvSpPr/>
          <p:nvPr/>
        </p:nvSpPr>
        <p:spPr>
          <a:xfrm>
            <a:off x="818345" y="473766"/>
            <a:ext cx="2114681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ru-RU" sz="1600" dirty="0" smtClean="0">
                <a:solidFill>
                  <a:srgbClr val="1C1C1C"/>
                </a:solidFill>
                <a:latin typeface="Open Sans Condensed Light" pitchFamily="34" charset="0"/>
                <a:cs typeface="Times New Roman" pitchFamily="18" charset="0"/>
              </a:rPr>
              <a:t>tatarstan.roskazna.ru</a:t>
            </a:r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3295700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4470631" y="49105"/>
            <a:ext cx="467754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ru-RU" sz="1400" b="1" dirty="0" smtClean="0">
                <a:solidFill>
                  <a:schemeClr val="accent2">
                    <a:lumMod val="75000"/>
                  </a:schemeClr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Статьи</a:t>
            </a:r>
            <a:r>
              <a:rPr lang="ru-RU" sz="1400" b="1" dirty="0">
                <a:solidFill>
                  <a:schemeClr val="accent2">
                    <a:lumMod val="75000"/>
                  </a:schemeClr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1400" b="1" dirty="0" smtClean="0">
                <a:solidFill>
                  <a:schemeClr val="accent2">
                    <a:lumMod val="75000"/>
                  </a:schemeClr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Бюджетного кодекса </a:t>
            </a:r>
          </a:p>
          <a:p>
            <a:pPr algn="r">
              <a:defRPr/>
            </a:pPr>
            <a:r>
              <a:rPr lang="ru-RU" sz="1400" b="1" dirty="0" smtClean="0">
                <a:solidFill>
                  <a:schemeClr val="accent2">
                    <a:lumMod val="75000"/>
                  </a:schemeClr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Российской Федерации </a:t>
            </a:r>
            <a:endParaRPr lang="ru-RU" sz="1400" b="1" dirty="0">
              <a:solidFill>
                <a:schemeClr val="accent2">
                  <a:lumMod val="75000"/>
                </a:schemeClr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1026" name="Picture 2" descr="C:\Documents and Settings\KrasnovRY\Рабочий стол\стикеры для презентаций\header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0232" y="640869"/>
            <a:ext cx="2417218" cy="11084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72836" y="698648"/>
            <a:ext cx="6515388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600" dirty="0" smtClean="0">
                <a:solidFill>
                  <a:srgbClr val="2189AB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Полномочия Федерального казначейства (финансовых органов субъектов Российской Федерации или муниципальных образований) по осуществлению внутреннего государственного (муниципального) финансового контроля</a:t>
            </a:r>
            <a:endParaRPr lang="ru-RU" sz="1600" dirty="0">
              <a:solidFill>
                <a:srgbClr val="2189AB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3" name="Прямоугольная выноска 12"/>
          <p:cNvSpPr/>
          <p:nvPr/>
        </p:nvSpPr>
        <p:spPr bwMode="auto">
          <a:xfrm>
            <a:off x="137535" y="1831815"/>
            <a:ext cx="8865178" cy="1817036"/>
          </a:xfrm>
          <a:prstGeom prst="wedgeRectCallout">
            <a:avLst>
              <a:gd name="adj1" fmla="val -19380"/>
              <a:gd name="adj2" fmla="val 37445"/>
            </a:avLst>
          </a:prstGeom>
          <a:gradFill>
            <a:gsLst>
              <a:gs pos="0">
                <a:srgbClr val="F0F0F0"/>
              </a:gs>
              <a:gs pos="100000">
                <a:schemeClr val="bg1"/>
              </a:gs>
            </a:gsLst>
            <a:lin ang="16200000" scaled="1"/>
          </a:gradFill>
          <a:ln>
            <a:noFill/>
          </a:ln>
          <a:effectLst>
            <a:outerShdw blurRad="25400" sx="101000" sy="101000" algn="ctr" rotWithShape="0">
              <a:prstClr val="black">
                <a:alpha val="9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4" name="Прямоугольник 13"/>
          <p:cNvSpPr/>
          <p:nvPr/>
        </p:nvSpPr>
        <p:spPr>
          <a:xfrm>
            <a:off x="345616" y="1941435"/>
            <a:ext cx="853984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smtClean="0">
                <a:solidFill>
                  <a:schemeClr val="tx2">
                    <a:lumMod val="75000"/>
                  </a:schemeClr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Контроль за </a:t>
            </a:r>
            <a:r>
              <a:rPr lang="ru-RU" sz="1400" dirty="0" err="1" smtClean="0">
                <a:solidFill>
                  <a:schemeClr val="tx2">
                    <a:lumMod val="75000"/>
                  </a:schemeClr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непревышением</a:t>
            </a:r>
            <a:r>
              <a:rPr lang="ru-RU" sz="1400" dirty="0" smtClean="0">
                <a:solidFill>
                  <a:schemeClr val="tx2">
                    <a:lumMod val="75000"/>
                  </a:schemeClr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суммы по операции над лимитами бюджетных обязательств и (или) бюджетными ассигнованиями</a:t>
            </a:r>
            <a:endParaRPr lang="ru-RU" sz="1400" dirty="0"/>
          </a:p>
        </p:txBody>
      </p:sp>
      <p:sp>
        <p:nvSpPr>
          <p:cNvPr id="16" name="Овал 15"/>
          <p:cNvSpPr/>
          <p:nvPr/>
        </p:nvSpPr>
        <p:spPr bwMode="auto">
          <a:xfrm flipH="1">
            <a:off x="279919" y="2106651"/>
            <a:ext cx="70266" cy="52373"/>
          </a:xfrm>
          <a:prstGeom prst="ellipse">
            <a:avLst/>
          </a:prstGeom>
          <a:solidFill>
            <a:srgbClr val="40A9C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1400"/>
          </a:p>
        </p:txBody>
      </p:sp>
      <p:sp>
        <p:nvSpPr>
          <p:cNvPr id="18" name="Овал 17"/>
          <p:cNvSpPr/>
          <p:nvPr/>
        </p:nvSpPr>
        <p:spPr bwMode="auto">
          <a:xfrm flipH="1">
            <a:off x="279923" y="2557887"/>
            <a:ext cx="65693" cy="45719"/>
          </a:xfrm>
          <a:prstGeom prst="ellipse">
            <a:avLst/>
          </a:prstGeom>
          <a:solidFill>
            <a:srgbClr val="40A9C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1400"/>
          </a:p>
        </p:txBody>
      </p:sp>
      <p:sp>
        <p:nvSpPr>
          <p:cNvPr id="19" name="Овал 18"/>
          <p:cNvSpPr/>
          <p:nvPr/>
        </p:nvSpPr>
        <p:spPr bwMode="auto">
          <a:xfrm flipH="1">
            <a:off x="279919" y="3205308"/>
            <a:ext cx="74838" cy="52373"/>
          </a:xfrm>
          <a:prstGeom prst="ellipse">
            <a:avLst/>
          </a:prstGeom>
          <a:solidFill>
            <a:srgbClr val="40A9C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1400"/>
          </a:p>
        </p:txBody>
      </p:sp>
      <p:sp>
        <p:nvSpPr>
          <p:cNvPr id="20" name="Прямоугольник 19"/>
          <p:cNvSpPr/>
          <p:nvPr/>
        </p:nvSpPr>
        <p:spPr>
          <a:xfrm>
            <a:off x="357989" y="2399287"/>
            <a:ext cx="8790187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smtClean="0">
                <a:solidFill>
                  <a:schemeClr val="tx2">
                    <a:lumMod val="75000"/>
                  </a:schemeClr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Контроль за соответствием содержания проводимой операции коду бюджетной классификации РФ, указанному в платежном документе, представленном в Федеральное казначейство получателем бюджетных средств</a:t>
            </a:r>
            <a:endParaRPr lang="ru-RU" sz="1400" dirty="0"/>
          </a:p>
        </p:txBody>
      </p:sp>
      <p:sp>
        <p:nvSpPr>
          <p:cNvPr id="21" name="Прямоугольник 20"/>
          <p:cNvSpPr/>
          <p:nvPr/>
        </p:nvSpPr>
        <p:spPr>
          <a:xfrm>
            <a:off x="357989" y="3055611"/>
            <a:ext cx="864472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smtClean="0">
                <a:solidFill>
                  <a:schemeClr val="tx2">
                    <a:lumMod val="75000"/>
                  </a:schemeClr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Контроль за наличием документов, подтверждающих возникновение денежного обязательства, подлежащего оплате за счет средств бюджета</a:t>
            </a:r>
            <a:endParaRPr lang="ru-RU" sz="1400" dirty="0"/>
          </a:p>
        </p:txBody>
      </p:sp>
      <p:sp>
        <p:nvSpPr>
          <p:cNvPr id="17" name="Прямоугольная выноска 16"/>
          <p:cNvSpPr/>
          <p:nvPr/>
        </p:nvSpPr>
        <p:spPr bwMode="auto">
          <a:xfrm>
            <a:off x="137535" y="3759882"/>
            <a:ext cx="8865178" cy="1283606"/>
          </a:xfrm>
          <a:prstGeom prst="wedgeRectCallout">
            <a:avLst>
              <a:gd name="adj1" fmla="val -19380"/>
              <a:gd name="adj2" fmla="val 37445"/>
            </a:avLst>
          </a:prstGeom>
          <a:gradFill>
            <a:gsLst>
              <a:gs pos="0">
                <a:srgbClr val="F0F0F0"/>
              </a:gs>
              <a:gs pos="100000">
                <a:schemeClr val="bg1"/>
              </a:gs>
            </a:gsLst>
            <a:lin ang="16200000" scaled="1"/>
          </a:gradFill>
          <a:ln>
            <a:noFill/>
          </a:ln>
          <a:effectLst>
            <a:outerShdw blurRad="25400" sx="101000" sy="101000" algn="ctr" rotWithShape="0">
              <a:prstClr val="black">
                <a:alpha val="9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1400"/>
          </a:p>
        </p:txBody>
      </p:sp>
      <p:sp>
        <p:nvSpPr>
          <p:cNvPr id="2" name="Прямоугольник 1"/>
          <p:cNvSpPr/>
          <p:nvPr/>
        </p:nvSpPr>
        <p:spPr>
          <a:xfrm>
            <a:off x="228191" y="3875411"/>
            <a:ext cx="8774522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smtClean="0">
                <a:solidFill>
                  <a:schemeClr val="tx2">
                    <a:lumMod val="75000"/>
                  </a:schemeClr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Контроль </a:t>
            </a:r>
            <a:r>
              <a:rPr lang="ru-RU" sz="1400" dirty="0">
                <a:solidFill>
                  <a:schemeClr val="tx2">
                    <a:lumMod val="75000"/>
                  </a:schemeClr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за соблюдением бюджетного законодательства Российской Федерации и иных нормативных правовых актов, регулирующих бюджетные </a:t>
            </a:r>
            <a:r>
              <a:rPr lang="ru-RU" sz="1400" dirty="0" smtClean="0">
                <a:solidFill>
                  <a:schemeClr val="tx2">
                    <a:lumMod val="75000"/>
                  </a:schemeClr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правоотношения</a:t>
            </a:r>
          </a:p>
          <a:p>
            <a:endParaRPr lang="ru-RU" sz="1400" dirty="0">
              <a:solidFill>
                <a:schemeClr val="tx2">
                  <a:lumMod val="75000"/>
                </a:schemeClr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ru-RU" sz="1400" dirty="0" smtClean="0">
                <a:solidFill>
                  <a:schemeClr val="tx2">
                    <a:lumMod val="75000"/>
                  </a:schemeClr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Контроль </a:t>
            </a:r>
            <a:r>
              <a:rPr lang="ru-RU" sz="1400" dirty="0">
                <a:solidFill>
                  <a:schemeClr val="tx2">
                    <a:lumMod val="75000"/>
                  </a:schemeClr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за полнотой и достоверностью отчетности о реализации государственных (муниципальных) программ, в том числе отчетности об исполнении государственных (муниципальных) заданий.</a:t>
            </a:r>
          </a:p>
        </p:txBody>
      </p:sp>
      <p:sp>
        <p:nvSpPr>
          <p:cNvPr id="22" name="Овал 21"/>
          <p:cNvSpPr/>
          <p:nvPr/>
        </p:nvSpPr>
        <p:spPr bwMode="auto">
          <a:xfrm flipH="1">
            <a:off x="198485" y="4024857"/>
            <a:ext cx="70266" cy="52373"/>
          </a:xfrm>
          <a:prstGeom prst="ellipse">
            <a:avLst/>
          </a:prstGeom>
          <a:solidFill>
            <a:srgbClr val="40A9C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1400"/>
          </a:p>
        </p:txBody>
      </p:sp>
      <p:sp>
        <p:nvSpPr>
          <p:cNvPr id="23" name="Овал 22"/>
          <p:cNvSpPr/>
          <p:nvPr/>
        </p:nvSpPr>
        <p:spPr bwMode="auto">
          <a:xfrm flipH="1">
            <a:off x="198485" y="4659981"/>
            <a:ext cx="70266" cy="52373"/>
          </a:xfrm>
          <a:prstGeom prst="ellipse">
            <a:avLst/>
          </a:prstGeom>
          <a:solidFill>
            <a:srgbClr val="40A9C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1400"/>
          </a:p>
        </p:txBody>
      </p:sp>
      <p:sp>
        <p:nvSpPr>
          <p:cNvPr id="4" name="Прямоугольник 3"/>
          <p:cNvSpPr/>
          <p:nvPr/>
        </p:nvSpPr>
        <p:spPr>
          <a:xfrm>
            <a:off x="193058" y="1772158"/>
            <a:ext cx="1954995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 smtClean="0">
                <a:solidFill>
                  <a:schemeClr val="accent2">
                    <a:lumMod val="75000"/>
                  </a:schemeClr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Статья </a:t>
            </a:r>
            <a:r>
              <a:rPr lang="ru-RU" sz="1600" b="1" dirty="0">
                <a:solidFill>
                  <a:schemeClr val="accent2">
                    <a:lumMod val="75000"/>
                  </a:schemeClr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269.1</a:t>
            </a:r>
            <a:endParaRPr lang="ru-RU" sz="16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284491" y="3698439"/>
            <a:ext cx="1553630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b="1" dirty="0" smtClean="0">
                <a:solidFill>
                  <a:schemeClr val="accent2">
                    <a:lumMod val="75000"/>
                  </a:schemeClr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Статья 269.2</a:t>
            </a:r>
            <a:endParaRPr lang="ru-RU" sz="1600" b="1" dirty="0"/>
          </a:p>
        </p:txBody>
      </p:sp>
      <p:sp>
        <p:nvSpPr>
          <p:cNvPr id="8" name="TextBox 7"/>
          <p:cNvSpPr txBox="1"/>
          <p:nvPr/>
        </p:nvSpPr>
        <p:spPr>
          <a:xfrm>
            <a:off x="2699792" y="3343158"/>
            <a:ext cx="7677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 smtClean="0">
                <a:solidFill>
                  <a:srgbClr val="C00000"/>
                </a:solidFill>
              </a:rPr>
              <a:t>+</a:t>
            </a:r>
            <a:endParaRPr lang="ru-RU" sz="4000" b="1" dirty="0">
              <a:solidFill>
                <a:srgbClr val="C00000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3375166" y="3344496"/>
            <a:ext cx="7677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 smtClean="0">
                <a:solidFill>
                  <a:srgbClr val="C00000"/>
                </a:solidFill>
              </a:rPr>
              <a:t>+</a:t>
            </a:r>
            <a:endParaRPr lang="ru-RU" sz="4000" b="1" dirty="0">
              <a:solidFill>
                <a:srgbClr val="C00000"/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4112886" y="3344496"/>
            <a:ext cx="7677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 smtClean="0">
                <a:solidFill>
                  <a:srgbClr val="C00000"/>
                </a:solidFill>
              </a:rPr>
              <a:t>+</a:t>
            </a:r>
            <a:endParaRPr lang="ru-RU" sz="4000" b="1" dirty="0">
              <a:solidFill>
                <a:srgbClr val="C00000"/>
              </a:solidFill>
            </a:endParaRPr>
          </a:p>
        </p:txBody>
      </p:sp>
      <p:sp>
        <p:nvSpPr>
          <p:cNvPr id="7" name="Номер слайда 3"/>
          <p:cNvSpPr txBox="1">
            <a:spLocks noGrp="1"/>
          </p:cNvSpPr>
          <p:nvPr/>
        </p:nvSpPr>
        <p:spPr bwMode="auto">
          <a:xfrm>
            <a:off x="8861426" y="4943475"/>
            <a:ext cx="282575" cy="2000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r">
              <a:defRPr/>
            </a:pPr>
            <a:fld id="{A98ED281-1EC3-461D-93DF-A89E91540868}" type="slidenum">
              <a:rPr lang="en-US" sz="1200" b="1">
                <a:solidFill>
                  <a:schemeClr val="tx2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  <a:sym typeface="Lucida Grande"/>
              </a:rPr>
              <a:pPr algn="r">
                <a:defRPr/>
              </a:pPr>
              <a:t>2</a:t>
            </a:fld>
            <a:endParaRPr lang="en-US" sz="1200" b="1" dirty="0">
              <a:solidFill>
                <a:schemeClr val="tx2"/>
              </a:solidFill>
              <a:latin typeface="Arial" pitchFamily="34" charset="0"/>
              <a:ea typeface="ＭＳ Ｐゴシック" pitchFamily="34" charset="-128"/>
              <a:cs typeface="Arial" pitchFamily="34" charset="0"/>
              <a:sym typeface="Lucida Grande"/>
            </a:endParaRPr>
          </a:p>
        </p:txBody>
      </p:sp>
      <p:pic>
        <p:nvPicPr>
          <p:cNvPr id="32" name="Picture 2" descr="C:\казна\общий архив\герб ФК\орел2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5609" y="117900"/>
            <a:ext cx="409444" cy="3780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33" name="Прямая соединительная линия 32"/>
          <p:cNvCxnSpPr/>
          <p:nvPr/>
        </p:nvCxnSpPr>
        <p:spPr>
          <a:xfrm>
            <a:off x="683568" y="521772"/>
            <a:ext cx="1368152" cy="0"/>
          </a:xfrm>
          <a:prstGeom prst="line">
            <a:avLst/>
          </a:prstGeom>
          <a:ln w="22225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Прямоугольник 33"/>
          <p:cNvSpPr/>
          <p:nvPr/>
        </p:nvSpPr>
        <p:spPr>
          <a:xfrm>
            <a:off x="562060" y="64235"/>
            <a:ext cx="3661580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altLang="ru-RU" sz="1100" b="1" dirty="0" smtClean="0">
                <a:latin typeface="Open Sans Condensed" pitchFamily="34" charset="0"/>
                <a:cs typeface="Times New Roman" pitchFamily="18" charset="0"/>
              </a:rPr>
              <a:t>УПРАВЛЕНИЕ ФЕДЕРАЛЬНОГО КАЗНАЧЕЙСТВА </a:t>
            </a:r>
            <a:endParaRPr lang="en-US" altLang="ru-RU" sz="1100" b="1" dirty="0" smtClean="0">
              <a:latin typeface="Open Sans Condensed" pitchFamily="34" charset="0"/>
              <a:cs typeface="Times New Roman" pitchFamily="18" charset="0"/>
            </a:endParaRPr>
          </a:p>
          <a:p>
            <a:r>
              <a:rPr lang="ru-RU" altLang="ru-RU" sz="1100" b="1" dirty="0" smtClean="0">
                <a:latin typeface="Open Sans Condensed" pitchFamily="34" charset="0"/>
                <a:cs typeface="Times New Roman" pitchFamily="18" charset="0"/>
              </a:rPr>
              <a:t>ПО РЕСПУБЛИКЕ ТАТАРСТАН </a:t>
            </a:r>
            <a:endParaRPr lang="ru-RU" sz="1100" dirty="0"/>
          </a:p>
        </p:txBody>
      </p:sp>
      <p:sp>
        <p:nvSpPr>
          <p:cNvPr id="35" name="Прямоугольник 34"/>
          <p:cNvSpPr/>
          <p:nvPr/>
        </p:nvSpPr>
        <p:spPr>
          <a:xfrm>
            <a:off x="613545" y="495122"/>
            <a:ext cx="1627369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ru-RU" sz="1200" dirty="0" smtClean="0">
                <a:solidFill>
                  <a:srgbClr val="1C1C1C"/>
                </a:solidFill>
                <a:latin typeface="Open Sans Condensed Light" pitchFamily="34" charset="0"/>
                <a:cs typeface="Times New Roman" pitchFamily="18" charset="0"/>
              </a:rPr>
              <a:t>tatarstan.roskazna.ru</a:t>
            </a:r>
            <a:endParaRPr lang="ru-RU" sz="12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3000"/>
                            </p:stCondLst>
                            <p:childTnLst>
                              <p:par>
                                <p:cTn id="58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4000"/>
                            </p:stCondLst>
                            <p:childTnLst>
                              <p:par>
                                <p:cTn id="7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5000"/>
                            </p:stCondLst>
                            <p:childTnLst>
                              <p:par>
                                <p:cTn id="8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1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6000"/>
                            </p:stCondLst>
                            <p:childTnLst>
                              <p:par>
                                <p:cTn id="104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6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3" grpId="0"/>
      <p:bldP spid="13" grpId="0" animBg="1"/>
      <p:bldP spid="14" grpId="0"/>
      <p:bldP spid="16" grpId="0" animBg="1"/>
      <p:bldP spid="18" grpId="0" animBg="1"/>
      <p:bldP spid="19" grpId="0" animBg="1"/>
      <p:bldP spid="20" grpId="0"/>
      <p:bldP spid="21" grpId="0"/>
      <p:bldP spid="17" grpId="0" animBg="1"/>
      <p:bldP spid="2" grpId="0"/>
      <p:bldP spid="22" grpId="0" animBg="1"/>
      <p:bldP spid="23" grpId="0" animBg="1"/>
      <p:bldP spid="4" grpId="0"/>
      <p:bldP spid="5" grpId="0"/>
      <p:bldP spid="8" grpId="0"/>
      <p:bldP spid="24" grpId="0"/>
      <p:bldP spid="2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Documents and Settings\KrasnovRY\Рабочий стол\стикеры для презентаций\m_JOdpM2aU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63902" y="3057804"/>
            <a:ext cx="866801" cy="11934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Номер слайда 3"/>
          <p:cNvSpPr txBox="1">
            <a:spLocks noGrp="1"/>
          </p:cNvSpPr>
          <p:nvPr/>
        </p:nvSpPr>
        <p:spPr bwMode="auto">
          <a:xfrm>
            <a:off x="8861426" y="4943475"/>
            <a:ext cx="282575" cy="2000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r">
              <a:defRPr/>
            </a:pPr>
            <a:fld id="{A98ED281-1EC3-461D-93DF-A89E91540868}" type="slidenum">
              <a:rPr lang="en-US" sz="1200" b="1">
                <a:solidFill>
                  <a:schemeClr val="tx2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  <a:sym typeface="Lucida Grande"/>
              </a:rPr>
              <a:pPr algn="r">
                <a:defRPr/>
              </a:pPr>
              <a:t>3</a:t>
            </a:fld>
            <a:endParaRPr lang="en-US" sz="1200" b="1" dirty="0">
              <a:solidFill>
                <a:schemeClr val="tx2"/>
              </a:solidFill>
              <a:latin typeface="Arial" pitchFamily="34" charset="0"/>
              <a:ea typeface="ＭＳ Ｐゴシック" pitchFamily="34" charset="-128"/>
              <a:cs typeface="Arial" pitchFamily="34" charset="0"/>
              <a:sym typeface="Lucida Grande"/>
            </a:endParaRPr>
          </a:p>
        </p:txBody>
      </p:sp>
      <p:sp>
        <p:nvSpPr>
          <p:cNvPr id="7" name="Номер слайда 3"/>
          <p:cNvSpPr txBox="1">
            <a:spLocks noGrp="1"/>
          </p:cNvSpPr>
          <p:nvPr/>
        </p:nvSpPr>
        <p:spPr bwMode="auto">
          <a:xfrm>
            <a:off x="8861426" y="4943475"/>
            <a:ext cx="282575" cy="2000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r">
              <a:defRPr/>
            </a:pPr>
            <a:fld id="{A98ED281-1EC3-461D-93DF-A89E91540868}" type="slidenum">
              <a:rPr lang="en-US" sz="1200" b="1">
                <a:solidFill>
                  <a:schemeClr val="tx2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  <a:sym typeface="Lucida Grande"/>
              </a:rPr>
              <a:pPr algn="r">
                <a:defRPr/>
              </a:pPr>
              <a:t>3</a:t>
            </a:fld>
            <a:endParaRPr lang="en-US" sz="1200" b="1" dirty="0">
              <a:solidFill>
                <a:schemeClr val="tx2"/>
              </a:solidFill>
              <a:latin typeface="Arial" pitchFamily="34" charset="0"/>
              <a:ea typeface="ＭＳ Ｐゴシック" pitchFamily="34" charset="-128"/>
              <a:cs typeface="Arial" pitchFamily="34" charset="0"/>
              <a:sym typeface="Lucida Grande"/>
            </a:endParaRPr>
          </a:p>
        </p:txBody>
      </p:sp>
      <p:sp>
        <p:nvSpPr>
          <p:cNvPr id="16" name="Номер слайда 3"/>
          <p:cNvSpPr txBox="1">
            <a:spLocks noGrp="1"/>
          </p:cNvSpPr>
          <p:nvPr/>
        </p:nvSpPr>
        <p:spPr bwMode="auto">
          <a:xfrm>
            <a:off x="8861426" y="4943475"/>
            <a:ext cx="282575" cy="2000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r">
              <a:defRPr/>
            </a:pPr>
            <a:fld id="{A98ED281-1EC3-461D-93DF-A89E91540868}" type="slidenum">
              <a:rPr lang="en-US" sz="1200" b="1">
                <a:solidFill>
                  <a:schemeClr val="tx2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  <a:sym typeface="Lucida Grande"/>
              </a:rPr>
              <a:pPr algn="r">
                <a:defRPr/>
              </a:pPr>
              <a:t>3</a:t>
            </a:fld>
            <a:endParaRPr lang="en-US" sz="1200" b="1" dirty="0">
              <a:solidFill>
                <a:schemeClr val="tx2"/>
              </a:solidFill>
              <a:latin typeface="Arial" pitchFamily="34" charset="0"/>
              <a:ea typeface="ＭＳ Ｐゴシック" pitchFamily="34" charset="-128"/>
              <a:cs typeface="Arial" pitchFamily="34" charset="0"/>
              <a:sym typeface="Lucida Grande"/>
            </a:endParaRPr>
          </a:p>
        </p:txBody>
      </p:sp>
      <p:sp>
        <p:nvSpPr>
          <p:cNvPr id="33" name="Прямоугольник 32"/>
          <p:cNvSpPr/>
          <p:nvPr/>
        </p:nvSpPr>
        <p:spPr>
          <a:xfrm>
            <a:off x="3275856" y="3425"/>
            <a:ext cx="585589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1200" b="1" dirty="0" smtClean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Контрольное мероприятие по проверке </a:t>
            </a:r>
          </a:p>
          <a:p>
            <a:pPr algn="r"/>
            <a:r>
              <a:rPr lang="ru-RU" sz="1200" b="1" dirty="0" smtClean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использования средств субвенций, предоставленных </a:t>
            </a:r>
          </a:p>
          <a:p>
            <a:pPr algn="r"/>
            <a:r>
              <a:rPr lang="ru-RU" sz="1200" b="1" dirty="0" smtClean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на обеспечение мер социальной поддержки отдельным </a:t>
            </a:r>
          </a:p>
          <a:p>
            <a:pPr algn="r"/>
            <a:r>
              <a:rPr lang="ru-RU" sz="1200" b="1" dirty="0" smtClean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категориям граждан по оплате жилищно-коммунальных услуг</a:t>
            </a:r>
            <a:endParaRPr lang="ru-RU" sz="1200" dirty="0">
              <a:solidFill>
                <a:schemeClr val="accent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82333" y="1842379"/>
            <a:ext cx="283610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 smtClean="0">
                <a:solidFill>
                  <a:schemeClr val="tx2">
                    <a:lumMod val="75000"/>
                  </a:schemeClr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Управление </a:t>
            </a:r>
          </a:p>
          <a:p>
            <a:pPr algn="ctr"/>
            <a:r>
              <a:rPr lang="ru-RU" sz="1400" dirty="0" smtClean="0">
                <a:solidFill>
                  <a:schemeClr val="tx2">
                    <a:lumMod val="75000"/>
                  </a:schemeClr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Федерального казначейства </a:t>
            </a:r>
          </a:p>
          <a:p>
            <a:pPr algn="ctr"/>
            <a:r>
              <a:rPr lang="ru-RU" sz="1400" dirty="0" smtClean="0">
                <a:solidFill>
                  <a:schemeClr val="tx2">
                    <a:lumMod val="75000"/>
                  </a:schemeClr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по Республике Татарстан</a:t>
            </a:r>
          </a:p>
        </p:txBody>
      </p:sp>
      <p:pic>
        <p:nvPicPr>
          <p:cNvPr id="40" name="Picture 2" descr="C:\казна\общий архив\герб ФК\орел2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59632" y="1372563"/>
            <a:ext cx="504056" cy="5135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" name="TextBox 40"/>
          <p:cNvSpPr txBox="1"/>
          <p:nvPr/>
        </p:nvSpPr>
        <p:spPr>
          <a:xfrm>
            <a:off x="5792569" y="1873211"/>
            <a:ext cx="324036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 smtClean="0">
                <a:solidFill>
                  <a:schemeClr val="tx2">
                    <a:lumMod val="75000"/>
                  </a:schemeClr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Министерство труда, </a:t>
            </a:r>
          </a:p>
          <a:p>
            <a:pPr algn="ctr"/>
            <a:r>
              <a:rPr lang="ru-RU" sz="1400" dirty="0" smtClean="0">
                <a:solidFill>
                  <a:schemeClr val="tx2">
                    <a:lumMod val="75000"/>
                  </a:schemeClr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занятости и социальной защиты Республики Татарстан</a:t>
            </a:r>
          </a:p>
        </p:txBody>
      </p:sp>
      <p:pic>
        <p:nvPicPr>
          <p:cNvPr id="2050" name="Picture 2" descr="C:\Documents and Settings\KrasnovRY\Рабочий стол\стикеры для презентаций\mintrud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8511" y="1333151"/>
            <a:ext cx="585308" cy="5400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42" name="Прямая соединительная линия 41"/>
          <p:cNvCxnSpPr/>
          <p:nvPr/>
        </p:nvCxnSpPr>
        <p:spPr>
          <a:xfrm flipV="1">
            <a:off x="3396334" y="2211711"/>
            <a:ext cx="2084063" cy="1"/>
          </a:xfrm>
          <a:prstGeom prst="line">
            <a:avLst/>
          </a:prstGeom>
          <a:ln w="63500">
            <a:solidFill>
              <a:schemeClr val="bg1">
                <a:lumMod val="50000"/>
              </a:schemeClr>
            </a:solidFill>
            <a:prstDash val="sysDot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Прямая соединительная линия 42"/>
          <p:cNvCxnSpPr/>
          <p:nvPr/>
        </p:nvCxnSpPr>
        <p:spPr>
          <a:xfrm flipH="1" flipV="1">
            <a:off x="2987824" y="2499742"/>
            <a:ext cx="2047017" cy="2"/>
          </a:xfrm>
          <a:prstGeom prst="line">
            <a:avLst/>
          </a:prstGeom>
          <a:ln w="63500">
            <a:solidFill>
              <a:schemeClr val="bg1">
                <a:lumMod val="50000"/>
              </a:schemeClr>
            </a:solidFill>
            <a:prstDash val="sysDot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56"/>
          <p:cNvSpPr txBox="1">
            <a:spLocks noChangeArrowheads="1"/>
          </p:cNvSpPr>
          <p:nvPr/>
        </p:nvSpPr>
        <p:spPr bwMode="auto">
          <a:xfrm>
            <a:off x="1907704" y="1059582"/>
            <a:ext cx="4781606" cy="11079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b="1" i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alibri" pitchFamily="34" charset="0"/>
              </a:rPr>
              <a:t>АСФК</a:t>
            </a:r>
          </a:p>
          <a:p>
            <a:pPr algn="ctr"/>
            <a:r>
              <a:rPr lang="ru-RU" sz="1200" i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itchFamily="34" charset="0"/>
              </a:rPr>
              <a:t>Мониторинг поступления и расходования средств федерального бюджета, а также первичных документов в части дальнейшего направления средств получателям </a:t>
            </a:r>
            <a:r>
              <a:rPr lang="ru-RU" sz="1200" i="1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itchFamily="34" charset="0"/>
              </a:rPr>
              <a:t>соцподдержки</a:t>
            </a:r>
            <a:r>
              <a:rPr lang="ru-RU" sz="1200" i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itchFamily="34" charset="0"/>
              </a:rPr>
              <a:t> и оплата в рамках заключенных договоров</a:t>
            </a:r>
            <a:endParaRPr lang="ru-RU" sz="1200" i="1" dirty="0">
              <a:solidFill>
                <a:schemeClr val="tx1">
                  <a:lumMod val="65000"/>
                  <a:lumOff val="35000"/>
                </a:schemeClr>
              </a:solidFill>
              <a:latin typeface="Calibri" pitchFamily="34" charset="0"/>
            </a:endParaRPr>
          </a:p>
        </p:txBody>
      </p:sp>
      <p:pic>
        <p:nvPicPr>
          <p:cNvPr id="1026" name="Picture 2" descr="C:\Documents and Settings\KrasnovRY\Рабочий стол\стикеры для презентаций\control_podradchikov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15286" y="572066"/>
            <a:ext cx="1189484" cy="6212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29" name="Прямая соединительная линия 28"/>
          <p:cNvCxnSpPr/>
          <p:nvPr/>
        </p:nvCxnSpPr>
        <p:spPr>
          <a:xfrm>
            <a:off x="903967" y="2502175"/>
            <a:ext cx="0" cy="378042"/>
          </a:xfrm>
          <a:prstGeom prst="line">
            <a:avLst/>
          </a:prstGeom>
          <a:ln w="63500">
            <a:solidFill>
              <a:srgbClr val="C00000"/>
            </a:solidFill>
            <a:prstDash val="sysDot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Прямоугольник 33"/>
          <p:cNvSpPr/>
          <p:nvPr/>
        </p:nvSpPr>
        <p:spPr>
          <a:xfrm>
            <a:off x="606114" y="2880217"/>
            <a:ext cx="4037894" cy="917378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>
              <a:defRPr/>
            </a:pPr>
            <a:r>
              <a:rPr lang="ru-RU" sz="1400" dirty="0" smtClean="0">
                <a:solidFill>
                  <a:schemeClr val="tx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У ГРБС поступление и расход средств федерального бюджета в «АСФК» виден полностью, выездную проверку проводить нет необходимости</a:t>
            </a:r>
            <a:endParaRPr lang="ru-RU" sz="1400" b="1" dirty="0">
              <a:solidFill>
                <a:schemeClr val="tx2">
                  <a:lumMod val="75000"/>
                </a:schemeClr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  <p:cxnSp>
        <p:nvCxnSpPr>
          <p:cNvPr id="44" name="Прямая соединительная линия 43"/>
          <p:cNvCxnSpPr/>
          <p:nvPr/>
        </p:nvCxnSpPr>
        <p:spPr>
          <a:xfrm>
            <a:off x="467544" y="2519856"/>
            <a:ext cx="0" cy="1399366"/>
          </a:xfrm>
          <a:prstGeom prst="line">
            <a:avLst/>
          </a:prstGeom>
          <a:ln w="63500">
            <a:solidFill>
              <a:srgbClr val="009900"/>
            </a:solidFill>
            <a:prstDash val="sysDot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Прямоугольник 44"/>
          <p:cNvSpPr/>
          <p:nvPr/>
        </p:nvSpPr>
        <p:spPr>
          <a:xfrm>
            <a:off x="307508" y="3921900"/>
            <a:ext cx="4336500" cy="1188132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>
              <a:defRPr/>
            </a:pPr>
            <a:r>
              <a:rPr lang="ru-RU" sz="1400" dirty="0" smtClean="0">
                <a:solidFill>
                  <a:schemeClr val="tx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У конечного получателя бюджетных средств выездная часть проверки необходима в части уточнения отдельных первичных документов, подтверждающих расходование средств федерального бюджета</a:t>
            </a:r>
            <a:endParaRPr lang="ru-RU" sz="1400" b="1" dirty="0">
              <a:solidFill>
                <a:schemeClr val="tx2">
                  <a:lumMod val="75000"/>
                </a:schemeClr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  <p:cxnSp>
        <p:nvCxnSpPr>
          <p:cNvPr id="47" name="Прямая соединительная линия 46"/>
          <p:cNvCxnSpPr/>
          <p:nvPr/>
        </p:nvCxnSpPr>
        <p:spPr>
          <a:xfrm>
            <a:off x="4847211" y="3057804"/>
            <a:ext cx="2664296" cy="0"/>
          </a:xfrm>
          <a:prstGeom prst="line">
            <a:avLst/>
          </a:prstGeom>
          <a:ln w="222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Прямоугольник 47"/>
          <p:cNvSpPr/>
          <p:nvPr/>
        </p:nvSpPr>
        <p:spPr>
          <a:xfrm>
            <a:off x="4795379" y="3137070"/>
            <a:ext cx="358784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600" dirty="0" smtClean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Выводы:</a:t>
            </a:r>
          </a:p>
          <a:p>
            <a:pPr>
              <a:defRPr/>
            </a:pPr>
            <a:r>
              <a:rPr lang="ru-RU" sz="1600" dirty="0" smtClean="0">
                <a:solidFill>
                  <a:schemeClr val="accent1">
                    <a:lumMod val="75000"/>
                  </a:schemeClr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Применяя подход предварительного этапа подготовки к проверочным мероприятиям, мы имеем экономию временных и трудовых ресурсов</a:t>
            </a:r>
            <a:endParaRPr lang="ru-RU" sz="1600" dirty="0">
              <a:solidFill>
                <a:schemeClr val="accent1">
                  <a:lumMod val="75000"/>
                </a:schemeClr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50" name="Блок-схема: узел 49"/>
          <p:cNvSpPr/>
          <p:nvPr/>
        </p:nvSpPr>
        <p:spPr>
          <a:xfrm>
            <a:off x="3491880" y="2242543"/>
            <a:ext cx="249944" cy="216024"/>
          </a:xfrm>
          <a:prstGeom prst="flowChartConnector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1</a:t>
            </a:r>
            <a:endParaRPr lang="ru-RU" sz="14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1" name="Блок-схема: узел 50"/>
          <p:cNvSpPr/>
          <p:nvPr/>
        </p:nvSpPr>
        <p:spPr>
          <a:xfrm>
            <a:off x="575053" y="2521796"/>
            <a:ext cx="214884" cy="216024"/>
          </a:xfrm>
          <a:prstGeom prst="flowChartConnector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2</a:t>
            </a:r>
            <a:endParaRPr lang="ru-RU" sz="14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32" name="Picture 2" descr="C:\казна\общий архив\герб ФК\орел2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65609" y="117900"/>
            <a:ext cx="409444" cy="3780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36" name="Прямая соединительная линия 35"/>
          <p:cNvCxnSpPr/>
          <p:nvPr/>
        </p:nvCxnSpPr>
        <p:spPr>
          <a:xfrm>
            <a:off x="683568" y="521772"/>
            <a:ext cx="1368152" cy="0"/>
          </a:xfrm>
          <a:prstGeom prst="line">
            <a:avLst/>
          </a:prstGeom>
          <a:ln w="22225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Прямоугольник 45"/>
          <p:cNvSpPr/>
          <p:nvPr/>
        </p:nvSpPr>
        <p:spPr>
          <a:xfrm>
            <a:off x="562060" y="64235"/>
            <a:ext cx="3661580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altLang="ru-RU" sz="1100" b="1" dirty="0" smtClean="0">
                <a:latin typeface="Open Sans Condensed" pitchFamily="34" charset="0"/>
                <a:cs typeface="Times New Roman" pitchFamily="18" charset="0"/>
              </a:rPr>
              <a:t>УПРАВЛЕНИЕ ФЕДЕРАЛЬНОГО КАЗНАЧЕЙСТВА </a:t>
            </a:r>
            <a:endParaRPr lang="en-US" altLang="ru-RU" sz="1100" b="1" dirty="0" smtClean="0">
              <a:latin typeface="Open Sans Condensed" pitchFamily="34" charset="0"/>
              <a:cs typeface="Times New Roman" pitchFamily="18" charset="0"/>
            </a:endParaRPr>
          </a:p>
          <a:p>
            <a:r>
              <a:rPr lang="ru-RU" altLang="ru-RU" sz="1100" b="1" dirty="0" smtClean="0">
                <a:latin typeface="Open Sans Condensed" pitchFamily="34" charset="0"/>
                <a:cs typeface="Times New Roman" pitchFamily="18" charset="0"/>
              </a:rPr>
              <a:t>ПО РЕСПУБЛИКЕ ТАТАРСТАН </a:t>
            </a:r>
            <a:endParaRPr lang="ru-RU" sz="1100" dirty="0"/>
          </a:p>
        </p:txBody>
      </p:sp>
      <p:sp>
        <p:nvSpPr>
          <p:cNvPr id="49" name="Прямоугольник 48"/>
          <p:cNvSpPr/>
          <p:nvPr/>
        </p:nvSpPr>
        <p:spPr>
          <a:xfrm>
            <a:off x="613545" y="495122"/>
            <a:ext cx="1627369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ru-RU" sz="1200" dirty="0" smtClean="0">
                <a:solidFill>
                  <a:srgbClr val="1C1C1C"/>
                </a:solidFill>
                <a:latin typeface="Open Sans Condensed Light" pitchFamily="34" charset="0"/>
                <a:cs typeface="Times New Roman" pitchFamily="18" charset="0"/>
              </a:rPr>
              <a:t>tatarstan.roskazna.ru</a:t>
            </a:r>
            <a:endParaRPr lang="ru-RU" sz="1200" dirty="0"/>
          </a:p>
        </p:txBody>
      </p:sp>
    </p:spTree>
    <p:extLst>
      <p:ext uri="{BB962C8B-B14F-4D97-AF65-F5344CB8AC3E}">
        <p14:creationId xmlns:p14="http://schemas.microsoft.com/office/powerpoint/2010/main" val="1389740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00"/>
                            </p:stCondLst>
                            <p:childTnLst>
                              <p:par>
                                <p:cTn id="3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3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500"/>
                            </p:stCondLst>
                            <p:childTnLst>
                              <p:par>
                                <p:cTn id="3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000"/>
                            </p:stCondLst>
                            <p:childTnLst>
                              <p:par>
                                <p:cTn id="3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1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500"/>
                            </p:stCondLst>
                            <p:childTnLst>
                              <p:par>
                                <p:cTn id="4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3500"/>
                            </p:stCondLst>
                            <p:childTnLst>
                              <p:par>
                                <p:cTn id="4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1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000"/>
                            </p:stCondLst>
                            <p:childTnLst>
                              <p:par>
                                <p:cTn id="5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5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4500"/>
                            </p:stCondLst>
                            <p:childTnLst>
                              <p:par>
                                <p:cTn id="5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000"/>
                            </p:stCondLst>
                            <p:childTnLst>
                              <p:par>
                                <p:cTn id="6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5500"/>
                            </p:stCondLst>
                            <p:childTnLst>
                              <p:par>
                                <p:cTn id="6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6000"/>
                            </p:stCondLst>
                            <p:childTnLst>
                              <p:par>
                                <p:cTn id="73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5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7000"/>
                            </p:stCondLst>
                            <p:childTnLst>
                              <p:par>
                                <p:cTn id="7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8000"/>
                            </p:stCondLst>
                            <p:childTnLst>
                              <p:par>
                                <p:cTn id="83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5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8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/>
      <p:bldP spid="39" grpId="0"/>
      <p:bldP spid="41" grpId="0"/>
      <p:bldP spid="20" grpId="0"/>
      <p:bldP spid="34" grpId="0" animBg="1"/>
      <p:bldP spid="45" grpId="0" animBg="1"/>
      <p:bldP spid="48" grpId="0"/>
      <p:bldP spid="50" grpId="0" animBg="1"/>
      <p:bldP spid="51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3"/>
          <p:cNvSpPr txBox="1">
            <a:spLocks noGrp="1"/>
          </p:cNvSpPr>
          <p:nvPr/>
        </p:nvSpPr>
        <p:spPr bwMode="auto">
          <a:xfrm>
            <a:off x="8861426" y="4943475"/>
            <a:ext cx="282575" cy="2000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r">
              <a:defRPr/>
            </a:pPr>
            <a:fld id="{A98ED281-1EC3-461D-93DF-A89E91540868}" type="slidenum">
              <a:rPr lang="en-US" sz="1200" b="1">
                <a:solidFill>
                  <a:schemeClr val="tx2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  <a:sym typeface="Lucida Grande"/>
              </a:rPr>
              <a:pPr algn="r">
                <a:defRPr/>
              </a:pPr>
              <a:t>4</a:t>
            </a:fld>
            <a:endParaRPr lang="en-US" sz="1200" b="1" dirty="0">
              <a:solidFill>
                <a:schemeClr val="tx2"/>
              </a:solidFill>
              <a:latin typeface="Arial" pitchFamily="34" charset="0"/>
              <a:ea typeface="ＭＳ Ｐゴシック" pitchFamily="34" charset="-128"/>
              <a:cs typeface="Arial" pitchFamily="34" charset="0"/>
              <a:sym typeface="Lucida Grande"/>
            </a:endParaRPr>
          </a:p>
        </p:txBody>
      </p:sp>
      <p:sp>
        <p:nvSpPr>
          <p:cNvPr id="7" name="Номер слайда 3"/>
          <p:cNvSpPr txBox="1">
            <a:spLocks noGrp="1"/>
          </p:cNvSpPr>
          <p:nvPr/>
        </p:nvSpPr>
        <p:spPr bwMode="auto">
          <a:xfrm>
            <a:off x="8861426" y="4943475"/>
            <a:ext cx="282575" cy="2000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r">
              <a:defRPr/>
            </a:pPr>
            <a:fld id="{A98ED281-1EC3-461D-93DF-A89E91540868}" type="slidenum">
              <a:rPr lang="en-US" sz="1200" b="1">
                <a:solidFill>
                  <a:schemeClr val="tx2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  <a:sym typeface="Lucida Grande"/>
              </a:rPr>
              <a:pPr algn="r">
                <a:defRPr/>
              </a:pPr>
              <a:t>4</a:t>
            </a:fld>
            <a:endParaRPr lang="en-US" sz="1200" b="1" dirty="0">
              <a:solidFill>
                <a:schemeClr val="tx2"/>
              </a:solidFill>
              <a:latin typeface="Arial" pitchFamily="34" charset="0"/>
              <a:ea typeface="ＭＳ Ｐゴシック" pitchFamily="34" charset="-128"/>
              <a:cs typeface="Arial" pitchFamily="34" charset="0"/>
              <a:sym typeface="Lucida Grande"/>
            </a:endParaRPr>
          </a:p>
        </p:txBody>
      </p:sp>
      <p:sp>
        <p:nvSpPr>
          <p:cNvPr id="55" name="Номер слайда 3"/>
          <p:cNvSpPr txBox="1">
            <a:spLocks noGrp="1"/>
          </p:cNvSpPr>
          <p:nvPr/>
        </p:nvSpPr>
        <p:spPr bwMode="auto">
          <a:xfrm>
            <a:off x="8861426" y="4943475"/>
            <a:ext cx="282575" cy="2000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r">
              <a:defRPr/>
            </a:pPr>
            <a:fld id="{A98ED281-1EC3-461D-93DF-A89E91540868}" type="slidenum">
              <a:rPr lang="en-US" sz="1200" b="1">
                <a:solidFill>
                  <a:schemeClr val="tx2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  <a:sym typeface="Lucida Grande"/>
              </a:rPr>
              <a:pPr algn="r">
                <a:defRPr/>
              </a:pPr>
              <a:t>4</a:t>
            </a:fld>
            <a:endParaRPr lang="en-US" sz="1200" b="1" dirty="0">
              <a:solidFill>
                <a:schemeClr val="tx2"/>
              </a:solidFill>
              <a:latin typeface="Arial" pitchFamily="34" charset="0"/>
              <a:ea typeface="ＭＳ Ｐゴシック" pitchFamily="34" charset="-128"/>
              <a:cs typeface="Arial" pitchFamily="34" charset="0"/>
              <a:sym typeface="Lucida Grande"/>
            </a:endParaRPr>
          </a:p>
        </p:txBody>
      </p:sp>
      <p:sp>
        <p:nvSpPr>
          <p:cNvPr id="56" name="Номер слайда 3"/>
          <p:cNvSpPr txBox="1">
            <a:spLocks noGrp="1"/>
          </p:cNvSpPr>
          <p:nvPr/>
        </p:nvSpPr>
        <p:spPr bwMode="auto">
          <a:xfrm>
            <a:off x="8861426" y="4943475"/>
            <a:ext cx="282575" cy="2000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r">
              <a:defRPr/>
            </a:pPr>
            <a:fld id="{A98ED281-1EC3-461D-93DF-A89E91540868}" type="slidenum">
              <a:rPr lang="en-US" sz="1200" b="1">
                <a:solidFill>
                  <a:schemeClr val="tx2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  <a:sym typeface="Lucida Grande"/>
              </a:rPr>
              <a:pPr algn="r">
                <a:defRPr/>
              </a:pPr>
              <a:t>4</a:t>
            </a:fld>
            <a:endParaRPr lang="en-US" sz="1200" b="1" dirty="0">
              <a:solidFill>
                <a:schemeClr val="tx2"/>
              </a:solidFill>
              <a:latin typeface="Arial" pitchFamily="34" charset="0"/>
              <a:ea typeface="ＭＳ Ｐゴシック" pitchFamily="34" charset="-128"/>
              <a:cs typeface="Arial" pitchFamily="34" charset="0"/>
              <a:sym typeface="Lucida Grande"/>
            </a:endParaRPr>
          </a:p>
        </p:txBody>
      </p:sp>
      <p:sp>
        <p:nvSpPr>
          <p:cNvPr id="60" name="Номер слайда 3"/>
          <p:cNvSpPr txBox="1">
            <a:spLocks noGrp="1"/>
          </p:cNvSpPr>
          <p:nvPr/>
        </p:nvSpPr>
        <p:spPr bwMode="auto">
          <a:xfrm>
            <a:off x="8861426" y="4943475"/>
            <a:ext cx="282575" cy="2000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r">
              <a:defRPr/>
            </a:pPr>
            <a:fld id="{A98ED281-1EC3-461D-93DF-A89E91540868}" type="slidenum">
              <a:rPr lang="en-US" sz="1200" b="1">
                <a:solidFill>
                  <a:schemeClr val="tx2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  <a:sym typeface="Lucida Grande"/>
              </a:rPr>
              <a:pPr algn="r">
                <a:defRPr/>
              </a:pPr>
              <a:t>4</a:t>
            </a:fld>
            <a:endParaRPr lang="en-US" sz="1200" b="1" dirty="0">
              <a:solidFill>
                <a:schemeClr val="tx2"/>
              </a:solidFill>
              <a:latin typeface="Arial" pitchFamily="34" charset="0"/>
              <a:ea typeface="ＭＳ Ｐゴシック" pitchFamily="34" charset="-128"/>
              <a:cs typeface="Arial" pitchFamily="34" charset="0"/>
              <a:sym typeface="Lucida Grande"/>
            </a:endParaRPr>
          </a:p>
        </p:txBody>
      </p:sp>
      <p:sp>
        <p:nvSpPr>
          <p:cNvPr id="73" name="Прямоугольник 72"/>
          <p:cNvSpPr/>
          <p:nvPr/>
        </p:nvSpPr>
        <p:spPr>
          <a:xfrm>
            <a:off x="4355976" y="0"/>
            <a:ext cx="478802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1200" b="1" dirty="0" smtClean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Предоставление жилых </a:t>
            </a:r>
          </a:p>
          <a:p>
            <a:pPr algn="r"/>
            <a:r>
              <a:rPr lang="ru-RU" sz="1200" b="1" dirty="0" smtClean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помещений детям-сиротам за </a:t>
            </a:r>
          </a:p>
          <a:p>
            <a:pPr algn="r"/>
            <a:r>
              <a:rPr lang="ru-RU" sz="1200" b="1" dirty="0" smtClean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счет федеральных субсидий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091740" y="2464037"/>
            <a:ext cx="283610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 smtClean="0">
                <a:solidFill>
                  <a:schemeClr val="tx2">
                    <a:lumMod val="75000"/>
                  </a:schemeClr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Управление </a:t>
            </a:r>
          </a:p>
          <a:p>
            <a:pPr algn="ctr"/>
            <a:r>
              <a:rPr lang="ru-RU" sz="1400" dirty="0" smtClean="0">
                <a:solidFill>
                  <a:schemeClr val="tx2">
                    <a:lumMod val="75000"/>
                  </a:schemeClr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Федерального казначейства </a:t>
            </a:r>
          </a:p>
          <a:p>
            <a:pPr algn="ctr"/>
            <a:r>
              <a:rPr lang="ru-RU" sz="1400" dirty="0" smtClean="0">
                <a:solidFill>
                  <a:schemeClr val="tx2">
                    <a:lumMod val="75000"/>
                  </a:schemeClr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по Республике Татарстан</a:t>
            </a:r>
          </a:p>
        </p:txBody>
      </p:sp>
      <p:pic>
        <p:nvPicPr>
          <p:cNvPr id="18" name="Picture 2" descr="C:\казна\общий архив\герб ФК\орел2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57766" y="1764010"/>
            <a:ext cx="504056" cy="5135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Прямоугольник 1"/>
          <p:cNvSpPr/>
          <p:nvPr/>
        </p:nvSpPr>
        <p:spPr>
          <a:xfrm>
            <a:off x="6259483" y="1481462"/>
            <a:ext cx="211307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sz="1400" dirty="0" err="1">
                <a:solidFill>
                  <a:schemeClr val="tx2">
                    <a:lumMod val="75000"/>
                  </a:schemeClr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Елабужский</a:t>
            </a:r>
            <a:r>
              <a:rPr lang="ru-RU" sz="1400" dirty="0">
                <a:solidFill>
                  <a:schemeClr val="tx2">
                    <a:lumMod val="75000"/>
                  </a:schemeClr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endParaRPr lang="ru-RU" sz="1400" dirty="0" smtClean="0">
              <a:solidFill>
                <a:schemeClr val="tx2">
                  <a:lumMod val="75000"/>
                </a:schemeClr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>
              <a:defRPr/>
            </a:pPr>
            <a:r>
              <a:rPr lang="ru-RU" sz="1400" dirty="0" smtClean="0">
                <a:solidFill>
                  <a:schemeClr val="tx2">
                    <a:lumMod val="75000"/>
                  </a:schemeClr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муниципальный </a:t>
            </a:r>
            <a:r>
              <a:rPr lang="ru-RU" sz="1400" dirty="0">
                <a:solidFill>
                  <a:schemeClr val="tx2">
                    <a:lumMod val="75000"/>
                  </a:schemeClr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район 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300473" y="1493739"/>
            <a:ext cx="290571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400" dirty="0" err="1">
                <a:solidFill>
                  <a:schemeClr val="tx2">
                    <a:lumMod val="75000"/>
                  </a:schemeClr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Пестречинский</a:t>
            </a:r>
            <a:r>
              <a:rPr lang="ru-RU" sz="1400" dirty="0">
                <a:solidFill>
                  <a:schemeClr val="tx2">
                    <a:lumMod val="75000"/>
                  </a:schemeClr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endParaRPr lang="ru-RU" sz="1400" dirty="0" smtClean="0">
              <a:solidFill>
                <a:schemeClr val="tx2">
                  <a:lumMod val="75000"/>
                </a:schemeClr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>
              <a:defRPr/>
            </a:pPr>
            <a:r>
              <a:rPr lang="ru-RU" sz="1400" dirty="0" smtClean="0">
                <a:solidFill>
                  <a:schemeClr val="tx2">
                    <a:lumMod val="75000"/>
                  </a:schemeClr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муниципальный район</a:t>
            </a:r>
            <a:endParaRPr lang="en-US" sz="1400" dirty="0">
              <a:solidFill>
                <a:schemeClr val="tx2">
                  <a:lumMod val="75000"/>
                </a:schemeClr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6348450" y="3202700"/>
            <a:ext cx="267383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400" dirty="0" err="1" smtClean="0">
                <a:solidFill>
                  <a:schemeClr val="tx2">
                    <a:lumMod val="75000"/>
                  </a:schemeClr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Аксубаевский</a:t>
            </a:r>
            <a:r>
              <a:rPr lang="ru-RU" sz="1400" dirty="0" smtClean="0">
                <a:solidFill>
                  <a:schemeClr val="tx2">
                    <a:lumMod val="75000"/>
                  </a:schemeClr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</a:p>
          <a:p>
            <a:pPr algn="ctr">
              <a:defRPr/>
            </a:pPr>
            <a:r>
              <a:rPr lang="ru-RU" sz="1400" dirty="0" smtClean="0">
                <a:solidFill>
                  <a:schemeClr val="tx2">
                    <a:lumMod val="75000"/>
                  </a:schemeClr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муниципальный </a:t>
            </a:r>
            <a:r>
              <a:rPr lang="ru-RU" sz="1400" dirty="0">
                <a:solidFill>
                  <a:schemeClr val="tx2">
                    <a:lumMod val="75000"/>
                  </a:schemeClr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район </a:t>
            </a:r>
          </a:p>
        </p:txBody>
      </p:sp>
      <p:sp>
        <p:nvSpPr>
          <p:cNvPr id="22" name="Прямоугольник 21"/>
          <p:cNvSpPr/>
          <p:nvPr/>
        </p:nvSpPr>
        <p:spPr>
          <a:xfrm>
            <a:off x="146572" y="3276711"/>
            <a:ext cx="258064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400" dirty="0" err="1" smtClean="0">
                <a:solidFill>
                  <a:schemeClr val="tx2">
                    <a:lumMod val="75000"/>
                  </a:schemeClr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Мамадышский</a:t>
            </a:r>
            <a:r>
              <a:rPr lang="ru-RU" sz="1400" dirty="0" smtClean="0">
                <a:solidFill>
                  <a:schemeClr val="tx2">
                    <a:lumMod val="75000"/>
                  </a:schemeClr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1400" dirty="0">
                <a:solidFill>
                  <a:schemeClr val="tx2">
                    <a:lumMod val="75000"/>
                  </a:schemeClr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муниципальный район</a:t>
            </a:r>
            <a:endParaRPr lang="en-US" sz="1400" dirty="0">
              <a:solidFill>
                <a:schemeClr val="tx2">
                  <a:lumMod val="75000"/>
                </a:schemeClr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1317036" y="4520268"/>
            <a:ext cx="278503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400" dirty="0" err="1" smtClean="0">
                <a:solidFill>
                  <a:schemeClr val="tx2">
                    <a:lumMod val="75000"/>
                  </a:schemeClr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Дрожжановский</a:t>
            </a:r>
            <a:r>
              <a:rPr lang="ru-RU" sz="1400" dirty="0" smtClean="0">
                <a:solidFill>
                  <a:schemeClr val="tx2">
                    <a:lumMod val="75000"/>
                  </a:schemeClr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1400" dirty="0">
                <a:solidFill>
                  <a:schemeClr val="tx2">
                    <a:lumMod val="75000"/>
                  </a:schemeClr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муниципальный район</a:t>
            </a:r>
            <a:endParaRPr lang="en-US" sz="1400" dirty="0">
              <a:solidFill>
                <a:schemeClr val="tx2">
                  <a:lumMod val="75000"/>
                </a:schemeClr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5728270" y="4566022"/>
            <a:ext cx="278503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400" dirty="0" smtClean="0">
                <a:solidFill>
                  <a:schemeClr val="tx2">
                    <a:lumMod val="75000"/>
                  </a:schemeClr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Город </a:t>
            </a:r>
          </a:p>
          <a:p>
            <a:pPr algn="ctr">
              <a:defRPr/>
            </a:pPr>
            <a:r>
              <a:rPr lang="ru-RU" sz="1400" dirty="0" smtClean="0">
                <a:solidFill>
                  <a:schemeClr val="tx2">
                    <a:lumMod val="75000"/>
                  </a:schemeClr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Набережные Челны</a:t>
            </a:r>
            <a:endParaRPr lang="en-US" sz="1400" dirty="0">
              <a:solidFill>
                <a:schemeClr val="tx2">
                  <a:lumMod val="75000"/>
                </a:schemeClr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2056" name="Picture 8" descr="C:\Documents and Settings\KrasnovRY\Рабочий стол\самара\525767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99657" y="1003065"/>
            <a:ext cx="844185" cy="4783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7" name="Picture 9" descr="D:\самара\14079436208280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2564" y="4057651"/>
            <a:ext cx="576442" cy="5815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10" descr="C:\Documents and Settings\KrasnovRY\Рабочий стол\самара\aksubayevo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7868" y="2729558"/>
            <a:ext cx="468607" cy="5766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9" name="Picture 11" descr="C:\Documents and Settings\KrasnovRY\Рабочий стол\самара\drogganoye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7095" y="4101148"/>
            <a:ext cx="498721" cy="5380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0" name="Picture 12" descr="C:\Documents and Settings\KrasnovRY\Рабочий стол\самара\Flag_of_Pestrechinsky_rayon_(Tatarstan)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785" y="1115849"/>
            <a:ext cx="719927" cy="4497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1" name="Picture 13" descr="C:\Documents and Settings\KrasnovRY\Рабочий стол\самара\mamadysh.pn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3955" y="2761343"/>
            <a:ext cx="471797" cy="5933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" name="Picture 2" descr="C:\Documents and Settings\KrasnovRY\Рабочий стол\стикеры для презентаций\Arrow-Left.pn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3145149">
            <a:off x="2893527" y="2203134"/>
            <a:ext cx="1110765" cy="3235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7" name="Picture 2" descr="C:\Documents and Settings\KrasnovRY\Рабочий стол\стикеры для презентаций\Arrow-Left.pn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2370158" y="2879127"/>
            <a:ext cx="882444" cy="3235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8" name="Picture 2" descr="C:\Documents and Settings\KrasnovRY\Рабочий стол\стикеры для презентаций\Arrow-Left.png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7573792">
            <a:off x="3330326" y="3325713"/>
            <a:ext cx="758430" cy="4314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9" name="Picture 2" descr="C:\Documents and Settings\KrasnovRY\Рабочий стол\стикеры для презентаций\Arrow-Left.png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796695">
            <a:off x="5046794" y="3368743"/>
            <a:ext cx="747668" cy="4314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" name="Picture 2" descr="C:\Documents and Settings\KrasnovRY\Рабочий стол\стикеры для презентаций\Arrow-Left.png"/>
          <p:cNvPicPr>
            <a:picLocks noChangeAspect="1" noChangeArrowheads="1"/>
          </p:cNvPicPr>
          <p:nvPr/>
        </p:nvPicPr>
        <p:blipFill>
          <a:blip r:embed="rId17" cstate="print"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62017" y="3031081"/>
            <a:ext cx="1009195" cy="3235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" name="Picture 2" descr="C:\Documents and Settings\KrasnovRY\Рабочий стол\стикеры для презентаций\Arrow-Left.png"/>
          <p:cNvPicPr>
            <a:picLocks noChangeAspect="1" noChangeArrowheads="1"/>
          </p:cNvPicPr>
          <p:nvPr/>
        </p:nvPicPr>
        <p:blipFill>
          <a:blip r:embed="rId19" cstate="print">
            <a:extLst>
              <a:ext uri="{BEBA8EAE-BF5A-486C-A8C5-ECC9F3942E4B}">
                <a14:imgProps xmlns:a14="http://schemas.microsoft.com/office/drawing/2010/main">
                  <a14:imgLayer r:embed="rId20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8598088">
            <a:off x="5209577" y="2061815"/>
            <a:ext cx="904879" cy="4314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2" name="TextBox 156"/>
          <p:cNvSpPr txBox="1">
            <a:spLocks noChangeArrowheads="1"/>
          </p:cNvSpPr>
          <p:nvPr/>
        </p:nvSpPr>
        <p:spPr bwMode="auto">
          <a:xfrm>
            <a:off x="3311407" y="1978487"/>
            <a:ext cx="870214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1600" dirty="0" smtClean="0">
                <a:solidFill>
                  <a:srgbClr val="FF0000"/>
                </a:solidFill>
                <a:latin typeface="Calibri" pitchFamily="34" charset="0"/>
              </a:rPr>
              <a:t>48км</a:t>
            </a:r>
            <a:endParaRPr lang="ru-RU" sz="1600" dirty="0">
              <a:solidFill>
                <a:srgbClr val="FF0000"/>
              </a:solidFill>
              <a:latin typeface="Calibri" pitchFamily="34" charset="0"/>
            </a:endParaRPr>
          </a:p>
        </p:txBody>
      </p:sp>
      <p:sp>
        <p:nvSpPr>
          <p:cNvPr id="43" name="TextBox 156"/>
          <p:cNvSpPr txBox="1">
            <a:spLocks noChangeArrowheads="1"/>
          </p:cNvSpPr>
          <p:nvPr/>
        </p:nvSpPr>
        <p:spPr bwMode="auto">
          <a:xfrm>
            <a:off x="2339264" y="3105774"/>
            <a:ext cx="870214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1600" dirty="0" smtClean="0">
                <a:solidFill>
                  <a:srgbClr val="FF0000"/>
                </a:solidFill>
                <a:latin typeface="Calibri" pitchFamily="34" charset="0"/>
              </a:rPr>
              <a:t>165км</a:t>
            </a:r>
            <a:endParaRPr lang="ru-RU" sz="1600" dirty="0">
              <a:solidFill>
                <a:srgbClr val="FF0000"/>
              </a:solidFill>
              <a:latin typeface="Calibri" pitchFamily="34" charset="0"/>
            </a:endParaRPr>
          </a:p>
        </p:txBody>
      </p:sp>
      <p:sp>
        <p:nvSpPr>
          <p:cNvPr id="44" name="TextBox 156"/>
          <p:cNvSpPr txBox="1">
            <a:spLocks noChangeArrowheads="1"/>
          </p:cNvSpPr>
          <p:nvPr/>
        </p:nvSpPr>
        <p:spPr bwMode="auto">
          <a:xfrm>
            <a:off x="3639580" y="3575283"/>
            <a:ext cx="870214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1600" dirty="0" smtClean="0">
                <a:solidFill>
                  <a:srgbClr val="FF0000"/>
                </a:solidFill>
                <a:latin typeface="Calibri" pitchFamily="34" charset="0"/>
              </a:rPr>
              <a:t>212км</a:t>
            </a:r>
            <a:endParaRPr lang="ru-RU" sz="1600" dirty="0">
              <a:solidFill>
                <a:srgbClr val="FF0000"/>
              </a:solidFill>
              <a:latin typeface="Calibri" pitchFamily="34" charset="0"/>
            </a:endParaRPr>
          </a:p>
        </p:txBody>
      </p:sp>
      <p:sp>
        <p:nvSpPr>
          <p:cNvPr id="45" name="TextBox 156"/>
          <p:cNvSpPr txBox="1">
            <a:spLocks noChangeArrowheads="1"/>
          </p:cNvSpPr>
          <p:nvPr/>
        </p:nvSpPr>
        <p:spPr bwMode="auto">
          <a:xfrm>
            <a:off x="4844250" y="1926045"/>
            <a:ext cx="870214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1600" dirty="0" smtClean="0">
                <a:solidFill>
                  <a:srgbClr val="FF0000"/>
                </a:solidFill>
                <a:latin typeface="Calibri" pitchFamily="34" charset="0"/>
              </a:rPr>
              <a:t>215км</a:t>
            </a:r>
            <a:endParaRPr lang="ru-RU" sz="1600" dirty="0">
              <a:solidFill>
                <a:srgbClr val="FF0000"/>
              </a:solidFill>
              <a:latin typeface="Calibri" pitchFamily="34" charset="0"/>
            </a:endParaRPr>
          </a:p>
        </p:txBody>
      </p:sp>
      <p:sp>
        <p:nvSpPr>
          <p:cNvPr id="46" name="TextBox 156"/>
          <p:cNvSpPr txBox="1">
            <a:spLocks noChangeArrowheads="1"/>
          </p:cNvSpPr>
          <p:nvPr/>
        </p:nvSpPr>
        <p:spPr bwMode="auto">
          <a:xfrm>
            <a:off x="5970270" y="2776311"/>
            <a:ext cx="870214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1600" dirty="0" smtClean="0">
                <a:solidFill>
                  <a:srgbClr val="FF0000"/>
                </a:solidFill>
                <a:latin typeface="Calibri" pitchFamily="34" charset="0"/>
              </a:rPr>
              <a:t>180 км</a:t>
            </a:r>
            <a:endParaRPr lang="ru-RU" sz="1600" dirty="0">
              <a:solidFill>
                <a:srgbClr val="FF0000"/>
              </a:solidFill>
              <a:latin typeface="Calibri" pitchFamily="34" charset="0"/>
            </a:endParaRPr>
          </a:p>
        </p:txBody>
      </p:sp>
      <p:sp>
        <p:nvSpPr>
          <p:cNvPr id="47" name="TextBox 156"/>
          <p:cNvSpPr txBox="1">
            <a:spLocks noChangeArrowheads="1"/>
          </p:cNvSpPr>
          <p:nvPr/>
        </p:nvSpPr>
        <p:spPr bwMode="auto">
          <a:xfrm>
            <a:off x="4529730" y="3532145"/>
            <a:ext cx="870214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1600" dirty="0" smtClean="0">
                <a:solidFill>
                  <a:srgbClr val="FF0000"/>
                </a:solidFill>
                <a:latin typeface="Calibri" pitchFamily="34" charset="0"/>
              </a:rPr>
              <a:t>241км</a:t>
            </a:r>
            <a:endParaRPr lang="ru-RU" sz="1600" dirty="0">
              <a:solidFill>
                <a:srgbClr val="FF0000"/>
              </a:solidFill>
              <a:latin typeface="Calibri" pitchFamily="34" charset="0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96424" y="774124"/>
            <a:ext cx="32031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 smtClean="0">
                <a:solidFill>
                  <a:srgbClr val="0099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Отдел УФК по РТ № 34 – 0 км</a:t>
            </a:r>
          </a:p>
        </p:txBody>
      </p:sp>
      <p:cxnSp>
        <p:nvCxnSpPr>
          <p:cNvPr id="50" name="Прямая соединительная линия 49"/>
          <p:cNvCxnSpPr/>
          <p:nvPr/>
        </p:nvCxnSpPr>
        <p:spPr>
          <a:xfrm>
            <a:off x="129169" y="774124"/>
            <a:ext cx="3086673" cy="0"/>
          </a:xfrm>
          <a:prstGeom prst="line">
            <a:avLst/>
          </a:prstGeom>
          <a:ln w="38100" cmpd="sng">
            <a:solidFill>
              <a:srgbClr val="00CC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Прямая соединительная линия 50"/>
          <p:cNvCxnSpPr/>
          <p:nvPr/>
        </p:nvCxnSpPr>
        <p:spPr>
          <a:xfrm flipH="1">
            <a:off x="3215841" y="774124"/>
            <a:ext cx="6310" cy="1224023"/>
          </a:xfrm>
          <a:prstGeom prst="line">
            <a:avLst/>
          </a:prstGeom>
          <a:ln w="38100" cmpd="sng">
            <a:solidFill>
              <a:srgbClr val="00CC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Прямая соединительная линия 52"/>
          <p:cNvCxnSpPr/>
          <p:nvPr/>
        </p:nvCxnSpPr>
        <p:spPr>
          <a:xfrm>
            <a:off x="130756" y="774124"/>
            <a:ext cx="0" cy="1224023"/>
          </a:xfrm>
          <a:prstGeom prst="line">
            <a:avLst/>
          </a:prstGeom>
          <a:ln w="38100" cmpd="sng">
            <a:solidFill>
              <a:srgbClr val="00CC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Прямая соединительная линия 60"/>
          <p:cNvCxnSpPr/>
          <p:nvPr/>
        </p:nvCxnSpPr>
        <p:spPr>
          <a:xfrm>
            <a:off x="129168" y="1995671"/>
            <a:ext cx="3086673" cy="0"/>
          </a:xfrm>
          <a:prstGeom prst="line">
            <a:avLst/>
          </a:prstGeom>
          <a:ln w="38100" cmpd="sng">
            <a:solidFill>
              <a:srgbClr val="00CC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Прямая соединительная линия 63"/>
          <p:cNvCxnSpPr/>
          <p:nvPr/>
        </p:nvCxnSpPr>
        <p:spPr>
          <a:xfrm>
            <a:off x="5772687" y="764280"/>
            <a:ext cx="3086673" cy="0"/>
          </a:xfrm>
          <a:prstGeom prst="line">
            <a:avLst/>
          </a:prstGeom>
          <a:ln w="38100" cmpd="sng">
            <a:solidFill>
              <a:srgbClr val="00CC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Прямая соединительная линия 64"/>
          <p:cNvCxnSpPr/>
          <p:nvPr/>
        </p:nvCxnSpPr>
        <p:spPr>
          <a:xfrm flipH="1">
            <a:off x="8859359" y="764280"/>
            <a:ext cx="6310" cy="1224023"/>
          </a:xfrm>
          <a:prstGeom prst="line">
            <a:avLst/>
          </a:prstGeom>
          <a:ln w="38100" cmpd="sng">
            <a:solidFill>
              <a:srgbClr val="00CC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Прямая соединительная линия 65"/>
          <p:cNvCxnSpPr/>
          <p:nvPr/>
        </p:nvCxnSpPr>
        <p:spPr>
          <a:xfrm>
            <a:off x="5774274" y="764280"/>
            <a:ext cx="0" cy="1224023"/>
          </a:xfrm>
          <a:prstGeom prst="line">
            <a:avLst/>
          </a:prstGeom>
          <a:ln w="38100" cmpd="sng">
            <a:solidFill>
              <a:srgbClr val="00CC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Прямая соединительная линия 66"/>
          <p:cNvCxnSpPr/>
          <p:nvPr/>
        </p:nvCxnSpPr>
        <p:spPr>
          <a:xfrm>
            <a:off x="5772686" y="1985828"/>
            <a:ext cx="3086673" cy="0"/>
          </a:xfrm>
          <a:prstGeom prst="line">
            <a:avLst/>
          </a:prstGeom>
          <a:ln w="38100" cmpd="sng">
            <a:solidFill>
              <a:srgbClr val="00CC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Прямая соединительная линия 67"/>
          <p:cNvCxnSpPr/>
          <p:nvPr/>
        </p:nvCxnSpPr>
        <p:spPr>
          <a:xfrm>
            <a:off x="96424" y="2529741"/>
            <a:ext cx="3029779" cy="3619"/>
          </a:xfrm>
          <a:prstGeom prst="line">
            <a:avLst/>
          </a:prstGeom>
          <a:ln w="38100" cmpd="sng">
            <a:solidFill>
              <a:srgbClr val="00CC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Прямая соединительная линия 68"/>
          <p:cNvCxnSpPr/>
          <p:nvPr/>
        </p:nvCxnSpPr>
        <p:spPr>
          <a:xfrm flipH="1">
            <a:off x="3126202" y="2533360"/>
            <a:ext cx="6310" cy="1224023"/>
          </a:xfrm>
          <a:prstGeom prst="line">
            <a:avLst/>
          </a:prstGeom>
          <a:ln w="38100" cmpd="sng">
            <a:solidFill>
              <a:srgbClr val="00CC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Прямая соединительная линия 69"/>
          <p:cNvCxnSpPr/>
          <p:nvPr/>
        </p:nvCxnSpPr>
        <p:spPr>
          <a:xfrm>
            <a:off x="111963" y="2529741"/>
            <a:ext cx="0" cy="1224023"/>
          </a:xfrm>
          <a:prstGeom prst="line">
            <a:avLst/>
          </a:prstGeom>
          <a:ln w="38100" cmpd="sng">
            <a:solidFill>
              <a:srgbClr val="00CC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Прямая соединительная линия 70"/>
          <p:cNvCxnSpPr/>
          <p:nvPr/>
        </p:nvCxnSpPr>
        <p:spPr>
          <a:xfrm>
            <a:off x="96424" y="3753764"/>
            <a:ext cx="3029778" cy="1144"/>
          </a:xfrm>
          <a:prstGeom prst="line">
            <a:avLst/>
          </a:prstGeom>
          <a:ln w="38100" cmpd="sng">
            <a:solidFill>
              <a:srgbClr val="00CC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Прямая соединительная линия 71"/>
          <p:cNvCxnSpPr/>
          <p:nvPr/>
        </p:nvCxnSpPr>
        <p:spPr>
          <a:xfrm>
            <a:off x="5918848" y="2457689"/>
            <a:ext cx="3086673" cy="0"/>
          </a:xfrm>
          <a:prstGeom prst="line">
            <a:avLst/>
          </a:prstGeom>
          <a:ln w="38100" cmpd="sng">
            <a:solidFill>
              <a:srgbClr val="00CC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Прямая соединительная линия 73"/>
          <p:cNvCxnSpPr/>
          <p:nvPr/>
        </p:nvCxnSpPr>
        <p:spPr>
          <a:xfrm flipH="1">
            <a:off x="9005520" y="2457689"/>
            <a:ext cx="6310" cy="1224023"/>
          </a:xfrm>
          <a:prstGeom prst="line">
            <a:avLst/>
          </a:prstGeom>
          <a:ln w="38100" cmpd="sng">
            <a:solidFill>
              <a:srgbClr val="00CC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Прямая соединительная линия 74"/>
          <p:cNvCxnSpPr/>
          <p:nvPr/>
        </p:nvCxnSpPr>
        <p:spPr>
          <a:xfrm>
            <a:off x="5920435" y="2457689"/>
            <a:ext cx="0" cy="1224023"/>
          </a:xfrm>
          <a:prstGeom prst="line">
            <a:avLst/>
          </a:prstGeom>
          <a:ln w="38100" cmpd="sng">
            <a:solidFill>
              <a:srgbClr val="00CC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Прямая соединительная линия 75"/>
          <p:cNvCxnSpPr/>
          <p:nvPr/>
        </p:nvCxnSpPr>
        <p:spPr>
          <a:xfrm>
            <a:off x="5918847" y="3679237"/>
            <a:ext cx="3086673" cy="0"/>
          </a:xfrm>
          <a:prstGeom prst="line">
            <a:avLst/>
          </a:prstGeom>
          <a:ln w="38100" cmpd="sng">
            <a:solidFill>
              <a:srgbClr val="00CC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Прямая соединительная линия 76"/>
          <p:cNvCxnSpPr/>
          <p:nvPr/>
        </p:nvCxnSpPr>
        <p:spPr>
          <a:xfrm>
            <a:off x="5716888" y="3826747"/>
            <a:ext cx="3086673" cy="0"/>
          </a:xfrm>
          <a:prstGeom prst="line">
            <a:avLst/>
          </a:prstGeom>
          <a:ln w="38100" cmpd="sng">
            <a:solidFill>
              <a:srgbClr val="00CC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Прямая соединительная линия 77"/>
          <p:cNvCxnSpPr/>
          <p:nvPr/>
        </p:nvCxnSpPr>
        <p:spPr>
          <a:xfrm flipH="1">
            <a:off x="8803560" y="3826747"/>
            <a:ext cx="6310" cy="1224023"/>
          </a:xfrm>
          <a:prstGeom prst="line">
            <a:avLst/>
          </a:prstGeom>
          <a:ln w="38100" cmpd="sng">
            <a:solidFill>
              <a:srgbClr val="00CC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Прямая соединительная линия 78"/>
          <p:cNvCxnSpPr/>
          <p:nvPr/>
        </p:nvCxnSpPr>
        <p:spPr>
          <a:xfrm>
            <a:off x="5718475" y="3826747"/>
            <a:ext cx="0" cy="1224023"/>
          </a:xfrm>
          <a:prstGeom prst="line">
            <a:avLst/>
          </a:prstGeom>
          <a:ln w="38100" cmpd="sng">
            <a:solidFill>
              <a:srgbClr val="00CC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Прямая соединительная линия 79"/>
          <p:cNvCxnSpPr/>
          <p:nvPr/>
        </p:nvCxnSpPr>
        <p:spPr>
          <a:xfrm>
            <a:off x="5716887" y="5048294"/>
            <a:ext cx="3086673" cy="0"/>
          </a:xfrm>
          <a:prstGeom prst="line">
            <a:avLst/>
          </a:prstGeom>
          <a:ln w="38100" cmpd="sng">
            <a:solidFill>
              <a:srgbClr val="00CC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Прямая соединительная линия 80"/>
          <p:cNvCxnSpPr/>
          <p:nvPr/>
        </p:nvCxnSpPr>
        <p:spPr>
          <a:xfrm>
            <a:off x="986426" y="3912361"/>
            <a:ext cx="3086673" cy="0"/>
          </a:xfrm>
          <a:prstGeom prst="line">
            <a:avLst/>
          </a:prstGeom>
          <a:ln w="38100" cmpd="sng">
            <a:solidFill>
              <a:srgbClr val="00CC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Прямая соединительная линия 81"/>
          <p:cNvCxnSpPr/>
          <p:nvPr/>
        </p:nvCxnSpPr>
        <p:spPr>
          <a:xfrm flipH="1">
            <a:off x="4066735" y="3912361"/>
            <a:ext cx="3154" cy="1138409"/>
          </a:xfrm>
          <a:prstGeom prst="line">
            <a:avLst/>
          </a:prstGeom>
          <a:ln w="38100" cmpd="sng">
            <a:solidFill>
              <a:srgbClr val="00CC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Прямая соединительная линия 82"/>
          <p:cNvCxnSpPr/>
          <p:nvPr/>
        </p:nvCxnSpPr>
        <p:spPr>
          <a:xfrm>
            <a:off x="988013" y="3912361"/>
            <a:ext cx="0" cy="1138409"/>
          </a:xfrm>
          <a:prstGeom prst="line">
            <a:avLst/>
          </a:prstGeom>
          <a:ln w="38100" cmpd="sng">
            <a:solidFill>
              <a:srgbClr val="00CC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Прямая соединительная линия 83"/>
          <p:cNvCxnSpPr/>
          <p:nvPr/>
        </p:nvCxnSpPr>
        <p:spPr>
          <a:xfrm>
            <a:off x="988014" y="5043488"/>
            <a:ext cx="3086673" cy="0"/>
          </a:xfrm>
          <a:prstGeom prst="line">
            <a:avLst/>
          </a:prstGeom>
          <a:ln w="38100" cmpd="sng">
            <a:solidFill>
              <a:srgbClr val="00CC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8" name="TextBox 87"/>
          <p:cNvSpPr txBox="1"/>
          <p:nvPr/>
        </p:nvSpPr>
        <p:spPr>
          <a:xfrm>
            <a:off x="5714464" y="741495"/>
            <a:ext cx="32031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 smtClean="0">
                <a:solidFill>
                  <a:srgbClr val="0099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Отдел УФК по РТ № 18 – 0 км</a:t>
            </a:r>
          </a:p>
        </p:txBody>
      </p:sp>
      <p:sp>
        <p:nvSpPr>
          <p:cNvPr id="89" name="TextBox 88"/>
          <p:cNvSpPr txBox="1"/>
          <p:nvPr/>
        </p:nvSpPr>
        <p:spPr>
          <a:xfrm>
            <a:off x="5820506" y="2432221"/>
            <a:ext cx="32031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 smtClean="0">
                <a:solidFill>
                  <a:srgbClr val="0099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Отдел УФК по РТ № 3 – 0 км</a:t>
            </a:r>
          </a:p>
        </p:txBody>
      </p:sp>
      <p:sp>
        <p:nvSpPr>
          <p:cNvPr id="90" name="TextBox 89"/>
          <p:cNvSpPr txBox="1"/>
          <p:nvPr/>
        </p:nvSpPr>
        <p:spPr>
          <a:xfrm>
            <a:off x="5716886" y="3829278"/>
            <a:ext cx="32031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 smtClean="0">
                <a:solidFill>
                  <a:srgbClr val="0099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Отдел УФК по РТ № 30 – 0 км</a:t>
            </a:r>
          </a:p>
        </p:txBody>
      </p:sp>
      <p:sp>
        <p:nvSpPr>
          <p:cNvPr id="93" name="TextBox 92"/>
          <p:cNvSpPr txBox="1"/>
          <p:nvPr/>
        </p:nvSpPr>
        <p:spPr>
          <a:xfrm>
            <a:off x="914787" y="3913837"/>
            <a:ext cx="32031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 smtClean="0">
                <a:solidFill>
                  <a:srgbClr val="0099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Отдел УФК по РТ № 17 – 0 км</a:t>
            </a:r>
          </a:p>
        </p:txBody>
      </p:sp>
      <p:sp>
        <p:nvSpPr>
          <p:cNvPr id="94" name="TextBox 93"/>
          <p:cNvSpPr txBox="1"/>
          <p:nvPr/>
        </p:nvSpPr>
        <p:spPr>
          <a:xfrm>
            <a:off x="165608" y="2502900"/>
            <a:ext cx="303750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 smtClean="0">
                <a:solidFill>
                  <a:srgbClr val="0099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Отдел УФК по РТ № 26 – 0 км</a:t>
            </a:r>
          </a:p>
        </p:txBody>
      </p:sp>
      <p:pic>
        <p:nvPicPr>
          <p:cNvPr id="85" name="Picture 2" descr="C:\казна\общий архив\герб ФК\орел2.png"/>
          <p:cNvPicPr>
            <a:picLocks noChangeAspect="1" noChangeArrowheads="1"/>
          </p:cNvPicPr>
          <p:nvPr/>
        </p:nvPicPr>
        <p:blipFill>
          <a:blip r:embed="rId21" cstate="print"/>
          <a:srcRect/>
          <a:stretch>
            <a:fillRect/>
          </a:stretch>
        </p:blipFill>
        <p:spPr bwMode="auto">
          <a:xfrm>
            <a:off x="165609" y="117900"/>
            <a:ext cx="409444" cy="3780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86" name="Прямая соединительная линия 85"/>
          <p:cNvCxnSpPr/>
          <p:nvPr/>
        </p:nvCxnSpPr>
        <p:spPr>
          <a:xfrm>
            <a:off x="683568" y="521772"/>
            <a:ext cx="1368152" cy="0"/>
          </a:xfrm>
          <a:prstGeom prst="line">
            <a:avLst/>
          </a:prstGeom>
          <a:ln w="22225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7" name="Прямоугольник 86"/>
          <p:cNvSpPr/>
          <p:nvPr/>
        </p:nvSpPr>
        <p:spPr>
          <a:xfrm>
            <a:off x="562060" y="64235"/>
            <a:ext cx="3661580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altLang="ru-RU" sz="1100" b="1" dirty="0" smtClean="0">
                <a:latin typeface="Open Sans Condensed" pitchFamily="34" charset="0"/>
                <a:cs typeface="Times New Roman" pitchFamily="18" charset="0"/>
              </a:rPr>
              <a:t>УПРАВЛЕНИЕ ФЕДЕРАЛЬНОГО КАЗНАЧЕЙСТВА </a:t>
            </a:r>
            <a:endParaRPr lang="en-US" altLang="ru-RU" sz="1100" b="1" dirty="0" smtClean="0">
              <a:latin typeface="Open Sans Condensed" pitchFamily="34" charset="0"/>
              <a:cs typeface="Times New Roman" pitchFamily="18" charset="0"/>
            </a:endParaRPr>
          </a:p>
          <a:p>
            <a:r>
              <a:rPr lang="ru-RU" altLang="ru-RU" sz="1100" b="1" dirty="0" smtClean="0">
                <a:latin typeface="Open Sans Condensed" pitchFamily="34" charset="0"/>
                <a:cs typeface="Times New Roman" pitchFamily="18" charset="0"/>
              </a:rPr>
              <a:t>ПО РЕСПУБЛИКЕ ТАТАРСТАН </a:t>
            </a:r>
            <a:endParaRPr lang="ru-RU" sz="1100" dirty="0"/>
          </a:p>
        </p:txBody>
      </p:sp>
      <p:sp>
        <p:nvSpPr>
          <p:cNvPr id="91" name="Прямоугольник 90"/>
          <p:cNvSpPr/>
          <p:nvPr/>
        </p:nvSpPr>
        <p:spPr>
          <a:xfrm>
            <a:off x="613545" y="495122"/>
            <a:ext cx="1627369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ru-RU" sz="1200" dirty="0" smtClean="0">
                <a:solidFill>
                  <a:srgbClr val="1C1C1C"/>
                </a:solidFill>
                <a:latin typeface="Open Sans Condensed Light" pitchFamily="34" charset="0"/>
                <a:cs typeface="Times New Roman" pitchFamily="18" charset="0"/>
              </a:rPr>
              <a:t>tatarstan.roskazna.ru</a:t>
            </a:r>
            <a:endParaRPr lang="ru-RU" sz="1200" dirty="0"/>
          </a:p>
        </p:txBody>
      </p:sp>
    </p:spTree>
    <p:extLst>
      <p:ext uri="{BB962C8B-B14F-4D97-AF65-F5344CB8AC3E}">
        <p14:creationId xmlns:p14="http://schemas.microsoft.com/office/powerpoint/2010/main" val="12952842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0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0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0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500"/>
                            </p:stCondLst>
                            <p:childTnLst>
                              <p:par>
                                <p:cTn id="40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000"/>
                            </p:stCondLst>
                            <p:childTnLst>
                              <p:par>
                                <p:cTn id="44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6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3500"/>
                            </p:stCondLst>
                            <p:childTnLst>
                              <p:par>
                                <p:cTn id="4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0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0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0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4000"/>
                            </p:stCondLst>
                            <p:childTnLst>
                              <p:par>
                                <p:cTn id="5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4500"/>
                            </p:stCondLst>
                            <p:childTnLst>
                              <p:par>
                                <p:cTn id="63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5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5000"/>
                            </p:stCondLst>
                            <p:childTnLst>
                              <p:par>
                                <p:cTn id="6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20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20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20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5500"/>
                            </p:stCondLst>
                            <p:childTnLst>
                              <p:par>
                                <p:cTn id="7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6000"/>
                            </p:stCondLst>
                            <p:childTnLst>
                              <p:par>
                                <p:cTn id="82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4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6500"/>
                            </p:stCondLst>
                            <p:childTnLst>
                              <p:par>
                                <p:cTn id="8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20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7000"/>
                            </p:stCondLst>
                            <p:childTnLst>
                              <p:par>
                                <p:cTn id="9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7500"/>
                            </p:stCondLst>
                            <p:childTnLst>
                              <p:par>
                                <p:cTn id="10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3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8000"/>
                            </p:stCondLst>
                            <p:childTnLst>
                              <p:par>
                                <p:cTn id="10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20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>
                            <p:stCondLst>
                              <p:cond delay="8500"/>
                            </p:stCondLst>
                            <p:childTnLst>
                              <p:par>
                                <p:cTn id="11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8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9" fill="hold">
                            <p:stCondLst>
                              <p:cond delay="9000"/>
                            </p:stCondLst>
                            <p:childTnLst>
                              <p:par>
                                <p:cTn id="120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3" fill="hold">
                            <p:stCondLst>
                              <p:cond delay="9500"/>
                            </p:stCondLst>
                            <p:childTnLst>
                              <p:par>
                                <p:cTn id="12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1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3" dur="500"/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4" fill="hold">
                            <p:stCondLst>
                              <p:cond delay="10000"/>
                            </p:stCondLst>
                            <p:childTnLst>
                              <p:par>
                                <p:cTn id="13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7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0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3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6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7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9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0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2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3" fill="hold">
                            <p:stCondLst>
                              <p:cond delay="10500"/>
                            </p:stCondLst>
                            <p:childTnLst>
                              <p:par>
                                <p:cTn id="154" presetID="53" presetClass="entr" presetSubtype="16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6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7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8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1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2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3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6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7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8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1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2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3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6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7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8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1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2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3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6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7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8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1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2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3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6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7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8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1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2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3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6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7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8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1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2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3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6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7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8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1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2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3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6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7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8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1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2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3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6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7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8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1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2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3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6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7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8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1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2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3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6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7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8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1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2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3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6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7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8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1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2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3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6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7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8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3" grpId="0"/>
      <p:bldP spid="17" grpId="0"/>
      <p:bldP spid="2" grpId="0"/>
      <p:bldP spid="3" grpId="0"/>
      <p:bldP spid="21" grpId="0"/>
      <p:bldP spid="22" grpId="0"/>
      <p:bldP spid="23" grpId="0"/>
      <p:bldP spid="24" grpId="0"/>
      <p:bldP spid="42" grpId="0"/>
      <p:bldP spid="43" grpId="0"/>
      <p:bldP spid="44" grpId="0"/>
      <p:bldP spid="45" grpId="0"/>
      <p:bldP spid="46" grpId="0"/>
      <p:bldP spid="47" grpId="0"/>
      <p:bldP spid="48" grpId="0"/>
      <p:bldP spid="88" grpId="0"/>
      <p:bldP spid="89" grpId="0"/>
      <p:bldP spid="90" grpId="0"/>
      <p:bldP spid="93" grpId="0"/>
      <p:bldP spid="94" grpId="0"/>
      <p:bldP spid="94" grpId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3"/>
          <p:cNvSpPr txBox="1">
            <a:spLocks noGrp="1"/>
          </p:cNvSpPr>
          <p:nvPr/>
        </p:nvSpPr>
        <p:spPr bwMode="auto">
          <a:xfrm>
            <a:off x="8861425" y="4943475"/>
            <a:ext cx="282575" cy="2000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r">
              <a:defRPr/>
            </a:pPr>
            <a:fld id="{A98ED281-1EC3-461D-93DF-A89E91540868}" type="slidenum">
              <a:rPr lang="en-US" sz="1200" b="1">
                <a:solidFill>
                  <a:schemeClr val="tx2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  <a:sym typeface="Lucida Grande"/>
              </a:rPr>
              <a:pPr algn="r">
                <a:defRPr/>
              </a:pPr>
              <a:t>5</a:t>
            </a:fld>
            <a:endParaRPr lang="en-US" sz="1200" b="1" dirty="0">
              <a:solidFill>
                <a:schemeClr val="tx2"/>
              </a:solidFill>
              <a:latin typeface="Arial" pitchFamily="34" charset="0"/>
              <a:ea typeface="ＭＳ Ｐゴシック" pitchFamily="34" charset="-128"/>
              <a:cs typeface="Arial" pitchFamily="34" charset="0"/>
              <a:sym typeface="Lucida Grande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860032" y="84207"/>
            <a:ext cx="426221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400" b="1" dirty="0" smtClean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Осуществление контроля по вопросам, </a:t>
            </a:r>
          </a:p>
          <a:p>
            <a:pPr algn="r"/>
            <a:r>
              <a:rPr lang="ru-RU" sz="1400" b="1" dirty="0" smtClean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попадающим под административную ответственность, в ППО «АСФК»</a:t>
            </a:r>
            <a:endParaRPr lang="ru-RU" sz="1400" b="1" dirty="0">
              <a:solidFill>
                <a:schemeClr val="accent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24" name="Таблица 2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29695638"/>
              </p:ext>
            </p:extLst>
          </p:nvPr>
        </p:nvGraphicFramePr>
        <p:xfrm>
          <a:off x="107504" y="951571"/>
          <a:ext cx="8895207" cy="2538282"/>
        </p:xfrm>
        <a:graphic>
          <a:graphicData uri="http://schemas.openxmlformats.org/drawingml/2006/table">
            <a:tbl>
              <a:tblPr firstRow="1" firstCol="1" bandRow="1" bandCol="1">
                <a:tableStyleId>{5FD0F851-EC5A-4D38-B0AD-8093EC10F338}</a:tableStyleId>
              </a:tblPr>
              <a:tblGrid>
                <a:gridCol w="1557838"/>
                <a:gridCol w="7337369"/>
              </a:tblGrid>
              <a:tr h="75684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0" dirty="0">
                          <a:effectLst/>
                          <a:latin typeface="Tahoma" panose="020B0604030504040204" pitchFamily="34" charset="0"/>
                          <a:cs typeface="Tahoma" panose="020B0604030504040204" pitchFamily="34" charset="0"/>
                        </a:rPr>
                        <a:t>№ </a:t>
                      </a:r>
                      <a:r>
                        <a:rPr lang="ru-RU" sz="1400" b="0" dirty="0" smtClean="0">
                          <a:effectLst/>
                          <a:latin typeface="Tahoma" panose="020B0604030504040204" pitchFamily="34" charset="0"/>
                          <a:cs typeface="Tahoma" panose="020B0604030504040204" pitchFamily="34" charset="0"/>
                        </a:rPr>
                        <a:t>статьи</a:t>
                      </a:r>
                      <a:r>
                        <a:rPr lang="ru-RU" sz="1400" b="0" baseline="0" dirty="0" smtClean="0">
                          <a:effectLst/>
                          <a:latin typeface="Tahoma" panose="020B0604030504040204" pitchFamily="34" charset="0"/>
                          <a:cs typeface="Tahoma" panose="020B0604030504040204" pitchFamily="34" charset="0"/>
                        </a:rPr>
                        <a:t> КоАП РФ</a:t>
                      </a:r>
                      <a:endParaRPr lang="ru-RU" sz="1400" b="0" dirty="0">
                        <a:effectLst/>
                        <a:latin typeface="Tahoma" panose="020B0604030504040204" pitchFamily="34" charset="0"/>
                        <a:ea typeface="Times New Roman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500" b="0" dirty="0" smtClean="0">
                          <a:effectLst/>
                          <a:latin typeface="Tahoma" panose="020B0604030504040204" pitchFamily="34" charset="0"/>
                          <a:cs typeface="Tahoma" panose="020B0604030504040204" pitchFamily="34" charset="0"/>
                        </a:rPr>
                        <a:t>Наименование статьи</a:t>
                      </a:r>
                      <a:r>
                        <a:rPr lang="ru-RU" sz="1400" b="0" dirty="0" smtClean="0">
                          <a:effectLst/>
                          <a:latin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endParaRPr lang="ru-RU" sz="1400" b="0" dirty="0">
                        <a:effectLst/>
                        <a:latin typeface="Tahoma" panose="020B0604030504040204" pitchFamily="34" charset="0"/>
                        <a:ea typeface="Times New Roman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/>
                </a:tc>
              </a:tr>
              <a:tr h="399847">
                <a:tc>
                  <a:txBody>
                    <a:bodyPr/>
                    <a:lstStyle/>
                    <a:p>
                      <a:pPr algn="ctr">
                        <a:lnSpc>
                          <a:spcPts val="2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 smtClean="0">
                          <a:effectLst/>
                          <a:latin typeface="Tahoma" panose="020B0604030504040204" pitchFamily="34" charset="0"/>
                          <a:cs typeface="Tahoma" panose="020B0604030504040204" pitchFamily="34" charset="0"/>
                        </a:rPr>
                        <a:t>15.15.10</a:t>
                      </a:r>
                      <a:endParaRPr lang="ru-RU" sz="1400" b="0" dirty="0">
                        <a:effectLst/>
                        <a:latin typeface="Tahoma" panose="020B0604030504040204" pitchFamily="34" charset="0"/>
                        <a:ea typeface="Times New Roman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2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Tahoma" panose="020B0604030504040204" pitchFamily="34" charset="0"/>
                          <a:cs typeface="Tahoma" panose="020B0604030504040204" pitchFamily="34" charset="0"/>
                        </a:rPr>
                        <a:t>Нарушение порядка принятия</a:t>
                      </a:r>
                      <a:r>
                        <a:rPr lang="ru-RU" sz="1400" baseline="0" dirty="0" smtClean="0">
                          <a:effectLst/>
                          <a:latin typeface="Tahoma" panose="020B0604030504040204" pitchFamily="34" charset="0"/>
                          <a:cs typeface="Tahoma" panose="020B0604030504040204" pitchFamily="34" charset="0"/>
                        </a:rPr>
                        <a:t> бюджетных обязательств</a:t>
                      </a:r>
                      <a:endParaRPr lang="ru-RU" sz="1400" dirty="0">
                        <a:effectLst/>
                        <a:latin typeface="Tahoma" panose="020B0604030504040204" pitchFamily="34" charset="0"/>
                        <a:ea typeface="Times New Roman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/>
                </a:tc>
              </a:tr>
              <a:tr h="581901">
                <a:tc>
                  <a:txBody>
                    <a:bodyPr/>
                    <a:lstStyle/>
                    <a:p>
                      <a:pPr algn="ctr">
                        <a:lnSpc>
                          <a:spcPts val="2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 smtClean="0">
                          <a:effectLst/>
                          <a:latin typeface="Tahoma" panose="020B0604030504040204" pitchFamily="34" charset="0"/>
                          <a:cs typeface="Tahoma" panose="020B0604030504040204" pitchFamily="34" charset="0"/>
                        </a:rPr>
                        <a:t>15.15.11</a:t>
                      </a:r>
                      <a:endParaRPr lang="ru-RU" sz="1400" b="0" dirty="0">
                        <a:effectLst/>
                        <a:latin typeface="Tahoma" panose="020B0604030504040204" pitchFamily="34" charset="0"/>
                        <a:ea typeface="Times New Roman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2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Tahoma" panose="020B0604030504040204" pitchFamily="34" charset="0"/>
                          <a:cs typeface="Tahoma" panose="020B0604030504040204" pitchFamily="34" charset="0"/>
                        </a:rPr>
                        <a:t>Нарушение сроков доведения бюджетных ассигнований и (или) лимитов бюджетных обязательств</a:t>
                      </a:r>
                      <a:endParaRPr lang="ru-RU" sz="1400" dirty="0">
                        <a:effectLst/>
                        <a:latin typeface="Tahoma" panose="020B0604030504040204" pitchFamily="34" charset="0"/>
                        <a:ea typeface="Times New Roman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95000"/>
                        <a:alpha val="20000"/>
                      </a:schemeClr>
                    </a:solidFill>
                  </a:tcPr>
                </a:tc>
              </a:tr>
              <a:tr h="399847">
                <a:tc>
                  <a:txBody>
                    <a:bodyPr/>
                    <a:lstStyle/>
                    <a:p>
                      <a:pPr algn="ctr">
                        <a:lnSpc>
                          <a:spcPts val="2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 smtClean="0">
                          <a:effectLst/>
                          <a:latin typeface="Tahoma" panose="020B0604030504040204" pitchFamily="34" charset="0"/>
                          <a:cs typeface="Tahoma" panose="020B0604030504040204" pitchFamily="34" charset="0"/>
                        </a:rPr>
                        <a:t>15.15.3</a:t>
                      </a:r>
                      <a:endParaRPr lang="ru-RU" sz="1400" b="0" dirty="0">
                        <a:effectLst/>
                        <a:latin typeface="Tahoma" panose="020B0604030504040204" pitchFamily="34" charset="0"/>
                        <a:ea typeface="Times New Roman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2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Tahoma" panose="020B0604030504040204" pitchFamily="34" charset="0"/>
                          <a:cs typeface="Tahoma" panose="020B0604030504040204" pitchFamily="34" charset="0"/>
                        </a:rPr>
                        <a:t>Нарушение условий предоставления межбюджетных трансфертов</a:t>
                      </a:r>
                      <a:endParaRPr lang="ru-RU" sz="1400" dirty="0">
                        <a:effectLst/>
                        <a:latin typeface="Tahoma" panose="020B0604030504040204" pitchFamily="34" charset="0"/>
                        <a:ea typeface="Times New Roman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/>
                </a:tc>
              </a:tr>
              <a:tr h="399847">
                <a:tc>
                  <a:txBody>
                    <a:bodyPr/>
                    <a:lstStyle/>
                    <a:p>
                      <a:pPr algn="ctr">
                        <a:lnSpc>
                          <a:spcPts val="2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 smtClean="0">
                          <a:effectLst/>
                          <a:latin typeface="Tahoma" panose="020B0604030504040204" pitchFamily="34" charset="0"/>
                          <a:cs typeface="Tahoma" panose="020B0604030504040204" pitchFamily="34" charset="0"/>
                        </a:rPr>
                        <a:t>15.15.5</a:t>
                      </a:r>
                      <a:endParaRPr lang="ru-RU" sz="1400" b="0" dirty="0">
                        <a:effectLst/>
                        <a:latin typeface="Tahoma" panose="020B0604030504040204" pitchFamily="34" charset="0"/>
                        <a:ea typeface="Times New Roman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2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Tahoma" panose="020B0604030504040204" pitchFamily="34" charset="0"/>
                          <a:cs typeface="Tahoma" panose="020B0604030504040204" pitchFamily="34" charset="0"/>
                        </a:rPr>
                        <a:t>Нарушение условий предоставления субсидий</a:t>
                      </a:r>
                      <a:endParaRPr lang="ru-RU" sz="1400" dirty="0">
                        <a:effectLst/>
                        <a:latin typeface="Tahoma" panose="020B0604030504040204" pitchFamily="34" charset="0"/>
                        <a:ea typeface="Times New Roman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alpha val="2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30" name="Прямоугольник 29"/>
          <p:cNvSpPr/>
          <p:nvPr/>
        </p:nvSpPr>
        <p:spPr>
          <a:xfrm>
            <a:off x="88533" y="3844308"/>
            <a:ext cx="5851619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 smtClean="0">
                <a:solidFill>
                  <a:schemeClr val="tx2">
                    <a:lumMod val="75000"/>
                  </a:schemeClr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При обнаружении признаков административного правонарушения всегда можно провести административное расследование в рамках статьи </a:t>
            </a:r>
          </a:p>
          <a:p>
            <a:r>
              <a:rPr lang="ru-RU" sz="1600" dirty="0" smtClean="0">
                <a:solidFill>
                  <a:srgbClr val="C0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28.7</a:t>
            </a:r>
            <a:r>
              <a:rPr lang="ru-RU" sz="1600" dirty="0" smtClean="0">
                <a:solidFill>
                  <a:schemeClr val="tx2">
                    <a:lumMod val="75000"/>
                  </a:schemeClr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1600" dirty="0" smtClean="0">
                <a:solidFill>
                  <a:srgbClr val="C0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«Административное расследование» </a:t>
            </a:r>
            <a:r>
              <a:rPr lang="ru-RU" sz="1600" dirty="0" smtClean="0">
                <a:solidFill>
                  <a:schemeClr val="tx2">
                    <a:lumMod val="75000"/>
                  </a:schemeClr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КоАП РФ</a:t>
            </a:r>
            <a:endParaRPr lang="ru-RU" sz="1600" dirty="0"/>
          </a:p>
        </p:txBody>
      </p:sp>
      <p:pic>
        <p:nvPicPr>
          <p:cNvPr id="3074" name="Picture 2" descr="C:\Documents and Settings\KrasnovRY\Рабочий стол\стикеры для презентаций\kartinki-belyie-ycheloveychki-18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8184" y="3668532"/>
            <a:ext cx="2160240" cy="12851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 descr="C:\казна\общий архив\герб ФК\орел2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5609" y="117900"/>
            <a:ext cx="409444" cy="3780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2" name="Прямая соединительная линия 11"/>
          <p:cNvCxnSpPr/>
          <p:nvPr/>
        </p:nvCxnSpPr>
        <p:spPr>
          <a:xfrm>
            <a:off x="683568" y="521772"/>
            <a:ext cx="1368152" cy="0"/>
          </a:xfrm>
          <a:prstGeom prst="line">
            <a:avLst/>
          </a:prstGeom>
          <a:ln w="22225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Прямоугольник 12"/>
          <p:cNvSpPr/>
          <p:nvPr/>
        </p:nvSpPr>
        <p:spPr>
          <a:xfrm>
            <a:off x="562060" y="64235"/>
            <a:ext cx="3661580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altLang="ru-RU" sz="1100" b="1" dirty="0" smtClean="0">
                <a:latin typeface="Open Sans Condensed" pitchFamily="34" charset="0"/>
                <a:cs typeface="Times New Roman" pitchFamily="18" charset="0"/>
              </a:rPr>
              <a:t>УПРАВЛЕНИЕ ФЕДЕРАЛЬНОГО КАЗНАЧЕЙСТВА </a:t>
            </a:r>
            <a:endParaRPr lang="en-US" altLang="ru-RU" sz="1100" b="1" dirty="0" smtClean="0">
              <a:latin typeface="Open Sans Condensed" pitchFamily="34" charset="0"/>
              <a:cs typeface="Times New Roman" pitchFamily="18" charset="0"/>
            </a:endParaRPr>
          </a:p>
          <a:p>
            <a:r>
              <a:rPr lang="ru-RU" altLang="ru-RU" sz="1100" b="1" dirty="0" smtClean="0">
                <a:latin typeface="Open Sans Condensed" pitchFamily="34" charset="0"/>
                <a:cs typeface="Times New Roman" pitchFamily="18" charset="0"/>
              </a:rPr>
              <a:t>ПО РЕСПУБЛИКЕ ТАТАРСТАН </a:t>
            </a:r>
            <a:endParaRPr lang="ru-RU" sz="1100" dirty="0"/>
          </a:p>
        </p:txBody>
      </p:sp>
      <p:sp>
        <p:nvSpPr>
          <p:cNvPr id="14" name="Прямоугольник 13"/>
          <p:cNvSpPr/>
          <p:nvPr/>
        </p:nvSpPr>
        <p:spPr>
          <a:xfrm>
            <a:off x="613545" y="495122"/>
            <a:ext cx="1627369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ru-RU" sz="1200" dirty="0" smtClean="0">
                <a:solidFill>
                  <a:srgbClr val="1C1C1C"/>
                </a:solidFill>
                <a:latin typeface="Open Sans Condensed Light" pitchFamily="34" charset="0"/>
                <a:cs typeface="Times New Roman" pitchFamily="18" charset="0"/>
              </a:rPr>
              <a:t>tatarstan.roskazna.ru</a:t>
            </a:r>
            <a:endParaRPr lang="ru-RU" sz="1200" dirty="0"/>
          </a:p>
        </p:txBody>
      </p:sp>
    </p:spTree>
    <p:extLst>
      <p:ext uri="{BB962C8B-B14F-4D97-AF65-F5344CB8AC3E}">
        <p14:creationId xmlns:p14="http://schemas.microsoft.com/office/powerpoint/2010/main" val="42009108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500"/>
                            </p:stCondLst>
                            <p:childTnLst>
                              <p:par>
                                <p:cTn id="1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000"/>
                            </p:stCondLst>
                            <p:childTnLst>
                              <p:par>
                                <p:cTn id="2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3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3"/>
          <p:cNvSpPr txBox="1">
            <a:spLocks noGrp="1"/>
          </p:cNvSpPr>
          <p:nvPr/>
        </p:nvSpPr>
        <p:spPr bwMode="auto">
          <a:xfrm>
            <a:off x="8861425" y="4943475"/>
            <a:ext cx="282575" cy="2000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r">
              <a:defRPr/>
            </a:pPr>
            <a:fld id="{A98ED281-1EC3-461D-93DF-A89E91540868}" type="slidenum">
              <a:rPr lang="en-US" sz="1200" b="1">
                <a:solidFill>
                  <a:schemeClr val="tx2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  <a:sym typeface="Lucida Grande"/>
              </a:rPr>
              <a:pPr algn="r">
                <a:defRPr/>
              </a:pPr>
              <a:t>6</a:t>
            </a:fld>
            <a:endParaRPr lang="en-US" sz="1200" b="1" dirty="0">
              <a:solidFill>
                <a:schemeClr val="tx2"/>
              </a:solidFill>
              <a:latin typeface="Arial" pitchFamily="34" charset="0"/>
              <a:ea typeface="ＭＳ Ｐゴシック" pitchFamily="34" charset="-128"/>
              <a:cs typeface="Arial" pitchFamily="34" charset="0"/>
              <a:sym typeface="Lucida Grande"/>
            </a:endParaRPr>
          </a:p>
        </p:txBody>
      </p:sp>
      <p:pic>
        <p:nvPicPr>
          <p:cNvPr id="4098" name="Picture 2" descr="C:\Documents and Settings\KrasnovRY\Рабочий стол\стикеры для презентаций\435е34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789552"/>
            <a:ext cx="1728192" cy="9404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-25642" y="1635646"/>
            <a:ext cx="283610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 smtClean="0">
                <a:solidFill>
                  <a:schemeClr val="tx2">
                    <a:lumMod val="75000"/>
                  </a:schemeClr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Пул контролеров </a:t>
            </a:r>
          </a:p>
          <a:p>
            <a:pPr algn="ctr"/>
            <a:r>
              <a:rPr lang="ru-RU" sz="1400" dirty="0" smtClean="0">
                <a:solidFill>
                  <a:schemeClr val="tx2">
                    <a:lumMod val="75000"/>
                  </a:schemeClr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Федерального казначейства</a:t>
            </a:r>
          </a:p>
        </p:txBody>
      </p:sp>
      <p:pic>
        <p:nvPicPr>
          <p:cNvPr id="11" name="Picture 2" descr="C:\Documents and Settings\KrasnovRY\Рабочий стол\стикеры для презентаций\Arrow-Left.png"/>
          <p:cNvPicPr>
            <a:picLocks noChangeAspect="1" noChangeArrowheads="1"/>
          </p:cNvPicPr>
          <p:nvPr/>
        </p:nvPicPr>
        <p:blipFill>
          <a:blip r:embed="rId3" cstate="print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274432">
            <a:off x="1738104" y="2417584"/>
            <a:ext cx="1389183" cy="363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C:\Documents and Settings\KrasnovRY\Рабочий стол\стикеры для презентаций\3d-chelovechek-61_1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7824" y="2552037"/>
            <a:ext cx="1008112" cy="7560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56"/>
          <p:cNvSpPr txBox="1">
            <a:spLocks noChangeArrowheads="1"/>
          </p:cNvSpPr>
          <p:nvPr/>
        </p:nvSpPr>
        <p:spPr bwMode="auto">
          <a:xfrm>
            <a:off x="891346" y="2599483"/>
            <a:ext cx="1688605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1600" dirty="0" smtClean="0">
                <a:solidFill>
                  <a:srgbClr val="FF0000"/>
                </a:solidFill>
                <a:latin typeface="Calibri" pitchFamily="34" charset="0"/>
              </a:rPr>
              <a:t>1 этап - камеральный</a:t>
            </a:r>
            <a:endParaRPr lang="ru-RU" sz="1600" dirty="0">
              <a:solidFill>
                <a:srgbClr val="FF0000"/>
              </a:solidFill>
              <a:latin typeface="Calibri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763688" y="3286921"/>
            <a:ext cx="322210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i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itchFamily="34" charset="0"/>
              </a:rPr>
              <a:t>Проверка осуществляется </a:t>
            </a:r>
          </a:p>
          <a:p>
            <a:pPr algn="ctr"/>
            <a:r>
              <a:rPr lang="ru-RU" sz="1400" i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itchFamily="34" charset="0"/>
              </a:rPr>
              <a:t>на своих рабочих местах с полным анализом и описанием </a:t>
            </a:r>
            <a:r>
              <a:rPr lang="ru-RU" sz="1400" i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itchFamily="34" charset="0"/>
              </a:rPr>
              <a:t>поступлений </a:t>
            </a:r>
            <a:r>
              <a:rPr lang="ru-RU" sz="1400" i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itchFamily="34" charset="0"/>
              </a:rPr>
              <a:t>и </a:t>
            </a:r>
            <a:r>
              <a:rPr lang="ru-RU" sz="1400" i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itchFamily="34" charset="0"/>
              </a:rPr>
              <a:t>расходования </a:t>
            </a:r>
            <a:r>
              <a:rPr lang="ru-RU" sz="1400" i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itchFamily="34" charset="0"/>
              </a:rPr>
              <a:t>средств ФБ </a:t>
            </a:r>
            <a:endParaRPr lang="ru-RU" sz="1400" dirty="0"/>
          </a:p>
        </p:txBody>
      </p:sp>
      <p:pic>
        <p:nvPicPr>
          <p:cNvPr id="14" name="Picture 2" descr="C:\Documents and Settings\KrasnovRY\Рабочий стол\стикеры для презентаций\Arrow-Left.png"/>
          <p:cNvPicPr>
            <a:picLocks noChangeAspect="1" noChangeArrowheads="1"/>
          </p:cNvPicPr>
          <p:nvPr/>
        </p:nvPicPr>
        <p:blipFill>
          <a:blip r:embed="rId3" cstate="print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274432">
            <a:off x="4393186" y="3418835"/>
            <a:ext cx="1389183" cy="363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TextBox 156"/>
          <p:cNvSpPr txBox="1">
            <a:spLocks noChangeArrowheads="1"/>
          </p:cNvSpPr>
          <p:nvPr/>
        </p:nvSpPr>
        <p:spPr bwMode="auto">
          <a:xfrm>
            <a:off x="5292080" y="3277569"/>
            <a:ext cx="2448272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1600" dirty="0" smtClean="0">
                <a:solidFill>
                  <a:srgbClr val="FF0000"/>
                </a:solidFill>
                <a:latin typeface="Calibri" pitchFamily="34" charset="0"/>
              </a:rPr>
              <a:t>2 этап – </a:t>
            </a:r>
          </a:p>
          <a:p>
            <a:pPr algn="ctr"/>
            <a:r>
              <a:rPr lang="ru-RU" sz="1600" dirty="0" smtClean="0">
                <a:solidFill>
                  <a:srgbClr val="FF0000"/>
                </a:solidFill>
                <a:latin typeface="Calibri" pitchFamily="34" charset="0"/>
              </a:rPr>
              <a:t>выездная проверка</a:t>
            </a:r>
            <a:endParaRPr lang="ru-RU" sz="1600" dirty="0">
              <a:solidFill>
                <a:srgbClr val="FF0000"/>
              </a:solidFill>
              <a:latin typeface="Calibri" pitchFamily="34" charset="0"/>
            </a:endParaRPr>
          </a:p>
        </p:txBody>
      </p:sp>
      <p:pic>
        <p:nvPicPr>
          <p:cNvPr id="4100" name="Picture 4" descr="C:\Documents and Settings\KrasnovRY\Рабочий стол\стикеры для презентаций\1313524818_office-girl-with-notebook-2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4329" y="2599484"/>
            <a:ext cx="936103" cy="13561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Прямоугольник 16"/>
          <p:cNvSpPr/>
          <p:nvPr/>
        </p:nvSpPr>
        <p:spPr>
          <a:xfrm>
            <a:off x="5254205" y="4083918"/>
            <a:ext cx="3222104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i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itchFamily="34" charset="0"/>
              </a:rPr>
              <a:t>Выездной этап комбинированной проверки проходит уже с имеющимися наработками</a:t>
            </a:r>
            <a:endParaRPr lang="ru-RU" sz="1400" dirty="0"/>
          </a:p>
        </p:txBody>
      </p:sp>
      <p:sp>
        <p:nvSpPr>
          <p:cNvPr id="18" name="TextBox 17"/>
          <p:cNvSpPr txBox="1"/>
          <p:nvPr/>
        </p:nvSpPr>
        <p:spPr>
          <a:xfrm>
            <a:off x="4297709" y="84208"/>
            <a:ext cx="48245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400" b="1" dirty="0" smtClean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Пул контролеров </a:t>
            </a:r>
          </a:p>
          <a:p>
            <a:pPr algn="r"/>
            <a:r>
              <a:rPr lang="ru-RU" sz="1400" b="1" dirty="0" smtClean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Федерального казначейства</a:t>
            </a:r>
            <a:endParaRPr lang="ru-RU" sz="1400" b="1" dirty="0">
              <a:solidFill>
                <a:schemeClr val="accent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9" name="Picture 2" descr="C:\казна\общий архив\герб ФК\орел2.pn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65609" y="117900"/>
            <a:ext cx="409444" cy="3780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20" name="Прямая соединительная линия 19"/>
          <p:cNvCxnSpPr/>
          <p:nvPr/>
        </p:nvCxnSpPr>
        <p:spPr>
          <a:xfrm>
            <a:off x="683568" y="521772"/>
            <a:ext cx="1368152" cy="0"/>
          </a:xfrm>
          <a:prstGeom prst="line">
            <a:avLst/>
          </a:prstGeom>
          <a:ln w="22225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Прямоугольник 20"/>
          <p:cNvSpPr/>
          <p:nvPr/>
        </p:nvSpPr>
        <p:spPr>
          <a:xfrm>
            <a:off x="562060" y="64235"/>
            <a:ext cx="3661580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altLang="ru-RU" sz="1100" b="1" dirty="0" smtClean="0">
                <a:latin typeface="Open Sans Condensed" pitchFamily="34" charset="0"/>
                <a:cs typeface="Times New Roman" pitchFamily="18" charset="0"/>
              </a:rPr>
              <a:t>УПРАВЛЕНИЕ ФЕДЕРАЛЬНОГО КАЗНАЧЕЙСТВА </a:t>
            </a:r>
            <a:endParaRPr lang="en-US" altLang="ru-RU" sz="1100" b="1" dirty="0" smtClean="0">
              <a:latin typeface="Open Sans Condensed" pitchFamily="34" charset="0"/>
              <a:cs typeface="Times New Roman" pitchFamily="18" charset="0"/>
            </a:endParaRPr>
          </a:p>
          <a:p>
            <a:r>
              <a:rPr lang="ru-RU" altLang="ru-RU" sz="1100" b="1" dirty="0" smtClean="0">
                <a:latin typeface="Open Sans Condensed" pitchFamily="34" charset="0"/>
                <a:cs typeface="Times New Roman" pitchFamily="18" charset="0"/>
              </a:rPr>
              <a:t>ПО РЕСПУБЛИКЕ ТАТАРСТАН </a:t>
            </a:r>
            <a:endParaRPr lang="ru-RU" sz="1100" dirty="0"/>
          </a:p>
        </p:txBody>
      </p:sp>
      <p:sp>
        <p:nvSpPr>
          <p:cNvPr id="22" name="Прямоугольник 21"/>
          <p:cNvSpPr/>
          <p:nvPr/>
        </p:nvSpPr>
        <p:spPr>
          <a:xfrm>
            <a:off x="613545" y="495122"/>
            <a:ext cx="1627369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ru-RU" sz="1200" dirty="0" smtClean="0">
                <a:solidFill>
                  <a:srgbClr val="1C1C1C"/>
                </a:solidFill>
                <a:latin typeface="Open Sans Condensed Light" pitchFamily="34" charset="0"/>
                <a:cs typeface="Times New Roman" pitchFamily="18" charset="0"/>
              </a:rPr>
              <a:t>tatarstan.roskazna.ru</a:t>
            </a:r>
            <a:endParaRPr lang="ru-RU" sz="1200" dirty="0"/>
          </a:p>
        </p:txBody>
      </p:sp>
    </p:spTree>
    <p:extLst>
      <p:ext uri="{BB962C8B-B14F-4D97-AF65-F5344CB8AC3E}">
        <p14:creationId xmlns:p14="http://schemas.microsoft.com/office/powerpoint/2010/main" val="23818201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53" presetClass="entr" presetSubtype="16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6" dur="80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7" dur="80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8" dur="80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720"/>
                            </p:stCondLst>
                            <p:childTnLst>
                              <p:par>
                                <p:cTn id="3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40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220"/>
                            </p:stCondLst>
                            <p:childTnLst>
                              <p:par>
                                <p:cTn id="4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720"/>
                            </p:stCondLst>
                            <p:childTnLst>
                              <p:par>
                                <p:cTn id="4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4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57" dur="80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58" dur="80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9" dur="80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1"/>
      <p:bldP spid="12" grpId="0"/>
      <p:bldP spid="2" grpId="0"/>
      <p:bldP spid="15" grpId="0"/>
      <p:bldP spid="17" grpId="0"/>
      <p:bldP spid="1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3"/>
          <p:cNvSpPr txBox="1">
            <a:spLocks noGrp="1"/>
          </p:cNvSpPr>
          <p:nvPr/>
        </p:nvSpPr>
        <p:spPr bwMode="auto">
          <a:xfrm>
            <a:off x="8861425" y="4943475"/>
            <a:ext cx="282575" cy="2000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r">
              <a:defRPr/>
            </a:pPr>
            <a:fld id="{A98ED281-1EC3-461D-93DF-A89E91540868}" type="slidenum">
              <a:rPr lang="en-US" sz="1200" b="1">
                <a:solidFill>
                  <a:schemeClr val="tx2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  <a:sym typeface="Lucida Grande"/>
              </a:rPr>
              <a:pPr algn="r">
                <a:defRPr/>
              </a:pPr>
              <a:t>7</a:t>
            </a:fld>
            <a:endParaRPr lang="en-US" sz="1200" b="1" dirty="0">
              <a:solidFill>
                <a:schemeClr val="tx2"/>
              </a:solidFill>
              <a:latin typeface="Arial" pitchFamily="34" charset="0"/>
              <a:ea typeface="ＭＳ Ｐゴシック" pitchFamily="34" charset="-128"/>
              <a:cs typeface="Arial" pitchFamily="34" charset="0"/>
              <a:sym typeface="Lucida Grande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3707905" y="42055"/>
            <a:ext cx="541569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1400" b="1" dirty="0" smtClean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Положительный эффект</a:t>
            </a:r>
          </a:p>
          <a:p>
            <a:pPr algn="r"/>
            <a:r>
              <a:rPr lang="ru-RU" sz="1400" b="1" dirty="0" smtClean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опыта Федерального казначейства </a:t>
            </a:r>
            <a:endParaRPr lang="ru-RU" sz="1400" b="1" dirty="0">
              <a:solidFill>
                <a:schemeClr val="accent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Блок-схема: объединение 10"/>
          <p:cNvSpPr/>
          <p:nvPr/>
        </p:nvSpPr>
        <p:spPr bwMode="auto">
          <a:xfrm>
            <a:off x="467545" y="2517744"/>
            <a:ext cx="1416469" cy="2525744"/>
          </a:xfrm>
          <a:prstGeom prst="flowChartMerge">
            <a:avLst/>
          </a:prstGeom>
          <a:solidFill>
            <a:srgbClr val="00CC00">
              <a:alpha val="23000"/>
            </a:srgbClr>
          </a:solidFill>
          <a:ln w="25400" cap="flat" cmpd="sng" algn="ctr">
            <a:noFill/>
            <a:prstDash val="solid"/>
          </a:ln>
          <a:effectLst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800" kern="0" baseline="-25000" dirty="0">
              <a:solidFill>
                <a:srgbClr val="9BBB59">
                  <a:lumMod val="75000"/>
                </a:srgbClr>
              </a:solidFill>
              <a:latin typeface="Calibri"/>
              <a:cs typeface="+mn-cs"/>
            </a:endParaRPr>
          </a:p>
        </p:txBody>
      </p:sp>
      <p:sp>
        <p:nvSpPr>
          <p:cNvPr id="12" name="Полилиния 11"/>
          <p:cNvSpPr/>
          <p:nvPr/>
        </p:nvSpPr>
        <p:spPr bwMode="auto">
          <a:xfrm>
            <a:off x="1500388" y="3564180"/>
            <a:ext cx="6430021" cy="195702"/>
          </a:xfrm>
          <a:custGeom>
            <a:avLst/>
            <a:gdLst>
              <a:gd name="connsiteX0" fmla="*/ 795338 w 795338"/>
              <a:gd name="connsiteY0" fmla="*/ 204787 h 204787"/>
              <a:gd name="connsiteX1" fmla="*/ 152400 w 795338"/>
              <a:gd name="connsiteY1" fmla="*/ 204787 h 204787"/>
              <a:gd name="connsiteX2" fmla="*/ 0 w 795338"/>
              <a:gd name="connsiteY2" fmla="*/ 0 h 204787"/>
              <a:gd name="connsiteX3" fmla="*/ 33338 w 795338"/>
              <a:gd name="connsiteY3" fmla="*/ 0 h 204787"/>
              <a:gd name="connsiteX4" fmla="*/ 150019 w 795338"/>
              <a:gd name="connsiteY4" fmla="*/ 140493 h 204787"/>
              <a:gd name="connsiteX5" fmla="*/ 766763 w 795338"/>
              <a:gd name="connsiteY5" fmla="*/ 140493 h 204787"/>
              <a:gd name="connsiteX6" fmla="*/ 795338 w 795338"/>
              <a:gd name="connsiteY6" fmla="*/ 204787 h 204787"/>
              <a:gd name="connsiteX0" fmla="*/ 795338 w 795338"/>
              <a:gd name="connsiteY0" fmla="*/ 204787 h 204787"/>
              <a:gd name="connsiteX1" fmla="*/ 152400 w 795338"/>
              <a:gd name="connsiteY1" fmla="*/ 204787 h 204787"/>
              <a:gd name="connsiteX2" fmla="*/ 0 w 795338"/>
              <a:gd name="connsiteY2" fmla="*/ 0 h 204787"/>
              <a:gd name="connsiteX3" fmla="*/ 42863 w 795338"/>
              <a:gd name="connsiteY3" fmla="*/ 4762 h 204787"/>
              <a:gd name="connsiteX4" fmla="*/ 150019 w 795338"/>
              <a:gd name="connsiteY4" fmla="*/ 140493 h 204787"/>
              <a:gd name="connsiteX5" fmla="*/ 766763 w 795338"/>
              <a:gd name="connsiteY5" fmla="*/ 140493 h 204787"/>
              <a:gd name="connsiteX6" fmla="*/ 795338 w 795338"/>
              <a:gd name="connsiteY6" fmla="*/ 204787 h 204787"/>
              <a:gd name="connsiteX0" fmla="*/ 802482 w 802482"/>
              <a:gd name="connsiteY0" fmla="*/ 207168 h 207168"/>
              <a:gd name="connsiteX1" fmla="*/ 152400 w 802482"/>
              <a:gd name="connsiteY1" fmla="*/ 204787 h 207168"/>
              <a:gd name="connsiteX2" fmla="*/ 0 w 802482"/>
              <a:gd name="connsiteY2" fmla="*/ 0 h 207168"/>
              <a:gd name="connsiteX3" fmla="*/ 42863 w 802482"/>
              <a:gd name="connsiteY3" fmla="*/ 4762 h 207168"/>
              <a:gd name="connsiteX4" fmla="*/ 150019 w 802482"/>
              <a:gd name="connsiteY4" fmla="*/ 140493 h 207168"/>
              <a:gd name="connsiteX5" fmla="*/ 766763 w 802482"/>
              <a:gd name="connsiteY5" fmla="*/ 140493 h 207168"/>
              <a:gd name="connsiteX6" fmla="*/ 802482 w 802482"/>
              <a:gd name="connsiteY6" fmla="*/ 207168 h 207168"/>
              <a:gd name="connsiteX0" fmla="*/ 802482 w 802482"/>
              <a:gd name="connsiteY0" fmla="*/ 207168 h 207168"/>
              <a:gd name="connsiteX1" fmla="*/ 159544 w 802482"/>
              <a:gd name="connsiteY1" fmla="*/ 207168 h 207168"/>
              <a:gd name="connsiteX2" fmla="*/ 0 w 802482"/>
              <a:gd name="connsiteY2" fmla="*/ 0 h 207168"/>
              <a:gd name="connsiteX3" fmla="*/ 42863 w 802482"/>
              <a:gd name="connsiteY3" fmla="*/ 4762 h 207168"/>
              <a:gd name="connsiteX4" fmla="*/ 150019 w 802482"/>
              <a:gd name="connsiteY4" fmla="*/ 140493 h 207168"/>
              <a:gd name="connsiteX5" fmla="*/ 766763 w 802482"/>
              <a:gd name="connsiteY5" fmla="*/ 140493 h 207168"/>
              <a:gd name="connsiteX6" fmla="*/ 802482 w 802482"/>
              <a:gd name="connsiteY6" fmla="*/ 207168 h 207168"/>
              <a:gd name="connsiteX0" fmla="*/ 802482 w 802482"/>
              <a:gd name="connsiteY0" fmla="*/ 207168 h 207168"/>
              <a:gd name="connsiteX1" fmla="*/ 152400 w 802482"/>
              <a:gd name="connsiteY1" fmla="*/ 202406 h 207168"/>
              <a:gd name="connsiteX2" fmla="*/ 0 w 802482"/>
              <a:gd name="connsiteY2" fmla="*/ 0 h 207168"/>
              <a:gd name="connsiteX3" fmla="*/ 42863 w 802482"/>
              <a:gd name="connsiteY3" fmla="*/ 4762 h 207168"/>
              <a:gd name="connsiteX4" fmla="*/ 150019 w 802482"/>
              <a:gd name="connsiteY4" fmla="*/ 140493 h 207168"/>
              <a:gd name="connsiteX5" fmla="*/ 766763 w 802482"/>
              <a:gd name="connsiteY5" fmla="*/ 140493 h 207168"/>
              <a:gd name="connsiteX6" fmla="*/ 802482 w 802482"/>
              <a:gd name="connsiteY6" fmla="*/ 207168 h 207168"/>
              <a:gd name="connsiteX0" fmla="*/ 802482 w 802482"/>
              <a:gd name="connsiteY0" fmla="*/ 207168 h 207168"/>
              <a:gd name="connsiteX1" fmla="*/ 152400 w 802482"/>
              <a:gd name="connsiteY1" fmla="*/ 202406 h 207168"/>
              <a:gd name="connsiteX2" fmla="*/ 0 w 802482"/>
              <a:gd name="connsiteY2" fmla="*/ 0 h 207168"/>
              <a:gd name="connsiteX3" fmla="*/ 45244 w 802482"/>
              <a:gd name="connsiteY3" fmla="*/ 2381 h 207168"/>
              <a:gd name="connsiteX4" fmla="*/ 150019 w 802482"/>
              <a:gd name="connsiteY4" fmla="*/ 140493 h 207168"/>
              <a:gd name="connsiteX5" fmla="*/ 766763 w 802482"/>
              <a:gd name="connsiteY5" fmla="*/ 140493 h 207168"/>
              <a:gd name="connsiteX6" fmla="*/ 802482 w 802482"/>
              <a:gd name="connsiteY6" fmla="*/ 207168 h 207168"/>
              <a:gd name="connsiteX0" fmla="*/ 802482 w 802482"/>
              <a:gd name="connsiteY0" fmla="*/ 207168 h 207168"/>
              <a:gd name="connsiteX1" fmla="*/ 159544 w 802482"/>
              <a:gd name="connsiteY1" fmla="*/ 207168 h 207168"/>
              <a:gd name="connsiteX2" fmla="*/ 0 w 802482"/>
              <a:gd name="connsiteY2" fmla="*/ 0 h 207168"/>
              <a:gd name="connsiteX3" fmla="*/ 45244 w 802482"/>
              <a:gd name="connsiteY3" fmla="*/ 2381 h 207168"/>
              <a:gd name="connsiteX4" fmla="*/ 150019 w 802482"/>
              <a:gd name="connsiteY4" fmla="*/ 140493 h 207168"/>
              <a:gd name="connsiteX5" fmla="*/ 766763 w 802482"/>
              <a:gd name="connsiteY5" fmla="*/ 140493 h 207168"/>
              <a:gd name="connsiteX6" fmla="*/ 802482 w 802482"/>
              <a:gd name="connsiteY6" fmla="*/ 207168 h 207168"/>
              <a:gd name="connsiteX0" fmla="*/ 802482 w 802482"/>
              <a:gd name="connsiteY0" fmla="*/ 207168 h 207168"/>
              <a:gd name="connsiteX1" fmla="*/ 152378 w 802482"/>
              <a:gd name="connsiteY1" fmla="*/ 204787 h 207168"/>
              <a:gd name="connsiteX2" fmla="*/ 0 w 802482"/>
              <a:gd name="connsiteY2" fmla="*/ 0 h 207168"/>
              <a:gd name="connsiteX3" fmla="*/ 45244 w 802482"/>
              <a:gd name="connsiteY3" fmla="*/ 2381 h 207168"/>
              <a:gd name="connsiteX4" fmla="*/ 150019 w 802482"/>
              <a:gd name="connsiteY4" fmla="*/ 140493 h 207168"/>
              <a:gd name="connsiteX5" fmla="*/ 766763 w 802482"/>
              <a:gd name="connsiteY5" fmla="*/ 140493 h 207168"/>
              <a:gd name="connsiteX6" fmla="*/ 802482 w 802482"/>
              <a:gd name="connsiteY6" fmla="*/ 207168 h 207168"/>
              <a:gd name="connsiteX0" fmla="*/ 802482 w 802482"/>
              <a:gd name="connsiteY0" fmla="*/ 207168 h 207168"/>
              <a:gd name="connsiteX1" fmla="*/ 149990 w 802482"/>
              <a:gd name="connsiteY1" fmla="*/ 207168 h 207168"/>
              <a:gd name="connsiteX2" fmla="*/ 0 w 802482"/>
              <a:gd name="connsiteY2" fmla="*/ 0 h 207168"/>
              <a:gd name="connsiteX3" fmla="*/ 45244 w 802482"/>
              <a:gd name="connsiteY3" fmla="*/ 2381 h 207168"/>
              <a:gd name="connsiteX4" fmla="*/ 150019 w 802482"/>
              <a:gd name="connsiteY4" fmla="*/ 140493 h 207168"/>
              <a:gd name="connsiteX5" fmla="*/ 766763 w 802482"/>
              <a:gd name="connsiteY5" fmla="*/ 140493 h 207168"/>
              <a:gd name="connsiteX6" fmla="*/ 802482 w 802482"/>
              <a:gd name="connsiteY6" fmla="*/ 207168 h 207168"/>
              <a:gd name="connsiteX0" fmla="*/ 802482 w 802482"/>
              <a:gd name="connsiteY0" fmla="*/ 207168 h 209549"/>
              <a:gd name="connsiteX1" fmla="*/ 157154 w 802482"/>
              <a:gd name="connsiteY1" fmla="*/ 209549 h 209549"/>
              <a:gd name="connsiteX2" fmla="*/ 0 w 802482"/>
              <a:gd name="connsiteY2" fmla="*/ 0 h 209549"/>
              <a:gd name="connsiteX3" fmla="*/ 45244 w 802482"/>
              <a:gd name="connsiteY3" fmla="*/ 2381 h 209549"/>
              <a:gd name="connsiteX4" fmla="*/ 150019 w 802482"/>
              <a:gd name="connsiteY4" fmla="*/ 140493 h 209549"/>
              <a:gd name="connsiteX5" fmla="*/ 766763 w 802482"/>
              <a:gd name="connsiteY5" fmla="*/ 140493 h 209549"/>
              <a:gd name="connsiteX6" fmla="*/ 802482 w 802482"/>
              <a:gd name="connsiteY6" fmla="*/ 207168 h 209549"/>
              <a:gd name="connsiteX0" fmla="*/ 804870 w 804870"/>
              <a:gd name="connsiteY0" fmla="*/ 207168 h 209549"/>
              <a:gd name="connsiteX1" fmla="*/ 157154 w 804870"/>
              <a:gd name="connsiteY1" fmla="*/ 209549 h 209549"/>
              <a:gd name="connsiteX2" fmla="*/ 0 w 804870"/>
              <a:gd name="connsiteY2" fmla="*/ 0 h 209549"/>
              <a:gd name="connsiteX3" fmla="*/ 45244 w 804870"/>
              <a:gd name="connsiteY3" fmla="*/ 2381 h 209549"/>
              <a:gd name="connsiteX4" fmla="*/ 150019 w 804870"/>
              <a:gd name="connsiteY4" fmla="*/ 140493 h 209549"/>
              <a:gd name="connsiteX5" fmla="*/ 766763 w 804870"/>
              <a:gd name="connsiteY5" fmla="*/ 140493 h 209549"/>
              <a:gd name="connsiteX6" fmla="*/ 804870 w 804870"/>
              <a:gd name="connsiteY6" fmla="*/ 207168 h 209549"/>
              <a:gd name="connsiteX0" fmla="*/ 802481 w 802481"/>
              <a:gd name="connsiteY0" fmla="*/ 209549 h 209549"/>
              <a:gd name="connsiteX1" fmla="*/ 157154 w 802481"/>
              <a:gd name="connsiteY1" fmla="*/ 209549 h 209549"/>
              <a:gd name="connsiteX2" fmla="*/ 0 w 802481"/>
              <a:gd name="connsiteY2" fmla="*/ 0 h 209549"/>
              <a:gd name="connsiteX3" fmla="*/ 45244 w 802481"/>
              <a:gd name="connsiteY3" fmla="*/ 2381 h 209549"/>
              <a:gd name="connsiteX4" fmla="*/ 150019 w 802481"/>
              <a:gd name="connsiteY4" fmla="*/ 140493 h 209549"/>
              <a:gd name="connsiteX5" fmla="*/ 766763 w 802481"/>
              <a:gd name="connsiteY5" fmla="*/ 140493 h 209549"/>
              <a:gd name="connsiteX6" fmla="*/ 802481 w 802481"/>
              <a:gd name="connsiteY6" fmla="*/ 209549 h 209549"/>
              <a:gd name="connsiteX0" fmla="*/ 802481 w 802481"/>
              <a:gd name="connsiteY0" fmla="*/ 209549 h 209549"/>
              <a:gd name="connsiteX1" fmla="*/ 157154 w 802481"/>
              <a:gd name="connsiteY1" fmla="*/ 209549 h 209549"/>
              <a:gd name="connsiteX2" fmla="*/ 0 w 802481"/>
              <a:gd name="connsiteY2" fmla="*/ 0 h 209549"/>
              <a:gd name="connsiteX3" fmla="*/ 45244 w 802481"/>
              <a:gd name="connsiteY3" fmla="*/ 2381 h 209549"/>
              <a:gd name="connsiteX4" fmla="*/ 177475 w 802481"/>
              <a:gd name="connsiteY4" fmla="*/ 140493 h 209549"/>
              <a:gd name="connsiteX5" fmla="*/ 766763 w 802481"/>
              <a:gd name="connsiteY5" fmla="*/ 140493 h 209549"/>
              <a:gd name="connsiteX6" fmla="*/ 802481 w 802481"/>
              <a:gd name="connsiteY6" fmla="*/ 209549 h 209549"/>
              <a:gd name="connsiteX0" fmla="*/ 802481 w 802481"/>
              <a:gd name="connsiteY0" fmla="*/ 209549 h 209549"/>
              <a:gd name="connsiteX1" fmla="*/ 157154 w 802481"/>
              <a:gd name="connsiteY1" fmla="*/ 209549 h 209549"/>
              <a:gd name="connsiteX2" fmla="*/ 0 w 802481"/>
              <a:gd name="connsiteY2" fmla="*/ 0 h 209549"/>
              <a:gd name="connsiteX3" fmla="*/ 78191 w 802481"/>
              <a:gd name="connsiteY3" fmla="*/ 30956 h 209549"/>
              <a:gd name="connsiteX4" fmla="*/ 177475 w 802481"/>
              <a:gd name="connsiteY4" fmla="*/ 140493 h 209549"/>
              <a:gd name="connsiteX5" fmla="*/ 766763 w 802481"/>
              <a:gd name="connsiteY5" fmla="*/ 140493 h 209549"/>
              <a:gd name="connsiteX6" fmla="*/ 802481 w 802481"/>
              <a:gd name="connsiteY6" fmla="*/ 209549 h 209549"/>
              <a:gd name="connsiteX0" fmla="*/ 742078 w 742078"/>
              <a:gd name="connsiteY0" fmla="*/ 178593 h 178593"/>
              <a:gd name="connsiteX1" fmla="*/ 96751 w 742078"/>
              <a:gd name="connsiteY1" fmla="*/ 178593 h 178593"/>
              <a:gd name="connsiteX2" fmla="*/ 0 w 742078"/>
              <a:gd name="connsiteY2" fmla="*/ 97631 h 178593"/>
              <a:gd name="connsiteX3" fmla="*/ 17788 w 742078"/>
              <a:gd name="connsiteY3" fmla="*/ 0 h 178593"/>
              <a:gd name="connsiteX4" fmla="*/ 117072 w 742078"/>
              <a:gd name="connsiteY4" fmla="*/ 109537 h 178593"/>
              <a:gd name="connsiteX5" fmla="*/ 706360 w 742078"/>
              <a:gd name="connsiteY5" fmla="*/ 109537 h 178593"/>
              <a:gd name="connsiteX6" fmla="*/ 742078 w 742078"/>
              <a:gd name="connsiteY6" fmla="*/ 178593 h 178593"/>
              <a:gd name="connsiteX0" fmla="*/ 786008 w 786008"/>
              <a:gd name="connsiteY0" fmla="*/ 200024 h 200024"/>
              <a:gd name="connsiteX1" fmla="*/ 140681 w 786008"/>
              <a:gd name="connsiteY1" fmla="*/ 200024 h 200024"/>
              <a:gd name="connsiteX2" fmla="*/ 0 w 786008"/>
              <a:gd name="connsiteY2" fmla="*/ 0 h 200024"/>
              <a:gd name="connsiteX3" fmla="*/ 61718 w 786008"/>
              <a:gd name="connsiteY3" fmla="*/ 21431 h 200024"/>
              <a:gd name="connsiteX4" fmla="*/ 161002 w 786008"/>
              <a:gd name="connsiteY4" fmla="*/ 130968 h 200024"/>
              <a:gd name="connsiteX5" fmla="*/ 750290 w 786008"/>
              <a:gd name="connsiteY5" fmla="*/ 130968 h 200024"/>
              <a:gd name="connsiteX6" fmla="*/ 786008 w 786008"/>
              <a:gd name="connsiteY6" fmla="*/ 200024 h 200024"/>
              <a:gd name="connsiteX0" fmla="*/ 786008 w 786008"/>
              <a:gd name="connsiteY0" fmla="*/ 200024 h 204786"/>
              <a:gd name="connsiteX1" fmla="*/ 192847 w 786008"/>
              <a:gd name="connsiteY1" fmla="*/ 204786 h 204786"/>
              <a:gd name="connsiteX2" fmla="*/ 0 w 786008"/>
              <a:gd name="connsiteY2" fmla="*/ 0 h 204786"/>
              <a:gd name="connsiteX3" fmla="*/ 61718 w 786008"/>
              <a:gd name="connsiteY3" fmla="*/ 21431 h 204786"/>
              <a:gd name="connsiteX4" fmla="*/ 161002 w 786008"/>
              <a:gd name="connsiteY4" fmla="*/ 130968 h 204786"/>
              <a:gd name="connsiteX5" fmla="*/ 750290 w 786008"/>
              <a:gd name="connsiteY5" fmla="*/ 130968 h 204786"/>
              <a:gd name="connsiteX6" fmla="*/ 786008 w 786008"/>
              <a:gd name="connsiteY6" fmla="*/ 200024 h 204786"/>
              <a:gd name="connsiteX0" fmla="*/ 786008 w 786008"/>
              <a:gd name="connsiteY0" fmla="*/ 200024 h 204786"/>
              <a:gd name="connsiteX1" fmla="*/ 173628 w 786008"/>
              <a:gd name="connsiteY1" fmla="*/ 204786 h 204786"/>
              <a:gd name="connsiteX2" fmla="*/ 0 w 786008"/>
              <a:gd name="connsiteY2" fmla="*/ 0 h 204786"/>
              <a:gd name="connsiteX3" fmla="*/ 61718 w 786008"/>
              <a:gd name="connsiteY3" fmla="*/ 21431 h 204786"/>
              <a:gd name="connsiteX4" fmla="*/ 161002 w 786008"/>
              <a:gd name="connsiteY4" fmla="*/ 130968 h 204786"/>
              <a:gd name="connsiteX5" fmla="*/ 750290 w 786008"/>
              <a:gd name="connsiteY5" fmla="*/ 130968 h 204786"/>
              <a:gd name="connsiteX6" fmla="*/ 786008 w 786008"/>
              <a:gd name="connsiteY6" fmla="*/ 200024 h 204786"/>
              <a:gd name="connsiteX0" fmla="*/ 786008 w 786008"/>
              <a:gd name="connsiteY0" fmla="*/ 221455 h 226217"/>
              <a:gd name="connsiteX1" fmla="*/ 173628 w 786008"/>
              <a:gd name="connsiteY1" fmla="*/ 226217 h 226217"/>
              <a:gd name="connsiteX2" fmla="*/ 0 w 786008"/>
              <a:gd name="connsiteY2" fmla="*/ 21431 h 226217"/>
              <a:gd name="connsiteX3" fmla="*/ 80938 w 786008"/>
              <a:gd name="connsiteY3" fmla="*/ 0 h 226217"/>
              <a:gd name="connsiteX4" fmla="*/ 161002 w 786008"/>
              <a:gd name="connsiteY4" fmla="*/ 152399 h 226217"/>
              <a:gd name="connsiteX5" fmla="*/ 750290 w 786008"/>
              <a:gd name="connsiteY5" fmla="*/ 152399 h 226217"/>
              <a:gd name="connsiteX6" fmla="*/ 786008 w 786008"/>
              <a:gd name="connsiteY6" fmla="*/ 221455 h 226217"/>
              <a:gd name="connsiteX0" fmla="*/ 786008 w 786008"/>
              <a:gd name="connsiteY0" fmla="*/ 200024 h 204786"/>
              <a:gd name="connsiteX1" fmla="*/ 173628 w 786008"/>
              <a:gd name="connsiteY1" fmla="*/ 204786 h 204786"/>
              <a:gd name="connsiteX2" fmla="*/ 0 w 786008"/>
              <a:gd name="connsiteY2" fmla="*/ 0 h 204786"/>
              <a:gd name="connsiteX3" fmla="*/ 42499 w 786008"/>
              <a:gd name="connsiteY3" fmla="*/ 0 h 204786"/>
              <a:gd name="connsiteX4" fmla="*/ 161002 w 786008"/>
              <a:gd name="connsiteY4" fmla="*/ 130968 h 204786"/>
              <a:gd name="connsiteX5" fmla="*/ 750290 w 786008"/>
              <a:gd name="connsiteY5" fmla="*/ 130968 h 204786"/>
              <a:gd name="connsiteX6" fmla="*/ 786008 w 786008"/>
              <a:gd name="connsiteY6" fmla="*/ 200024 h 204786"/>
              <a:gd name="connsiteX0" fmla="*/ 769535 w 769535"/>
              <a:gd name="connsiteY0" fmla="*/ 197643 h 204786"/>
              <a:gd name="connsiteX1" fmla="*/ 173628 w 769535"/>
              <a:gd name="connsiteY1" fmla="*/ 204786 h 204786"/>
              <a:gd name="connsiteX2" fmla="*/ 0 w 769535"/>
              <a:gd name="connsiteY2" fmla="*/ 0 h 204786"/>
              <a:gd name="connsiteX3" fmla="*/ 42499 w 769535"/>
              <a:gd name="connsiteY3" fmla="*/ 0 h 204786"/>
              <a:gd name="connsiteX4" fmla="*/ 161002 w 769535"/>
              <a:gd name="connsiteY4" fmla="*/ 130968 h 204786"/>
              <a:gd name="connsiteX5" fmla="*/ 750290 w 769535"/>
              <a:gd name="connsiteY5" fmla="*/ 130968 h 204786"/>
              <a:gd name="connsiteX6" fmla="*/ 769535 w 769535"/>
              <a:gd name="connsiteY6" fmla="*/ 197643 h 204786"/>
              <a:gd name="connsiteX0" fmla="*/ 780517 w 780517"/>
              <a:gd name="connsiteY0" fmla="*/ 197643 h 204786"/>
              <a:gd name="connsiteX1" fmla="*/ 173628 w 780517"/>
              <a:gd name="connsiteY1" fmla="*/ 204786 h 204786"/>
              <a:gd name="connsiteX2" fmla="*/ 0 w 780517"/>
              <a:gd name="connsiteY2" fmla="*/ 0 h 204786"/>
              <a:gd name="connsiteX3" fmla="*/ 42499 w 780517"/>
              <a:gd name="connsiteY3" fmla="*/ 0 h 204786"/>
              <a:gd name="connsiteX4" fmla="*/ 161002 w 780517"/>
              <a:gd name="connsiteY4" fmla="*/ 130968 h 204786"/>
              <a:gd name="connsiteX5" fmla="*/ 750290 w 780517"/>
              <a:gd name="connsiteY5" fmla="*/ 130968 h 204786"/>
              <a:gd name="connsiteX6" fmla="*/ 780517 w 780517"/>
              <a:gd name="connsiteY6" fmla="*/ 197643 h 204786"/>
              <a:gd name="connsiteX0" fmla="*/ 780517 w 780517"/>
              <a:gd name="connsiteY0" fmla="*/ 197643 h 197643"/>
              <a:gd name="connsiteX1" fmla="*/ 173628 w 780517"/>
              <a:gd name="connsiteY1" fmla="*/ 178592 h 197643"/>
              <a:gd name="connsiteX2" fmla="*/ 0 w 780517"/>
              <a:gd name="connsiteY2" fmla="*/ 0 h 197643"/>
              <a:gd name="connsiteX3" fmla="*/ 42499 w 780517"/>
              <a:gd name="connsiteY3" fmla="*/ 0 h 197643"/>
              <a:gd name="connsiteX4" fmla="*/ 161002 w 780517"/>
              <a:gd name="connsiteY4" fmla="*/ 130968 h 197643"/>
              <a:gd name="connsiteX5" fmla="*/ 750290 w 780517"/>
              <a:gd name="connsiteY5" fmla="*/ 130968 h 197643"/>
              <a:gd name="connsiteX6" fmla="*/ 780517 w 780517"/>
              <a:gd name="connsiteY6" fmla="*/ 197643 h 197643"/>
              <a:gd name="connsiteX0" fmla="*/ 780517 w 780517"/>
              <a:gd name="connsiteY0" fmla="*/ 197643 h 197643"/>
              <a:gd name="connsiteX1" fmla="*/ 168136 w 780517"/>
              <a:gd name="connsiteY1" fmla="*/ 197642 h 197643"/>
              <a:gd name="connsiteX2" fmla="*/ 0 w 780517"/>
              <a:gd name="connsiteY2" fmla="*/ 0 h 197643"/>
              <a:gd name="connsiteX3" fmla="*/ 42499 w 780517"/>
              <a:gd name="connsiteY3" fmla="*/ 0 h 197643"/>
              <a:gd name="connsiteX4" fmla="*/ 161002 w 780517"/>
              <a:gd name="connsiteY4" fmla="*/ 130968 h 197643"/>
              <a:gd name="connsiteX5" fmla="*/ 750290 w 780517"/>
              <a:gd name="connsiteY5" fmla="*/ 130968 h 197643"/>
              <a:gd name="connsiteX6" fmla="*/ 780517 w 780517"/>
              <a:gd name="connsiteY6" fmla="*/ 197643 h 1976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80517" h="197643">
                <a:moveTo>
                  <a:pt x="780517" y="197643"/>
                </a:moveTo>
                <a:lnTo>
                  <a:pt x="168136" y="197642"/>
                </a:lnTo>
                <a:lnTo>
                  <a:pt x="0" y="0"/>
                </a:lnTo>
                <a:lnTo>
                  <a:pt x="42499" y="0"/>
                </a:lnTo>
                <a:lnTo>
                  <a:pt x="161002" y="130968"/>
                </a:lnTo>
                <a:lnTo>
                  <a:pt x="750290" y="130968"/>
                </a:lnTo>
                <a:lnTo>
                  <a:pt x="780517" y="197643"/>
                </a:lnTo>
                <a:close/>
              </a:path>
            </a:pathLst>
          </a:custGeom>
          <a:solidFill>
            <a:srgbClr val="00CC00">
              <a:alpha val="29000"/>
            </a:srgbClr>
          </a:solidFill>
          <a:ln w="25400" cap="flat" cmpd="sng" algn="ctr">
            <a:noFill/>
            <a:prstDash val="solid"/>
          </a:ln>
          <a:effectLst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800" kern="0" baseline="-25000">
              <a:solidFill>
                <a:srgbClr val="9BBB59">
                  <a:lumMod val="50000"/>
                </a:srgbClr>
              </a:solidFill>
              <a:latin typeface="Calibri"/>
              <a:cs typeface="+mn-cs"/>
            </a:endParaRPr>
          </a:p>
        </p:txBody>
      </p:sp>
      <p:sp>
        <p:nvSpPr>
          <p:cNvPr id="13" name="Полилиния 12"/>
          <p:cNvSpPr/>
          <p:nvPr/>
        </p:nvSpPr>
        <p:spPr bwMode="auto">
          <a:xfrm>
            <a:off x="1691680" y="2836407"/>
            <a:ext cx="6696744" cy="219377"/>
          </a:xfrm>
          <a:custGeom>
            <a:avLst/>
            <a:gdLst>
              <a:gd name="connsiteX0" fmla="*/ 795338 w 795338"/>
              <a:gd name="connsiteY0" fmla="*/ 204787 h 204787"/>
              <a:gd name="connsiteX1" fmla="*/ 152400 w 795338"/>
              <a:gd name="connsiteY1" fmla="*/ 204787 h 204787"/>
              <a:gd name="connsiteX2" fmla="*/ 0 w 795338"/>
              <a:gd name="connsiteY2" fmla="*/ 0 h 204787"/>
              <a:gd name="connsiteX3" fmla="*/ 33338 w 795338"/>
              <a:gd name="connsiteY3" fmla="*/ 0 h 204787"/>
              <a:gd name="connsiteX4" fmla="*/ 150019 w 795338"/>
              <a:gd name="connsiteY4" fmla="*/ 140493 h 204787"/>
              <a:gd name="connsiteX5" fmla="*/ 766763 w 795338"/>
              <a:gd name="connsiteY5" fmla="*/ 140493 h 204787"/>
              <a:gd name="connsiteX6" fmla="*/ 795338 w 795338"/>
              <a:gd name="connsiteY6" fmla="*/ 204787 h 204787"/>
              <a:gd name="connsiteX0" fmla="*/ 795338 w 795338"/>
              <a:gd name="connsiteY0" fmla="*/ 204787 h 204787"/>
              <a:gd name="connsiteX1" fmla="*/ 152400 w 795338"/>
              <a:gd name="connsiteY1" fmla="*/ 204787 h 204787"/>
              <a:gd name="connsiteX2" fmla="*/ 0 w 795338"/>
              <a:gd name="connsiteY2" fmla="*/ 0 h 204787"/>
              <a:gd name="connsiteX3" fmla="*/ 42863 w 795338"/>
              <a:gd name="connsiteY3" fmla="*/ 4762 h 204787"/>
              <a:gd name="connsiteX4" fmla="*/ 150019 w 795338"/>
              <a:gd name="connsiteY4" fmla="*/ 140493 h 204787"/>
              <a:gd name="connsiteX5" fmla="*/ 766763 w 795338"/>
              <a:gd name="connsiteY5" fmla="*/ 140493 h 204787"/>
              <a:gd name="connsiteX6" fmla="*/ 795338 w 795338"/>
              <a:gd name="connsiteY6" fmla="*/ 204787 h 204787"/>
              <a:gd name="connsiteX0" fmla="*/ 802482 w 802482"/>
              <a:gd name="connsiteY0" fmla="*/ 207168 h 207168"/>
              <a:gd name="connsiteX1" fmla="*/ 152400 w 802482"/>
              <a:gd name="connsiteY1" fmla="*/ 204787 h 207168"/>
              <a:gd name="connsiteX2" fmla="*/ 0 w 802482"/>
              <a:gd name="connsiteY2" fmla="*/ 0 h 207168"/>
              <a:gd name="connsiteX3" fmla="*/ 42863 w 802482"/>
              <a:gd name="connsiteY3" fmla="*/ 4762 h 207168"/>
              <a:gd name="connsiteX4" fmla="*/ 150019 w 802482"/>
              <a:gd name="connsiteY4" fmla="*/ 140493 h 207168"/>
              <a:gd name="connsiteX5" fmla="*/ 766763 w 802482"/>
              <a:gd name="connsiteY5" fmla="*/ 140493 h 207168"/>
              <a:gd name="connsiteX6" fmla="*/ 802482 w 802482"/>
              <a:gd name="connsiteY6" fmla="*/ 207168 h 207168"/>
              <a:gd name="connsiteX0" fmla="*/ 802482 w 802482"/>
              <a:gd name="connsiteY0" fmla="*/ 207168 h 207168"/>
              <a:gd name="connsiteX1" fmla="*/ 159544 w 802482"/>
              <a:gd name="connsiteY1" fmla="*/ 207168 h 207168"/>
              <a:gd name="connsiteX2" fmla="*/ 0 w 802482"/>
              <a:gd name="connsiteY2" fmla="*/ 0 h 207168"/>
              <a:gd name="connsiteX3" fmla="*/ 42863 w 802482"/>
              <a:gd name="connsiteY3" fmla="*/ 4762 h 207168"/>
              <a:gd name="connsiteX4" fmla="*/ 150019 w 802482"/>
              <a:gd name="connsiteY4" fmla="*/ 140493 h 207168"/>
              <a:gd name="connsiteX5" fmla="*/ 766763 w 802482"/>
              <a:gd name="connsiteY5" fmla="*/ 140493 h 207168"/>
              <a:gd name="connsiteX6" fmla="*/ 802482 w 802482"/>
              <a:gd name="connsiteY6" fmla="*/ 207168 h 207168"/>
              <a:gd name="connsiteX0" fmla="*/ 802482 w 802482"/>
              <a:gd name="connsiteY0" fmla="*/ 207168 h 207168"/>
              <a:gd name="connsiteX1" fmla="*/ 152400 w 802482"/>
              <a:gd name="connsiteY1" fmla="*/ 202406 h 207168"/>
              <a:gd name="connsiteX2" fmla="*/ 0 w 802482"/>
              <a:gd name="connsiteY2" fmla="*/ 0 h 207168"/>
              <a:gd name="connsiteX3" fmla="*/ 42863 w 802482"/>
              <a:gd name="connsiteY3" fmla="*/ 4762 h 207168"/>
              <a:gd name="connsiteX4" fmla="*/ 150019 w 802482"/>
              <a:gd name="connsiteY4" fmla="*/ 140493 h 207168"/>
              <a:gd name="connsiteX5" fmla="*/ 766763 w 802482"/>
              <a:gd name="connsiteY5" fmla="*/ 140493 h 207168"/>
              <a:gd name="connsiteX6" fmla="*/ 802482 w 802482"/>
              <a:gd name="connsiteY6" fmla="*/ 207168 h 207168"/>
              <a:gd name="connsiteX0" fmla="*/ 802482 w 802482"/>
              <a:gd name="connsiteY0" fmla="*/ 207168 h 207168"/>
              <a:gd name="connsiteX1" fmla="*/ 152400 w 802482"/>
              <a:gd name="connsiteY1" fmla="*/ 202406 h 207168"/>
              <a:gd name="connsiteX2" fmla="*/ 0 w 802482"/>
              <a:gd name="connsiteY2" fmla="*/ 0 h 207168"/>
              <a:gd name="connsiteX3" fmla="*/ 45244 w 802482"/>
              <a:gd name="connsiteY3" fmla="*/ 2381 h 207168"/>
              <a:gd name="connsiteX4" fmla="*/ 150019 w 802482"/>
              <a:gd name="connsiteY4" fmla="*/ 140493 h 207168"/>
              <a:gd name="connsiteX5" fmla="*/ 766763 w 802482"/>
              <a:gd name="connsiteY5" fmla="*/ 140493 h 207168"/>
              <a:gd name="connsiteX6" fmla="*/ 802482 w 802482"/>
              <a:gd name="connsiteY6" fmla="*/ 207168 h 207168"/>
              <a:gd name="connsiteX0" fmla="*/ 802482 w 802482"/>
              <a:gd name="connsiteY0" fmla="*/ 207168 h 207168"/>
              <a:gd name="connsiteX1" fmla="*/ 159544 w 802482"/>
              <a:gd name="connsiteY1" fmla="*/ 207168 h 207168"/>
              <a:gd name="connsiteX2" fmla="*/ 0 w 802482"/>
              <a:gd name="connsiteY2" fmla="*/ 0 h 207168"/>
              <a:gd name="connsiteX3" fmla="*/ 45244 w 802482"/>
              <a:gd name="connsiteY3" fmla="*/ 2381 h 207168"/>
              <a:gd name="connsiteX4" fmla="*/ 150019 w 802482"/>
              <a:gd name="connsiteY4" fmla="*/ 140493 h 207168"/>
              <a:gd name="connsiteX5" fmla="*/ 766763 w 802482"/>
              <a:gd name="connsiteY5" fmla="*/ 140493 h 207168"/>
              <a:gd name="connsiteX6" fmla="*/ 802482 w 802482"/>
              <a:gd name="connsiteY6" fmla="*/ 207168 h 207168"/>
              <a:gd name="connsiteX0" fmla="*/ 802482 w 802482"/>
              <a:gd name="connsiteY0" fmla="*/ 207168 h 207168"/>
              <a:gd name="connsiteX1" fmla="*/ 152378 w 802482"/>
              <a:gd name="connsiteY1" fmla="*/ 204787 h 207168"/>
              <a:gd name="connsiteX2" fmla="*/ 0 w 802482"/>
              <a:gd name="connsiteY2" fmla="*/ 0 h 207168"/>
              <a:gd name="connsiteX3" fmla="*/ 45244 w 802482"/>
              <a:gd name="connsiteY3" fmla="*/ 2381 h 207168"/>
              <a:gd name="connsiteX4" fmla="*/ 150019 w 802482"/>
              <a:gd name="connsiteY4" fmla="*/ 140493 h 207168"/>
              <a:gd name="connsiteX5" fmla="*/ 766763 w 802482"/>
              <a:gd name="connsiteY5" fmla="*/ 140493 h 207168"/>
              <a:gd name="connsiteX6" fmla="*/ 802482 w 802482"/>
              <a:gd name="connsiteY6" fmla="*/ 207168 h 207168"/>
              <a:gd name="connsiteX0" fmla="*/ 802482 w 802482"/>
              <a:gd name="connsiteY0" fmla="*/ 207168 h 207168"/>
              <a:gd name="connsiteX1" fmla="*/ 149990 w 802482"/>
              <a:gd name="connsiteY1" fmla="*/ 207168 h 207168"/>
              <a:gd name="connsiteX2" fmla="*/ 0 w 802482"/>
              <a:gd name="connsiteY2" fmla="*/ 0 h 207168"/>
              <a:gd name="connsiteX3" fmla="*/ 45244 w 802482"/>
              <a:gd name="connsiteY3" fmla="*/ 2381 h 207168"/>
              <a:gd name="connsiteX4" fmla="*/ 150019 w 802482"/>
              <a:gd name="connsiteY4" fmla="*/ 140493 h 207168"/>
              <a:gd name="connsiteX5" fmla="*/ 766763 w 802482"/>
              <a:gd name="connsiteY5" fmla="*/ 140493 h 207168"/>
              <a:gd name="connsiteX6" fmla="*/ 802482 w 802482"/>
              <a:gd name="connsiteY6" fmla="*/ 207168 h 207168"/>
              <a:gd name="connsiteX0" fmla="*/ 802482 w 802482"/>
              <a:gd name="connsiteY0" fmla="*/ 207168 h 209549"/>
              <a:gd name="connsiteX1" fmla="*/ 157154 w 802482"/>
              <a:gd name="connsiteY1" fmla="*/ 209549 h 209549"/>
              <a:gd name="connsiteX2" fmla="*/ 0 w 802482"/>
              <a:gd name="connsiteY2" fmla="*/ 0 h 209549"/>
              <a:gd name="connsiteX3" fmla="*/ 45244 w 802482"/>
              <a:gd name="connsiteY3" fmla="*/ 2381 h 209549"/>
              <a:gd name="connsiteX4" fmla="*/ 150019 w 802482"/>
              <a:gd name="connsiteY4" fmla="*/ 140493 h 209549"/>
              <a:gd name="connsiteX5" fmla="*/ 766763 w 802482"/>
              <a:gd name="connsiteY5" fmla="*/ 140493 h 209549"/>
              <a:gd name="connsiteX6" fmla="*/ 802482 w 802482"/>
              <a:gd name="connsiteY6" fmla="*/ 207168 h 209549"/>
              <a:gd name="connsiteX0" fmla="*/ 804870 w 804870"/>
              <a:gd name="connsiteY0" fmla="*/ 207168 h 209549"/>
              <a:gd name="connsiteX1" fmla="*/ 157154 w 804870"/>
              <a:gd name="connsiteY1" fmla="*/ 209549 h 209549"/>
              <a:gd name="connsiteX2" fmla="*/ 0 w 804870"/>
              <a:gd name="connsiteY2" fmla="*/ 0 h 209549"/>
              <a:gd name="connsiteX3" fmla="*/ 45244 w 804870"/>
              <a:gd name="connsiteY3" fmla="*/ 2381 h 209549"/>
              <a:gd name="connsiteX4" fmla="*/ 150019 w 804870"/>
              <a:gd name="connsiteY4" fmla="*/ 140493 h 209549"/>
              <a:gd name="connsiteX5" fmla="*/ 766763 w 804870"/>
              <a:gd name="connsiteY5" fmla="*/ 140493 h 209549"/>
              <a:gd name="connsiteX6" fmla="*/ 804870 w 804870"/>
              <a:gd name="connsiteY6" fmla="*/ 207168 h 209549"/>
              <a:gd name="connsiteX0" fmla="*/ 802481 w 802481"/>
              <a:gd name="connsiteY0" fmla="*/ 209549 h 209549"/>
              <a:gd name="connsiteX1" fmla="*/ 157154 w 802481"/>
              <a:gd name="connsiteY1" fmla="*/ 209549 h 209549"/>
              <a:gd name="connsiteX2" fmla="*/ 0 w 802481"/>
              <a:gd name="connsiteY2" fmla="*/ 0 h 209549"/>
              <a:gd name="connsiteX3" fmla="*/ 45244 w 802481"/>
              <a:gd name="connsiteY3" fmla="*/ 2381 h 209549"/>
              <a:gd name="connsiteX4" fmla="*/ 150019 w 802481"/>
              <a:gd name="connsiteY4" fmla="*/ 140493 h 209549"/>
              <a:gd name="connsiteX5" fmla="*/ 766763 w 802481"/>
              <a:gd name="connsiteY5" fmla="*/ 140493 h 209549"/>
              <a:gd name="connsiteX6" fmla="*/ 802481 w 802481"/>
              <a:gd name="connsiteY6" fmla="*/ 209549 h 209549"/>
              <a:gd name="connsiteX0" fmla="*/ 831141 w 831141"/>
              <a:gd name="connsiteY0" fmla="*/ 207168 h 209549"/>
              <a:gd name="connsiteX1" fmla="*/ 157154 w 831141"/>
              <a:gd name="connsiteY1" fmla="*/ 209549 h 209549"/>
              <a:gd name="connsiteX2" fmla="*/ 0 w 831141"/>
              <a:gd name="connsiteY2" fmla="*/ 0 h 209549"/>
              <a:gd name="connsiteX3" fmla="*/ 45244 w 831141"/>
              <a:gd name="connsiteY3" fmla="*/ 2381 h 209549"/>
              <a:gd name="connsiteX4" fmla="*/ 150019 w 831141"/>
              <a:gd name="connsiteY4" fmla="*/ 140493 h 209549"/>
              <a:gd name="connsiteX5" fmla="*/ 766763 w 831141"/>
              <a:gd name="connsiteY5" fmla="*/ 140493 h 209549"/>
              <a:gd name="connsiteX6" fmla="*/ 831141 w 831141"/>
              <a:gd name="connsiteY6" fmla="*/ 207168 h 209549"/>
              <a:gd name="connsiteX0" fmla="*/ 831141 w 831141"/>
              <a:gd name="connsiteY0" fmla="*/ 207168 h 209549"/>
              <a:gd name="connsiteX1" fmla="*/ 157154 w 831141"/>
              <a:gd name="connsiteY1" fmla="*/ 209549 h 209549"/>
              <a:gd name="connsiteX2" fmla="*/ 0 w 831141"/>
              <a:gd name="connsiteY2" fmla="*/ 0 h 209549"/>
              <a:gd name="connsiteX3" fmla="*/ 45244 w 831141"/>
              <a:gd name="connsiteY3" fmla="*/ 2381 h 209549"/>
              <a:gd name="connsiteX4" fmla="*/ 150019 w 831141"/>
              <a:gd name="connsiteY4" fmla="*/ 140493 h 209549"/>
              <a:gd name="connsiteX5" fmla="*/ 797812 w 831141"/>
              <a:gd name="connsiteY5" fmla="*/ 140493 h 209549"/>
              <a:gd name="connsiteX6" fmla="*/ 831141 w 831141"/>
              <a:gd name="connsiteY6" fmla="*/ 207168 h 209549"/>
              <a:gd name="connsiteX0" fmla="*/ 843082 w 843082"/>
              <a:gd name="connsiteY0" fmla="*/ 223837 h 226218"/>
              <a:gd name="connsiteX1" fmla="*/ 169095 w 843082"/>
              <a:gd name="connsiteY1" fmla="*/ 226218 h 226218"/>
              <a:gd name="connsiteX2" fmla="*/ 0 w 843082"/>
              <a:gd name="connsiteY2" fmla="*/ 0 h 226218"/>
              <a:gd name="connsiteX3" fmla="*/ 57185 w 843082"/>
              <a:gd name="connsiteY3" fmla="*/ 19050 h 226218"/>
              <a:gd name="connsiteX4" fmla="*/ 161960 w 843082"/>
              <a:gd name="connsiteY4" fmla="*/ 157162 h 226218"/>
              <a:gd name="connsiteX5" fmla="*/ 809753 w 843082"/>
              <a:gd name="connsiteY5" fmla="*/ 157162 h 226218"/>
              <a:gd name="connsiteX6" fmla="*/ 843082 w 843082"/>
              <a:gd name="connsiteY6" fmla="*/ 223837 h 226218"/>
              <a:gd name="connsiteX0" fmla="*/ 843082 w 843082"/>
              <a:gd name="connsiteY0" fmla="*/ 226218 h 228599"/>
              <a:gd name="connsiteX1" fmla="*/ 169095 w 843082"/>
              <a:gd name="connsiteY1" fmla="*/ 228599 h 228599"/>
              <a:gd name="connsiteX2" fmla="*/ 0 w 843082"/>
              <a:gd name="connsiteY2" fmla="*/ 2381 h 228599"/>
              <a:gd name="connsiteX3" fmla="*/ 42854 w 843082"/>
              <a:gd name="connsiteY3" fmla="*/ 0 h 228599"/>
              <a:gd name="connsiteX4" fmla="*/ 161960 w 843082"/>
              <a:gd name="connsiteY4" fmla="*/ 159543 h 228599"/>
              <a:gd name="connsiteX5" fmla="*/ 809753 w 843082"/>
              <a:gd name="connsiteY5" fmla="*/ 159543 h 228599"/>
              <a:gd name="connsiteX6" fmla="*/ 843082 w 843082"/>
              <a:gd name="connsiteY6" fmla="*/ 226218 h 228599"/>
              <a:gd name="connsiteX0" fmla="*/ 843082 w 843082"/>
              <a:gd name="connsiteY0" fmla="*/ 223837 h 226218"/>
              <a:gd name="connsiteX1" fmla="*/ 169095 w 843082"/>
              <a:gd name="connsiteY1" fmla="*/ 226218 h 226218"/>
              <a:gd name="connsiteX2" fmla="*/ 0 w 843082"/>
              <a:gd name="connsiteY2" fmla="*/ 0 h 226218"/>
              <a:gd name="connsiteX3" fmla="*/ 45242 w 843082"/>
              <a:gd name="connsiteY3" fmla="*/ 4763 h 226218"/>
              <a:gd name="connsiteX4" fmla="*/ 161960 w 843082"/>
              <a:gd name="connsiteY4" fmla="*/ 157162 h 226218"/>
              <a:gd name="connsiteX5" fmla="*/ 809753 w 843082"/>
              <a:gd name="connsiteY5" fmla="*/ 157162 h 226218"/>
              <a:gd name="connsiteX6" fmla="*/ 843082 w 843082"/>
              <a:gd name="connsiteY6" fmla="*/ 223837 h 226218"/>
              <a:gd name="connsiteX0" fmla="*/ 833529 w 833529"/>
              <a:gd name="connsiteY0" fmla="*/ 219075 h 221456"/>
              <a:gd name="connsiteX1" fmla="*/ 159542 w 833529"/>
              <a:gd name="connsiteY1" fmla="*/ 221456 h 221456"/>
              <a:gd name="connsiteX2" fmla="*/ 0 w 833529"/>
              <a:gd name="connsiteY2" fmla="*/ 0 h 221456"/>
              <a:gd name="connsiteX3" fmla="*/ 35689 w 833529"/>
              <a:gd name="connsiteY3" fmla="*/ 1 h 221456"/>
              <a:gd name="connsiteX4" fmla="*/ 152407 w 833529"/>
              <a:gd name="connsiteY4" fmla="*/ 152400 h 221456"/>
              <a:gd name="connsiteX5" fmla="*/ 800200 w 833529"/>
              <a:gd name="connsiteY5" fmla="*/ 152400 h 221456"/>
              <a:gd name="connsiteX6" fmla="*/ 833529 w 833529"/>
              <a:gd name="connsiteY6" fmla="*/ 219075 h 221456"/>
              <a:gd name="connsiteX0" fmla="*/ 835917 w 835917"/>
              <a:gd name="connsiteY0" fmla="*/ 219075 h 221456"/>
              <a:gd name="connsiteX1" fmla="*/ 161930 w 835917"/>
              <a:gd name="connsiteY1" fmla="*/ 221456 h 221456"/>
              <a:gd name="connsiteX2" fmla="*/ 0 w 835917"/>
              <a:gd name="connsiteY2" fmla="*/ 0 h 221456"/>
              <a:gd name="connsiteX3" fmla="*/ 38077 w 835917"/>
              <a:gd name="connsiteY3" fmla="*/ 1 h 221456"/>
              <a:gd name="connsiteX4" fmla="*/ 154795 w 835917"/>
              <a:gd name="connsiteY4" fmla="*/ 152400 h 221456"/>
              <a:gd name="connsiteX5" fmla="*/ 802588 w 835917"/>
              <a:gd name="connsiteY5" fmla="*/ 152400 h 221456"/>
              <a:gd name="connsiteX6" fmla="*/ 835917 w 835917"/>
              <a:gd name="connsiteY6" fmla="*/ 219075 h 2214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35917" h="221456">
                <a:moveTo>
                  <a:pt x="835917" y="219075"/>
                </a:moveTo>
                <a:lnTo>
                  <a:pt x="161930" y="221456"/>
                </a:lnTo>
                <a:lnTo>
                  <a:pt x="0" y="0"/>
                </a:lnTo>
                <a:lnTo>
                  <a:pt x="38077" y="1"/>
                </a:lnTo>
                <a:lnTo>
                  <a:pt x="154795" y="152400"/>
                </a:lnTo>
                <a:lnTo>
                  <a:pt x="802588" y="152400"/>
                </a:lnTo>
                <a:lnTo>
                  <a:pt x="835917" y="219075"/>
                </a:lnTo>
                <a:close/>
              </a:path>
            </a:pathLst>
          </a:custGeom>
          <a:solidFill>
            <a:srgbClr val="00CC00">
              <a:alpha val="29000"/>
            </a:srgbClr>
          </a:solidFill>
          <a:ln w="25400" cap="flat" cmpd="sng" algn="ctr">
            <a:noFill/>
            <a:prstDash val="solid"/>
          </a:ln>
          <a:effectLst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800" kern="0" baseline="-25000">
              <a:solidFill>
                <a:srgbClr val="9BBB59">
                  <a:lumMod val="50000"/>
                </a:srgbClr>
              </a:solidFill>
              <a:latin typeface="Calibri"/>
              <a:cs typeface="+mn-cs"/>
            </a:endParaRPr>
          </a:p>
        </p:txBody>
      </p:sp>
      <p:sp>
        <p:nvSpPr>
          <p:cNvPr id="14" name="Полилиния 13"/>
          <p:cNvSpPr/>
          <p:nvPr/>
        </p:nvSpPr>
        <p:spPr bwMode="auto">
          <a:xfrm>
            <a:off x="1211697" y="4461960"/>
            <a:ext cx="6611664" cy="166301"/>
          </a:xfrm>
          <a:custGeom>
            <a:avLst/>
            <a:gdLst>
              <a:gd name="connsiteX0" fmla="*/ 795338 w 795338"/>
              <a:gd name="connsiteY0" fmla="*/ 204787 h 204787"/>
              <a:gd name="connsiteX1" fmla="*/ 152400 w 795338"/>
              <a:gd name="connsiteY1" fmla="*/ 204787 h 204787"/>
              <a:gd name="connsiteX2" fmla="*/ 0 w 795338"/>
              <a:gd name="connsiteY2" fmla="*/ 0 h 204787"/>
              <a:gd name="connsiteX3" fmla="*/ 33338 w 795338"/>
              <a:gd name="connsiteY3" fmla="*/ 0 h 204787"/>
              <a:gd name="connsiteX4" fmla="*/ 150019 w 795338"/>
              <a:gd name="connsiteY4" fmla="*/ 140493 h 204787"/>
              <a:gd name="connsiteX5" fmla="*/ 766763 w 795338"/>
              <a:gd name="connsiteY5" fmla="*/ 140493 h 204787"/>
              <a:gd name="connsiteX6" fmla="*/ 795338 w 795338"/>
              <a:gd name="connsiteY6" fmla="*/ 204787 h 204787"/>
              <a:gd name="connsiteX0" fmla="*/ 795338 w 795338"/>
              <a:gd name="connsiteY0" fmla="*/ 204787 h 204787"/>
              <a:gd name="connsiteX1" fmla="*/ 152400 w 795338"/>
              <a:gd name="connsiteY1" fmla="*/ 204787 h 204787"/>
              <a:gd name="connsiteX2" fmla="*/ 0 w 795338"/>
              <a:gd name="connsiteY2" fmla="*/ 0 h 204787"/>
              <a:gd name="connsiteX3" fmla="*/ 42863 w 795338"/>
              <a:gd name="connsiteY3" fmla="*/ 4762 h 204787"/>
              <a:gd name="connsiteX4" fmla="*/ 150019 w 795338"/>
              <a:gd name="connsiteY4" fmla="*/ 140493 h 204787"/>
              <a:gd name="connsiteX5" fmla="*/ 766763 w 795338"/>
              <a:gd name="connsiteY5" fmla="*/ 140493 h 204787"/>
              <a:gd name="connsiteX6" fmla="*/ 795338 w 795338"/>
              <a:gd name="connsiteY6" fmla="*/ 204787 h 204787"/>
              <a:gd name="connsiteX0" fmla="*/ 802482 w 802482"/>
              <a:gd name="connsiteY0" fmla="*/ 207168 h 207168"/>
              <a:gd name="connsiteX1" fmla="*/ 152400 w 802482"/>
              <a:gd name="connsiteY1" fmla="*/ 204787 h 207168"/>
              <a:gd name="connsiteX2" fmla="*/ 0 w 802482"/>
              <a:gd name="connsiteY2" fmla="*/ 0 h 207168"/>
              <a:gd name="connsiteX3" fmla="*/ 42863 w 802482"/>
              <a:gd name="connsiteY3" fmla="*/ 4762 h 207168"/>
              <a:gd name="connsiteX4" fmla="*/ 150019 w 802482"/>
              <a:gd name="connsiteY4" fmla="*/ 140493 h 207168"/>
              <a:gd name="connsiteX5" fmla="*/ 766763 w 802482"/>
              <a:gd name="connsiteY5" fmla="*/ 140493 h 207168"/>
              <a:gd name="connsiteX6" fmla="*/ 802482 w 802482"/>
              <a:gd name="connsiteY6" fmla="*/ 207168 h 207168"/>
              <a:gd name="connsiteX0" fmla="*/ 802482 w 802482"/>
              <a:gd name="connsiteY0" fmla="*/ 207168 h 207168"/>
              <a:gd name="connsiteX1" fmla="*/ 159544 w 802482"/>
              <a:gd name="connsiteY1" fmla="*/ 207168 h 207168"/>
              <a:gd name="connsiteX2" fmla="*/ 0 w 802482"/>
              <a:gd name="connsiteY2" fmla="*/ 0 h 207168"/>
              <a:gd name="connsiteX3" fmla="*/ 42863 w 802482"/>
              <a:gd name="connsiteY3" fmla="*/ 4762 h 207168"/>
              <a:gd name="connsiteX4" fmla="*/ 150019 w 802482"/>
              <a:gd name="connsiteY4" fmla="*/ 140493 h 207168"/>
              <a:gd name="connsiteX5" fmla="*/ 766763 w 802482"/>
              <a:gd name="connsiteY5" fmla="*/ 140493 h 207168"/>
              <a:gd name="connsiteX6" fmla="*/ 802482 w 802482"/>
              <a:gd name="connsiteY6" fmla="*/ 207168 h 207168"/>
              <a:gd name="connsiteX0" fmla="*/ 802482 w 802482"/>
              <a:gd name="connsiteY0" fmla="*/ 207168 h 207168"/>
              <a:gd name="connsiteX1" fmla="*/ 152400 w 802482"/>
              <a:gd name="connsiteY1" fmla="*/ 202406 h 207168"/>
              <a:gd name="connsiteX2" fmla="*/ 0 w 802482"/>
              <a:gd name="connsiteY2" fmla="*/ 0 h 207168"/>
              <a:gd name="connsiteX3" fmla="*/ 42863 w 802482"/>
              <a:gd name="connsiteY3" fmla="*/ 4762 h 207168"/>
              <a:gd name="connsiteX4" fmla="*/ 150019 w 802482"/>
              <a:gd name="connsiteY4" fmla="*/ 140493 h 207168"/>
              <a:gd name="connsiteX5" fmla="*/ 766763 w 802482"/>
              <a:gd name="connsiteY5" fmla="*/ 140493 h 207168"/>
              <a:gd name="connsiteX6" fmla="*/ 802482 w 802482"/>
              <a:gd name="connsiteY6" fmla="*/ 207168 h 207168"/>
              <a:gd name="connsiteX0" fmla="*/ 802482 w 802482"/>
              <a:gd name="connsiteY0" fmla="*/ 207168 h 207168"/>
              <a:gd name="connsiteX1" fmla="*/ 152400 w 802482"/>
              <a:gd name="connsiteY1" fmla="*/ 202406 h 207168"/>
              <a:gd name="connsiteX2" fmla="*/ 0 w 802482"/>
              <a:gd name="connsiteY2" fmla="*/ 0 h 207168"/>
              <a:gd name="connsiteX3" fmla="*/ 45244 w 802482"/>
              <a:gd name="connsiteY3" fmla="*/ 2381 h 207168"/>
              <a:gd name="connsiteX4" fmla="*/ 150019 w 802482"/>
              <a:gd name="connsiteY4" fmla="*/ 140493 h 207168"/>
              <a:gd name="connsiteX5" fmla="*/ 766763 w 802482"/>
              <a:gd name="connsiteY5" fmla="*/ 140493 h 207168"/>
              <a:gd name="connsiteX6" fmla="*/ 802482 w 802482"/>
              <a:gd name="connsiteY6" fmla="*/ 207168 h 207168"/>
              <a:gd name="connsiteX0" fmla="*/ 802482 w 802482"/>
              <a:gd name="connsiteY0" fmla="*/ 207168 h 207168"/>
              <a:gd name="connsiteX1" fmla="*/ 159544 w 802482"/>
              <a:gd name="connsiteY1" fmla="*/ 207168 h 207168"/>
              <a:gd name="connsiteX2" fmla="*/ 0 w 802482"/>
              <a:gd name="connsiteY2" fmla="*/ 0 h 207168"/>
              <a:gd name="connsiteX3" fmla="*/ 45244 w 802482"/>
              <a:gd name="connsiteY3" fmla="*/ 2381 h 207168"/>
              <a:gd name="connsiteX4" fmla="*/ 150019 w 802482"/>
              <a:gd name="connsiteY4" fmla="*/ 140493 h 207168"/>
              <a:gd name="connsiteX5" fmla="*/ 766763 w 802482"/>
              <a:gd name="connsiteY5" fmla="*/ 140493 h 207168"/>
              <a:gd name="connsiteX6" fmla="*/ 802482 w 802482"/>
              <a:gd name="connsiteY6" fmla="*/ 207168 h 207168"/>
              <a:gd name="connsiteX0" fmla="*/ 802482 w 802482"/>
              <a:gd name="connsiteY0" fmla="*/ 207168 h 207168"/>
              <a:gd name="connsiteX1" fmla="*/ 152378 w 802482"/>
              <a:gd name="connsiteY1" fmla="*/ 204787 h 207168"/>
              <a:gd name="connsiteX2" fmla="*/ 0 w 802482"/>
              <a:gd name="connsiteY2" fmla="*/ 0 h 207168"/>
              <a:gd name="connsiteX3" fmla="*/ 45244 w 802482"/>
              <a:gd name="connsiteY3" fmla="*/ 2381 h 207168"/>
              <a:gd name="connsiteX4" fmla="*/ 150019 w 802482"/>
              <a:gd name="connsiteY4" fmla="*/ 140493 h 207168"/>
              <a:gd name="connsiteX5" fmla="*/ 766763 w 802482"/>
              <a:gd name="connsiteY5" fmla="*/ 140493 h 207168"/>
              <a:gd name="connsiteX6" fmla="*/ 802482 w 802482"/>
              <a:gd name="connsiteY6" fmla="*/ 207168 h 207168"/>
              <a:gd name="connsiteX0" fmla="*/ 802482 w 802482"/>
              <a:gd name="connsiteY0" fmla="*/ 207168 h 207168"/>
              <a:gd name="connsiteX1" fmla="*/ 149990 w 802482"/>
              <a:gd name="connsiteY1" fmla="*/ 207168 h 207168"/>
              <a:gd name="connsiteX2" fmla="*/ 0 w 802482"/>
              <a:gd name="connsiteY2" fmla="*/ 0 h 207168"/>
              <a:gd name="connsiteX3" fmla="*/ 45244 w 802482"/>
              <a:gd name="connsiteY3" fmla="*/ 2381 h 207168"/>
              <a:gd name="connsiteX4" fmla="*/ 150019 w 802482"/>
              <a:gd name="connsiteY4" fmla="*/ 140493 h 207168"/>
              <a:gd name="connsiteX5" fmla="*/ 766763 w 802482"/>
              <a:gd name="connsiteY5" fmla="*/ 140493 h 207168"/>
              <a:gd name="connsiteX6" fmla="*/ 802482 w 802482"/>
              <a:gd name="connsiteY6" fmla="*/ 207168 h 207168"/>
              <a:gd name="connsiteX0" fmla="*/ 802482 w 802482"/>
              <a:gd name="connsiteY0" fmla="*/ 207168 h 209549"/>
              <a:gd name="connsiteX1" fmla="*/ 157154 w 802482"/>
              <a:gd name="connsiteY1" fmla="*/ 209549 h 209549"/>
              <a:gd name="connsiteX2" fmla="*/ 0 w 802482"/>
              <a:gd name="connsiteY2" fmla="*/ 0 h 209549"/>
              <a:gd name="connsiteX3" fmla="*/ 45244 w 802482"/>
              <a:gd name="connsiteY3" fmla="*/ 2381 h 209549"/>
              <a:gd name="connsiteX4" fmla="*/ 150019 w 802482"/>
              <a:gd name="connsiteY4" fmla="*/ 140493 h 209549"/>
              <a:gd name="connsiteX5" fmla="*/ 766763 w 802482"/>
              <a:gd name="connsiteY5" fmla="*/ 140493 h 209549"/>
              <a:gd name="connsiteX6" fmla="*/ 802482 w 802482"/>
              <a:gd name="connsiteY6" fmla="*/ 207168 h 209549"/>
              <a:gd name="connsiteX0" fmla="*/ 804870 w 804870"/>
              <a:gd name="connsiteY0" fmla="*/ 207168 h 209549"/>
              <a:gd name="connsiteX1" fmla="*/ 157154 w 804870"/>
              <a:gd name="connsiteY1" fmla="*/ 209549 h 209549"/>
              <a:gd name="connsiteX2" fmla="*/ 0 w 804870"/>
              <a:gd name="connsiteY2" fmla="*/ 0 h 209549"/>
              <a:gd name="connsiteX3" fmla="*/ 45244 w 804870"/>
              <a:gd name="connsiteY3" fmla="*/ 2381 h 209549"/>
              <a:gd name="connsiteX4" fmla="*/ 150019 w 804870"/>
              <a:gd name="connsiteY4" fmla="*/ 140493 h 209549"/>
              <a:gd name="connsiteX5" fmla="*/ 766763 w 804870"/>
              <a:gd name="connsiteY5" fmla="*/ 140493 h 209549"/>
              <a:gd name="connsiteX6" fmla="*/ 804870 w 804870"/>
              <a:gd name="connsiteY6" fmla="*/ 207168 h 209549"/>
              <a:gd name="connsiteX0" fmla="*/ 802481 w 802481"/>
              <a:gd name="connsiteY0" fmla="*/ 209549 h 209549"/>
              <a:gd name="connsiteX1" fmla="*/ 157154 w 802481"/>
              <a:gd name="connsiteY1" fmla="*/ 209549 h 209549"/>
              <a:gd name="connsiteX2" fmla="*/ 0 w 802481"/>
              <a:gd name="connsiteY2" fmla="*/ 0 h 209549"/>
              <a:gd name="connsiteX3" fmla="*/ 45244 w 802481"/>
              <a:gd name="connsiteY3" fmla="*/ 2381 h 209549"/>
              <a:gd name="connsiteX4" fmla="*/ 150019 w 802481"/>
              <a:gd name="connsiteY4" fmla="*/ 140493 h 209549"/>
              <a:gd name="connsiteX5" fmla="*/ 766763 w 802481"/>
              <a:gd name="connsiteY5" fmla="*/ 140493 h 209549"/>
              <a:gd name="connsiteX6" fmla="*/ 802481 w 802481"/>
              <a:gd name="connsiteY6" fmla="*/ 209549 h 209549"/>
              <a:gd name="connsiteX0" fmla="*/ 802481 w 802481"/>
              <a:gd name="connsiteY0" fmla="*/ 209549 h 209549"/>
              <a:gd name="connsiteX1" fmla="*/ 157154 w 802481"/>
              <a:gd name="connsiteY1" fmla="*/ 209549 h 209549"/>
              <a:gd name="connsiteX2" fmla="*/ 0 w 802481"/>
              <a:gd name="connsiteY2" fmla="*/ 0 h 209549"/>
              <a:gd name="connsiteX3" fmla="*/ 45244 w 802481"/>
              <a:gd name="connsiteY3" fmla="*/ 2381 h 209549"/>
              <a:gd name="connsiteX4" fmla="*/ 177475 w 802481"/>
              <a:gd name="connsiteY4" fmla="*/ 140493 h 209549"/>
              <a:gd name="connsiteX5" fmla="*/ 766763 w 802481"/>
              <a:gd name="connsiteY5" fmla="*/ 140493 h 209549"/>
              <a:gd name="connsiteX6" fmla="*/ 802481 w 802481"/>
              <a:gd name="connsiteY6" fmla="*/ 209549 h 209549"/>
              <a:gd name="connsiteX0" fmla="*/ 802481 w 802481"/>
              <a:gd name="connsiteY0" fmla="*/ 209549 h 209549"/>
              <a:gd name="connsiteX1" fmla="*/ 157154 w 802481"/>
              <a:gd name="connsiteY1" fmla="*/ 209549 h 209549"/>
              <a:gd name="connsiteX2" fmla="*/ 0 w 802481"/>
              <a:gd name="connsiteY2" fmla="*/ 0 h 209549"/>
              <a:gd name="connsiteX3" fmla="*/ 78191 w 802481"/>
              <a:gd name="connsiteY3" fmla="*/ 30956 h 209549"/>
              <a:gd name="connsiteX4" fmla="*/ 177475 w 802481"/>
              <a:gd name="connsiteY4" fmla="*/ 140493 h 209549"/>
              <a:gd name="connsiteX5" fmla="*/ 766763 w 802481"/>
              <a:gd name="connsiteY5" fmla="*/ 140493 h 209549"/>
              <a:gd name="connsiteX6" fmla="*/ 802481 w 802481"/>
              <a:gd name="connsiteY6" fmla="*/ 209549 h 209549"/>
              <a:gd name="connsiteX0" fmla="*/ 742078 w 742078"/>
              <a:gd name="connsiteY0" fmla="*/ 178593 h 178593"/>
              <a:gd name="connsiteX1" fmla="*/ 96751 w 742078"/>
              <a:gd name="connsiteY1" fmla="*/ 178593 h 178593"/>
              <a:gd name="connsiteX2" fmla="*/ 0 w 742078"/>
              <a:gd name="connsiteY2" fmla="*/ 97631 h 178593"/>
              <a:gd name="connsiteX3" fmla="*/ 17788 w 742078"/>
              <a:gd name="connsiteY3" fmla="*/ 0 h 178593"/>
              <a:gd name="connsiteX4" fmla="*/ 117072 w 742078"/>
              <a:gd name="connsiteY4" fmla="*/ 109537 h 178593"/>
              <a:gd name="connsiteX5" fmla="*/ 706360 w 742078"/>
              <a:gd name="connsiteY5" fmla="*/ 109537 h 178593"/>
              <a:gd name="connsiteX6" fmla="*/ 742078 w 742078"/>
              <a:gd name="connsiteY6" fmla="*/ 178593 h 178593"/>
              <a:gd name="connsiteX0" fmla="*/ 786008 w 786008"/>
              <a:gd name="connsiteY0" fmla="*/ 200024 h 200024"/>
              <a:gd name="connsiteX1" fmla="*/ 140681 w 786008"/>
              <a:gd name="connsiteY1" fmla="*/ 200024 h 200024"/>
              <a:gd name="connsiteX2" fmla="*/ 0 w 786008"/>
              <a:gd name="connsiteY2" fmla="*/ 0 h 200024"/>
              <a:gd name="connsiteX3" fmla="*/ 61718 w 786008"/>
              <a:gd name="connsiteY3" fmla="*/ 21431 h 200024"/>
              <a:gd name="connsiteX4" fmla="*/ 161002 w 786008"/>
              <a:gd name="connsiteY4" fmla="*/ 130968 h 200024"/>
              <a:gd name="connsiteX5" fmla="*/ 750290 w 786008"/>
              <a:gd name="connsiteY5" fmla="*/ 130968 h 200024"/>
              <a:gd name="connsiteX6" fmla="*/ 786008 w 786008"/>
              <a:gd name="connsiteY6" fmla="*/ 200024 h 200024"/>
              <a:gd name="connsiteX0" fmla="*/ 786008 w 786008"/>
              <a:gd name="connsiteY0" fmla="*/ 200024 h 204786"/>
              <a:gd name="connsiteX1" fmla="*/ 192847 w 786008"/>
              <a:gd name="connsiteY1" fmla="*/ 204786 h 204786"/>
              <a:gd name="connsiteX2" fmla="*/ 0 w 786008"/>
              <a:gd name="connsiteY2" fmla="*/ 0 h 204786"/>
              <a:gd name="connsiteX3" fmla="*/ 61718 w 786008"/>
              <a:gd name="connsiteY3" fmla="*/ 21431 h 204786"/>
              <a:gd name="connsiteX4" fmla="*/ 161002 w 786008"/>
              <a:gd name="connsiteY4" fmla="*/ 130968 h 204786"/>
              <a:gd name="connsiteX5" fmla="*/ 750290 w 786008"/>
              <a:gd name="connsiteY5" fmla="*/ 130968 h 204786"/>
              <a:gd name="connsiteX6" fmla="*/ 786008 w 786008"/>
              <a:gd name="connsiteY6" fmla="*/ 200024 h 204786"/>
              <a:gd name="connsiteX0" fmla="*/ 786008 w 786008"/>
              <a:gd name="connsiteY0" fmla="*/ 200024 h 204786"/>
              <a:gd name="connsiteX1" fmla="*/ 173628 w 786008"/>
              <a:gd name="connsiteY1" fmla="*/ 204786 h 204786"/>
              <a:gd name="connsiteX2" fmla="*/ 0 w 786008"/>
              <a:gd name="connsiteY2" fmla="*/ 0 h 204786"/>
              <a:gd name="connsiteX3" fmla="*/ 61718 w 786008"/>
              <a:gd name="connsiteY3" fmla="*/ 21431 h 204786"/>
              <a:gd name="connsiteX4" fmla="*/ 161002 w 786008"/>
              <a:gd name="connsiteY4" fmla="*/ 130968 h 204786"/>
              <a:gd name="connsiteX5" fmla="*/ 750290 w 786008"/>
              <a:gd name="connsiteY5" fmla="*/ 130968 h 204786"/>
              <a:gd name="connsiteX6" fmla="*/ 786008 w 786008"/>
              <a:gd name="connsiteY6" fmla="*/ 200024 h 204786"/>
              <a:gd name="connsiteX0" fmla="*/ 786008 w 786008"/>
              <a:gd name="connsiteY0" fmla="*/ 221455 h 226217"/>
              <a:gd name="connsiteX1" fmla="*/ 173628 w 786008"/>
              <a:gd name="connsiteY1" fmla="*/ 226217 h 226217"/>
              <a:gd name="connsiteX2" fmla="*/ 0 w 786008"/>
              <a:gd name="connsiteY2" fmla="*/ 21431 h 226217"/>
              <a:gd name="connsiteX3" fmla="*/ 80938 w 786008"/>
              <a:gd name="connsiteY3" fmla="*/ 0 h 226217"/>
              <a:gd name="connsiteX4" fmla="*/ 161002 w 786008"/>
              <a:gd name="connsiteY4" fmla="*/ 152399 h 226217"/>
              <a:gd name="connsiteX5" fmla="*/ 750290 w 786008"/>
              <a:gd name="connsiteY5" fmla="*/ 152399 h 226217"/>
              <a:gd name="connsiteX6" fmla="*/ 786008 w 786008"/>
              <a:gd name="connsiteY6" fmla="*/ 221455 h 226217"/>
              <a:gd name="connsiteX0" fmla="*/ 786008 w 786008"/>
              <a:gd name="connsiteY0" fmla="*/ 200024 h 204786"/>
              <a:gd name="connsiteX1" fmla="*/ 173628 w 786008"/>
              <a:gd name="connsiteY1" fmla="*/ 204786 h 204786"/>
              <a:gd name="connsiteX2" fmla="*/ 0 w 786008"/>
              <a:gd name="connsiteY2" fmla="*/ 0 h 204786"/>
              <a:gd name="connsiteX3" fmla="*/ 42499 w 786008"/>
              <a:gd name="connsiteY3" fmla="*/ 0 h 204786"/>
              <a:gd name="connsiteX4" fmla="*/ 161002 w 786008"/>
              <a:gd name="connsiteY4" fmla="*/ 130968 h 204786"/>
              <a:gd name="connsiteX5" fmla="*/ 750290 w 786008"/>
              <a:gd name="connsiteY5" fmla="*/ 130968 h 204786"/>
              <a:gd name="connsiteX6" fmla="*/ 786008 w 786008"/>
              <a:gd name="connsiteY6" fmla="*/ 200024 h 204786"/>
              <a:gd name="connsiteX0" fmla="*/ 613035 w 750290"/>
              <a:gd name="connsiteY0" fmla="*/ 207168 h 207168"/>
              <a:gd name="connsiteX1" fmla="*/ 173628 w 750290"/>
              <a:gd name="connsiteY1" fmla="*/ 204786 h 207168"/>
              <a:gd name="connsiteX2" fmla="*/ 0 w 750290"/>
              <a:gd name="connsiteY2" fmla="*/ 0 h 207168"/>
              <a:gd name="connsiteX3" fmla="*/ 42499 w 750290"/>
              <a:gd name="connsiteY3" fmla="*/ 0 h 207168"/>
              <a:gd name="connsiteX4" fmla="*/ 161002 w 750290"/>
              <a:gd name="connsiteY4" fmla="*/ 130968 h 207168"/>
              <a:gd name="connsiteX5" fmla="*/ 750290 w 750290"/>
              <a:gd name="connsiteY5" fmla="*/ 130968 h 207168"/>
              <a:gd name="connsiteX6" fmla="*/ 613035 w 750290"/>
              <a:gd name="connsiteY6" fmla="*/ 207168 h 207168"/>
              <a:gd name="connsiteX0" fmla="*/ 667947 w 750290"/>
              <a:gd name="connsiteY0" fmla="*/ 152399 h 204786"/>
              <a:gd name="connsiteX1" fmla="*/ 173628 w 750290"/>
              <a:gd name="connsiteY1" fmla="*/ 204786 h 204786"/>
              <a:gd name="connsiteX2" fmla="*/ 0 w 750290"/>
              <a:gd name="connsiteY2" fmla="*/ 0 h 204786"/>
              <a:gd name="connsiteX3" fmla="*/ 42499 w 750290"/>
              <a:gd name="connsiteY3" fmla="*/ 0 h 204786"/>
              <a:gd name="connsiteX4" fmla="*/ 161002 w 750290"/>
              <a:gd name="connsiteY4" fmla="*/ 130968 h 204786"/>
              <a:gd name="connsiteX5" fmla="*/ 750290 w 750290"/>
              <a:gd name="connsiteY5" fmla="*/ 130968 h 204786"/>
              <a:gd name="connsiteX6" fmla="*/ 667947 w 750290"/>
              <a:gd name="connsiteY6" fmla="*/ 152399 h 204786"/>
              <a:gd name="connsiteX0" fmla="*/ 629508 w 750290"/>
              <a:gd name="connsiteY0" fmla="*/ 195262 h 204786"/>
              <a:gd name="connsiteX1" fmla="*/ 173628 w 750290"/>
              <a:gd name="connsiteY1" fmla="*/ 204786 h 204786"/>
              <a:gd name="connsiteX2" fmla="*/ 0 w 750290"/>
              <a:gd name="connsiteY2" fmla="*/ 0 h 204786"/>
              <a:gd name="connsiteX3" fmla="*/ 42499 w 750290"/>
              <a:gd name="connsiteY3" fmla="*/ 0 h 204786"/>
              <a:gd name="connsiteX4" fmla="*/ 161002 w 750290"/>
              <a:gd name="connsiteY4" fmla="*/ 130968 h 204786"/>
              <a:gd name="connsiteX5" fmla="*/ 750290 w 750290"/>
              <a:gd name="connsiteY5" fmla="*/ 130968 h 204786"/>
              <a:gd name="connsiteX6" fmla="*/ 629508 w 750290"/>
              <a:gd name="connsiteY6" fmla="*/ 195262 h 204786"/>
              <a:gd name="connsiteX0" fmla="*/ 629508 w 750290"/>
              <a:gd name="connsiteY0" fmla="*/ 195262 h 195262"/>
              <a:gd name="connsiteX1" fmla="*/ 195593 w 750290"/>
              <a:gd name="connsiteY1" fmla="*/ 173830 h 195262"/>
              <a:gd name="connsiteX2" fmla="*/ 0 w 750290"/>
              <a:gd name="connsiteY2" fmla="*/ 0 h 195262"/>
              <a:gd name="connsiteX3" fmla="*/ 42499 w 750290"/>
              <a:gd name="connsiteY3" fmla="*/ 0 h 195262"/>
              <a:gd name="connsiteX4" fmla="*/ 161002 w 750290"/>
              <a:gd name="connsiteY4" fmla="*/ 130968 h 195262"/>
              <a:gd name="connsiteX5" fmla="*/ 750290 w 750290"/>
              <a:gd name="connsiteY5" fmla="*/ 130968 h 195262"/>
              <a:gd name="connsiteX6" fmla="*/ 629508 w 750290"/>
              <a:gd name="connsiteY6" fmla="*/ 195262 h 195262"/>
              <a:gd name="connsiteX0" fmla="*/ 629508 w 750290"/>
              <a:gd name="connsiteY0" fmla="*/ 195262 h 200023"/>
              <a:gd name="connsiteX1" fmla="*/ 173628 w 750290"/>
              <a:gd name="connsiteY1" fmla="*/ 200023 h 200023"/>
              <a:gd name="connsiteX2" fmla="*/ 0 w 750290"/>
              <a:gd name="connsiteY2" fmla="*/ 0 h 200023"/>
              <a:gd name="connsiteX3" fmla="*/ 42499 w 750290"/>
              <a:gd name="connsiteY3" fmla="*/ 0 h 200023"/>
              <a:gd name="connsiteX4" fmla="*/ 161002 w 750290"/>
              <a:gd name="connsiteY4" fmla="*/ 130968 h 200023"/>
              <a:gd name="connsiteX5" fmla="*/ 750290 w 750290"/>
              <a:gd name="connsiteY5" fmla="*/ 130968 h 200023"/>
              <a:gd name="connsiteX6" fmla="*/ 629508 w 750290"/>
              <a:gd name="connsiteY6" fmla="*/ 195262 h 200023"/>
              <a:gd name="connsiteX0" fmla="*/ 587009 w 707791"/>
              <a:gd name="connsiteY0" fmla="*/ 195262 h 200023"/>
              <a:gd name="connsiteX1" fmla="*/ 131129 w 707791"/>
              <a:gd name="connsiteY1" fmla="*/ 200023 h 200023"/>
              <a:gd name="connsiteX2" fmla="*/ 23396 w 707791"/>
              <a:gd name="connsiteY2" fmla="*/ 78581 h 200023"/>
              <a:gd name="connsiteX3" fmla="*/ 0 w 707791"/>
              <a:gd name="connsiteY3" fmla="*/ 0 h 200023"/>
              <a:gd name="connsiteX4" fmla="*/ 118503 w 707791"/>
              <a:gd name="connsiteY4" fmla="*/ 130968 h 200023"/>
              <a:gd name="connsiteX5" fmla="*/ 707791 w 707791"/>
              <a:gd name="connsiteY5" fmla="*/ 130968 h 200023"/>
              <a:gd name="connsiteX6" fmla="*/ 587009 w 707791"/>
              <a:gd name="connsiteY6" fmla="*/ 195262 h 200023"/>
              <a:gd name="connsiteX0" fmla="*/ 587009 w 707791"/>
              <a:gd name="connsiteY0" fmla="*/ 195262 h 200023"/>
              <a:gd name="connsiteX1" fmla="*/ 131129 w 707791"/>
              <a:gd name="connsiteY1" fmla="*/ 200023 h 200023"/>
              <a:gd name="connsiteX2" fmla="*/ 1431 w 707791"/>
              <a:gd name="connsiteY2" fmla="*/ 57150 h 200023"/>
              <a:gd name="connsiteX3" fmla="*/ 0 w 707791"/>
              <a:gd name="connsiteY3" fmla="*/ 0 h 200023"/>
              <a:gd name="connsiteX4" fmla="*/ 118503 w 707791"/>
              <a:gd name="connsiteY4" fmla="*/ 130968 h 200023"/>
              <a:gd name="connsiteX5" fmla="*/ 707791 w 707791"/>
              <a:gd name="connsiteY5" fmla="*/ 130968 h 200023"/>
              <a:gd name="connsiteX6" fmla="*/ 587009 w 707791"/>
              <a:gd name="connsiteY6" fmla="*/ 195262 h 200023"/>
              <a:gd name="connsiteX0" fmla="*/ 585578 w 706360"/>
              <a:gd name="connsiteY0" fmla="*/ 138112 h 142873"/>
              <a:gd name="connsiteX1" fmla="*/ 129698 w 706360"/>
              <a:gd name="connsiteY1" fmla="*/ 142873 h 142873"/>
              <a:gd name="connsiteX2" fmla="*/ 0 w 706360"/>
              <a:gd name="connsiteY2" fmla="*/ 0 h 142873"/>
              <a:gd name="connsiteX3" fmla="*/ 56226 w 706360"/>
              <a:gd name="connsiteY3" fmla="*/ 19050 h 142873"/>
              <a:gd name="connsiteX4" fmla="*/ 117072 w 706360"/>
              <a:gd name="connsiteY4" fmla="*/ 73818 h 142873"/>
              <a:gd name="connsiteX5" fmla="*/ 706360 w 706360"/>
              <a:gd name="connsiteY5" fmla="*/ 73818 h 142873"/>
              <a:gd name="connsiteX6" fmla="*/ 585578 w 706360"/>
              <a:gd name="connsiteY6" fmla="*/ 138112 h 142873"/>
              <a:gd name="connsiteX0" fmla="*/ 585578 w 706360"/>
              <a:gd name="connsiteY0" fmla="*/ 152400 h 157161"/>
              <a:gd name="connsiteX1" fmla="*/ 129698 w 706360"/>
              <a:gd name="connsiteY1" fmla="*/ 157161 h 157161"/>
              <a:gd name="connsiteX2" fmla="*/ 0 w 706360"/>
              <a:gd name="connsiteY2" fmla="*/ 14288 h 157161"/>
              <a:gd name="connsiteX3" fmla="*/ 34262 w 706360"/>
              <a:gd name="connsiteY3" fmla="*/ 0 h 157161"/>
              <a:gd name="connsiteX4" fmla="*/ 117072 w 706360"/>
              <a:gd name="connsiteY4" fmla="*/ 88106 h 157161"/>
              <a:gd name="connsiteX5" fmla="*/ 706360 w 706360"/>
              <a:gd name="connsiteY5" fmla="*/ 88106 h 157161"/>
              <a:gd name="connsiteX6" fmla="*/ 585578 w 706360"/>
              <a:gd name="connsiteY6" fmla="*/ 152400 h 157161"/>
              <a:gd name="connsiteX0" fmla="*/ 591069 w 711851"/>
              <a:gd name="connsiteY0" fmla="*/ 200024 h 204785"/>
              <a:gd name="connsiteX1" fmla="*/ 135189 w 711851"/>
              <a:gd name="connsiteY1" fmla="*/ 204785 h 204785"/>
              <a:gd name="connsiteX2" fmla="*/ 0 w 711851"/>
              <a:gd name="connsiteY2" fmla="*/ 0 h 204785"/>
              <a:gd name="connsiteX3" fmla="*/ 39753 w 711851"/>
              <a:gd name="connsiteY3" fmla="*/ 47624 h 204785"/>
              <a:gd name="connsiteX4" fmla="*/ 122563 w 711851"/>
              <a:gd name="connsiteY4" fmla="*/ 135730 h 204785"/>
              <a:gd name="connsiteX5" fmla="*/ 711851 w 711851"/>
              <a:gd name="connsiteY5" fmla="*/ 135730 h 204785"/>
              <a:gd name="connsiteX6" fmla="*/ 591069 w 711851"/>
              <a:gd name="connsiteY6" fmla="*/ 200024 h 204785"/>
              <a:gd name="connsiteX0" fmla="*/ 591069 w 711851"/>
              <a:gd name="connsiteY0" fmla="*/ 152400 h 157161"/>
              <a:gd name="connsiteX1" fmla="*/ 135189 w 711851"/>
              <a:gd name="connsiteY1" fmla="*/ 157161 h 157161"/>
              <a:gd name="connsiteX2" fmla="*/ 0 w 711851"/>
              <a:gd name="connsiteY2" fmla="*/ 7144 h 157161"/>
              <a:gd name="connsiteX3" fmla="*/ 39753 w 711851"/>
              <a:gd name="connsiteY3" fmla="*/ 0 h 157161"/>
              <a:gd name="connsiteX4" fmla="*/ 122563 w 711851"/>
              <a:gd name="connsiteY4" fmla="*/ 88106 h 157161"/>
              <a:gd name="connsiteX5" fmla="*/ 711851 w 711851"/>
              <a:gd name="connsiteY5" fmla="*/ 88106 h 157161"/>
              <a:gd name="connsiteX6" fmla="*/ 591069 w 711851"/>
              <a:gd name="connsiteY6" fmla="*/ 152400 h 157161"/>
              <a:gd name="connsiteX0" fmla="*/ 591069 w 711851"/>
              <a:gd name="connsiteY0" fmla="*/ 261937 h 266698"/>
              <a:gd name="connsiteX1" fmla="*/ 135189 w 711851"/>
              <a:gd name="connsiteY1" fmla="*/ 266698 h 266698"/>
              <a:gd name="connsiteX2" fmla="*/ 0 w 711851"/>
              <a:gd name="connsiteY2" fmla="*/ 0 h 266698"/>
              <a:gd name="connsiteX3" fmla="*/ 39753 w 711851"/>
              <a:gd name="connsiteY3" fmla="*/ 109537 h 266698"/>
              <a:gd name="connsiteX4" fmla="*/ 122563 w 711851"/>
              <a:gd name="connsiteY4" fmla="*/ 197643 h 266698"/>
              <a:gd name="connsiteX5" fmla="*/ 711851 w 711851"/>
              <a:gd name="connsiteY5" fmla="*/ 197643 h 266698"/>
              <a:gd name="connsiteX6" fmla="*/ 591069 w 711851"/>
              <a:gd name="connsiteY6" fmla="*/ 261937 h 266698"/>
              <a:gd name="connsiteX0" fmla="*/ 591069 w 711851"/>
              <a:gd name="connsiteY0" fmla="*/ 152400 h 157161"/>
              <a:gd name="connsiteX1" fmla="*/ 135189 w 711851"/>
              <a:gd name="connsiteY1" fmla="*/ 157161 h 157161"/>
              <a:gd name="connsiteX2" fmla="*/ 0 w 711851"/>
              <a:gd name="connsiteY2" fmla="*/ 2382 h 157161"/>
              <a:gd name="connsiteX3" fmla="*/ 39753 w 711851"/>
              <a:gd name="connsiteY3" fmla="*/ 0 h 157161"/>
              <a:gd name="connsiteX4" fmla="*/ 122563 w 711851"/>
              <a:gd name="connsiteY4" fmla="*/ 88106 h 157161"/>
              <a:gd name="connsiteX5" fmla="*/ 711851 w 711851"/>
              <a:gd name="connsiteY5" fmla="*/ 88106 h 157161"/>
              <a:gd name="connsiteX6" fmla="*/ 591069 w 711851"/>
              <a:gd name="connsiteY6" fmla="*/ 152400 h 157161"/>
              <a:gd name="connsiteX0" fmla="*/ 591069 w 591069"/>
              <a:gd name="connsiteY0" fmla="*/ 152400 h 157161"/>
              <a:gd name="connsiteX1" fmla="*/ 135189 w 591069"/>
              <a:gd name="connsiteY1" fmla="*/ 157161 h 157161"/>
              <a:gd name="connsiteX2" fmla="*/ 0 w 591069"/>
              <a:gd name="connsiteY2" fmla="*/ 2382 h 157161"/>
              <a:gd name="connsiteX3" fmla="*/ 39753 w 591069"/>
              <a:gd name="connsiteY3" fmla="*/ 0 h 157161"/>
              <a:gd name="connsiteX4" fmla="*/ 122563 w 591069"/>
              <a:gd name="connsiteY4" fmla="*/ 88106 h 157161"/>
              <a:gd name="connsiteX5" fmla="*/ 552605 w 591069"/>
              <a:gd name="connsiteY5" fmla="*/ 88106 h 157161"/>
              <a:gd name="connsiteX6" fmla="*/ 591069 w 591069"/>
              <a:gd name="connsiteY6" fmla="*/ 152400 h 157161"/>
              <a:gd name="connsiteX0" fmla="*/ 596560 w 596560"/>
              <a:gd name="connsiteY0" fmla="*/ 228599 h 233360"/>
              <a:gd name="connsiteX1" fmla="*/ 140680 w 596560"/>
              <a:gd name="connsiteY1" fmla="*/ 233360 h 233360"/>
              <a:gd name="connsiteX2" fmla="*/ 0 w 596560"/>
              <a:gd name="connsiteY2" fmla="*/ 0 h 233360"/>
              <a:gd name="connsiteX3" fmla="*/ 45244 w 596560"/>
              <a:gd name="connsiteY3" fmla="*/ 76199 h 233360"/>
              <a:gd name="connsiteX4" fmla="*/ 128054 w 596560"/>
              <a:gd name="connsiteY4" fmla="*/ 164305 h 233360"/>
              <a:gd name="connsiteX5" fmla="*/ 558096 w 596560"/>
              <a:gd name="connsiteY5" fmla="*/ 164305 h 233360"/>
              <a:gd name="connsiteX6" fmla="*/ 596560 w 596560"/>
              <a:gd name="connsiteY6" fmla="*/ 228599 h 233360"/>
              <a:gd name="connsiteX0" fmla="*/ 593815 w 593815"/>
              <a:gd name="connsiteY0" fmla="*/ 154780 h 159541"/>
              <a:gd name="connsiteX1" fmla="*/ 137935 w 593815"/>
              <a:gd name="connsiteY1" fmla="*/ 159541 h 159541"/>
              <a:gd name="connsiteX2" fmla="*/ 0 w 593815"/>
              <a:gd name="connsiteY2" fmla="*/ 0 h 159541"/>
              <a:gd name="connsiteX3" fmla="*/ 42499 w 593815"/>
              <a:gd name="connsiteY3" fmla="*/ 2380 h 159541"/>
              <a:gd name="connsiteX4" fmla="*/ 125309 w 593815"/>
              <a:gd name="connsiteY4" fmla="*/ 90486 h 159541"/>
              <a:gd name="connsiteX5" fmla="*/ 555351 w 593815"/>
              <a:gd name="connsiteY5" fmla="*/ 90486 h 159541"/>
              <a:gd name="connsiteX6" fmla="*/ 593815 w 593815"/>
              <a:gd name="connsiteY6" fmla="*/ 154780 h 1595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93815" h="159541">
                <a:moveTo>
                  <a:pt x="593815" y="154780"/>
                </a:moveTo>
                <a:lnTo>
                  <a:pt x="137935" y="159541"/>
                </a:lnTo>
                <a:lnTo>
                  <a:pt x="0" y="0"/>
                </a:lnTo>
                <a:lnTo>
                  <a:pt x="42499" y="2380"/>
                </a:lnTo>
                <a:lnTo>
                  <a:pt x="125309" y="90486"/>
                </a:lnTo>
                <a:lnTo>
                  <a:pt x="555351" y="90486"/>
                </a:lnTo>
                <a:lnTo>
                  <a:pt x="593815" y="154780"/>
                </a:lnTo>
                <a:close/>
              </a:path>
            </a:pathLst>
          </a:custGeom>
          <a:solidFill>
            <a:srgbClr val="00CC00">
              <a:alpha val="29000"/>
            </a:srgbClr>
          </a:solidFill>
          <a:ln w="25400" cap="flat" cmpd="sng" algn="ctr">
            <a:noFill/>
            <a:prstDash val="solid"/>
          </a:ln>
          <a:effectLst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800" kern="0" baseline="-25000">
              <a:solidFill>
                <a:srgbClr val="9BBB59">
                  <a:lumMod val="50000"/>
                </a:srgbClr>
              </a:solidFill>
              <a:latin typeface="Calibri"/>
              <a:cs typeface="+mn-cs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2705830" y="2462268"/>
            <a:ext cx="607367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 smtClean="0">
                <a:latin typeface="Tahoma" panose="020B0604030504040204" pitchFamily="34" charset="0"/>
                <a:cs typeface="Tahoma" panose="020B0604030504040204" pitchFamily="34" charset="0"/>
              </a:rPr>
              <a:t>Минимизация бюджетных расходов, особенно в части сокращения продолжительности командировок</a:t>
            </a:r>
            <a:endParaRPr lang="ru-RU" sz="1600" dirty="0"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79513" y="1038675"/>
            <a:ext cx="871296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schemeClr val="tx2">
                    <a:lumMod val="75000"/>
                  </a:schemeClr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Опыт Федерального казначейства для более полного,  качественного и своевременного исполнения функций по финансово-бюджетному контролю </a:t>
            </a:r>
            <a:endParaRPr lang="ru-RU" dirty="0">
              <a:solidFill>
                <a:schemeClr val="tx2">
                  <a:lumMod val="75000"/>
                </a:schemeClr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2705830" y="3393641"/>
            <a:ext cx="5209575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 smtClean="0">
                <a:latin typeface="Tahoma" panose="020B0604030504040204" pitchFamily="34" charset="0"/>
                <a:cs typeface="Tahoma" panose="020B0604030504040204" pitchFamily="34" charset="0"/>
              </a:rPr>
              <a:t>Сокращение </a:t>
            </a:r>
            <a:r>
              <a:rPr lang="ru-RU" sz="1600" dirty="0">
                <a:latin typeface="Tahoma" panose="020B0604030504040204" pitchFamily="34" charset="0"/>
                <a:cs typeface="Tahoma" panose="020B0604030504040204" pitchFamily="34" charset="0"/>
              </a:rPr>
              <a:t>расходования трудовых ресурсов</a:t>
            </a:r>
          </a:p>
        </p:txBody>
      </p:sp>
      <p:sp>
        <p:nvSpPr>
          <p:cNvPr id="18" name="Прямоугольник 17"/>
          <p:cNvSpPr/>
          <p:nvPr/>
        </p:nvSpPr>
        <p:spPr>
          <a:xfrm>
            <a:off x="2578471" y="4036520"/>
            <a:ext cx="553107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 smtClean="0">
                <a:latin typeface="Tahoma" panose="020B0604030504040204" pitchFamily="34" charset="0"/>
                <a:cs typeface="Tahoma" panose="020B0604030504040204" pitchFamily="34" charset="0"/>
              </a:rPr>
              <a:t>Реализация риск-ориентированного подхода к контрольным мероприятиям</a:t>
            </a:r>
            <a:endParaRPr lang="ru-RU" sz="1600" dirty="0"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19" name="Picture 7" descr="C:\Users\Renas\Desktop\Новая папка (4)\ноутбук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9" y="1869672"/>
            <a:ext cx="1200446" cy="884984"/>
          </a:xfrm>
          <a:prstGeom prst="rect">
            <a:avLst/>
          </a:prstGeom>
          <a:noFill/>
        </p:spPr>
      </p:pic>
      <p:pic>
        <p:nvPicPr>
          <p:cNvPr id="20" name="Picture 2" descr="C:\казна\общий архив\герб ФК\орел2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5609" y="117900"/>
            <a:ext cx="409444" cy="3780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21" name="Прямая соединительная линия 20"/>
          <p:cNvCxnSpPr/>
          <p:nvPr/>
        </p:nvCxnSpPr>
        <p:spPr>
          <a:xfrm>
            <a:off x="683568" y="521772"/>
            <a:ext cx="1368152" cy="0"/>
          </a:xfrm>
          <a:prstGeom prst="line">
            <a:avLst/>
          </a:prstGeom>
          <a:ln w="22225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Прямоугольник 21"/>
          <p:cNvSpPr/>
          <p:nvPr/>
        </p:nvSpPr>
        <p:spPr>
          <a:xfrm>
            <a:off x="562060" y="64235"/>
            <a:ext cx="3661580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altLang="ru-RU" sz="1100" b="1" dirty="0" smtClean="0">
                <a:latin typeface="Open Sans Condensed" pitchFamily="34" charset="0"/>
                <a:cs typeface="Times New Roman" pitchFamily="18" charset="0"/>
              </a:rPr>
              <a:t>УПРАВЛЕНИЕ ФЕДЕРАЛЬНОГО КАЗНАЧЕЙСТВА </a:t>
            </a:r>
            <a:endParaRPr lang="en-US" altLang="ru-RU" sz="1100" b="1" dirty="0" smtClean="0">
              <a:latin typeface="Open Sans Condensed" pitchFamily="34" charset="0"/>
              <a:cs typeface="Times New Roman" pitchFamily="18" charset="0"/>
            </a:endParaRPr>
          </a:p>
          <a:p>
            <a:r>
              <a:rPr lang="ru-RU" altLang="ru-RU" sz="1100" b="1" dirty="0" smtClean="0">
                <a:latin typeface="Open Sans Condensed" pitchFamily="34" charset="0"/>
                <a:cs typeface="Times New Roman" pitchFamily="18" charset="0"/>
              </a:rPr>
              <a:t>ПО РЕСПУБЛИКЕ ТАТАРСТАН </a:t>
            </a:r>
            <a:endParaRPr lang="ru-RU" sz="1100" dirty="0"/>
          </a:p>
        </p:txBody>
      </p:sp>
      <p:sp>
        <p:nvSpPr>
          <p:cNvPr id="23" name="Прямоугольник 22"/>
          <p:cNvSpPr/>
          <p:nvPr/>
        </p:nvSpPr>
        <p:spPr>
          <a:xfrm>
            <a:off x="613545" y="495122"/>
            <a:ext cx="1627369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ru-RU" sz="1200" dirty="0" smtClean="0">
                <a:solidFill>
                  <a:srgbClr val="1C1C1C"/>
                </a:solidFill>
                <a:latin typeface="Open Sans Condensed Light" pitchFamily="34" charset="0"/>
                <a:cs typeface="Times New Roman" pitchFamily="18" charset="0"/>
              </a:rPr>
              <a:t>tatarstan.roskazna.ru</a:t>
            </a:r>
            <a:endParaRPr lang="ru-RU" sz="1200" dirty="0"/>
          </a:p>
        </p:txBody>
      </p:sp>
    </p:spTree>
    <p:extLst>
      <p:ext uri="{BB962C8B-B14F-4D97-AF65-F5344CB8AC3E}">
        <p14:creationId xmlns:p14="http://schemas.microsoft.com/office/powerpoint/2010/main" val="30752876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000"/>
                            </p:stCondLst>
                            <p:childTnLst>
                              <p:par>
                                <p:cTn id="3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500"/>
                            </p:stCondLst>
                            <p:childTnLst>
                              <p:par>
                                <p:cTn id="3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000"/>
                            </p:stCondLst>
                            <p:childTnLst>
                              <p:par>
                                <p:cTn id="4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4500"/>
                            </p:stCondLst>
                            <p:childTnLst>
                              <p:par>
                                <p:cTn id="4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 animBg="1"/>
      <p:bldP spid="12" grpId="0" animBg="1"/>
      <p:bldP spid="13" grpId="0" animBg="1"/>
      <p:bldP spid="14" grpId="0" animBg="1"/>
      <p:bldP spid="16" grpId="0"/>
      <p:bldP spid="2" grpId="0"/>
      <p:bldP spid="17" grpId="0"/>
      <p:bldP spid="1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Documents and Settings\KrasnovRY\Рабочий стол\стикеры для презентаций\3d-chelovechek-0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3067" y="453697"/>
            <a:ext cx="864095" cy="8640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Номер слайда 3"/>
          <p:cNvSpPr txBox="1">
            <a:spLocks noGrp="1"/>
          </p:cNvSpPr>
          <p:nvPr/>
        </p:nvSpPr>
        <p:spPr bwMode="auto">
          <a:xfrm>
            <a:off x="8861425" y="4943475"/>
            <a:ext cx="282575" cy="2000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r">
              <a:defRPr/>
            </a:pPr>
            <a:fld id="{A98ED281-1EC3-461D-93DF-A89E91540868}" type="slidenum">
              <a:rPr lang="en-US" sz="1200" b="1">
                <a:solidFill>
                  <a:schemeClr val="tx2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  <a:sym typeface="Lucida Grande"/>
              </a:rPr>
              <a:pPr algn="r">
                <a:defRPr/>
              </a:pPr>
              <a:t>8</a:t>
            </a:fld>
            <a:endParaRPr lang="en-US" sz="1200" b="1" dirty="0">
              <a:solidFill>
                <a:schemeClr val="tx2"/>
              </a:solidFill>
              <a:latin typeface="Arial" pitchFamily="34" charset="0"/>
              <a:ea typeface="ＭＳ Ｐゴシック" pitchFamily="34" charset="-128"/>
              <a:cs typeface="Arial" pitchFamily="34" charset="0"/>
              <a:sym typeface="Lucida Grande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4139952" y="42054"/>
            <a:ext cx="4983644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1400" b="1" dirty="0" smtClean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Предложения в части совершенствования организационных аспектов внутреннего государственного финансового контроля </a:t>
            </a:r>
            <a:endParaRPr lang="ru-RU" sz="1400" b="1" dirty="0">
              <a:solidFill>
                <a:schemeClr val="accent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Прямоугольная выноска 10"/>
          <p:cNvSpPr/>
          <p:nvPr/>
        </p:nvSpPr>
        <p:spPr bwMode="auto">
          <a:xfrm>
            <a:off x="240408" y="1265430"/>
            <a:ext cx="8657951" cy="3778058"/>
          </a:xfrm>
          <a:prstGeom prst="wedgeRectCallout">
            <a:avLst>
              <a:gd name="adj1" fmla="val -19380"/>
              <a:gd name="adj2" fmla="val 37445"/>
            </a:avLst>
          </a:prstGeom>
          <a:gradFill>
            <a:gsLst>
              <a:gs pos="0">
                <a:srgbClr val="F0F0F0"/>
              </a:gs>
              <a:gs pos="100000">
                <a:schemeClr val="bg1"/>
              </a:gs>
            </a:gsLst>
            <a:lin ang="16200000" scaled="1"/>
          </a:gradFill>
          <a:ln>
            <a:noFill/>
          </a:ln>
          <a:effectLst>
            <a:outerShdw blurRad="25400" sx="101000" sy="101000" algn="ctr" rotWithShape="0">
              <a:prstClr val="black">
                <a:alpha val="9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1400"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635512" y="2343151"/>
            <a:ext cx="783542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smtClean="0">
                <a:latin typeface="Tahoma" panose="020B0604030504040204" pitchFamily="34" charset="0"/>
                <a:cs typeface="Tahoma" panose="020B0604030504040204" pitchFamily="34" charset="0"/>
              </a:rPr>
              <a:t>Составлять </a:t>
            </a:r>
            <a:r>
              <a:rPr lang="ru-RU" sz="1400" dirty="0">
                <a:latin typeface="Tahoma" panose="020B0604030504040204" pitchFamily="34" charset="0"/>
                <a:cs typeface="Tahoma" panose="020B0604030504040204" pitchFamily="34" charset="0"/>
              </a:rPr>
              <a:t>программы проверок с учетом поэтапного подхода к контрольным мероприятиям, а в части межбюджетных </a:t>
            </a:r>
            <a:r>
              <a:rPr lang="ru-RU" sz="1400" dirty="0" smtClean="0">
                <a:latin typeface="Tahoma" panose="020B0604030504040204" pitchFamily="34" charset="0"/>
                <a:cs typeface="Tahoma" panose="020B0604030504040204" pitchFamily="34" charset="0"/>
              </a:rPr>
              <a:t>трансфертов </a:t>
            </a:r>
            <a:r>
              <a:rPr lang="ru-RU" sz="1400" dirty="0">
                <a:latin typeface="Tahoma" panose="020B0604030504040204" pitchFamily="34" charset="0"/>
                <a:cs typeface="Tahoma" panose="020B0604030504040204" pitchFamily="34" charset="0"/>
              </a:rPr>
              <a:t>с учетом самостоятельного определения на местах объектов контроля с целью минимизации безрезультативных проверок</a:t>
            </a:r>
          </a:p>
        </p:txBody>
      </p:sp>
      <p:sp>
        <p:nvSpPr>
          <p:cNvPr id="13" name="Овал 12"/>
          <p:cNvSpPr/>
          <p:nvPr/>
        </p:nvSpPr>
        <p:spPr bwMode="auto">
          <a:xfrm flipH="1">
            <a:off x="568739" y="2463738"/>
            <a:ext cx="70266" cy="52373"/>
          </a:xfrm>
          <a:prstGeom prst="ellipse">
            <a:avLst/>
          </a:prstGeom>
          <a:solidFill>
            <a:srgbClr val="40A9C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1400"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4" name="Овал 13"/>
          <p:cNvSpPr/>
          <p:nvPr/>
        </p:nvSpPr>
        <p:spPr bwMode="auto">
          <a:xfrm flipH="1">
            <a:off x="569013" y="3381840"/>
            <a:ext cx="70266" cy="52373"/>
          </a:xfrm>
          <a:prstGeom prst="ellipse">
            <a:avLst/>
          </a:prstGeom>
          <a:solidFill>
            <a:srgbClr val="40A9C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1400"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5" name="Овал 14"/>
          <p:cNvSpPr/>
          <p:nvPr/>
        </p:nvSpPr>
        <p:spPr bwMode="auto">
          <a:xfrm flipH="1">
            <a:off x="568081" y="4282579"/>
            <a:ext cx="70266" cy="52373"/>
          </a:xfrm>
          <a:prstGeom prst="ellipse">
            <a:avLst/>
          </a:prstGeom>
          <a:solidFill>
            <a:srgbClr val="40A9C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1400"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635512" y="3273828"/>
            <a:ext cx="7680904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smtClean="0">
                <a:latin typeface="Tahoma" panose="020B0604030504040204" pitchFamily="34" charset="0"/>
                <a:cs typeface="Tahoma" panose="020B0604030504040204" pitchFamily="34" charset="0"/>
              </a:rPr>
              <a:t>Рассмотреть вопрос </a:t>
            </a:r>
            <a:r>
              <a:rPr lang="ru-RU" sz="1400" dirty="0">
                <a:latin typeface="Tahoma" panose="020B0604030504040204" pitchFamily="34" charset="0"/>
                <a:cs typeface="Tahoma" panose="020B0604030504040204" pitchFamily="34" charset="0"/>
              </a:rPr>
              <a:t>о возможности </a:t>
            </a:r>
            <a:r>
              <a:rPr lang="ru-RU" sz="1400" dirty="0" smtClean="0">
                <a:latin typeface="Tahoma" panose="020B0604030504040204" pitchFamily="34" charset="0"/>
                <a:cs typeface="Tahoma" panose="020B0604030504040204" pitchFamily="34" charset="0"/>
              </a:rPr>
              <a:t>технологической </a:t>
            </a:r>
            <a:r>
              <a:rPr lang="ru-RU" sz="1400" dirty="0">
                <a:latin typeface="Tahoma" panose="020B0604030504040204" pitchFamily="34" charset="0"/>
                <a:cs typeface="Tahoma" panose="020B0604030504040204" pitchFamily="34" charset="0"/>
              </a:rPr>
              <a:t>регламентации контрольных функций, в части обнаружения признаков административных правонарушений и возбуждения административного производства, при работе в ППО «</a:t>
            </a:r>
            <a:r>
              <a:rPr lang="ru-RU" sz="1400" dirty="0" smtClean="0">
                <a:latin typeface="Tahoma" panose="020B0604030504040204" pitchFamily="34" charset="0"/>
                <a:cs typeface="Tahoma" panose="020B0604030504040204" pitchFamily="34" charset="0"/>
              </a:rPr>
              <a:t>АСФК</a:t>
            </a:r>
            <a:r>
              <a:rPr lang="ru-RU" sz="1400" dirty="0">
                <a:latin typeface="Tahoma" panose="020B0604030504040204" pitchFamily="34" charset="0"/>
                <a:cs typeface="Tahoma" panose="020B0604030504040204" pitchFamily="34" charset="0"/>
              </a:rPr>
              <a:t>»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635416" y="4144044"/>
            <a:ext cx="7279398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smtClean="0">
                <a:latin typeface="Tahoma" panose="020B0604030504040204" pitchFamily="34" charset="0"/>
                <a:cs typeface="Tahoma" panose="020B0604030504040204" pitchFamily="34" charset="0"/>
              </a:rPr>
              <a:t>В </a:t>
            </a:r>
            <a:r>
              <a:rPr lang="ru-RU" sz="1400" dirty="0">
                <a:latin typeface="Tahoma" panose="020B0604030504040204" pitchFamily="34" charset="0"/>
                <a:cs typeface="Tahoma" panose="020B0604030504040204" pitchFamily="34" charset="0"/>
              </a:rPr>
              <a:t>рамках совершенствования деятельности Центров компетенции, предусмотреть использование возможностей ППО «АСФК», системы «Электронный бюджет» в части организации камеральных и выездных этапов </a:t>
            </a:r>
            <a:r>
              <a:rPr lang="ru-RU" sz="1400" dirty="0" smtClean="0">
                <a:latin typeface="Tahoma" panose="020B0604030504040204" pitchFamily="34" charset="0"/>
                <a:cs typeface="Tahoma" panose="020B0604030504040204" pitchFamily="34" charset="0"/>
              </a:rPr>
              <a:t>проверки, регламентации процесса</a:t>
            </a:r>
            <a:endParaRPr lang="ru-RU" sz="1400" dirty="0"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651669" y="1437624"/>
            <a:ext cx="783542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smtClean="0">
                <a:latin typeface="Tahoma" panose="020B0604030504040204" pitchFamily="34" charset="0"/>
                <a:cs typeface="Tahoma" panose="020B0604030504040204" pitchFamily="34" charset="0"/>
              </a:rPr>
              <a:t>При </a:t>
            </a:r>
            <a:r>
              <a:rPr lang="ru-RU" sz="1400" dirty="0">
                <a:latin typeface="Tahoma" panose="020B0604030504040204" pitchFamily="34" charset="0"/>
                <a:cs typeface="Tahoma" panose="020B0604030504040204" pitchFamily="34" charset="0"/>
              </a:rPr>
              <a:t>осуществлении проверок целевого и эффективного использования средств федерального бюджета, на первоначальном этапе в отношении объектов контроля осуществлять камеральные проверки либо обследования с использованием возможностей ППО «</a:t>
            </a:r>
            <a:r>
              <a:rPr lang="ru-RU" sz="1400" dirty="0" smtClean="0">
                <a:latin typeface="Tahoma" panose="020B0604030504040204" pitchFamily="34" charset="0"/>
                <a:cs typeface="Tahoma" panose="020B0604030504040204" pitchFamily="34" charset="0"/>
              </a:rPr>
              <a:t>АСФК» и системы «Электронный бюджет»</a:t>
            </a:r>
            <a:endParaRPr lang="ru-RU" sz="1400" dirty="0"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2" name="Овал 21"/>
          <p:cNvSpPr/>
          <p:nvPr/>
        </p:nvSpPr>
        <p:spPr bwMode="auto">
          <a:xfrm flipH="1">
            <a:off x="568081" y="1547269"/>
            <a:ext cx="70266" cy="52373"/>
          </a:xfrm>
          <a:prstGeom prst="ellipse">
            <a:avLst/>
          </a:prstGeom>
          <a:solidFill>
            <a:srgbClr val="40A9C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1400"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18" name="Picture 2" descr="C:\казна\общий архив\герб ФК\орел2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5609" y="117900"/>
            <a:ext cx="409444" cy="3780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9" name="Прямая соединительная линия 18"/>
          <p:cNvCxnSpPr/>
          <p:nvPr/>
        </p:nvCxnSpPr>
        <p:spPr>
          <a:xfrm>
            <a:off x="683568" y="521772"/>
            <a:ext cx="1368152" cy="0"/>
          </a:xfrm>
          <a:prstGeom prst="line">
            <a:avLst/>
          </a:prstGeom>
          <a:ln w="22225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Прямоугольник 19"/>
          <p:cNvSpPr/>
          <p:nvPr/>
        </p:nvSpPr>
        <p:spPr>
          <a:xfrm>
            <a:off x="562060" y="64235"/>
            <a:ext cx="3661580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altLang="ru-RU" sz="1100" b="1" dirty="0" smtClean="0">
                <a:latin typeface="Open Sans Condensed" pitchFamily="34" charset="0"/>
                <a:cs typeface="Times New Roman" pitchFamily="18" charset="0"/>
              </a:rPr>
              <a:t>УПРАВЛЕНИЕ ФЕДЕРАЛЬНОГО КАЗНАЧЕЙСТВА </a:t>
            </a:r>
            <a:endParaRPr lang="en-US" altLang="ru-RU" sz="1100" b="1" dirty="0" smtClean="0">
              <a:latin typeface="Open Sans Condensed" pitchFamily="34" charset="0"/>
              <a:cs typeface="Times New Roman" pitchFamily="18" charset="0"/>
            </a:endParaRPr>
          </a:p>
          <a:p>
            <a:r>
              <a:rPr lang="ru-RU" altLang="ru-RU" sz="1100" b="1" dirty="0" smtClean="0">
                <a:latin typeface="Open Sans Condensed" pitchFamily="34" charset="0"/>
                <a:cs typeface="Times New Roman" pitchFamily="18" charset="0"/>
              </a:rPr>
              <a:t>ПО РЕСПУБЛИКЕ ТАТАРСТАН </a:t>
            </a:r>
            <a:endParaRPr lang="ru-RU" sz="1100" dirty="0"/>
          </a:p>
        </p:txBody>
      </p:sp>
      <p:sp>
        <p:nvSpPr>
          <p:cNvPr id="23" name="Прямоугольник 22"/>
          <p:cNvSpPr/>
          <p:nvPr/>
        </p:nvSpPr>
        <p:spPr>
          <a:xfrm>
            <a:off x="613545" y="495122"/>
            <a:ext cx="1627369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ru-RU" sz="1200" dirty="0" smtClean="0">
                <a:solidFill>
                  <a:srgbClr val="1C1C1C"/>
                </a:solidFill>
                <a:latin typeface="Open Sans Condensed Light" pitchFamily="34" charset="0"/>
                <a:cs typeface="Times New Roman" pitchFamily="18" charset="0"/>
              </a:rPr>
              <a:t>tatarstan.roskazna.ru</a:t>
            </a:r>
            <a:endParaRPr lang="ru-RU" sz="1200" dirty="0"/>
          </a:p>
        </p:txBody>
      </p:sp>
    </p:spTree>
    <p:extLst>
      <p:ext uri="{BB962C8B-B14F-4D97-AF65-F5344CB8AC3E}">
        <p14:creationId xmlns:p14="http://schemas.microsoft.com/office/powerpoint/2010/main" val="23818201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9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000"/>
                            </p:stCondLst>
                            <p:childTnLst>
                              <p:par>
                                <p:cTn id="30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500"/>
                            </p:stCondLst>
                            <p:childTnLst>
                              <p:par>
                                <p:cTn id="34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4000"/>
                            </p:stCondLst>
                            <p:childTnLst>
                              <p:par>
                                <p:cTn id="38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500"/>
                            </p:stCondLst>
                            <p:childTnLst>
                              <p:par>
                                <p:cTn id="42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000"/>
                            </p:stCondLst>
                            <p:childTnLst>
                              <p:par>
                                <p:cTn id="46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8" dur="5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1" animBg="1"/>
      <p:bldP spid="12" grpId="0"/>
      <p:bldP spid="13" grpId="0" animBg="1"/>
      <p:bldP spid="14" grpId="0" animBg="1"/>
      <p:bldP spid="15" grpId="0" animBg="1"/>
      <p:bldP spid="16" grpId="0"/>
      <p:bldP spid="17" grpId="0"/>
      <p:bldP spid="21" grpId="0"/>
      <p:bldP spid="2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3" name="Picture 8" descr="C:\Documents and Settings\KrasnovRY\Рабочий стол\стикеры для презентаций\скобки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58967" y="1201174"/>
            <a:ext cx="1985168" cy="18393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Номер слайда 3"/>
          <p:cNvSpPr txBox="1">
            <a:spLocks noGrp="1"/>
          </p:cNvSpPr>
          <p:nvPr/>
        </p:nvSpPr>
        <p:spPr bwMode="auto">
          <a:xfrm>
            <a:off x="8861425" y="4943475"/>
            <a:ext cx="282575" cy="2000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r">
              <a:defRPr/>
            </a:pPr>
            <a:fld id="{A98ED281-1EC3-461D-93DF-A89E91540868}" type="slidenum">
              <a:rPr lang="en-US" sz="1200" b="1">
                <a:solidFill>
                  <a:schemeClr val="tx2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  <a:sym typeface="Lucida Grande"/>
              </a:rPr>
              <a:pPr algn="r">
                <a:defRPr/>
              </a:pPr>
              <a:t>9</a:t>
            </a:fld>
            <a:endParaRPr lang="en-US" sz="1200" b="1" dirty="0">
              <a:solidFill>
                <a:schemeClr val="tx2"/>
              </a:solidFill>
              <a:latin typeface="Arial" pitchFamily="34" charset="0"/>
              <a:ea typeface="ＭＳ Ｐゴシック" pitchFamily="34" charset="-128"/>
              <a:cs typeface="Arial" pitchFamily="34" charset="0"/>
              <a:sym typeface="Lucida Grande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4621312" y="42054"/>
            <a:ext cx="4502284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1400" b="1" dirty="0" smtClean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Совершенствование методологических аспектов осуществления внутреннего государственного финансового контроля</a:t>
            </a:r>
            <a:endParaRPr lang="ru-RU" sz="1400" b="1" dirty="0">
              <a:solidFill>
                <a:schemeClr val="accent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6" name="Picture 2" descr="C:\Documents and Settings\KrasnovRY\Рабочий стол\стикеры для презентаций\091914_0157_1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671" y="1213173"/>
            <a:ext cx="1534033" cy="8679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TextBox 18"/>
          <p:cNvSpPr txBox="1"/>
          <p:nvPr/>
        </p:nvSpPr>
        <p:spPr>
          <a:xfrm>
            <a:off x="20929" y="2106013"/>
            <a:ext cx="237456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 smtClean="0">
                <a:solidFill>
                  <a:schemeClr val="tx2">
                    <a:lumMod val="75000"/>
                  </a:schemeClr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Органы </a:t>
            </a:r>
          </a:p>
          <a:p>
            <a:pPr algn="ctr"/>
            <a:r>
              <a:rPr lang="ru-RU" sz="1400" dirty="0" smtClean="0">
                <a:solidFill>
                  <a:schemeClr val="tx2">
                    <a:lumMod val="75000"/>
                  </a:schemeClr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внутреннего государственного финансового контроля</a:t>
            </a:r>
          </a:p>
        </p:txBody>
      </p:sp>
      <p:pic>
        <p:nvPicPr>
          <p:cNvPr id="1027" name="Picture 3" descr="C:\Documents and Settings\KrasnovRY\Рабочий стол\стикеры для презентаций\управление-будущим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69279" y="1298543"/>
            <a:ext cx="1452033" cy="8079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TextBox 22"/>
          <p:cNvSpPr txBox="1"/>
          <p:nvPr/>
        </p:nvSpPr>
        <p:spPr>
          <a:xfrm>
            <a:off x="4621312" y="1135382"/>
            <a:ext cx="254641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>
                <a:solidFill>
                  <a:schemeClr val="tx2">
                    <a:lumMod val="75000"/>
                  </a:schemeClr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Единая </a:t>
            </a:r>
            <a:r>
              <a:rPr lang="ru-RU" sz="1400" dirty="0">
                <a:solidFill>
                  <a:schemeClr val="tx2">
                    <a:lumMod val="75000"/>
                  </a:schemeClr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методика осуществления внутреннего государственного финансового </a:t>
            </a:r>
            <a:r>
              <a:rPr lang="ru-RU" sz="1400" dirty="0" smtClean="0">
                <a:solidFill>
                  <a:schemeClr val="tx2">
                    <a:lumMod val="75000"/>
                  </a:schemeClr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контроля</a:t>
            </a:r>
            <a:endParaRPr lang="ru-RU" sz="1400" dirty="0">
              <a:solidFill>
                <a:schemeClr val="tx2">
                  <a:lumMod val="75000"/>
                </a:schemeClr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1030" name="Picture 6" descr="C:\Documents and Settings\KrasnovRY\Рабочий стол\стикеры для презентаций\klient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3905" y="2213170"/>
            <a:ext cx="1330713" cy="7505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" name="TextBox 24"/>
          <p:cNvSpPr txBox="1"/>
          <p:nvPr/>
        </p:nvSpPr>
        <p:spPr>
          <a:xfrm>
            <a:off x="4698453" y="2338102"/>
            <a:ext cx="246927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>
                <a:solidFill>
                  <a:schemeClr val="tx2">
                    <a:lumMod val="75000"/>
                  </a:schemeClr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Единый классификатор нарушений и критериев оценки эффективности </a:t>
            </a:r>
          </a:p>
        </p:txBody>
      </p:sp>
      <p:pic>
        <p:nvPicPr>
          <p:cNvPr id="29" name="Picture 2" descr="C:\Documents and Settings\KrasnovRY\Рабочий стол\стикеры для презентаций\Arrow-Left.png"/>
          <p:cNvPicPr>
            <a:picLocks noChangeAspect="1" noChangeArrowheads="1"/>
          </p:cNvPicPr>
          <p:nvPr/>
        </p:nvPicPr>
        <p:blipFill>
          <a:blip r:embed="rId6" cstate="print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0296" y="1631672"/>
            <a:ext cx="1289967" cy="3236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30" name="Прямая соединительная линия 29"/>
          <p:cNvCxnSpPr/>
          <p:nvPr/>
        </p:nvCxnSpPr>
        <p:spPr>
          <a:xfrm>
            <a:off x="2313700" y="1508277"/>
            <a:ext cx="576064" cy="572842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Прямая соединительная линия 30"/>
          <p:cNvCxnSpPr/>
          <p:nvPr/>
        </p:nvCxnSpPr>
        <p:spPr>
          <a:xfrm flipH="1">
            <a:off x="2313700" y="1508277"/>
            <a:ext cx="648072" cy="572842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0" name="Picture 2" descr="C:\Documents and Settings\KrasnovRY\Рабочий стол\стикеры для презентаций\Arrow-Left.png"/>
          <p:cNvPicPr>
            <a:picLocks noChangeAspect="1" noChangeArrowheads="1"/>
          </p:cNvPicPr>
          <p:nvPr/>
        </p:nvPicPr>
        <p:blipFill>
          <a:blip r:embed="rId6" cstate="print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0854" y="2440673"/>
            <a:ext cx="1229409" cy="3236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41" name="Прямая соединительная линия 40"/>
          <p:cNvCxnSpPr/>
          <p:nvPr/>
        </p:nvCxnSpPr>
        <p:spPr>
          <a:xfrm>
            <a:off x="2313700" y="2302049"/>
            <a:ext cx="576064" cy="572842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Прямая соединительная линия 41"/>
          <p:cNvCxnSpPr/>
          <p:nvPr/>
        </p:nvCxnSpPr>
        <p:spPr>
          <a:xfrm flipH="1">
            <a:off x="2343979" y="2295725"/>
            <a:ext cx="648072" cy="572842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Прямая соединительная линия 42"/>
          <p:cNvCxnSpPr/>
          <p:nvPr/>
        </p:nvCxnSpPr>
        <p:spPr>
          <a:xfrm>
            <a:off x="1" y="3327834"/>
            <a:ext cx="3107617" cy="0"/>
          </a:xfrm>
          <a:prstGeom prst="line">
            <a:avLst/>
          </a:prstGeom>
          <a:ln w="22225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Прямоугольник 43"/>
          <p:cNvSpPr/>
          <p:nvPr/>
        </p:nvSpPr>
        <p:spPr>
          <a:xfrm>
            <a:off x="7360086" y="1347550"/>
            <a:ext cx="1772085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dirty="0" smtClean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Отрицательный эффект! </a:t>
            </a:r>
          </a:p>
          <a:p>
            <a:endParaRPr lang="ru-RU" sz="1400" b="1" dirty="0" smtClean="0">
              <a:solidFill>
                <a:srgbClr val="009900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/>
            <a:r>
              <a:rPr lang="ru-RU" sz="1400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Отсутствие единообразного подхода при квалификации нарушений</a:t>
            </a:r>
            <a:endParaRPr lang="ru-RU" sz="1400" dirty="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31" name="Picture 7" descr="C:\Documents and Settings\KrasnovRY\Рабочий стол\стикеры для презентаций\CLIPART_OF_27045_SMJPG_2.jp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197" y="3529100"/>
            <a:ext cx="1534032" cy="9478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9" name="TextBox 48"/>
          <p:cNvSpPr txBox="1"/>
          <p:nvPr/>
        </p:nvSpPr>
        <p:spPr>
          <a:xfrm>
            <a:off x="12353" y="4456627"/>
            <a:ext cx="237456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 smtClean="0">
                <a:solidFill>
                  <a:schemeClr val="tx2">
                    <a:lumMod val="75000"/>
                  </a:schemeClr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Получатели бюджетных средств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4835907" y="3866767"/>
            <a:ext cx="402551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>
                <a:latin typeface="Tahoma" panose="020B0604030504040204" pitchFamily="34" charset="0"/>
                <a:cs typeface="Tahoma" panose="020B0604030504040204" pitchFamily="34" charset="0"/>
              </a:rPr>
              <a:t>Однозначная оценка правомерности </a:t>
            </a:r>
            <a:r>
              <a:rPr lang="ru-RU" sz="1400" dirty="0">
                <a:latin typeface="Tahoma" panose="020B0604030504040204" pitchFamily="34" charset="0"/>
                <a:cs typeface="Tahoma" panose="020B0604030504040204" pitchFamily="34" charset="0"/>
              </a:rPr>
              <a:t>и </a:t>
            </a:r>
            <a:r>
              <a:rPr lang="ru-RU" sz="1400" dirty="0" smtClean="0">
                <a:latin typeface="Tahoma" panose="020B0604030504040204" pitchFamily="34" charset="0"/>
                <a:cs typeface="Tahoma" panose="020B0604030504040204" pitchFamily="34" charset="0"/>
              </a:rPr>
              <a:t>эффективности </a:t>
            </a:r>
            <a:r>
              <a:rPr lang="ru-RU" sz="1400" dirty="0">
                <a:latin typeface="Tahoma" panose="020B0604030504040204" pitchFamily="34" charset="0"/>
                <a:cs typeface="Tahoma" panose="020B0604030504040204" pitchFamily="34" charset="0"/>
              </a:rPr>
              <a:t>расходования средств, в целях недопущения их незаконного и неэффективного использования</a:t>
            </a:r>
            <a:endParaRPr lang="ru-RU" sz="1400" dirty="0">
              <a:solidFill>
                <a:schemeClr val="tx2">
                  <a:lumMod val="75000"/>
                </a:schemeClr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1035" name="Picture 10" descr="C:\Documents and Settings\KrasnovRY\Рабочий стол\стикеры для презентаций\ldiv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28379" y="3722284"/>
            <a:ext cx="870074" cy="880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3" name="Picture 2" descr="C:\Documents and Settings\KrasnovRY\Рабочий стол\стикеры для презентаций\Arrow-Left.png"/>
          <p:cNvPicPr>
            <a:picLocks noChangeAspect="1" noChangeArrowheads="1"/>
          </p:cNvPicPr>
          <p:nvPr/>
        </p:nvPicPr>
        <p:blipFill>
          <a:blip r:embed="rId6" cstate="print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2518" y="3999697"/>
            <a:ext cx="1289967" cy="3236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54" name="Прямая соединительная линия 53"/>
          <p:cNvCxnSpPr/>
          <p:nvPr/>
        </p:nvCxnSpPr>
        <p:spPr>
          <a:xfrm>
            <a:off x="2675922" y="3876301"/>
            <a:ext cx="576064" cy="572842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Прямая соединительная линия 54"/>
          <p:cNvCxnSpPr/>
          <p:nvPr/>
        </p:nvCxnSpPr>
        <p:spPr>
          <a:xfrm flipH="1">
            <a:off x="2675922" y="3876301"/>
            <a:ext cx="648072" cy="572842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2" name="Picture 2" descr="C:\казна\общий архив\герб ФК\орел2.pn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165609" y="117900"/>
            <a:ext cx="409444" cy="3780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33" name="Прямая соединительная линия 32"/>
          <p:cNvCxnSpPr/>
          <p:nvPr/>
        </p:nvCxnSpPr>
        <p:spPr>
          <a:xfrm>
            <a:off x="683568" y="521772"/>
            <a:ext cx="1368152" cy="0"/>
          </a:xfrm>
          <a:prstGeom prst="line">
            <a:avLst/>
          </a:prstGeom>
          <a:ln w="22225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Прямоугольник 33"/>
          <p:cNvSpPr/>
          <p:nvPr/>
        </p:nvSpPr>
        <p:spPr>
          <a:xfrm>
            <a:off x="562060" y="64235"/>
            <a:ext cx="3661580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altLang="ru-RU" sz="1100" b="1" dirty="0" smtClean="0">
                <a:latin typeface="Open Sans Condensed" pitchFamily="34" charset="0"/>
                <a:cs typeface="Times New Roman" pitchFamily="18" charset="0"/>
              </a:rPr>
              <a:t>УПРАВЛЕНИЕ ФЕДЕРАЛЬНОГО КАЗНАЧЕЙСТВА </a:t>
            </a:r>
            <a:endParaRPr lang="en-US" altLang="ru-RU" sz="1100" b="1" dirty="0" smtClean="0">
              <a:latin typeface="Open Sans Condensed" pitchFamily="34" charset="0"/>
              <a:cs typeface="Times New Roman" pitchFamily="18" charset="0"/>
            </a:endParaRPr>
          </a:p>
          <a:p>
            <a:r>
              <a:rPr lang="ru-RU" altLang="ru-RU" sz="1100" b="1" dirty="0" smtClean="0">
                <a:latin typeface="Open Sans Condensed" pitchFamily="34" charset="0"/>
                <a:cs typeface="Times New Roman" pitchFamily="18" charset="0"/>
              </a:rPr>
              <a:t>ПО РЕСПУБЛИКЕ ТАТАРСТАН </a:t>
            </a:r>
            <a:endParaRPr lang="ru-RU" sz="1100" dirty="0"/>
          </a:p>
        </p:txBody>
      </p:sp>
      <p:sp>
        <p:nvSpPr>
          <p:cNvPr id="35" name="Прямоугольник 34"/>
          <p:cNvSpPr/>
          <p:nvPr/>
        </p:nvSpPr>
        <p:spPr>
          <a:xfrm>
            <a:off x="613545" y="495122"/>
            <a:ext cx="1627369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ru-RU" sz="1200" dirty="0" smtClean="0">
                <a:solidFill>
                  <a:srgbClr val="1C1C1C"/>
                </a:solidFill>
                <a:latin typeface="Open Sans Condensed Light" pitchFamily="34" charset="0"/>
                <a:cs typeface="Times New Roman" pitchFamily="18" charset="0"/>
              </a:rPr>
              <a:t>tatarstan.roskazna.ru</a:t>
            </a:r>
            <a:endParaRPr lang="ru-RU" sz="1200" dirty="0"/>
          </a:p>
        </p:txBody>
      </p:sp>
    </p:spTree>
    <p:extLst>
      <p:ext uri="{BB962C8B-B14F-4D97-AF65-F5344CB8AC3E}">
        <p14:creationId xmlns:p14="http://schemas.microsoft.com/office/powerpoint/2010/main" val="24121059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500"/>
                            </p:stCondLst>
                            <p:childTnLst>
                              <p:par>
                                <p:cTn id="3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000"/>
                            </p:stCondLst>
                            <p:childTnLst>
                              <p:par>
                                <p:cTn id="3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500"/>
                            </p:stCondLst>
                            <p:childTnLst>
                              <p:par>
                                <p:cTn id="4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3000"/>
                            </p:stCondLst>
                            <p:childTnLst>
                              <p:par>
                                <p:cTn id="5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3500"/>
                            </p:stCondLst>
                            <p:childTnLst>
                              <p:par>
                                <p:cTn id="5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0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3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4000"/>
                            </p:stCondLst>
                            <p:childTnLst>
                              <p:par>
                                <p:cTn id="65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7" dur="1000"/>
                                        <p:tgtEl>
                                          <p:spTgt spid="10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5000"/>
                            </p:stCondLst>
                            <p:childTnLst>
                              <p:par>
                                <p:cTn id="6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6000"/>
                            </p:stCondLst>
                            <p:childTnLst>
                              <p:par>
                                <p:cTn id="7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6500"/>
                            </p:stCondLst>
                            <p:childTnLst>
                              <p:par>
                                <p:cTn id="7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10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10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10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7000"/>
                            </p:stCondLst>
                            <p:childTnLst>
                              <p:par>
                                <p:cTn id="9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10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10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10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7500"/>
                            </p:stCondLst>
                            <p:childTnLst>
                              <p:par>
                                <p:cTn id="10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3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8000"/>
                            </p:stCondLst>
                            <p:childTnLst>
                              <p:par>
                                <p:cTn id="10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0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9" grpId="0"/>
      <p:bldP spid="23" grpId="0"/>
      <p:bldP spid="25" grpId="0"/>
      <p:bldP spid="44" grpId="0"/>
      <p:bldP spid="49" grpId="0"/>
      <p:bldP spid="5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3"/>
          <p:cNvSpPr txBox="1">
            <a:spLocks noGrp="1"/>
          </p:cNvSpPr>
          <p:nvPr/>
        </p:nvSpPr>
        <p:spPr bwMode="auto">
          <a:xfrm>
            <a:off x="8861425" y="4943475"/>
            <a:ext cx="282575" cy="2000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r">
              <a:defRPr/>
            </a:pPr>
            <a:fld id="{A98ED281-1EC3-461D-93DF-A89E91540868}" type="slidenum">
              <a:rPr lang="en-US" sz="1200" b="1">
                <a:solidFill>
                  <a:schemeClr val="tx2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  <a:sym typeface="Lucida Grande"/>
              </a:rPr>
              <a:pPr algn="r">
                <a:defRPr/>
              </a:pPr>
              <a:t>10</a:t>
            </a:fld>
            <a:endParaRPr lang="en-US" sz="1200" b="1" dirty="0">
              <a:solidFill>
                <a:schemeClr val="tx2"/>
              </a:solidFill>
              <a:latin typeface="Arial" pitchFamily="34" charset="0"/>
              <a:ea typeface="ＭＳ Ｐゴシック" pitchFamily="34" charset="-128"/>
              <a:cs typeface="Arial" pitchFamily="34" charset="0"/>
              <a:sym typeface="Lucida Grande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373446" y="731599"/>
            <a:ext cx="835715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dirty="0" smtClean="0">
                <a:latin typeface="Tahoma" panose="020B0604030504040204" pitchFamily="34" charset="0"/>
                <a:cs typeface="Tahoma" panose="020B0604030504040204" pitchFamily="34" charset="0"/>
              </a:rPr>
              <a:t>Новая методика осуществления внутреннего государственного</a:t>
            </a:r>
          </a:p>
          <a:p>
            <a:r>
              <a:rPr lang="ru-RU" sz="1400" b="1" dirty="0" smtClean="0">
                <a:latin typeface="Tahoma" panose="020B0604030504040204" pitchFamily="34" charset="0"/>
                <a:cs typeface="Tahoma" panose="020B0604030504040204" pitchFamily="34" charset="0"/>
              </a:rPr>
              <a:t> финансового контроля должна содержать </a:t>
            </a:r>
            <a:endParaRPr lang="ru-RU" sz="1400" b="1" dirty="0"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3" name="Прямоугольник 12"/>
          <p:cNvSpPr/>
          <p:nvPr/>
        </p:nvSpPr>
        <p:spPr bwMode="auto">
          <a:xfrm>
            <a:off x="3699115" y="1271556"/>
            <a:ext cx="5294806" cy="432048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ru-RU" sz="1400" dirty="0" smtClean="0">
                <a:solidFill>
                  <a:schemeClr val="tx2">
                    <a:lumMod val="75000"/>
                  </a:schemeClr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Положения по документированию контрольной деятельности</a:t>
            </a:r>
            <a:endParaRPr lang="ru-RU" sz="1400" dirty="0">
              <a:solidFill>
                <a:schemeClr val="tx2">
                  <a:lumMod val="75000"/>
                </a:schemeClr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4" name="Прямоугольник 13"/>
          <p:cNvSpPr/>
          <p:nvPr/>
        </p:nvSpPr>
        <p:spPr bwMode="auto">
          <a:xfrm>
            <a:off x="3699116" y="1934626"/>
            <a:ext cx="5294807" cy="709132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ru-RU" sz="1400" dirty="0" smtClean="0">
                <a:solidFill>
                  <a:schemeClr val="tx2">
                    <a:lumMod val="75000"/>
                  </a:schemeClr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Конкретные и всесторонне разработанные оценки </a:t>
            </a:r>
          </a:p>
          <a:p>
            <a:pPr>
              <a:defRPr/>
            </a:pPr>
            <a:r>
              <a:rPr lang="ru-RU" sz="1400" dirty="0" smtClean="0">
                <a:solidFill>
                  <a:schemeClr val="tx2">
                    <a:lumMod val="75000"/>
                  </a:schemeClr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рисков и принципы выборки при проведении </a:t>
            </a:r>
          </a:p>
          <a:p>
            <a:pPr>
              <a:defRPr/>
            </a:pPr>
            <a:r>
              <a:rPr lang="ru-RU" sz="1400" dirty="0" smtClean="0">
                <a:solidFill>
                  <a:schemeClr val="tx2">
                    <a:lumMod val="75000"/>
                  </a:schemeClr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контрольных мероприятий</a:t>
            </a:r>
            <a:endParaRPr lang="ru-RU" sz="1400" dirty="0">
              <a:solidFill>
                <a:schemeClr val="tx2">
                  <a:lumMod val="75000"/>
                </a:schemeClr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  <p:cxnSp>
        <p:nvCxnSpPr>
          <p:cNvPr id="3" name="Прямая соединительная линия 2"/>
          <p:cNvCxnSpPr/>
          <p:nvPr/>
        </p:nvCxnSpPr>
        <p:spPr>
          <a:xfrm flipH="1">
            <a:off x="899592" y="2401776"/>
            <a:ext cx="6890" cy="2254312"/>
          </a:xfrm>
          <a:prstGeom prst="line">
            <a:avLst/>
          </a:prstGeom>
          <a:ln w="63500">
            <a:solidFill>
              <a:schemeClr val="bg1">
                <a:lumMod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>
            <a:off x="3067176" y="1487580"/>
            <a:ext cx="640728" cy="0"/>
          </a:xfrm>
          <a:prstGeom prst="line">
            <a:avLst/>
          </a:prstGeom>
          <a:ln w="63500">
            <a:solidFill>
              <a:schemeClr val="bg1">
                <a:lumMod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единительная линия 17"/>
          <p:cNvCxnSpPr/>
          <p:nvPr/>
        </p:nvCxnSpPr>
        <p:spPr>
          <a:xfrm>
            <a:off x="3067176" y="2193708"/>
            <a:ext cx="637300" cy="0"/>
          </a:xfrm>
          <a:prstGeom prst="line">
            <a:avLst/>
          </a:prstGeom>
          <a:ln w="63500">
            <a:solidFill>
              <a:schemeClr val="bg1">
                <a:lumMod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Прямоугольник 24"/>
          <p:cNvSpPr/>
          <p:nvPr/>
        </p:nvSpPr>
        <p:spPr>
          <a:xfrm>
            <a:off x="5868145" y="42055"/>
            <a:ext cx="325545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1400" b="1" dirty="0" smtClean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Методика осуществления финансового контроля</a:t>
            </a:r>
            <a:endParaRPr lang="ru-RU" sz="1400" b="1" dirty="0">
              <a:solidFill>
                <a:schemeClr val="accent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26" name="Рисунок 25" descr="1.png"/>
          <p:cNvPicPr>
            <a:picLocks noChangeAspect="1"/>
          </p:cNvPicPr>
          <p:nvPr/>
        </p:nvPicPr>
        <p:blipFill>
          <a:blip r:embed="rId2" cstate="print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91047" y="1126063"/>
            <a:ext cx="273441" cy="2659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" name="Рисунок 26" descr="1.png"/>
          <p:cNvPicPr>
            <a:picLocks noChangeAspect="1"/>
          </p:cNvPicPr>
          <p:nvPr/>
        </p:nvPicPr>
        <p:blipFill>
          <a:blip r:embed="rId3" cstate="print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91047" y="1805322"/>
            <a:ext cx="288033" cy="2659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9" name="Прямая соединительная линия 18"/>
          <p:cNvCxnSpPr/>
          <p:nvPr/>
        </p:nvCxnSpPr>
        <p:spPr>
          <a:xfrm>
            <a:off x="899592" y="3025340"/>
            <a:ext cx="810090" cy="0"/>
          </a:xfrm>
          <a:prstGeom prst="line">
            <a:avLst/>
          </a:prstGeom>
          <a:ln w="63500">
            <a:solidFill>
              <a:schemeClr val="bg1">
                <a:lumMod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Прямоугольник 21"/>
          <p:cNvSpPr/>
          <p:nvPr/>
        </p:nvSpPr>
        <p:spPr bwMode="auto">
          <a:xfrm>
            <a:off x="1636863" y="4514434"/>
            <a:ext cx="6188274" cy="384353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ru-RU" sz="1400" dirty="0" smtClean="0">
                <a:solidFill>
                  <a:schemeClr val="tx2">
                    <a:lumMod val="75000"/>
                  </a:schemeClr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Квалификацию финансовых нарушений</a:t>
            </a:r>
            <a:endParaRPr lang="ru-RU" sz="1400" dirty="0">
              <a:solidFill>
                <a:schemeClr val="tx2">
                  <a:lumMod val="75000"/>
                </a:schemeClr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23" name="Рисунок 22" descr="1.png"/>
          <p:cNvPicPr>
            <a:picLocks noChangeAspect="1"/>
          </p:cNvPicPr>
          <p:nvPr/>
        </p:nvPicPr>
        <p:blipFill>
          <a:blip r:embed="rId4" cstate="print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4328" y="4390107"/>
            <a:ext cx="297495" cy="2659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24" name="Прямая соединительная линия 23"/>
          <p:cNvCxnSpPr/>
          <p:nvPr/>
        </p:nvCxnSpPr>
        <p:spPr>
          <a:xfrm>
            <a:off x="912553" y="3588957"/>
            <a:ext cx="724311" cy="0"/>
          </a:xfrm>
          <a:prstGeom prst="line">
            <a:avLst/>
          </a:prstGeom>
          <a:ln w="63500">
            <a:solidFill>
              <a:schemeClr val="bg1">
                <a:lumMod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146" name="Picture 2" descr="C:\Documents and Settings\KrasnovRY\Рабочий стол\стикеры для презентаций\dokumentooborot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1370153"/>
            <a:ext cx="2383608" cy="12045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8" name="Прямоугольник 27"/>
          <p:cNvSpPr/>
          <p:nvPr/>
        </p:nvSpPr>
        <p:spPr bwMode="auto">
          <a:xfrm>
            <a:off x="1636863" y="2846419"/>
            <a:ext cx="6184961" cy="357842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ru-RU" sz="1400" dirty="0" smtClean="0">
                <a:solidFill>
                  <a:schemeClr val="tx2">
                    <a:lumMod val="75000"/>
                  </a:schemeClr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Порядок получения доказательств и их документирование</a:t>
            </a:r>
            <a:endParaRPr lang="ru-RU" sz="1400" dirty="0">
              <a:solidFill>
                <a:schemeClr val="tx2">
                  <a:lumMod val="75000"/>
                </a:schemeClr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29" name="Рисунок 28" descr="1.png"/>
          <p:cNvPicPr>
            <a:picLocks noChangeAspect="1"/>
          </p:cNvPicPr>
          <p:nvPr/>
        </p:nvPicPr>
        <p:blipFill>
          <a:blip r:embed="rId4" cstate="print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4328" y="2725510"/>
            <a:ext cx="297495" cy="2659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" name="Прямоугольник 29"/>
          <p:cNvSpPr/>
          <p:nvPr/>
        </p:nvSpPr>
        <p:spPr bwMode="auto">
          <a:xfrm>
            <a:off x="1636862" y="3410036"/>
            <a:ext cx="6184961" cy="357842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ru-RU" sz="1400" dirty="0" smtClean="0">
                <a:solidFill>
                  <a:schemeClr val="tx2">
                    <a:lumMod val="75000"/>
                  </a:schemeClr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Четкую систему организации проверок</a:t>
            </a:r>
            <a:endParaRPr lang="ru-RU" sz="1400" dirty="0">
              <a:solidFill>
                <a:schemeClr val="tx2">
                  <a:lumMod val="75000"/>
                </a:schemeClr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31" name="Рисунок 30" descr="1.png"/>
          <p:cNvPicPr>
            <a:picLocks noChangeAspect="1"/>
          </p:cNvPicPr>
          <p:nvPr/>
        </p:nvPicPr>
        <p:blipFill>
          <a:blip r:embed="rId4" cstate="print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4328" y="3277482"/>
            <a:ext cx="297494" cy="2659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" name="Прямоугольник 31"/>
          <p:cNvSpPr/>
          <p:nvPr/>
        </p:nvSpPr>
        <p:spPr bwMode="auto">
          <a:xfrm>
            <a:off x="1636863" y="3917233"/>
            <a:ext cx="6184961" cy="357842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ru-RU" sz="1400" dirty="0" smtClean="0">
                <a:solidFill>
                  <a:schemeClr val="tx2">
                    <a:lumMod val="75000"/>
                  </a:schemeClr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Систему контроля качества работы ревизоров</a:t>
            </a:r>
            <a:endParaRPr lang="ru-RU" sz="1400" dirty="0">
              <a:solidFill>
                <a:schemeClr val="tx2">
                  <a:lumMod val="75000"/>
                </a:schemeClr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33" name="Рисунок 32" descr="1.png"/>
          <p:cNvPicPr>
            <a:picLocks noChangeAspect="1"/>
          </p:cNvPicPr>
          <p:nvPr/>
        </p:nvPicPr>
        <p:blipFill>
          <a:blip r:embed="rId4" cstate="print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4328" y="3814711"/>
            <a:ext cx="297494" cy="2659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34" name="Прямая соединительная линия 33"/>
          <p:cNvCxnSpPr/>
          <p:nvPr/>
        </p:nvCxnSpPr>
        <p:spPr>
          <a:xfrm>
            <a:off x="942482" y="4079347"/>
            <a:ext cx="724311" cy="0"/>
          </a:xfrm>
          <a:prstGeom prst="line">
            <a:avLst/>
          </a:prstGeom>
          <a:ln w="63500">
            <a:solidFill>
              <a:schemeClr val="bg1">
                <a:lumMod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Прямая соединительная линия 34"/>
          <p:cNvCxnSpPr/>
          <p:nvPr/>
        </p:nvCxnSpPr>
        <p:spPr>
          <a:xfrm>
            <a:off x="985372" y="4666808"/>
            <a:ext cx="724311" cy="0"/>
          </a:xfrm>
          <a:prstGeom prst="line">
            <a:avLst/>
          </a:prstGeom>
          <a:ln w="63500">
            <a:solidFill>
              <a:schemeClr val="bg1">
                <a:lumMod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6" name="Picture 2" descr="C:\казна\общий архив\герб ФК\орел2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65609" y="117900"/>
            <a:ext cx="409444" cy="3780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37" name="Прямая соединительная линия 36"/>
          <p:cNvCxnSpPr/>
          <p:nvPr/>
        </p:nvCxnSpPr>
        <p:spPr>
          <a:xfrm>
            <a:off x="683568" y="521772"/>
            <a:ext cx="1368152" cy="0"/>
          </a:xfrm>
          <a:prstGeom prst="line">
            <a:avLst/>
          </a:prstGeom>
          <a:ln w="22225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Прямоугольник 37"/>
          <p:cNvSpPr/>
          <p:nvPr/>
        </p:nvSpPr>
        <p:spPr>
          <a:xfrm>
            <a:off x="562060" y="64235"/>
            <a:ext cx="3661580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altLang="ru-RU" sz="1100" b="1" dirty="0" smtClean="0">
                <a:latin typeface="Open Sans Condensed" pitchFamily="34" charset="0"/>
                <a:cs typeface="Times New Roman" pitchFamily="18" charset="0"/>
              </a:rPr>
              <a:t>УПРАВЛЕНИЕ ФЕДЕРАЛЬНОГО КАЗНАЧЕЙСТВА </a:t>
            </a:r>
            <a:endParaRPr lang="en-US" altLang="ru-RU" sz="1100" b="1" dirty="0" smtClean="0">
              <a:latin typeface="Open Sans Condensed" pitchFamily="34" charset="0"/>
              <a:cs typeface="Times New Roman" pitchFamily="18" charset="0"/>
            </a:endParaRPr>
          </a:p>
          <a:p>
            <a:r>
              <a:rPr lang="ru-RU" altLang="ru-RU" sz="1100" b="1" dirty="0" smtClean="0">
                <a:latin typeface="Open Sans Condensed" pitchFamily="34" charset="0"/>
                <a:cs typeface="Times New Roman" pitchFamily="18" charset="0"/>
              </a:rPr>
              <a:t>ПО РЕСПУБЛИКЕ ТАТАРСТАН </a:t>
            </a:r>
            <a:endParaRPr lang="ru-RU" sz="1100" dirty="0"/>
          </a:p>
        </p:txBody>
      </p:sp>
      <p:sp>
        <p:nvSpPr>
          <p:cNvPr id="39" name="Прямоугольник 38"/>
          <p:cNvSpPr/>
          <p:nvPr/>
        </p:nvSpPr>
        <p:spPr>
          <a:xfrm>
            <a:off x="613545" y="495122"/>
            <a:ext cx="1627369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ru-RU" sz="1200" dirty="0" smtClean="0">
                <a:solidFill>
                  <a:srgbClr val="1C1C1C"/>
                </a:solidFill>
                <a:latin typeface="Open Sans Condensed Light" pitchFamily="34" charset="0"/>
                <a:cs typeface="Times New Roman" pitchFamily="18" charset="0"/>
              </a:rPr>
              <a:t>tatarstan.roskazna.ru</a:t>
            </a:r>
            <a:endParaRPr lang="ru-RU" sz="1200" dirty="0"/>
          </a:p>
        </p:txBody>
      </p:sp>
    </p:spTree>
    <p:extLst>
      <p:ext uri="{BB962C8B-B14F-4D97-AF65-F5344CB8AC3E}">
        <p14:creationId xmlns:p14="http://schemas.microsoft.com/office/powerpoint/2010/main" val="30752876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500"/>
                            </p:stCondLst>
                            <p:childTnLst>
                              <p:par>
                                <p:cTn id="4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4000"/>
                            </p:stCondLst>
                            <p:childTnLst>
                              <p:par>
                                <p:cTn id="4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500"/>
                            </p:stCondLst>
                            <p:childTnLst>
                              <p:par>
                                <p:cTn id="50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000"/>
                            </p:stCondLst>
                            <p:childTnLst>
                              <p:par>
                                <p:cTn id="57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500"/>
                            </p:stCondLst>
                            <p:childTnLst>
                              <p:par>
                                <p:cTn id="6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6000"/>
                            </p:stCondLst>
                            <p:childTnLst>
                              <p:par>
                                <p:cTn id="6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6500"/>
                            </p:stCondLst>
                            <p:childTnLst>
                              <p:par>
                                <p:cTn id="72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7000"/>
                            </p:stCondLst>
                            <p:childTnLst>
                              <p:par>
                                <p:cTn id="7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7500"/>
                            </p:stCondLst>
                            <p:childTnLst>
                              <p:par>
                                <p:cTn id="83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3" grpId="0" animBg="1"/>
      <p:bldP spid="14" grpId="0" animBg="1"/>
      <p:bldP spid="25" grpId="0"/>
      <p:bldP spid="22" grpId="0" animBg="1"/>
      <p:bldP spid="28" grpId="0" animBg="1"/>
      <p:bldP spid="30" grpId="0" animBg="1"/>
      <p:bldP spid="32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3"/>
          <p:cNvSpPr txBox="1">
            <a:spLocks noGrp="1"/>
          </p:cNvSpPr>
          <p:nvPr/>
        </p:nvSpPr>
        <p:spPr bwMode="auto">
          <a:xfrm>
            <a:off x="8861425" y="4943475"/>
            <a:ext cx="282575" cy="2000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r">
              <a:defRPr/>
            </a:pPr>
            <a:fld id="{A98ED281-1EC3-461D-93DF-A89E91540868}" type="slidenum">
              <a:rPr lang="en-US" sz="1200" b="1">
                <a:solidFill>
                  <a:schemeClr val="tx2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  <a:sym typeface="Lucida Grande"/>
              </a:rPr>
              <a:pPr algn="r">
                <a:defRPr/>
              </a:pPr>
              <a:t>11</a:t>
            </a:fld>
            <a:endParaRPr lang="en-US" sz="1200" b="1" dirty="0">
              <a:solidFill>
                <a:schemeClr val="tx2"/>
              </a:solidFill>
              <a:latin typeface="Arial" pitchFamily="34" charset="0"/>
              <a:ea typeface="ＭＳ Ｐゴシック" pitchFamily="34" charset="-128"/>
              <a:cs typeface="Arial" pitchFamily="34" charset="0"/>
              <a:sym typeface="Lucida Grande"/>
            </a:endParaRPr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2730181" y="1953272"/>
            <a:ext cx="689203" cy="9798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Прямоугольник 10"/>
          <p:cNvSpPr/>
          <p:nvPr/>
        </p:nvSpPr>
        <p:spPr>
          <a:xfrm>
            <a:off x="467544" y="1098346"/>
            <a:ext cx="5214476" cy="1046347"/>
          </a:xfrm>
          <a:prstGeom prst="rect">
            <a:avLst/>
          </a:prstGeom>
          <a:solidFill>
            <a:srgbClr val="C6EAF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>
              <a:defRPr/>
            </a:pPr>
            <a:endParaRPr lang="en-US" sz="1100" dirty="0">
              <a:solidFill>
                <a:srgbClr val="2189AB"/>
              </a:solidFill>
              <a:latin typeface="Open Sans Condensed" pitchFamily="34" charset="0"/>
            </a:endParaRPr>
          </a:p>
          <a:p>
            <a:pPr>
              <a:defRPr/>
            </a:pPr>
            <a:endParaRPr lang="ru-RU" sz="1100" dirty="0" smtClean="0">
              <a:solidFill>
                <a:srgbClr val="2189AB"/>
              </a:solidFill>
              <a:latin typeface="Open Sans Condensed" pitchFamily="34" charset="0"/>
            </a:endParaRPr>
          </a:p>
          <a:p>
            <a:pPr>
              <a:defRPr/>
            </a:pPr>
            <a:endParaRPr lang="en-US" sz="1100" dirty="0">
              <a:solidFill>
                <a:srgbClr val="2189AB"/>
              </a:solidFill>
              <a:latin typeface="Open Sans Condensed" pitchFamily="34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467544" y="2787774"/>
            <a:ext cx="8215652" cy="810091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>
              <a:defRPr/>
            </a:pPr>
            <a:r>
              <a:rPr lang="ru-RU" sz="1400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обеспечение экономического </a:t>
            </a:r>
            <a:r>
              <a:rPr lang="ru-RU" sz="1400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 </a:t>
            </a:r>
            <a:r>
              <a:rPr lang="ru-RU" sz="1400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юридического единообразия </a:t>
            </a:r>
            <a:r>
              <a:rPr lang="ru-RU" sz="1400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осуществления финансового контроля на всех уровнях формирования и </a:t>
            </a:r>
            <a:r>
              <a:rPr lang="ru-RU" sz="1400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использование </a:t>
            </a:r>
            <a:r>
              <a:rPr lang="ru-RU" sz="1400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бюджетных и иных государственных средств, в рамках единства бюджетной системы </a:t>
            </a:r>
            <a:r>
              <a:rPr lang="ru-RU" sz="1400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страны</a:t>
            </a:r>
            <a:endParaRPr lang="ru-RU" sz="1400" b="1" dirty="0">
              <a:solidFill>
                <a:schemeClr val="tx2">
                  <a:lumMod val="75000"/>
                </a:schemeClr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367434" y="743444"/>
            <a:ext cx="580155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600" dirty="0" smtClean="0">
                <a:solidFill>
                  <a:srgbClr val="2189AB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Внутренний государственный финансовый контроль</a:t>
            </a:r>
            <a:endParaRPr lang="ru-RU" sz="1600" dirty="0"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95293" y="1144465"/>
            <a:ext cx="5107753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dirty="0" smtClean="0">
                <a:solidFill>
                  <a:schemeClr val="tx2">
                    <a:lumMod val="75000"/>
                  </a:schemeClr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Законодательная и нормативная регламентация взаимодействия всех органов, осуществляющих контрольно-надзорные функции, включая внешний государственный финансовый контроль</a:t>
            </a:r>
            <a:endParaRPr lang="ru-RU" sz="1400" dirty="0"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7170" name="Picture 2" descr="C:\Documents and Settings\KrasnovRY\Рабочий стол\стикеры для презентаций\5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69591" y="1098346"/>
            <a:ext cx="2304256" cy="11492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5" name="Прямая соединительная линия 14"/>
          <p:cNvCxnSpPr/>
          <p:nvPr/>
        </p:nvCxnSpPr>
        <p:spPr>
          <a:xfrm>
            <a:off x="224586" y="3759882"/>
            <a:ext cx="3107617" cy="0"/>
          </a:xfrm>
          <a:prstGeom prst="line">
            <a:avLst/>
          </a:prstGeom>
          <a:ln w="2222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Прямоугольник 12"/>
          <p:cNvSpPr/>
          <p:nvPr/>
        </p:nvSpPr>
        <p:spPr>
          <a:xfrm>
            <a:off x="224587" y="3867894"/>
            <a:ext cx="4563438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 smtClean="0">
                <a:solidFill>
                  <a:srgbClr val="0099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Положительный эффект:  </a:t>
            </a:r>
          </a:p>
          <a:p>
            <a:endParaRPr lang="ru-RU" b="1" dirty="0" smtClean="0">
              <a:solidFill>
                <a:srgbClr val="009900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ru-RU" sz="1600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исключение дублирования </a:t>
            </a:r>
            <a:r>
              <a:rPr lang="ru-RU" sz="1600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функций различных контрольных органов</a:t>
            </a:r>
          </a:p>
        </p:txBody>
      </p:sp>
      <p:pic>
        <p:nvPicPr>
          <p:cNvPr id="7171" name="Picture 3" descr="C:\Documents and Settings\KrasnovRY\Рабочий стол\стикеры для презентаций\klient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6096" y="3705877"/>
            <a:ext cx="2299038" cy="12351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Прямоугольник 17"/>
          <p:cNvSpPr/>
          <p:nvPr/>
        </p:nvSpPr>
        <p:spPr>
          <a:xfrm>
            <a:off x="5868145" y="42055"/>
            <a:ext cx="325545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1400" b="1" dirty="0" smtClean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Регламентация </a:t>
            </a:r>
          </a:p>
          <a:p>
            <a:pPr algn="r"/>
            <a:r>
              <a:rPr lang="ru-RU" sz="1400" b="1" dirty="0" smtClean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взаимодействия всех органов</a:t>
            </a:r>
            <a:endParaRPr lang="ru-RU" sz="1400" b="1" dirty="0">
              <a:solidFill>
                <a:schemeClr val="accent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7" name="Picture 2" descr="C:\казна\общий архив\герб ФК\орел2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65609" y="117900"/>
            <a:ext cx="409444" cy="3780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9" name="Прямая соединительная линия 18"/>
          <p:cNvCxnSpPr/>
          <p:nvPr/>
        </p:nvCxnSpPr>
        <p:spPr>
          <a:xfrm>
            <a:off x="683568" y="521772"/>
            <a:ext cx="1368152" cy="0"/>
          </a:xfrm>
          <a:prstGeom prst="line">
            <a:avLst/>
          </a:prstGeom>
          <a:ln w="22225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Прямоугольник 19"/>
          <p:cNvSpPr/>
          <p:nvPr/>
        </p:nvSpPr>
        <p:spPr>
          <a:xfrm>
            <a:off x="562060" y="64235"/>
            <a:ext cx="3661580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altLang="ru-RU" sz="1100" b="1" dirty="0" smtClean="0">
                <a:latin typeface="Open Sans Condensed" pitchFamily="34" charset="0"/>
                <a:cs typeface="Times New Roman" pitchFamily="18" charset="0"/>
              </a:rPr>
              <a:t>УПРАВЛЕНИЕ ФЕДЕРАЛЬНОГО КАЗНАЧЕЙСТВА </a:t>
            </a:r>
            <a:endParaRPr lang="en-US" altLang="ru-RU" sz="1100" b="1" dirty="0" smtClean="0">
              <a:latin typeface="Open Sans Condensed" pitchFamily="34" charset="0"/>
              <a:cs typeface="Times New Roman" pitchFamily="18" charset="0"/>
            </a:endParaRPr>
          </a:p>
          <a:p>
            <a:r>
              <a:rPr lang="ru-RU" altLang="ru-RU" sz="1100" b="1" dirty="0" smtClean="0">
                <a:latin typeface="Open Sans Condensed" pitchFamily="34" charset="0"/>
                <a:cs typeface="Times New Roman" pitchFamily="18" charset="0"/>
              </a:rPr>
              <a:t>ПО РЕСПУБЛИКЕ ТАТАРСТАН </a:t>
            </a:r>
            <a:endParaRPr lang="ru-RU" sz="1100" dirty="0"/>
          </a:p>
        </p:txBody>
      </p:sp>
      <p:sp>
        <p:nvSpPr>
          <p:cNvPr id="21" name="Прямоугольник 20"/>
          <p:cNvSpPr/>
          <p:nvPr/>
        </p:nvSpPr>
        <p:spPr>
          <a:xfrm>
            <a:off x="613545" y="495122"/>
            <a:ext cx="1627369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ru-RU" sz="1200" dirty="0" smtClean="0">
                <a:solidFill>
                  <a:srgbClr val="1C1C1C"/>
                </a:solidFill>
                <a:latin typeface="Open Sans Condensed Light" pitchFamily="34" charset="0"/>
                <a:cs typeface="Times New Roman" pitchFamily="18" charset="0"/>
              </a:rPr>
              <a:t>tatarstan.roskazna.ru</a:t>
            </a:r>
            <a:endParaRPr lang="ru-RU" sz="1200" dirty="0"/>
          </a:p>
        </p:txBody>
      </p:sp>
    </p:spTree>
    <p:extLst>
      <p:ext uri="{BB962C8B-B14F-4D97-AF65-F5344CB8AC3E}">
        <p14:creationId xmlns:p14="http://schemas.microsoft.com/office/powerpoint/2010/main" val="23818201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500"/>
                            </p:stCondLst>
                            <p:childTnLst>
                              <p:par>
                                <p:cTn id="3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000"/>
                            </p:stCondLst>
                            <p:childTnLst>
                              <p:par>
                                <p:cTn id="4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500"/>
                            </p:stCondLst>
                            <p:childTnLst>
                              <p:par>
                                <p:cTn id="49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1" dur="5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4" dur="500"/>
                                        <p:tgtEl>
                                          <p:spTgt spid="7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3" grpId="0"/>
      <p:bldP spid="13" grpId="0"/>
      <p:bldP spid="18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3"/>
          <p:cNvSpPr txBox="1">
            <a:spLocks noGrp="1"/>
          </p:cNvSpPr>
          <p:nvPr/>
        </p:nvSpPr>
        <p:spPr bwMode="auto">
          <a:xfrm>
            <a:off x="8861425" y="4943475"/>
            <a:ext cx="282575" cy="2000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r">
              <a:defRPr/>
            </a:pPr>
            <a:fld id="{A98ED281-1EC3-461D-93DF-A89E91540868}" type="slidenum">
              <a:rPr lang="en-US" sz="1200" b="1">
                <a:solidFill>
                  <a:schemeClr val="tx2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  <a:sym typeface="Lucida Grande"/>
              </a:rPr>
              <a:pPr algn="r">
                <a:defRPr/>
              </a:pPr>
              <a:t>12</a:t>
            </a:fld>
            <a:endParaRPr lang="en-US" sz="1200" b="1" dirty="0">
              <a:solidFill>
                <a:schemeClr val="tx2"/>
              </a:solidFill>
              <a:latin typeface="Arial" pitchFamily="34" charset="0"/>
              <a:ea typeface="ＭＳ Ｐゴシック" pitchFamily="34" charset="-128"/>
              <a:cs typeface="Arial" pitchFamily="34" charset="0"/>
              <a:sym typeface="Lucida Grande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3923929" y="42054"/>
            <a:ext cx="5199667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1400" b="1" dirty="0" smtClean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Постановление Правительства </a:t>
            </a:r>
          </a:p>
          <a:p>
            <a:pPr algn="r"/>
            <a:r>
              <a:rPr lang="ru-RU" sz="1400" b="1" dirty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Российской Федерации № 1092 </a:t>
            </a:r>
            <a:endParaRPr lang="ru-RU" sz="1400" b="1" dirty="0" smtClean="0">
              <a:solidFill>
                <a:schemeClr val="accent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algn="r"/>
            <a:r>
              <a:rPr lang="ru-RU" sz="1400" b="1" dirty="0" smtClean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от 28 ноября 2013 года</a:t>
            </a:r>
            <a:endParaRPr lang="ru-RU" sz="1400" b="1" dirty="0">
              <a:solidFill>
                <a:schemeClr val="accent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835697" y="1383619"/>
            <a:ext cx="5328591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400" dirty="0">
                <a:solidFill>
                  <a:srgbClr val="2189AB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ПРАВИТЕЛЬСТВО РОССИЙСКОЙ ФЕДЕРАЦИИ</a:t>
            </a:r>
          </a:p>
          <a:p>
            <a:pPr algn="ctr">
              <a:defRPr/>
            </a:pPr>
            <a:endParaRPr lang="ru-RU" sz="1400" dirty="0">
              <a:solidFill>
                <a:srgbClr val="2189AB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>
              <a:defRPr/>
            </a:pPr>
            <a:r>
              <a:rPr lang="ru-RU" sz="1400" b="1" dirty="0">
                <a:latin typeface="Tahoma" panose="020B0604030504040204" pitchFamily="34" charset="0"/>
                <a:cs typeface="Tahoma" panose="020B0604030504040204" pitchFamily="34" charset="0"/>
              </a:rPr>
              <a:t>ПОСТАНОВЛЕНИЕ</a:t>
            </a:r>
          </a:p>
          <a:p>
            <a:pPr algn="ctr">
              <a:defRPr/>
            </a:pPr>
            <a:r>
              <a:rPr lang="ru-RU" sz="1400" dirty="0">
                <a:solidFill>
                  <a:schemeClr val="tx2">
                    <a:lumMod val="75000"/>
                  </a:schemeClr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от </a:t>
            </a:r>
            <a:r>
              <a:rPr lang="ru-RU" sz="1400" dirty="0" smtClean="0">
                <a:solidFill>
                  <a:schemeClr val="tx2">
                    <a:lumMod val="75000"/>
                  </a:schemeClr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28 ноября 2013 </a:t>
            </a:r>
            <a:r>
              <a:rPr lang="ru-RU" sz="1400" dirty="0">
                <a:solidFill>
                  <a:schemeClr val="tx2">
                    <a:lumMod val="75000"/>
                  </a:schemeClr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г. </a:t>
            </a:r>
            <a:r>
              <a:rPr lang="ru-RU" sz="1400" dirty="0" smtClean="0">
                <a:solidFill>
                  <a:schemeClr val="tx2">
                    <a:lumMod val="75000"/>
                  </a:schemeClr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№1092 </a:t>
            </a:r>
          </a:p>
          <a:p>
            <a:pPr algn="ctr">
              <a:defRPr/>
            </a:pPr>
            <a:r>
              <a:rPr lang="ru-RU" sz="1400" dirty="0" smtClean="0">
                <a:solidFill>
                  <a:schemeClr val="tx2">
                    <a:lumMod val="40000"/>
                    <a:lumOff val="60000"/>
                  </a:schemeClr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(ред. </a:t>
            </a:r>
            <a:r>
              <a:rPr lang="ru-RU" sz="1400" dirty="0" smtClean="0">
                <a:solidFill>
                  <a:schemeClr val="tx2">
                    <a:lumMod val="40000"/>
                    <a:lumOff val="60000"/>
                  </a:schemeClr>
                </a:solidFill>
              </a:rPr>
              <a:t>от 13.04.2016</a:t>
            </a:r>
            <a:r>
              <a:rPr lang="ru-RU" sz="1400" dirty="0" smtClean="0">
                <a:solidFill>
                  <a:schemeClr val="tx2">
                    <a:lumMod val="40000"/>
                    <a:lumOff val="60000"/>
                  </a:schemeClr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)</a:t>
            </a:r>
            <a:endParaRPr lang="ru-RU" sz="1400" dirty="0">
              <a:solidFill>
                <a:schemeClr val="tx2">
                  <a:lumMod val="40000"/>
                  <a:lumOff val="60000"/>
                </a:schemeClr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>
              <a:defRPr/>
            </a:pPr>
            <a:endParaRPr lang="ru-RU" sz="1400" dirty="0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>
              <a:defRPr/>
            </a:pPr>
            <a:r>
              <a:rPr lang="ru-RU" sz="1400" dirty="0"/>
              <a:t>О ПОРЯДКЕ ОСУЩЕСТВЛЕНИЯ ФЕДЕРАЛЬНЫМ КАЗНАЧЕЙСТВОМ ПОЛНОМОЧИЙ ПО КОНТРОЛЮ В ФИНАНСОВО-БЮДЖЕТНОЙ СФЕРЕ </a:t>
            </a:r>
            <a:endParaRPr lang="ru-RU" sz="1400" dirty="0"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2050" name="Picture 2" descr="D:\обучение\200px-Coat_of_Arms_of_the_Russian_Federation_2.svg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76502" y="735546"/>
            <a:ext cx="611522" cy="6235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310129" y="3460467"/>
            <a:ext cx="8551296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dirty="0">
                <a:solidFill>
                  <a:schemeClr val="tx2">
                    <a:lumMod val="75000"/>
                  </a:schemeClr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43.</a:t>
            </a:r>
            <a:r>
              <a:rPr lang="ru-RU" sz="1400" dirty="0">
                <a:latin typeface="Tahoma" panose="020B0604030504040204" pitchFamily="34" charset="0"/>
                <a:cs typeface="Tahoma" panose="020B0604030504040204" pitchFamily="34" charset="0"/>
              </a:rPr>
              <a:t> По результатам камеральной проверки оформляется акт, который подписывается должностным лицом, проводящим проверку, не позднее последнего дня срока проведения камеральной проверки</a:t>
            </a:r>
            <a:r>
              <a:rPr lang="ru-RU" sz="1400" dirty="0" smtClean="0">
                <a:latin typeface="Tahoma" panose="020B0604030504040204" pitchFamily="34" charset="0"/>
                <a:cs typeface="Tahoma" panose="020B0604030504040204" pitchFamily="34" charset="0"/>
              </a:rPr>
              <a:t>.</a:t>
            </a:r>
          </a:p>
          <a:p>
            <a:r>
              <a:rPr lang="ru-RU" sz="1400" b="1" dirty="0">
                <a:solidFill>
                  <a:schemeClr val="tx2">
                    <a:lumMod val="75000"/>
                  </a:schemeClr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62. </a:t>
            </a:r>
            <a:r>
              <a:rPr lang="ru-RU" sz="1400" dirty="0">
                <a:latin typeface="Tahoma" panose="020B0604030504040204" pitchFamily="34" charset="0"/>
                <a:cs typeface="Tahoma" panose="020B0604030504040204" pitchFamily="34" charset="0"/>
              </a:rPr>
              <a:t>По результатам выездной проверки (ревизии) оформляется акт, который должен быть </a:t>
            </a:r>
            <a:r>
              <a:rPr lang="ru-RU" sz="1400" dirty="0" smtClean="0">
                <a:latin typeface="Tahoma" panose="020B0604030504040204" pitchFamily="34" charset="0"/>
                <a:cs typeface="Tahoma" panose="020B0604030504040204" pitchFamily="34" charset="0"/>
              </a:rPr>
              <a:t>подписан в </a:t>
            </a:r>
            <a:r>
              <a:rPr lang="ru-RU" sz="1400" dirty="0">
                <a:latin typeface="Tahoma" panose="020B0604030504040204" pitchFamily="34" charset="0"/>
                <a:cs typeface="Tahoma" panose="020B0604030504040204" pitchFamily="34" charset="0"/>
              </a:rPr>
              <a:t>течение 15 рабочих дней, исчисляемых со дня, следующего за днем подписания справки о завершении контрольных действий</a:t>
            </a:r>
            <a:r>
              <a:rPr lang="ru-RU" sz="1400" dirty="0" smtClean="0">
                <a:latin typeface="Tahoma" panose="020B0604030504040204" pitchFamily="34" charset="0"/>
                <a:cs typeface="Tahoma" panose="020B0604030504040204" pitchFamily="34" charset="0"/>
              </a:rPr>
              <a:t>.</a:t>
            </a:r>
            <a:endParaRPr lang="ru-RU" sz="1400" dirty="0"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  <p:cxnSp>
        <p:nvCxnSpPr>
          <p:cNvPr id="13" name="Прямая соединительная линия 12"/>
          <p:cNvCxnSpPr/>
          <p:nvPr/>
        </p:nvCxnSpPr>
        <p:spPr>
          <a:xfrm>
            <a:off x="370331" y="3363838"/>
            <a:ext cx="2664296" cy="0"/>
          </a:xfrm>
          <a:prstGeom prst="line">
            <a:avLst/>
          </a:prstGeom>
          <a:ln w="22225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Picture 2" descr="C:\казна\общий архив\герб ФК\орел2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5609" y="117900"/>
            <a:ext cx="409444" cy="3780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4" name="Прямая соединительная линия 13"/>
          <p:cNvCxnSpPr/>
          <p:nvPr/>
        </p:nvCxnSpPr>
        <p:spPr>
          <a:xfrm>
            <a:off x="683568" y="521772"/>
            <a:ext cx="1368152" cy="0"/>
          </a:xfrm>
          <a:prstGeom prst="line">
            <a:avLst/>
          </a:prstGeom>
          <a:ln w="22225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Прямоугольник 14"/>
          <p:cNvSpPr/>
          <p:nvPr/>
        </p:nvSpPr>
        <p:spPr>
          <a:xfrm>
            <a:off x="562060" y="64235"/>
            <a:ext cx="3661580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altLang="ru-RU" sz="1100" b="1" dirty="0" smtClean="0">
                <a:latin typeface="Open Sans Condensed" pitchFamily="34" charset="0"/>
                <a:cs typeface="Times New Roman" pitchFamily="18" charset="0"/>
              </a:rPr>
              <a:t>УПРАВЛЕНИЕ ФЕДЕРАЛЬНОГО КАЗНАЧЕЙСТВА </a:t>
            </a:r>
            <a:endParaRPr lang="en-US" altLang="ru-RU" sz="1100" b="1" dirty="0" smtClean="0">
              <a:latin typeface="Open Sans Condensed" pitchFamily="34" charset="0"/>
              <a:cs typeface="Times New Roman" pitchFamily="18" charset="0"/>
            </a:endParaRPr>
          </a:p>
          <a:p>
            <a:r>
              <a:rPr lang="ru-RU" altLang="ru-RU" sz="1100" b="1" dirty="0" smtClean="0">
                <a:latin typeface="Open Sans Condensed" pitchFamily="34" charset="0"/>
                <a:cs typeface="Times New Roman" pitchFamily="18" charset="0"/>
              </a:rPr>
              <a:t>ПО РЕСПУБЛИКЕ ТАТАРСТАН </a:t>
            </a:r>
            <a:endParaRPr lang="ru-RU" sz="1100" dirty="0"/>
          </a:p>
        </p:txBody>
      </p:sp>
      <p:sp>
        <p:nvSpPr>
          <p:cNvPr id="16" name="Прямоугольник 15"/>
          <p:cNvSpPr/>
          <p:nvPr/>
        </p:nvSpPr>
        <p:spPr>
          <a:xfrm>
            <a:off x="613545" y="495122"/>
            <a:ext cx="1627369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ru-RU" sz="1200" dirty="0" smtClean="0">
                <a:solidFill>
                  <a:srgbClr val="1C1C1C"/>
                </a:solidFill>
                <a:latin typeface="Open Sans Condensed Light" pitchFamily="34" charset="0"/>
                <a:cs typeface="Times New Roman" pitchFamily="18" charset="0"/>
              </a:rPr>
              <a:t>tatarstan.roskazna.ru</a:t>
            </a:r>
            <a:endParaRPr lang="ru-RU" sz="1200" dirty="0"/>
          </a:p>
        </p:txBody>
      </p:sp>
    </p:spTree>
    <p:extLst>
      <p:ext uri="{BB962C8B-B14F-4D97-AF65-F5344CB8AC3E}">
        <p14:creationId xmlns:p14="http://schemas.microsoft.com/office/powerpoint/2010/main" val="72517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2" grpId="0"/>
      <p:bldP spid="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Documents and Settings\KrasnovRY\Рабочий стол\стикеры для презентаций\metod_point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7824" y="606528"/>
            <a:ext cx="2272540" cy="9984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Номер слайда 3"/>
          <p:cNvSpPr txBox="1">
            <a:spLocks noGrp="1"/>
          </p:cNvSpPr>
          <p:nvPr/>
        </p:nvSpPr>
        <p:spPr bwMode="auto">
          <a:xfrm>
            <a:off x="8861425" y="4943475"/>
            <a:ext cx="282575" cy="2000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r">
              <a:defRPr/>
            </a:pPr>
            <a:fld id="{A98ED281-1EC3-461D-93DF-A89E91540868}" type="slidenum">
              <a:rPr lang="en-US" sz="1200" b="1">
                <a:solidFill>
                  <a:schemeClr val="tx2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  <a:sym typeface="Lucida Grande"/>
              </a:rPr>
              <a:pPr algn="r">
                <a:defRPr/>
              </a:pPr>
              <a:t>13</a:t>
            </a:fld>
            <a:endParaRPr lang="en-US" sz="1200" b="1" dirty="0">
              <a:solidFill>
                <a:schemeClr val="tx2"/>
              </a:solidFill>
              <a:latin typeface="Arial" pitchFamily="34" charset="0"/>
              <a:ea typeface="ＭＳ Ｐゴシック" pitchFamily="34" charset="-128"/>
              <a:cs typeface="Arial" pitchFamily="34" charset="0"/>
              <a:sym typeface="Lucida Grande"/>
            </a:endParaRPr>
          </a:p>
        </p:txBody>
      </p:sp>
      <p:sp>
        <p:nvSpPr>
          <p:cNvPr id="10" name="Прямоугольная выноска 9"/>
          <p:cNvSpPr/>
          <p:nvPr/>
        </p:nvSpPr>
        <p:spPr bwMode="auto">
          <a:xfrm>
            <a:off x="165609" y="1465000"/>
            <a:ext cx="8862673" cy="3288423"/>
          </a:xfrm>
          <a:prstGeom prst="wedgeRectCallout">
            <a:avLst>
              <a:gd name="adj1" fmla="val -19380"/>
              <a:gd name="adj2" fmla="val 37445"/>
            </a:avLst>
          </a:prstGeom>
          <a:gradFill>
            <a:gsLst>
              <a:gs pos="0">
                <a:srgbClr val="F0F0F0"/>
              </a:gs>
              <a:gs pos="100000">
                <a:schemeClr val="bg1"/>
              </a:gs>
            </a:gsLst>
            <a:lin ang="16200000" scaled="1"/>
          </a:gradFill>
          <a:ln>
            <a:noFill/>
          </a:ln>
          <a:effectLst>
            <a:outerShdw blurRad="25400" sx="101000" sy="101000" algn="ctr" rotWithShape="0">
              <a:prstClr val="black">
                <a:alpha val="9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1400"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3" name="Овал 12"/>
          <p:cNvSpPr/>
          <p:nvPr/>
        </p:nvSpPr>
        <p:spPr bwMode="auto">
          <a:xfrm flipH="1">
            <a:off x="334355" y="2268702"/>
            <a:ext cx="70266" cy="52373"/>
          </a:xfrm>
          <a:prstGeom prst="ellipse">
            <a:avLst/>
          </a:prstGeom>
          <a:solidFill>
            <a:srgbClr val="40A9C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1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Овал 13"/>
          <p:cNvSpPr/>
          <p:nvPr/>
        </p:nvSpPr>
        <p:spPr bwMode="auto">
          <a:xfrm flipH="1">
            <a:off x="335198" y="2842672"/>
            <a:ext cx="70266" cy="52373"/>
          </a:xfrm>
          <a:prstGeom prst="ellipse">
            <a:avLst/>
          </a:prstGeom>
          <a:solidFill>
            <a:srgbClr val="40A9C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1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497737" y="2134504"/>
            <a:ext cx="811830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Разработка 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единой методики осуществления внутреннего государственного финансового контроля и единого классификатора нарушений</a:t>
            </a:r>
          </a:p>
        </p:txBody>
      </p:sp>
      <p:sp>
        <p:nvSpPr>
          <p:cNvPr id="16" name="Прямоугольник 15"/>
          <p:cNvSpPr/>
          <p:nvPr/>
        </p:nvSpPr>
        <p:spPr>
          <a:xfrm>
            <a:off x="491492" y="2674565"/>
            <a:ext cx="822718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Предусмотреть 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возможность </a:t>
            </a:r>
            <a:r>
              <a:rPr 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применения 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мер административной ответственности и мер принуждения за неэффективное использование бюджетных средств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491492" y="1621075"/>
            <a:ext cx="783542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Формирование </a:t>
            </a:r>
            <a:r>
              <a:rPr lang="ru-RU" sz="1400" dirty="0" err="1">
                <a:latin typeface="Arial" panose="020B0604020202020204" pitchFamily="34" charset="0"/>
                <a:cs typeface="Arial" panose="020B0604020202020204" pitchFamily="34" charset="0"/>
              </a:rPr>
              <a:t>рискоориентированного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 подхода при осуществлении внутреннего государственного финансового контроля</a:t>
            </a:r>
          </a:p>
        </p:txBody>
      </p:sp>
      <p:sp>
        <p:nvSpPr>
          <p:cNvPr id="18" name="Овал 17"/>
          <p:cNvSpPr/>
          <p:nvPr/>
        </p:nvSpPr>
        <p:spPr bwMode="auto">
          <a:xfrm flipH="1">
            <a:off x="334355" y="1752810"/>
            <a:ext cx="70266" cy="52373"/>
          </a:xfrm>
          <a:prstGeom prst="ellipse">
            <a:avLst/>
          </a:prstGeom>
          <a:solidFill>
            <a:srgbClr val="40A9C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1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4470631" y="42054"/>
            <a:ext cx="4652965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1400" b="1" dirty="0" smtClean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Реализация новых подходов к деятельности органов внутреннего государственного финансового контроля</a:t>
            </a:r>
            <a:endParaRPr lang="ru-RU" sz="1400" b="1" dirty="0">
              <a:solidFill>
                <a:schemeClr val="accent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69110" y="3168412"/>
            <a:ext cx="831550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Обеспечить 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законодательную и нормативную регламентацию координации и межведомственного </a:t>
            </a:r>
            <a:r>
              <a:rPr 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взаимодействия 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органов государственного финансового контроля с другими контрольными и надзорными органами, силовыми структурами, главными распорядителями бюджетных средств, осуществляющими внутренний контроль и аудит</a:t>
            </a:r>
          </a:p>
        </p:txBody>
      </p:sp>
      <p:sp>
        <p:nvSpPr>
          <p:cNvPr id="20" name="Прямоугольник 19"/>
          <p:cNvSpPr/>
          <p:nvPr/>
        </p:nvSpPr>
        <p:spPr>
          <a:xfrm>
            <a:off x="490905" y="4245574"/>
            <a:ext cx="789304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Утвердить 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административный регламент, разработать порядок привлечения экспертных организаций и экспертов</a:t>
            </a:r>
          </a:p>
        </p:txBody>
      </p:sp>
      <p:sp>
        <p:nvSpPr>
          <p:cNvPr id="22" name="Овал 21"/>
          <p:cNvSpPr/>
          <p:nvPr/>
        </p:nvSpPr>
        <p:spPr bwMode="auto">
          <a:xfrm flipH="1">
            <a:off x="317827" y="3322369"/>
            <a:ext cx="70266" cy="52373"/>
          </a:xfrm>
          <a:prstGeom prst="ellipse">
            <a:avLst/>
          </a:prstGeom>
          <a:solidFill>
            <a:srgbClr val="40A9C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1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Овал 22"/>
          <p:cNvSpPr/>
          <p:nvPr/>
        </p:nvSpPr>
        <p:spPr bwMode="auto">
          <a:xfrm flipH="1">
            <a:off x="334321" y="4382729"/>
            <a:ext cx="70266" cy="52373"/>
          </a:xfrm>
          <a:prstGeom prst="ellipse">
            <a:avLst/>
          </a:prstGeom>
          <a:solidFill>
            <a:srgbClr val="40A9C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1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1" name="Picture 2" descr="C:\казна\общий архив\герб ФК\орел2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5609" y="117900"/>
            <a:ext cx="409444" cy="3780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24" name="Прямая соединительная линия 23"/>
          <p:cNvCxnSpPr/>
          <p:nvPr/>
        </p:nvCxnSpPr>
        <p:spPr>
          <a:xfrm>
            <a:off x="683568" y="521772"/>
            <a:ext cx="1368152" cy="0"/>
          </a:xfrm>
          <a:prstGeom prst="line">
            <a:avLst/>
          </a:prstGeom>
          <a:ln w="22225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Прямоугольник 24"/>
          <p:cNvSpPr/>
          <p:nvPr/>
        </p:nvSpPr>
        <p:spPr>
          <a:xfrm>
            <a:off x="562060" y="64235"/>
            <a:ext cx="3661580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altLang="ru-RU" sz="1100" b="1" dirty="0" smtClean="0">
                <a:latin typeface="Open Sans Condensed" pitchFamily="34" charset="0"/>
                <a:cs typeface="Times New Roman" pitchFamily="18" charset="0"/>
              </a:rPr>
              <a:t>УПРАВЛЕНИЕ ФЕДЕРАЛЬНОГО КАЗНАЧЕЙСТВА </a:t>
            </a:r>
            <a:endParaRPr lang="en-US" altLang="ru-RU" sz="1100" b="1" dirty="0" smtClean="0">
              <a:latin typeface="Open Sans Condensed" pitchFamily="34" charset="0"/>
              <a:cs typeface="Times New Roman" pitchFamily="18" charset="0"/>
            </a:endParaRPr>
          </a:p>
          <a:p>
            <a:r>
              <a:rPr lang="ru-RU" altLang="ru-RU" sz="1100" b="1" dirty="0" smtClean="0">
                <a:latin typeface="Open Sans Condensed" pitchFamily="34" charset="0"/>
                <a:cs typeface="Times New Roman" pitchFamily="18" charset="0"/>
              </a:rPr>
              <a:t>ПО РЕСПУБЛИКЕ ТАТАРСТАН </a:t>
            </a:r>
            <a:endParaRPr lang="ru-RU" sz="1100" dirty="0"/>
          </a:p>
        </p:txBody>
      </p:sp>
      <p:sp>
        <p:nvSpPr>
          <p:cNvPr id="26" name="Прямоугольник 25"/>
          <p:cNvSpPr/>
          <p:nvPr/>
        </p:nvSpPr>
        <p:spPr>
          <a:xfrm>
            <a:off x="613545" y="495122"/>
            <a:ext cx="1627369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ru-RU" sz="1200" dirty="0" smtClean="0">
                <a:solidFill>
                  <a:srgbClr val="1C1C1C"/>
                </a:solidFill>
                <a:latin typeface="Open Sans Condensed Light" pitchFamily="34" charset="0"/>
                <a:cs typeface="Times New Roman" pitchFamily="18" charset="0"/>
              </a:rPr>
              <a:t>tatarstan.roskazna.ru</a:t>
            </a:r>
            <a:endParaRPr lang="ru-RU" sz="1200" dirty="0"/>
          </a:p>
        </p:txBody>
      </p:sp>
    </p:spTree>
    <p:extLst>
      <p:ext uri="{BB962C8B-B14F-4D97-AF65-F5344CB8AC3E}">
        <p14:creationId xmlns:p14="http://schemas.microsoft.com/office/powerpoint/2010/main" val="26777328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000"/>
                            </p:stCondLst>
                            <p:childTnLst>
                              <p:par>
                                <p:cTn id="3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000"/>
                            </p:stCondLst>
                            <p:childTnLst>
                              <p:par>
                                <p:cTn id="4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000"/>
                            </p:stCondLst>
                            <p:childTnLst>
                              <p:par>
                                <p:cTn id="6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6000"/>
                            </p:stCondLst>
                            <p:childTnLst>
                              <p:par>
                                <p:cTn id="71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3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3" grpId="0" animBg="1"/>
      <p:bldP spid="14" grpId="0" animBg="1"/>
      <p:bldP spid="15" grpId="0"/>
      <p:bldP spid="16" grpId="0"/>
      <p:bldP spid="17" grpId="0"/>
      <p:bldP spid="18" grpId="0" animBg="1"/>
      <p:bldP spid="19" grpId="0"/>
      <p:bldP spid="3" grpId="0"/>
      <p:bldP spid="20" grpId="0"/>
      <p:bldP spid="22" grpId="0" animBg="1"/>
      <p:bldP spid="23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3"/>
          <p:cNvSpPr txBox="1">
            <a:spLocks noGrp="1"/>
          </p:cNvSpPr>
          <p:nvPr/>
        </p:nvSpPr>
        <p:spPr bwMode="auto">
          <a:xfrm>
            <a:off x="8861425" y="4943475"/>
            <a:ext cx="282575" cy="2000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r">
              <a:defRPr/>
            </a:pPr>
            <a:fld id="{A98ED281-1EC3-461D-93DF-A89E91540868}" type="slidenum">
              <a:rPr lang="en-US" sz="1200" b="1">
                <a:solidFill>
                  <a:schemeClr val="tx2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  <a:sym typeface="Lucida Grande"/>
              </a:rPr>
              <a:pPr algn="r">
                <a:defRPr/>
              </a:pPr>
              <a:t>14</a:t>
            </a:fld>
            <a:endParaRPr lang="en-US" sz="1200" b="1" dirty="0">
              <a:solidFill>
                <a:schemeClr val="tx2"/>
              </a:solidFill>
              <a:latin typeface="Arial" pitchFamily="34" charset="0"/>
              <a:ea typeface="ＭＳ Ｐゴシック" pitchFamily="34" charset="-128"/>
              <a:cs typeface="Arial" pitchFamily="34" charset="0"/>
              <a:sym typeface="Lucida Grande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714479" y="1982386"/>
            <a:ext cx="5786478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b="1" dirty="0" smtClean="0">
                <a:latin typeface="Arial" pitchFamily="34" charset="0"/>
                <a:cs typeface="Arial" pitchFamily="34" charset="0"/>
              </a:rPr>
              <a:t>Спасибо </a:t>
            </a:r>
          </a:p>
          <a:p>
            <a:pPr algn="ctr"/>
            <a:r>
              <a:rPr lang="ru-RU" sz="4400" b="1" dirty="0" smtClean="0">
                <a:latin typeface="Arial" pitchFamily="34" charset="0"/>
                <a:cs typeface="Arial" pitchFamily="34" charset="0"/>
              </a:rPr>
              <a:t>за внимание!</a:t>
            </a:r>
            <a:endParaRPr lang="ru-RU" sz="4400" b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10" name="Picture 2" descr="C:\казна\общий архив\герб ФК\орел2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5609" y="117900"/>
            <a:ext cx="409444" cy="3780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1" name="Прямая соединительная линия 10"/>
          <p:cNvCxnSpPr/>
          <p:nvPr/>
        </p:nvCxnSpPr>
        <p:spPr>
          <a:xfrm>
            <a:off x="683568" y="521772"/>
            <a:ext cx="1368152" cy="0"/>
          </a:xfrm>
          <a:prstGeom prst="line">
            <a:avLst/>
          </a:prstGeom>
          <a:ln w="22225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Прямоугольник 11"/>
          <p:cNvSpPr/>
          <p:nvPr/>
        </p:nvSpPr>
        <p:spPr>
          <a:xfrm>
            <a:off x="562060" y="64235"/>
            <a:ext cx="3661580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altLang="ru-RU" sz="1100" b="1" dirty="0" smtClean="0">
                <a:latin typeface="Open Sans Condensed" pitchFamily="34" charset="0"/>
                <a:cs typeface="Times New Roman" pitchFamily="18" charset="0"/>
              </a:rPr>
              <a:t>УПРАВЛЕНИЕ ФЕДЕРАЛЬНОГО КАЗНАЧЕЙСТВА </a:t>
            </a:r>
            <a:endParaRPr lang="en-US" altLang="ru-RU" sz="1100" b="1" dirty="0" smtClean="0">
              <a:latin typeface="Open Sans Condensed" pitchFamily="34" charset="0"/>
              <a:cs typeface="Times New Roman" pitchFamily="18" charset="0"/>
            </a:endParaRPr>
          </a:p>
          <a:p>
            <a:r>
              <a:rPr lang="ru-RU" altLang="ru-RU" sz="1100" b="1" dirty="0" smtClean="0">
                <a:latin typeface="Open Sans Condensed" pitchFamily="34" charset="0"/>
                <a:cs typeface="Times New Roman" pitchFamily="18" charset="0"/>
              </a:rPr>
              <a:t>ПО РЕСПУБЛИКЕ ТАТАРСТАН </a:t>
            </a:r>
            <a:endParaRPr lang="ru-RU" sz="1100" dirty="0"/>
          </a:p>
        </p:txBody>
      </p:sp>
      <p:sp>
        <p:nvSpPr>
          <p:cNvPr id="13" name="Прямоугольник 12"/>
          <p:cNvSpPr/>
          <p:nvPr/>
        </p:nvSpPr>
        <p:spPr>
          <a:xfrm>
            <a:off x="613545" y="495122"/>
            <a:ext cx="1627369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ru-RU" sz="1200" dirty="0" smtClean="0">
                <a:solidFill>
                  <a:srgbClr val="1C1C1C"/>
                </a:solidFill>
                <a:latin typeface="Open Sans Condensed Light" pitchFamily="34" charset="0"/>
                <a:cs typeface="Times New Roman" pitchFamily="18" charset="0"/>
              </a:rPr>
              <a:t>tatarstan.roskazna.ru</a:t>
            </a:r>
            <a:endParaRPr lang="ru-RU" sz="1200" dirty="0"/>
          </a:p>
        </p:txBody>
      </p:sp>
    </p:spTree>
    <p:extLst>
      <p:ext uri="{BB962C8B-B14F-4D97-AF65-F5344CB8AC3E}">
        <p14:creationId xmlns:p14="http://schemas.microsoft.com/office/powerpoint/2010/main" val="3041595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7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6" dur="80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7" dur="80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" dur="80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6" grpId="1"/>
    </p:bld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12077</TotalTime>
  <Words>1130</Words>
  <Application>Microsoft Office PowerPoint</Application>
  <PresentationFormat>Экран (16:9)</PresentationFormat>
  <Paragraphs>209</Paragraphs>
  <Slides>14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cp:lastModifiedBy>KrasnovRY</cp:lastModifiedBy>
  <cp:revision>1026</cp:revision>
  <cp:lastPrinted>2016-04-27T14:32:31Z</cp:lastPrinted>
  <dcterms:modified xsi:type="dcterms:W3CDTF">2016-08-18T09:02:24Z</dcterms:modified>
</cp:coreProperties>
</file>