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29" r:id="rId1"/>
    <p:sldMasterId id="2147483843" r:id="rId2"/>
  </p:sldMasterIdLst>
  <p:notesMasterIdLst>
    <p:notesMasterId r:id="rId31"/>
  </p:notesMasterIdLst>
  <p:handoutMasterIdLst>
    <p:handoutMasterId r:id="rId32"/>
  </p:handoutMasterIdLst>
  <p:sldIdLst>
    <p:sldId id="339" r:id="rId3"/>
    <p:sldId id="584" r:id="rId4"/>
    <p:sldId id="571" r:id="rId5"/>
    <p:sldId id="583" r:id="rId6"/>
    <p:sldId id="587" r:id="rId7"/>
    <p:sldId id="590" r:id="rId8"/>
    <p:sldId id="588" r:id="rId9"/>
    <p:sldId id="589" r:id="rId10"/>
    <p:sldId id="567" r:id="rId11"/>
    <p:sldId id="586" r:id="rId12"/>
    <p:sldId id="608" r:id="rId13"/>
    <p:sldId id="592" r:id="rId14"/>
    <p:sldId id="595" r:id="rId15"/>
    <p:sldId id="607" r:id="rId16"/>
    <p:sldId id="597" r:id="rId17"/>
    <p:sldId id="596" r:id="rId18"/>
    <p:sldId id="604" r:id="rId19"/>
    <p:sldId id="602" r:id="rId20"/>
    <p:sldId id="593" r:id="rId21"/>
    <p:sldId id="591" r:id="rId22"/>
    <p:sldId id="557" r:id="rId23"/>
    <p:sldId id="579" r:id="rId24"/>
    <p:sldId id="581" r:id="rId25"/>
    <p:sldId id="609" r:id="rId26"/>
    <p:sldId id="612" r:id="rId27"/>
    <p:sldId id="611" r:id="rId28"/>
    <p:sldId id="613" r:id="rId29"/>
    <p:sldId id="453" r:id="rId30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8000"/>
    <a:srgbClr val="0099FF"/>
    <a:srgbClr val="0000FF"/>
    <a:srgbClr val="EBF4FF"/>
    <a:srgbClr val="00863D"/>
    <a:srgbClr val="0DE16D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112" autoAdjust="0"/>
    <p:restoredTop sz="78760" autoAdjust="0"/>
  </p:normalViewPr>
  <p:slideViewPr>
    <p:cSldViewPr>
      <p:cViewPr>
        <p:scale>
          <a:sx n="100" d="100"/>
          <a:sy n="100" d="100"/>
        </p:scale>
        <p:origin x="-1980" y="-906"/>
      </p:cViewPr>
      <p:guideLst>
        <p:guide orient="horz" pos="1591"/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3512"/>
    </p:cViewPr>
  </p:sorterViewPr>
  <p:notesViewPr>
    <p:cSldViewPr>
      <p:cViewPr varScale="1">
        <p:scale>
          <a:sx n="75" d="100"/>
          <a:sy n="75" d="100"/>
        </p:scale>
        <p:origin x="-2154" y="-84"/>
      </p:cViewPr>
      <p:guideLst>
        <p:guide orient="horz" pos="2895"/>
        <p:guide orient="horz" pos="3127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F2FBEB7-1EA6-4977-AF95-8DDA69DD505B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A3A3388-0933-4680-9C64-8FD2BE88BB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9284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29" tIns="45715" rIns="91429" bIns="457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AC3BEEE-C989-4C6F-8B62-4A25B642697B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9" tIns="45715" rIns="91429" bIns="45715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29" tIns="45715" rIns="91429" bIns="457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045604-97F0-4D79-9CB6-41090001F6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8540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072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616E96-053C-40A5-BF1B-6134207AF0FF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993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0B43E9-82F9-4361-A6F2-BE1ED9D888CD}" type="slidenum">
              <a:rPr lang="ru-RU" smtClean="0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6246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BC406B-62B6-4CBE-B4E6-BCE517B88168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584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9A82EA-1BFE-4067-A8A4-206EBD8A543A}" type="slidenum">
              <a:rPr lang="ru-RU" smtClean="0">
                <a:solidFill>
                  <a:srgbClr val="000000"/>
                </a:solidFill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ru-RU" smtClean="0">
              <a:solidFill>
                <a:srgbClr val="000000"/>
              </a:solidFill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 txBox="1">
            <a:spLocks noGrp="1" noChangeArrowheads="1"/>
          </p:cNvSpPr>
          <p:nvPr/>
        </p:nvSpPr>
        <p:spPr bwMode="auto">
          <a:xfrm>
            <a:off x="3849953" y="9428801"/>
            <a:ext cx="2944465" cy="495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69" tIns="46838" rIns="90069" bIns="46838" anchor="b"/>
          <a:lstStyle>
            <a:lvl1pPr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2813" algn="l"/>
                <a:tab pos="1830388" algn="l"/>
                <a:tab pos="2743200" algn="l"/>
                <a:tab pos="3662363" algn="l"/>
                <a:tab pos="4572000" algn="l"/>
                <a:tab pos="5492750" algn="l"/>
                <a:tab pos="6405563" algn="l"/>
                <a:tab pos="7321550" algn="l"/>
                <a:tab pos="8235950" algn="l"/>
                <a:tab pos="9155113" algn="l"/>
                <a:tab pos="1006475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buSzPct val="100000"/>
            </a:pPr>
            <a:fld id="{C7019D74-B2F7-4920-8AC3-D7A0BA81D502}" type="slidenum">
              <a:rPr lang="ru-RU" altLang="ru-RU" sz="1200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pPr algn="r" eaLnBrk="1" hangingPunct="1">
                <a:buSzPct val="100000"/>
              </a:pPr>
              <a:t>25</a:t>
            </a:fld>
            <a:endParaRPr lang="ru-RU" altLang="ru-RU" sz="1200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1600" y="750888"/>
            <a:ext cx="6604000" cy="371633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7488" y="4714400"/>
            <a:ext cx="5442700" cy="446432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69" tIns="46838" rIns="90069" bIns="46838" anchor="ctr"/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8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D0175-D872-410A-A032-C5065BC0D00E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523CE4-DFF6-49B6-A5D6-DB7C824E6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56BEE-153C-469F-8E2F-1EE83FBC9DB6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FDE85-6BDA-4CEC-B94D-283C0DB6AC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8D387-FE05-4FDF-A029-8ED9C8600945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E15DD-076C-46DE-8E5A-93E61629F0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CE551-5900-4EE9-9391-3450BAEB934A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F0E445-17FC-4440-A006-D21806362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C90E6-4EED-4750-83DF-1FF69AC79A62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13CFE0-AB3E-46CF-AC65-099D418133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578A3-9D3D-4084-AB56-05695E06BA03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83202-677F-4903-9872-B3827C1FC0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8DF59-9670-4498-96FB-471F42B9E753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7AE34-EBB1-4B11-91A9-290D538688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9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34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FD676-7517-4A36-AB25-F3EF739CF349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DCAC-37B5-4F2F-9A92-E24544FF8E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27FD-0A25-479E-859E-52AEE32B450B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D326E-A6A5-46C4-B328-FC1C6D1DF4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5CAD8-F5E3-457C-BD96-CBE640AD5614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60117-995B-477C-8DD4-26648D41B6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8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8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1C7237-8A87-421F-B138-AEF6125341FF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09E41-4746-4030-A04F-0B3771CB13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0503D-56E2-401C-BE6E-DC6BE0E8D19D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70DEA-BA7B-4F8F-8B32-BB5C7FAD0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D9900-2A74-45A4-9A21-E7DCB80762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BFE79D-9EA3-49C5-B925-9075BC7444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85"/>
            <a:ext cx="7772400" cy="102155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44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7383E-C205-4F02-9CC5-73EAF51257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60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3522C-A59D-4E4F-8B66-F327218F3A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E833A-C724-472E-8EC9-D8D976BF3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3965B1-2E61-41FC-89A8-E6E71044F3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FBA8C-F7E1-453E-B864-29E6248A74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19" y="204797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19" y="1076334"/>
            <a:ext cx="3008313" cy="35182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73344-E934-4A4B-9F50-88B6D27118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4D716-A24F-44F1-9226-E6226C9F9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8C844-B12C-46F0-92E5-5565421B0F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8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8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8C7DF4-0610-41D1-8209-D9A9A7B617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86926"/>
            <a:ext cx="8229600" cy="45077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8496D5-9797-4A62-831D-23DF8D807D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5741"/>
            <a:ext cx="8229600" cy="85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540"/>
            <a:ext cx="8229600" cy="33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A6DFC4-B7BE-4CD7-873E-DC097242A7D1}" type="datetimeFigureOut">
              <a:rPr lang="ru-RU"/>
              <a:pPr>
                <a:defRPr/>
              </a:pPr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090"/>
            <a:ext cx="2895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69DF8BD-4110-4A98-A967-0587C113F2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6504"/>
            <a:ext cx="5759450" cy="378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540"/>
            <a:ext cx="8229600" cy="339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090"/>
            <a:ext cx="2895600" cy="27354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090"/>
            <a:ext cx="2133600" cy="2735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8DC74B6-1CE5-4A89-8A08-8A55087B83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  <p:sldLayoutId id="2147484267" r:id="rId4"/>
    <p:sldLayoutId id="2147484268" r:id="rId5"/>
    <p:sldLayoutId id="2147484269" r:id="rId6"/>
    <p:sldLayoutId id="2147484270" r:id="rId7"/>
    <p:sldLayoutId id="2147484271" r:id="rId8"/>
    <p:sldLayoutId id="2147484272" r:id="rId9"/>
    <p:sldLayoutId id="2147484273" r:id="rId10"/>
    <p:sldLayoutId id="2147484274" r:id="rId11"/>
    <p:sldLayoutId id="2147484275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1691680" y="3435846"/>
            <a:ext cx="590465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solidFill>
                  <a:srgbClr val="00449E"/>
                </a:solidFill>
                <a:latin typeface="Franklin Gothic Demi" pitchFamily="34" charset="0"/>
              </a:rPr>
              <a:t>Начальник </a:t>
            </a:r>
            <a:r>
              <a:rPr lang="ru-RU" altLang="ru-RU" b="1" dirty="0" smtClean="0">
                <a:solidFill>
                  <a:srgbClr val="00449E"/>
                </a:solidFill>
                <a:latin typeface="Franklin Gothic Demi" pitchFamily="34" charset="0"/>
              </a:rPr>
              <a:t>Управления совершенствования внутреннего государственного финансового контроля</a:t>
            </a:r>
            <a:endParaRPr lang="ru-RU" altLang="ru-RU" b="1" dirty="0">
              <a:solidFill>
                <a:srgbClr val="00449E"/>
              </a:solidFill>
              <a:latin typeface="Franklin Gothic Demi" pitchFamily="34" charset="0"/>
            </a:endParaRPr>
          </a:p>
          <a:p>
            <a:pPr algn="ctr"/>
            <a:r>
              <a:rPr lang="ru-RU" altLang="ru-RU" b="1" dirty="0">
                <a:solidFill>
                  <a:srgbClr val="00449E"/>
                </a:solidFill>
                <a:latin typeface="Franklin Gothic Demi" pitchFamily="34" charset="0"/>
              </a:rPr>
              <a:t>СОЛОДОВ Алексей </a:t>
            </a:r>
            <a:r>
              <a:rPr lang="ru-RU" altLang="ru-RU" b="1" dirty="0" smtClean="0">
                <a:solidFill>
                  <a:srgbClr val="00449E"/>
                </a:solidFill>
                <a:latin typeface="Franklin Gothic Demi" pitchFamily="34" charset="0"/>
              </a:rPr>
              <a:t>Викторович</a:t>
            </a:r>
            <a:endParaRPr lang="ru-RU" altLang="ru-RU" sz="2000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0825" y="185868"/>
            <a:ext cx="86423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-24780" y="1246148"/>
            <a:ext cx="9136062" cy="201531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Arial" charset="0"/>
              <a:buNone/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РЕЗУЛЬТАТЫ И НАПРАВЛЕНИЯ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УПРАВЛЕНИЯ СОВЕРШЕНСТВОВАНИЯ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ГОСУДАРСТВЕННОГО ФИНАНСОВОГО КОНТРОЛЯ</a:t>
            </a:r>
            <a:endParaRPr lang="ru-RU" sz="2800" b="1" dirty="0" smtClean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2043311" y="4521882"/>
            <a:ext cx="544512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 dirty="0" smtClean="0">
                <a:solidFill>
                  <a:srgbClr val="00449E"/>
                </a:solidFill>
                <a:latin typeface="Franklin Gothic Demi" pitchFamily="34" charset="0"/>
              </a:rPr>
              <a:t>Алтайский край, июнь </a:t>
            </a:r>
            <a:r>
              <a:rPr lang="ru-RU" altLang="ru-RU" sz="1600" b="1" dirty="0" smtClean="0">
                <a:solidFill>
                  <a:srgbClr val="00449E"/>
                </a:solidFill>
                <a:latin typeface="Franklin Gothic Demi" pitchFamily="34" charset="0"/>
              </a:rPr>
              <a:t>2017 года</a:t>
            </a:r>
            <a:endParaRPr lang="ru-RU" altLang="ru-RU" sz="16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sz="28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В ФИНАНСОВО-БЮДЖЕТНОЙ СФЕРЕ</a:t>
            </a:r>
          </a:p>
        </p:txBody>
      </p:sp>
      <p:sp>
        <p:nvSpPr>
          <p:cNvPr id="17414" name="Номер слайда 5"/>
          <p:cNvSpPr txBox="1">
            <a:spLocks noGrp="1"/>
          </p:cNvSpPr>
          <p:nvPr/>
        </p:nvSpPr>
        <p:spPr bwMode="auto">
          <a:xfrm>
            <a:off x="8712200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1BC7528-50D8-4C36-9F3B-B360C6109E3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Картинки\Get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878625"/>
            <a:ext cx="3640610" cy="3790837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Картинки\Флаг Ф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59" y="1723365"/>
            <a:ext cx="4639149" cy="244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4540783" y="946531"/>
            <a:ext cx="3996184" cy="663952"/>
          </a:xfrm>
          <a:prstGeom prst="roundRect">
            <a:avLst>
              <a:gd name="adj" fmla="val 20741"/>
            </a:avLst>
          </a:prstGeom>
          <a:noFill/>
          <a:ln w="25400" cmpd="sng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2 февраля 2016 года</a:t>
            </a:r>
            <a:endParaRPr lang="ru-RU" altLang="ru-RU" sz="3200" b="1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7668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b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</a:p>
        </p:txBody>
      </p:sp>
      <p:sp>
        <p:nvSpPr>
          <p:cNvPr id="17414" name="Номер слайда 5"/>
          <p:cNvSpPr txBox="1">
            <a:spLocks noGrp="1"/>
          </p:cNvSpPr>
          <p:nvPr/>
        </p:nvSpPr>
        <p:spPr bwMode="auto">
          <a:xfrm>
            <a:off x="8712200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81BC7528-50D8-4C36-9F3B-B360C6109E3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2938687" y="1143696"/>
            <a:ext cx="5743773" cy="1362849"/>
          </a:xfrm>
          <a:prstGeom prst="roundRect">
            <a:avLst>
              <a:gd name="adj" fmla="val 20741"/>
            </a:avLst>
          </a:prstGeom>
          <a:noFill/>
          <a:ln w="25400" cmpd="sng" algn="ctr">
            <a:noFill/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6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о</a:t>
            </a: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т 28 ноября 2013 г. </a:t>
            </a:r>
            <a:b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</a:br>
            <a:r>
              <a:rPr lang="ru-RU" altLang="ru-RU" sz="36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  <a:cs typeface="+mn-cs"/>
              </a:rPr>
              <a:t>№ 1092</a:t>
            </a:r>
          </a:p>
        </p:txBody>
      </p:sp>
      <p:pic>
        <p:nvPicPr>
          <p:cNvPr id="1028" name="Picture 4" descr="E:\Картинки\Постановление Правительства 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" y="768932"/>
            <a:ext cx="3202827" cy="2386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36327" y="2889894"/>
            <a:ext cx="77768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32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«О Порядке осуществления Федеральным казначейством полномочий по </a:t>
            </a: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контролю</a:t>
            </a:r>
            <a:b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</a:t>
            </a:r>
            <a:r>
              <a:rPr lang="ru-RU" altLang="ru-RU" sz="32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финансово-бюджетной </a:t>
            </a:r>
            <a:r>
              <a:rPr lang="ru-RU" alt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сфере»</a:t>
            </a:r>
            <a:endParaRPr lang="ru-RU" altLang="ru-RU" sz="3200" b="1" dirty="0">
              <a:solidFill>
                <a:schemeClr val="accent6">
                  <a:lumMod val="75000"/>
                </a:schemeClr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B53BFBE-59F9-4768-A6FB-21F026A9091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67224" y="1805495"/>
            <a:ext cx="5970511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за деятельностью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региональных операторов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251520" y="800229"/>
            <a:ext cx="5976664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rgbClr val="FFFF00"/>
                </a:solidFill>
                <a:latin typeface="+mn-lt"/>
                <a:cs typeface="+mn-cs"/>
              </a:rPr>
              <a:t>Внутренний государственный финансовый контроль</a:t>
            </a:r>
            <a:endParaRPr lang="ru-RU" altLang="ru-RU" sz="24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</a:t>
            </a:r>
            <a:b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6463633" y="799396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rgbClr val="FFFF00"/>
                </a:solidFill>
                <a:latin typeface="+mn-lt"/>
                <a:cs typeface="+mn-cs"/>
              </a:rPr>
              <a:t>ч</a:t>
            </a:r>
            <a:r>
              <a:rPr lang="ru-RU" altLang="ru-RU" sz="2400" b="1" dirty="0" smtClean="0">
                <a:solidFill>
                  <a:srgbClr val="FFFF00"/>
                </a:solidFill>
                <a:latin typeface="+mn-lt"/>
                <a:cs typeface="+mn-cs"/>
              </a:rPr>
              <a:t>. 3 ст. 269.2</a:t>
            </a:r>
            <a:br>
              <a:rPr lang="ru-RU" altLang="ru-RU" sz="2400" b="1" dirty="0" smtClean="0">
                <a:solidFill>
                  <a:srgbClr val="FFFF00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rgbClr val="FFFF00"/>
                </a:solidFill>
                <a:latin typeface="+mn-lt"/>
                <a:cs typeface="+mn-cs"/>
              </a:rPr>
              <a:t>БК РФ</a:t>
            </a:r>
            <a:endParaRPr lang="ru-RU" altLang="ru-RU" sz="24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6454106" y="1813655"/>
            <a:ext cx="2456533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с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т. 186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ЖК РФК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9532" y="3851217"/>
            <a:ext cx="5978203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средств Фонда содействия реформированию ЖКХ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6463633" y="3851216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185-ФЗ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«О ФСРЖКХ»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9532" y="2832373"/>
            <a:ext cx="5974357" cy="94351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Контроль в сфере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контрактных отношений</a:t>
            </a:r>
            <a:endParaRPr lang="ru-RU" altLang="ru-RU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6463633" y="2843029"/>
            <a:ext cx="245653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>
                <a:solidFill>
                  <a:schemeClr val="bg1"/>
                </a:solidFill>
                <a:latin typeface="+mn-lt"/>
                <a:cs typeface="+mn-cs"/>
              </a:rPr>
              <a:t>с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т. 99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44-ФЗ</a:t>
            </a:r>
            <a:endParaRPr lang="ru-RU" altLang="ru-RU" sz="2400" b="1" dirty="0">
              <a:solidFill>
                <a:schemeClr val="bg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35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5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456" y="821956"/>
            <a:ext cx="891093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ПРИКАЗ ФК ОТ 1 МАРТА 2017 Г. № 39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СТАНДАРТ «ОБЩИЕ ТРЕБОВАНИЯ К ВНУТРЕННЕЙ</a:t>
            </a:r>
            <a:b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ОРГАНИЗАЦИИ КОНТРОЛЬНОГО МЕРОПРИЯТИЯ» </a:t>
            </a:r>
            <a:endParaRPr lang="ru-RU" sz="2400" dirty="0"/>
          </a:p>
        </p:txBody>
      </p:sp>
      <p:pic>
        <p:nvPicPr>
          <p:cNvPr id="4098" name="Picture 2" descr="E:\Картинки\Стандарт  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170" y="2165603"/>
            <a:ext cx="4549644" cy="251264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4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6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НОВАЦИИ ПРИ ОСУЩЕСТВЛЕНИИ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516732" y="915566"/>
            <a:ext cx="7993262" cy="594062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ОТЧЕТ О РЕЗУЛЬТАТАХ КОНТРОЛЬНОГО МЕРОПРИЯТИЯ</a:t>
            </a:r>
            <a:r>
              <a:rPr lang="ru-RU" altLang="ru-RU" sz="2800" b="1" dirty="0" smtClean="0">
                <a:solidFill>
                  <a:schemeClr val="bg1"/>
                </a:solidFill>
                <a:latin typeface="+mn-lt"/>
                <a:cs typeface="+mn-cs"/>
              </a:rPr>
              <a:t> </a:t>
            </a:r>
            <a:endParaRPr lang="ru-RU" altLang="ru-RU" sz="28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16732" y="1635646"/>
            <a:ext cx="801608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СПРАВКА О ЗАВЕРШЕНИИ КОНТРОЛЬНЫХ ДЕЙСТВИЙ –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В ДЕНЬ ПРЕДСТАВЛЕНИЯ АКТА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2" name="AutoShape 7"/>
          <p:cNvSpPr>
            <a:spLocks noChangeArrowheads="1"/>
          </p:cNvSpPr>
          <p:nvPr/>
        </p:nvSpPr>
        <p:spPr bwMode="auto">
          <a:xfrm>
            <a:off x="509041" y="2715766"/>
            <a:ext cx="8023771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РЕЗУЛЬТАТЫ КОНТРОЛЬНОГО МЕРОПРИЯТИЯ – В ОТЧЕТЕ О РЕЗУЛЬТАТАХ КОНТРОЛЬНОГО МЕРОПРИЯТИЯ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528091" y="3793771"/>
            <a:ext cx="8023772" cy="943511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УЧАСТИЕ НЕ МЕНЕЕ ДВУХ СОТРУДНИКОВ</a:t>
            </a:r>
            <a:b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В ВЫЕЗДНЫХ ПРОВЕРКАХ</a:t>
            </a:r>
            <a:endParaRPr lang="ru-RU" altLang="ru-RU" sz="24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013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7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5856" y="807183"/>
            <a:ext cx="21675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ПРИЛОЖЕНИЯ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18245" y="1352196"/>
            <a:ext cx="8230469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1. ПРОГРАММА  КОНТРОЛЬНОГО МЕРОПРИЯТИЯ;</a:t>
            </a:r>
          </a:p>
          <a:p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2. ИЗМЕНЕНИЯ В ПРОГРАММУ КОНТРОЛЬНОГО МЕРОПРИЯТИЯ;</a:t>
            </a:r>
          </a:p>
          <a:p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3. РАБОЧИЙ ПЛАН ПРОВЕДЕНИЯ КОНТРОЛЬНОГО МЕРОПРИЯТИЯ;</a:t>
            </a:r>
            <a:endParaRPr lang="ru-RU" sz="2100" dirty="0" smtClean="0">
              <a:solidFill>
                <a:srgbClr val="0070C0"/>
              </a:solidFill>
            </a:endParaRPr>
          </a:p>
          <a:p>
            <a:pPr marL="266700" indent="-266700"/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4. АКТ О ВОСПРЕПЯТСТВОВАНИИ ДОСТУПУ ПРОВЕРОЧНОЙ (РЕВИЗИОННОЙ) ГРУППЫ В ПОМЕЩЕНИЯ И НА ТЕРРИТОРИИ, КОТОРЫЕ ЗАНИМАЮТ ОБЪЕКТЫ КОНТРОЛЯ;</a:t>
            </a:r>
          </a:p>
          <a:p>
            <a:pPr marL="266700" indent="-266700"/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5. ПЕРЕЧЕНЬ ЗАКОНОДАТЕЛЬНЫХ И ИНЫХ НПА, СОБЛЮДЕНИЕ КОТОРЫХ ИЗУЧЕНО ПРИ ПРОВЕДЕНИИ КОНТРОЛЬНОГО МЕРОПРИЯТИЯ;</a:t>
            </a:r>
          </a:p>
          <a:p>
            <a:pPr marL="266700" indent="-266700"/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6. ОТЧЕТ О РЕЗУЛЬТАТАХ КОНТРОЛЬНОГО МЕРОПРИЯТИЯ;</a:t>
            </a:r>
          </a:p>
          <a:p>
            <a:pPr marL="266700" indent="-266700"/>
            <a:r>
              <a:rPr lang="ru-RU" sz="21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7. ЗАКЛЮЧЕНИЕ НА ВОЗРАЖЕНИЯ ОБЪЕКТА КОНТРОЛЯ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97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8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9552" y="0"/>
            <a:ext cx="7920880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ОБЩИЕ ТРЕБОВАНИЯ К ОРГАНИЗАЦИИ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КОНТРОЛЯ 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8456" y="821956"/>
            <a:ext cx="89109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ПРИКАЗ ФК ОТ 29 ИЮЛЯ 2016 Г. № 12Н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«ОБ УТВЕРЖДЕНИИ ФОРМ И ТРЕБОВАНИЙ К СОДЕРЖАНИЮ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ДОКУМЕНТОВ, СОСТАВЛЯЕМЫХ ДОЛЖНОСТНЫМИ ЛИЦАМИ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ФК ПРИ РЕАЛИЗАЦИИ ПОЛНОМОЧИЙ ПО КОНТРОЛЮ В ФИНАНСОВО-БЮДЖЕТНОЙ СФЕРЕ» </a:t>
            </a:r>
            <a:endParaRPr lang="ru-RU" sz="2400" dirty="0"/>
          </a:p>
        </p:txBody>
      </p:sp>
      <p:pic>
        <p:nvPicPr>
          <p:cNvPr id="5123" name="Picture 3" descr="E:\Картинки\Приказ 12н о формах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753" y="2760948"/>
            <a:ext cx="3598478" cy="1987341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720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9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ОТБОР КОНТРОЛЬНЫХ МЕРОПРИЯТИЙ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4" descr="E:\Картинки\Постановление Правительства РФ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742922"/>
            <a:ext cx="2483768" cy="185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7" y="2247191"/>
            <a:ext cx="1005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</a:t>
            </a: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. 24</a:t>
            </a:r>
            <a:endParaRPr lang="ru-RU" sz="3200" dirty="0"/>
          </a:p>
        </p:txBody>
      </p:sp>
      <p:pic>
        <p:nvPicPr>
          <p:cNvPr id="2050" name="Picture 2" descr="E:\Картинки\Методика отбора КМ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8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46" t="2398" r="856" b="6792"/>
          <a:stretch/>
        </p:blipFill>
        <p:spPr bwMode="auto">
          <a:xfrm>
            <a:off x="5215441" y="842358"/>
            <a:ext cx="3749173" cy="1855843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07504" y="2797173"/>
            <a:ext cx="892899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Методика 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отбора контрольных мероприятий при формировании планов контрольных мероприятий ФК и ТОФК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финансово-бюджетной сфере</a:t>
            </a:r>
            <a:endParaRPr lang="ru-RU" sz="2800" dirty="0"/>
          </a:p>
        </p:txBody>
      </p:sp>
      <p:sp>
        <p:nvSpPr>
          <p:cNvPr id="18" name="Штриховая стрелка вправо 17"/>
          <p:cNvSpPr/>
          <p:nvPr/>
        </p:nvSpPr>
        <p:spPr>
          <a:xfrm>
            <a:off x="2051720" y="1034052"/>
            <a:ext cx="3312368" cy="1200366"/>
          </a:xfrm>
          <a:prstGeom prst="striped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  <a:effectLst>
            <a:outerShdw blurRad="50800" dist="50800" dir="3000000" algn="ctr" rotWithShape="0">
              <a:schemeClr val="bg1">
                <a:lumMod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200" dirty="0" smtClean="0">
                <a:latin typeface="Impact" panose="020B0806030902050204" pitchFamily="34" charset="0"/>
                <a:cs typeface="Times New Roman" panose="02020603050405020304" pitchFamily="18" charset="0"/>
              </a:rPr>
              <a:t>Приказ ФК от 30.12.2016 № 532</a:t>
            </a:r>
            <a:endParaRPr lang="ru-RU" sz="2200" dirty="0"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10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ОТБОР КОНТРОЛЬНЫХ МЕРОПРИЯТИЙ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E:\Картинки\Методика отбора КМ (приложение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7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840544"/>
            <a:ext cx="4032573" cy="395925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881080"/>
            <a:ext cx="456567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ПАРАМЕТРЫ ОТБОРА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КОНТРОЛЬНЫХ МЕРОПРИЯТИЙ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1936293"/>
            <a:ext cx="469391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1. СУЩЕСТВЕННОСТЬ И ЗНАЧИМОСТЬ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ОСНОВНЫХ НАПРАВЛЕНИЙ ДЕЯТ-ТИ,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РЕАЛИЗУЕМЫХ ГОСПРОГРАММ РФ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98816" y="3101991"/>
            <a:ext cx="427552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2. ОТНЕСЕНИЕ КОНТРОЛЬНОГО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МЕРОПРИЯТИЯ К НАПРАВЛЕНИЯМ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ДЕЯТЕЛЬНОСТИ С ВЫСОКИМ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УРОВНЕМ РИСКА</a:t>
            </a:r>
            <a:endParaRPr lang="ru-RU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72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11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467545" y="0"/>
            <a:ext cx="8065268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ПЕРЕЧЕНЬ ВОПРОСОВ ТИПОВОЙ ПРОГРАММЫ ПРОВЕРКИ ДЕЯТЕЛЬНОСТИ ТОФК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816" y="941988"/>
            <a:ext cx="51283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ПРИКАЗ ФК ОТ 15 ДЕКАБРЯ 2016 Г.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1876138"/>
            <a:ext cx="5495415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РАЗДЕЛ 18.  ДЕЯТЕЛЬНОСТЬ КРО;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РАЗДЕЛ 19.  ДЕЯТЕЛЬНОСТЬ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 КОНТРОЛЮ В СФЕРЕ КОНТРАКТНЫХ 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ОТНОШЕНИЙ;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РАЗДЕЛ 20.  НАДЗОР ЗА АУДИТОРСКОЙ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ДЕЯТЕЛЬНОСТЬЮ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2050" name="Picture 2" descr="E:\Докумен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227" y="1203598"/>
            <a:ext cx="2382763" cy="303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19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12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КЛАССИФИКАТОР НАРУШЕНИЙ (РИСКОВ)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716016" y="727104"/>
            <a:ext cx="28328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КЛАССИФИКАТОР:</a:t>
            </a:r>
            <a:endParaRPr lang="ru-RU" sz="2800" dirty="0"/>
          </a:p>
        </p:txBody>
      </p:sp>
      <p:pic>
        <p:nvPicPr>
          <p:cNvPr id="6146" name="Picture 2" descr="E:\Картинки\Классификатор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28004"/>
            <a:ext cx="2736304" cy="2014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327542" y="1131590"/>
            <a:ext cx="520527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ЕДИНСТВО ПОДХОДОВ НА ВСЕХ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УРОВНЯХ БЮДЖЕТНОЙ СИСТЕМЫ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И ВО ВСЕХ КНО;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ПОЛНОТА ПОКРЫТИЯ ВСЕХ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ВОЗМОЖНЫХ НАРУШЕНИЙ</a:t>
            </a:r>
            <a:r>
              <a:rPr lang="ru-RU" sz="2400" b="1" dirty="0">
                <a:solidFill>
                  <a:srgbClr val="0070C0"/>
                </a:solidFill>
                <a:latin typeface="Impact" panose="020B0806030902050204" pitchFamily="34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(РИСКОВ);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РАЗГРАНИЧЕНИЕ НАРУШЕНИЙ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(РИСКОВ);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ВОЗМОЖНОСТЬ ПООБЪЕКТНОГО ИЛИ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ФУНКЦИОНАЛЬНОГО РАЗРЕЗОВ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ПУТЕМ АВТОМАТИЗАЦИИ</a:t>
            </a:r>
          </a:p>
        </p:txBody>
      </p:sp>
      <p:pic>
        <p:nvPicPr>
          <p:cNvPr id="6147" name="Picture 3" descr="E:\Картинки\Автоматизация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101991"/>
            <a:ext cx="2736304" cy="151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13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13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ВОПРОСЫ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8028" y="973043"/>
            <a:ext cx="4309193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ВНЕСЕНИЕ ИЗМЕНЕНИЙ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БЮДЖЕТНЫЙ КОДЕКС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РОССИЙСКОЙ ФЕДЕРАЦИИ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(3-Й ИЗ 6 ЗАКОНОПРОЕКТОВ)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564" y="2805316"/>
            <a:ext cx="81011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ПОРЯДОК ВЗАИМНОГО ПРИЗНАНИЯ РЕЗУЛЬТАТОВ ПРОВЕРОК;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ДОСУДЕБНОЕ ОБЖАЛОВАНИЕ;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ВНУТРЕННИЙФИНАНСОВЫЙ КОНТРОЛЬ И АУДИТ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РАЗВИТИЕ НОРМ О ПРИМЕНЕНИИ МЕР БЮДЖЕТНОЙ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ОТВЕТСТВЕННОСТИ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E:\Бюджетный кодекс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95088"/>
            <a:ext cx="3024709" cy="169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6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14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ВОПРОСЫ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46870" y="905983"/>
            <a:ext cx="3411511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ВНЕСЕНИЕ ИЗМЕНЕНИЙ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КОДЕКС РФ ОБ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АДМИНИСТРАТИВНЫХ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ПРАВОНАРУШЕНИЯХ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47564" y="3023808"/>
            <a:ext cx="77864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АВТОМАТИЗАЦИЯ КОНТРОЛЯ;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ДЕКРИМИНАЛИЗАЦИЯ ОТДЕЛЬНЫХ СОСТАВОВ;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УСТАНОВЛЕНИЕ ОТВЕТСТВЕННОСТИ ЗА НЕЭФФЕКТИВНОЕ ИСПОЛЬЗОВАНИЕ БЮДЖЕТНЫХ СРЕДСТВ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8194" name="Picture 2" descr="E:\Картинки\КОАП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149" y="870934"/>
            <a:ext cx="3319564" cy="183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266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15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АКТУЛЬНЫЕ ВОПРОСЫ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779912" y="1059582"/>
            <a:ext cx="400782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РАЗРАБОТКА СТАНДАРТОВ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(ПОРЯДКОВ)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3797" y="2495773"/>
            <a:ext cx="82449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ПОРЯДОК ПРОВЕДЕНИЯ АНАЛИЗА ОСУЩЕСТВЛЕНИЯ ГАБС ВФК И ВФА (157, Ч. 4 БК РФ);</a:t>
            </a:r>
            <a:endParaRPr lang="ru-RU" sz="2400" dirty="0" smtClean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ПОРЯДОК ПРОВЕДЕНИЯ АНАЛИЗА ИСПОЛНЕНИЯ БЮДЖЕТНЫХ ПОЛНОМОЧИЙ ОРГАНОВ Г(М)ФК СУБЪЕКТОВ И МУНИЦИПАЛИТЕТОВ (157, Ч. 3БК РФ);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СТАНДАРТ ОСУЩЕСТВЛЕНИЯ ФК ВГФК В СФЕРЕ БО</a:t>
            </a:r>
          </a:p>
        </p:txBody>
      </p:sp>
      <p:pic>
        <p:nvPicPr>
          <p:cNvPr id="10242" name="Picture 2" descr="E:\Картинки\Стандарты даешь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12" y="815107"/>
            <a:ext cx="2013148" cy="1673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8327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16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КОНТРОЛЯ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ФИНАНСОВО-БЮДЖЕТНОЙ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77474" y="994413"/>
            <a:ext cx="580319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РАЗРАБОТКА МЕТОДИЧЕСКИХ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РЕКОМЕНДАЦИЙ ДЛЯ ОСУЩЕСТВЛЕНИЯ</a:t>
            </a:r>
          </a:p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КОНТРОЛЯ В ОТДЕЛЬНЫХ СФЕРАХ</a:t>
            </a:r>
            <a:endParaRPr lang="ru-RU" sz="28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54063" y="2547607"/>
            <a:ext cx="81011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СОЗДАНИЕ ИНВЕСТИЦИОННЫХ ОБЪЕКТОВ;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НИОКР;</a:t>
            </a:r>
            <a:endParaRPr lang="ru-RU" sz="2400" dirty="0" smtClean="0">
              <a:solidFill>
                <a:srgbClr val="0070C0"/>
              </a:solidFill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СФЕРА ИНФОРМАЦИОННО-КОММУНИКАЦИОННЫХ </a:t>
            </a:r>
            <a:b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ТЕХНОЛОГИЙ;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МЕТОДИКА ОЦЕНКИ ЭФФЕКТИВНОСТИ ИСПОЛЬЗОВАНИЯ БЮДЖЕТНЫХ СРЕДСТВ</a:t>
            </a:r>
          </a:p>
        </p:txBody>
      </p:sp>
      <p:pic>
        <p:nvPicPr>
          <p:cNvPr id="9218" name="Picture 2" descr="E:\Картинки\Методические рекомендаци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74980"/>
            <a:ext cx="2520280" cy="1623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1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17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ПРИВЛЕЧЕНИЕ ДЛЯ ПРОВЕРОК СПЕЦИАЛИСТОВ ФКУ «ЦОКР» 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31293" y="987574"/>
            <a:ext cx="71858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ВСЕ МАТЕРИАЛЫ, ПОДГОТОВЛЕННЫЕ СПЕЦИАЛИСТАМИ ФКУ «ЦОКР» ПРИ ПРОВЕДЕНИИ ИССЛЕДОВАНИЙ (В РАМКАХ ОБСЛЕДОВАНИЙ), ДОЛЖНЫ НАЙТИ ОТРАЖЕНИЕ В ЗАКЛЮЧЕНИЯХ, ПОДПИСЫВАЕМЫХ ЛИЦАМИ,  УПОЛНОМОЧЕННЫМИ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НА ОСУЩЕСТВЛЕНИЕ КОНТРОЛЯ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 ФИНАНСОВО-БЮДЖЕТНОЙ СФЕРЕ</a:t>
            </a:r>
            <a:endParaRPr lang="ru-RU" sz="2800" dirty="0"/>
          </a:p>
        </p:txBody>
      </p:sp>
      <p:pic>
        <p:nvPicPr>
          <p:cNvPr id="8" name="Picture 2" descr="E:\Symbol_OK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802" y="2373683"/>
            <a:ext cx="880098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300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18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АКТУЛЬНЫЕ ВОПРОСЫ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928004"/>
            <a:ext cx="81939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ПОНЯТИЯ «НЕЭФФЕКТИВНОЕ» И «НЕПРАВОМЕРНОЕ» ИСПОЛЬЗОВАНИЕ БЮДЖЕТНЫХ СРЕДСТВ, ВКЛЮЧАЯ РАСПРОСТРАНЕНИЕ НА НЕУЧАСТНИКОВ БП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НАПРАВЛЕНИЕ АКТА В ТЕЧЕНИЕ 1 РАБОЧЕГО ДНЯ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(В СЛУЧАЕ УКЛОНЕНИЯ ОБЪЕКТА КОНТОЛЯ)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ВОЗМОЖНОСТЬ ПРИВЛЕЧЕНИЯ К ПРОВЕРКАМ СОТРУДНИКОВ, НЕ ЯВЛЯЮЩИХСЯ КОНТРОЛЕРАМИ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НЕДОСТАТОК</a:t>
            </a:r>
            <a:endParaRPr lang="ru-RU" sz="2800" dirty="0"/>
          </a:p>
          <a:p>
            <a:pPr marL="514350" indent="-514350">
              <a:buAutoNum type="arabicPeriod"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ПОЛУЧЕНИЕ ИНФОРМАЦИИ ПО УСТНЫМ ЗАПРОСАМ</a:t>
            </a:r>
          </a:p>
        </p:txBody>
      </p:sp>
    </p:spTree>
    <p:extLst>
      <p:ext uri="{BB962C8B-B14F-4D97-AF65-F5344CB8AC3E}">
        <p14:creationId xmlns:p14="http://schemas.microsoft.com/office/powerpoint/2010/main" val="277748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19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СВЕТЛОЕ БУДУЩЕЕ КОНТРОЛЯ</a:t>
            </a:r>
            <a:b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ФИНАНСОВО-БЮДЖЕЬНОЙ СФЕРЕ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171313" y="874979"/>
            <a:ext cx="47933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ПОДСИСТЕМА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ФИНАНСОВОГО КОНТРОЛЯ</a:t>
            </a:r>
            <a:b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</a:b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ГИИС «ЭЛЕКТРОННЫЙ БЮДЖЕТ»</a:t>
            </a:r>
            <a:endParaRPr lang="ru-RU" sz="2800" dirty="0"/>
          </a:p>
        </p:txBody>
      </p:sp>
      <p:pic>
        <p:nvPicPr>
          <p:cNvPr id="7170" name="Picture 2" descr="E:\Картинки\Электронный бюдж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74979"/>
            <a:ext cx="3843016" cy="1855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23528" y="2916939"/>
            <a:ext cx="84251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ВНУТРЕННИЙ ГОСУДАРСТВЕННЫЙ ФИНАНСОВЫЙ КОНТРОЛЬ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ВНУТРЕННИЙ ФИНАНСОВЫЙ КОНТРОЛЬ И ВНУТРЕННИЙ ФИНАНСОВЫЙ АУДИТ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АНАЛИЗ БЮДЖЕТНЫХ ПОЛНОМОЧИЙ ПО СТ. СТ. 157 БК РФ (3, 4)</a:t>
            </a: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rgbClr val="0070C0"/>
                </a:solidFill>
                <a:latin typeface="Impact" panose="020B0806030902050204" pitchFamily="34" charset="0"/>
              </a:rPr>
              <a:t>БЮДЖЕТНЫЙ МОНИТОРИНГ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848054" y="2233324"/>
            <a:ext cx="14398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МОДУЛИ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1199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Номер слайда 5"/>
          <p:cNvSpPr txBox="1">
            <a:spLocks noGrp="1"/>
          </p:cNvSpPr>
          <p:nvPr/>
        </p:nvSpPr>
        <p:spPr bwMode="auto">
          <a:xfrm>
            <a:off x="853281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94213A8-C1A8-42EA-8CEC-2760D5703B86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/>
              <a:t>20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КОНТРОЛЬ ПРИ ЗАКЛЮЧЕНИИ СОГЛАШЕНИЙ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85160" y="727560"/>
            <a:ext cx="672652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ПОСТАНОВЛЕНИЕ ПРАВИТЕЛЬСТВА РФ № 999,</a:t>
            </a:r>
          </a:p>
          <a:p>
            <a:pPr algn="ctr"/>
            <a:r>
              <a:rPr lang="ru-RU" sz="2800" b="1" dirty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с</a:t>
            </a: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Impact" panose="020B0806030902050204" pitchFamily="34" charset="0"/>
              </a:rPr>
              <a:t>оглашения о предоставлении субсидий</a:t>
            </a:r>
            <a:endParaRPr lang="ru-RU" sz="2800" dirty="0"/>
          </a:p>
        </p:txBody>
      </p: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255883" y="2307801"/>
            <a:ext cx="6987855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Соглашений, не прошедших контроль*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248441" y="1681667"/>
            <a:ext cx="698785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Соглашений, прошедших контроль в УВК(А)</a:t>
            </a: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иОЭД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0" name="AutoShape 7"/>
          <p:cNvSpPr>
            <a:spLocks noChangeArrowheads="1"/>
          </p:cNvSpPr>
          <p:nvPr/>
        </p:nvSpPr>
        <p:spPr bwMode="auto">
          <a:xfrm>
            <a:off x="7524329" y="1681667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2 759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7524327" y="2307801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44*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5" name="AutoShape 7"/>
          <p:cNvSpPr>
            <a:spLocks noChangeArrowheads="1"/>
          </p:cNvSpPr>
          <p:nvPr/>
        </p:nvSpPr>
        <p:spPr bwMode="auto">
          <a:xfrm>
            <a:off x="255882" y="2964253"/>
            <a:ext cx="6972972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Допсоглашений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, прошедших контроль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7524329" y="2964253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1316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>
            <a:off x="255882" y="3616161"/>
            <a:ext cx="6972972" cy="524173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err="1" smtClean="0">
                <a:solidFill>
                  <a:schemeClr val="bg1"/>
                </a:solidFill>
                <a:latin typeface="+mn-lt"/>
                <a:cs typeface="+mn-cs"/>
              </a:rPr>
              <a:t>Допсоглашений</a:t>
            </a: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, не прошедших контроль</a:t>
            </a:r>
            <a:endParaRPr lang="ru-RU" altLang="ru-RU" sz="2400" b="1" dirty="0">
              <a:solidFill>
                <a:srgbClr val="66FFFF"/>
              </a:solidFill>
              <a:latin typeface="+mn-lt"/>
              <a:cs typeface="+mn-cs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7524328" y="3616161"/>
            <a:ext cx="1394295" cy="524173"/>
          </a:xfrm>
          <a:prstGeom prst="roundRect">
            <a:avLst>
              <a:gd name="adj" fmla="val 20741"/>
            </a:avLst>
          </a:prstGeom>
          <a:solidFill>
            <a:schemeClr val="accent6">
              <a:lumMod val="60000"/>
              <a:lumOff val="4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dirty="0" smtClean="0">
                <a:solidFill>
                  <a:schemeClr val="bg1"/>
                </a:solidFill>
                <a:latin typeface="+mn-lt"/>
                <a:cs typeface="+mn-cs"/>
              </a:rPr>
              <a:t>11</a:t>
            </a:r>
            <a:endParaRPr lang="ru-RU" altLang="ru-RU" sz="1600" b="1" dirty="0">
              <a:solidFill>
                <a:srgbClr val="FF0000"/>
              </a:solidFill>
              <a:latin typeface="+mn-lt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4228" y="4404501"/>
            <a:ext cx="88119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b="1" dirty="0" smtClean="0">
                <a:solidFill>
                  <a:srgbClr val="002060"/>
                </a:solidFill>
              </a:rPr>
              <a:t>* Все соглашения перезаключены и успешно прошли повторный контроль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8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Группа 18"/>
          <p:cNvGrpSpPr>
            <a:grpSpLocks/>
          </p:cNvGrpSpPr>
          <p:nvPr/>
        </p:nvGrpSpPr>
        <p:grpSpPr bwMode="auto">
          <a:xfrm>
            <a:off x="1795463" y="1682225"/>
            <a:ext cx="2066776" cy="627014"/>
            <a:chOff x="3059832" y="3204468"/>
            <a:chExt cx="1656184" cy="779253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3059832" y="3204468"/>
              <a:ext cx="1584528" cy="779253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7" name="TextBox 17"/>
            <p:cNvSpPr txBox="1">
              <a:spLocks noChangeArrowheads="1"/>
            </p:cNvSpPr>
            <p:nvPr/>
          </p:nvSpPr>
          <p:spPr bwMode="auto">
            <a:xfrm>
              <a:off x="3114374" y="3276717"/>
              <a:ext cx="1601642" cy="6502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800" b="1" dirty="0" smtClean="0">
                  <a:solidFill>
                    <a:schemeClr val="bg1"/>
                  </a:solidFill>
                  <a:latin typeface="Calibri" pitchFamily="34" charset="0"/>
                </a:rPr>
                <a:t>411 </a:t>
              </a:r>
              <a:r>
                <a:rPr lang="ru-RU" altLang="ru-RU" sz="2800" b="1" dirty="0">
                  <a:solidFill>
                    <a:schemeClr val="bg1"/>
                  </a:solidFill>
                  <a:latin typeface="Calibri" pitchFamily="34" charset="0"/>
                </a:rPr>
                <a:t>чел.</a:t>
              </a:r>
            </a:p>
          </p:txBody>
        </p:sp>
      </p:grp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179389" y="767113"/>
            <a:ext cx="8740775" cy="80373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Актуализация пула контролеров и аудиторов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Федерального казначейства (ежеквартально)</a:t>
            </a: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2" cstate="print"/>
          <a:srcRect l="8940" t="2940" r="8092" b="7532"/>
          <a:stretch>
            <a:fillRect/>
          </a:stretch>
        </p:blipFill>
        <p:spPr bwMode="auto">
          <a:xfrm>
            <a:off x="5375275" y="1679914"/>
            <a:ext cx="3517900" cy="30744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728" name="Picture 2" descr="http://avia.mvsm.ru/image.aspx?UNID=f415303f-266d-40ab-a1f1-8cdd43170460&amp;h=480&amp;w=6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4727" y="2401813"/>
            <a:ext cx="2996318" cy="184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749362" y="4286324"/>
            <a:ext cx="4032250" cy="454283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Сотрудники </a:t>
            </a:r>
            <a:r>
              <a:rPr lang="ru-RU" altLang="ru-RU" sz="2000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ТОФК, ФКУ «ЦОКР»</a:t>
            </a:r>
            <a:endParaRPr lang="ru-RU" altLang="ru-RU" sz="2000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30730" name="Группа 8"/>
          <p:cNvGrpSpPr>
            <a:grpSpLocks/>
          </p:cNvGrpSpPr>
          <p:nvPr/>
        </p:nvGrpSpPr>
        <p:grpSpPr bwMode="auto">
          <a:xfrm>
            <a:off x="7631114" y="662811"/>
            <a:ext cx="1512887" cy="955054"/>
            <a:chOff x="7668344" y="945867"/>
            <a:chExt cx="1405390" cy="1309697"/>
          </a:xfrm>
        </p:grpSpPr>
        <p:sp>
          <p:nvSpPr>
            <p:cNvPr id="25" name="24-конечная звезда 24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733" name="TextBox 25"/>
            <p:cNvSpPr txBox="1">
              <a:spLocks noChangeArrowheads="1"/>
            </p:cNvSpPr>
            <p:nvPr/>
          </p:nvSpPr>
          <p:spPr bwMode="auto">
            <a:xfrm>
              <a:off x="7753287" y="1081710"/>
              <a:ext cx="1249627" cy="11395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altLang="ru-RU" sz="2400" b="1" dirty="0" smtClean="0">
                  <a:solidFill>
                    <a:schemeClr val="bg1"/>
                  </a:solidFill>
                  <a:latin typeface="Calibri" pitchFamily="34" charset="0"/>
                </a:rPr>
                <a:t>75 </a:t>
              </a:r>
              <a:r>
                <a:rPr lang="ru-RU" altLang="ru-RU" sz="2400" b="1" dirty="0">
                  <a:solidFill>
                    <a:schemeClr val="bg1"/>
                  </a:solidFill>
                  <a:latin typeface="Calibri" pitchFamily="34" charset="0"/>
                </a:rPr>
                <a:t>%</a:t>
              </a:r>
            </a:p>
            <a:p>
              <a:pPr algn="ctr"/>
              <a:r>
                <a:rPr lang="ru-RU" altLang="ru-RU" sz="2400" b="1" dirty="0">
                  <a:solidFill>
                    <a:schemeClr val="bg1"/>
                  </a:solidFill>
                  <a:latin typeface="Calibri" pitchFamily="34" charset="0"/>
                </a:rPr>
                <a:t>КМ</a:t>
              </a:r>
            </a:p>
          </p:txBody>
        </p:sp>
      </p:grpSp>
      <p:sp>
        <p:nvSpPr>
          <p:cNvPr id="30731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42A2C35-CDF1-4419-B524-6734594F6C0E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21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84214" y="0"/>
            <a:ext cx="7710944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ПУЛ ВНУТРЕННИХ КОНТРОЛЕРОВ</a:t>
            </a:r>
          </a:p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АУДИТОРОВ ФЕДЕРАЛЬНОГО КАЗНАЧЕЙСТВА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1"/>
          <p:cNvSpPr>
            <a:spLocks noChangeArrowheads="1"/>
          </p:cNvSpPr>
          <p:nvPr/>
        </p:nvSpPr>
        <p:spPr bwMode="auto">
          <a:xfrm>
            <a:off x="179388" y="681514"/>
            <a:ext cx="8642350" cy="54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auto">
          <a:xfrm>
            <a:off x="251520" y="819704"/>
            <a:ext cx="8642350" cy="419338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Кадровые изменения. Риск снижения качества и оперативности работы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AutoShape 7"/>
          <p:cNvSpPr>
            <a:spLocks noChangeArrowheads="1"/>
          </p:cNvSpPr>
          <p:nvPr/>
        </p:nvSpPr>
        <p:spPr bwMode="auto">
          <a:xfrm>
            <a:off x="251520" y="1174418"/>
            <a:ext cx="8642350" cy="683835"/>
          </a:xfrm>
          <a:prstGeom prst="roundRect">
            <a:avLst>
              <a:gd name="adj" fmla="val 1006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Сведения о наличии нарушений, содержащиеся в обращениях граждан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7"/>
          <p:cNvSpPr>
            <a:spLocks noChangeArrowheads="1"/>
          </p:cNvSpPr>
          <p:nvPr/>
        </p:nvSpPr>
        <p:spPr bwMode="auto">
          <a:xfrm>
            <a:off x="251520" y="1790911"/>
            <a:ext cx="8642350" cy="415766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Наличие нарушений, установленных контрольно-надзорными органами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AutoShape 7"/>
          <p:cNvSpPr>
            <a:spLocks noChangeArrowheads="1"/>
          </p:cNvSpPr>
          <p:nvPr/>
        </p:nvSpPr>
        <p:spPr bwMode="auto">
          <a:xfrm>
            <a:off x="251520" y="2161539"/>
            <a:ext cx="8642350" cy="415766"/>
          </a:xfrm>
          <a:prstGeom prst="roundRect">
            <a:avLst>
              <a:gd name="adj" fmla="val 19818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Заключение ТОФК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госконтрактов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сумму, превышающую 2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рублей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AutoShape 7"/>
          <p:cNvSpPr>
            <a:spLocks noChangeArrowheads="1"/>
          </p:cNvSpPr>
          <p:nvPr/>
        </p:nvSpPr>
        <p:spPr bwMode="auto">
          <a:xfrm>
            <a:off x="251520" y="2537044"/>
            <a:ext cx="8642350" cy="422910"/>
          </a:xfrm>
          <a:prstGeom prst="roundRect">
            <a:avLst>
              <a:gd name="adj" fmla="val 22256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Низкое качество финансового менеджмента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AutoShape 7"/>
          <p:cNvSpPr>
            <a:spLocks noChangeArrowheads="1"/>
          </p:cNvSpPr>
          <p:nvPr/>
        </p:nvSpPr>
        <p:spPr bwMode="auto">
          <a:xfrm>
            <a:off x="251520" y="2926515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Нарушения, выявленные по результатам мониторинга публикаций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средствах массовой информации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251520" y="3545798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Нарушения исполнения требований вновь принятых нормативных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равовых актов и иных документов 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AutoShape 7"/>
          <p:cNvSpPr>
            <a:spLocks noChangeArrowheads="1"/>
          </p:cNvSpPr>
          <p:nvPr/>
        </p:nvSpPr>
        <p:spPr bwMode="auto">
          <a:xfrm>
            <a:off x="243880" y="4136771"/>
            <a:ext cx="8642350" cy="683835"/>
          </a:xfrm>
          <a:prstGeom prst="roundRect">
            <a:avLst>
              <a:gd name="adj" fmla="val 10673"/>
            </a:avLst>
          </a:prstGeom>
          <a:solidFill>
            <a:schemeClr val="accent5">
              <a:lumMod val="20000"/>
              <a:lumOff val="80000"/>
            </a:schemeClr>
          </a:solidFill>
          <a:ln w="25400" cmpd="sng" algn="ctr">
            <a:solidFill>
              <a:schemeClr val="accent6">
                <a:lumMod val="75000"/>
              </a:schemeClr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Нахождение ТОФК в числе пяти последних в рейтинге результативности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еятельности ТОФК по итогам года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22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84214" y="0"/>
            <a:ext cx="7710944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РИСКОРИЕНТИРОВАННАЯ МОДЕЛЬ</a:t>
            </a:r>
            <a:b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ВНУТРЕННЕГО КОНТРОЛЯ И АУДИТА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107504" y="1458245"/>
            <a:ext cx="8883780" cy="34023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23528" y="2009145"/>
            <a:ext cx="2544486" cy="1039822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Анализ результатов проверок КНО </a:t>
            </a:r>
            <a:r>
              <a:rPr lang="en-US" sz="1200" b="1" dirty="0" smtClean="0">
                <a:solidFill>
                  <a:schemeClr val="tx1"/>
                </a:solidFill>
              </a:rPr>
              <a:t>(</a:t>
            </a:r>
            <a:r>
              <a:rPr lang="ru-RU" sz="1200" b="1" dirty="0" smtClean="0">
                <a:solidFill>
                  <a:schemeClr val="tx1"/>
                </a:solidFill>
              </a:rPr>
              <a:t>9 месяцев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с момента смены руководителя, заместителя руководителя, начальника отдела ТОФК</a:t>
            </a:r>
            <a:r>
              <a:rPr lang="en-US" sz="1200" b="1" dirty="0" smtClean="0">
                <a:solidFill>
                  <a:schemeClr val="tx1"/>
                </a:solidFill>
              </a:rPr>
              <a:t>)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с двумя скругленными противолежащими углами 40"/>
          <p:cNvSpPr/>
          <p:nvPr/>
        </p:nvSpPr>
        <p:spPr>
          <a:xfrm>
            <a:off x="323528" y="3155015"/>
            <a:ext cx="2312212" cy="859186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А</a:t>
            </a:r>
            <a:r>
              <a:rPr lang="ru-RU" sz="1200" b="1" dirty="0" smtClean="0">
                <a:solidFill>
                  <a:schemeClr val="tx1"/>
                </a:solidFill>
              </a:rPr>
              <a:t>нализ управленческих решений руководителя ТОФК по материалам проверок КНО, </a:t>
            </a:r>
            <a:r>
              <a:rPr lang="ru-RU" sz="12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200" b="1" dirty="0" smtClean="0">
                <a:solidFill>
                  <a:schemeClr val="tx1"/>
                </a:solidFill>
              </a:rPr>
              <a:t>, поручениям ФК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3048946" y="1693694"/>
            <a:ext cx="1877077" cy="47580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 1</a:t>
            </a:r>
            <a:r>
              <a:rPr lang="en-US" sz="1200" b="1" dirty="0" smtClean="0">
                <a:solidFill>
                  <a:schemeClr val="tx1"/>
                </a:solidFill>
              </a:rPr>
              <a:t>5</a:t>
            </a:r>
            <a:r>
              <a:rPr lang="ru-RU" sz="1200" b="1" dirty="0" smtClean="0">
                <a:solidFill>
                  <a:schemeClr val="tx1"/>
                </a:solidFill>
              </a:rPr>
              <a:t> до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038771" y="2269570"/>
            <a:ext cx="1877077" cy="46890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 от </a:t>
            </a:r>
            <a:r>
              <a:rPr lang="en-US" sz="1200" b="1" dirty="0" smtClean="0">
                <a:solidFill>
                  <a:schemeClr val="tx1"/>
                </a:solidFill>
              </a:rPr>
              <a:t>30</a:t>
            </a:r>
            <a:r>
              <a:rPr lang="ru-RU" sz="1200" b="1" dirty="0" smtClean="0">
                <a:solidFill>
                  <a:schemeClr val="tx1"/>
                </a:solidFill>
              </a:rPr>
              <a:t> до 50 %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36148" y="2851165"/>
            <a:ext cx="1877078" cy="4418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Рост количества выявленных нарушений</a:t>
            </a:r>
          </a:p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&gt; </a:t>
            </a:r>
            <a:r>
              <a:rPr lang="ru-RU" sz="1200" b="1" dirty="0" smtClean="0">
                <a:solidFill>
                  <a:schemeClr val="tx1"/>
                </a:solidFill>
              </a:rPr>
              <a:t>5</a:t>
            </a:r>
            <a:r>
              <a:rPr lang="en-US" sz="1200" b="1" dirty="0" smtClean="0">
                <a:solidFill>
                  <a:schemeClr val="tx1"/>
                </a:solidFill>
              </a:rPr>
              <a:t>0</a:t>
            </a:r>
            <a:r>
              <a:rPr lang="ru-RU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chemeClr val="tx1"/>
                </a:solidFill>
              </a:rPr>
              <a:t>%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с одним вырезанным углом 32"/>
          <p:cNvSpPr/>
          <p:nvPr/>
        </p:nvSpPr>
        <p:spPr>
          <a:xfrm>
            <a:off x="5364089" y="1617317"/>
            <a:ext cx="3344905" cy="54507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Внеплановая проверка соответствующего направления со стороны </a:t>
            </a:r>
            <a:r>
              <a:rPr lang="ru-RU" sz="1300" b="1" dirty="0" err="1" smtClean="0">
                <a:solidFill>
                  <a:schemeClr val="tx1"/>
                </a:solidFill>
              </a:rPr>
              <a:t>ОВКиА</a:t>
            </a:r>
            <a:r>
              <a:rPr lang="en-US" sz="1300" b="1" dirty="0" smtClean="0">
                <a:solidFill>
                  <a:schemeClr val="tx1"/>
                </a:solidFill>
              </a:rPr>
              <a:t> </a:t>
            </a:r>
            <a:r>
              <a:rPr lang="ru-RU" sz="1300" b="1" dirty="0" smtClean="0">
                <a:solidFill>
                  <a:schemeClr val="tx1"/>
                </a:solidFill>
              </a:rPr>
              <a:t>ТОФК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с одним вырезанным углом 33"/>
          <p:cNvSpPr/>
          <p:nvPr/>
        </p:nvSpPr>
        <p:spPr>
          <a:xfrm>
            <a:off x="5372372" y="2238534"/>
            <a:ext cx="3356943" cy="535213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</a:rPr>
              <a:t>Анализ </a:t>
            </a:r>
            <a:r>
              <a:rPr lang="ru-RU" sz="1300" b="1" dirty="0" smtClean="0">
                <a:solidFill>
                  <a:schemeClr val="tx1"/>
                </a:solidFill>
              </a:rPr>
              <a:t>материалов КНО, в зависимости от результатов – инициирование проверки </a:t>
            </a:r>
            <a:r>
              <a:rPr lang="ru-RU" sz="1300" b="1" dirty="0" err="1" smtClean="0">
                <a:solidFill>
                  <a:schemeClr val="tx1"/>
                </a:solidFill>
              </a:rPr>
              <a:t>ОВКиА</a:t>
            </a:r>
            <a:r>
              <a:rPr lang="ru-RU" sz="1300" b="1" dirty="0" smtClean="0">
                <a:solidFill>
                  <a:schemeClr val="tx1"/>
                </a:solidFill>
              </a:rPr>
              <a:t> или УВК(А)</a:t>
            </a:r>
            <a:r>
              <a:rPr lang="ru-RU" sz="1300" b="1" dirty="0" err="1" smtClean="0">
                <a:solidFill>
                  <a:schemeClr val="tx1"/>
                </a:solidFill>
              </a:rPr>
              <a:t>иОЭД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5" name="Прямоугольник с одним вырезанным углом 34"/>
          <p:cNvSpPr/>
          <p:nvPr/>
        </p:nvSpPr>
        <p:spPr>
          <a:xfrm>
            <a:off x="5377720" y="2850142"/>
            <a:ext cx="3365224" cy="441854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Внеплановая проверка УВК(А)</a:t>
            </a:r>
            <a:r>
              <a:rPr lang="ru-RU" sz="1400" b="1" dirty="0" err="1" smtClean="0">
                <a:solidFill>
                  <a:schemeClr val="tx1"/>
                </a:solidFill>
              </a:rPr>
              <a:t>иОЭД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915816" y="3420135"/>
            <a:ext cx="2160240" cy="74233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Отсутствие (непринятие) мер по результатам проверок </a:t>
            </a:r>
            <a:r>
              <a:rPr lang="ru-RU" sz="1200" b="1" dirty="0" err="1">
                <a:solidFill>
                  <a:schemeClr val="tx1"/>
                </a:solidFill>
              </a:rPr>
              <a:t>ОВКиА</a:t>
            </a:r>
            <a:r>
              <a:rPr lang="ru-RU" sz="1200" b="1" dirty="0">
                <a:solidFill>
                  <a:schemeClr val="tx1"/>
                </a:solidFill>
              </a:rPr>
              <a:t>, КНО, поручений </a:t>
            </a:r>
            <a:r>
              <a:rPr lang="ru-RU" sz="1200" b="1" dirty="0" smtClean="0">
                <a:solidFill>
                  <a:schemeClr val="tx1"/>
                </a:solidFill>
              </a:rPr>
              <a:t>ФК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37" name="Прямоугольник с одним вырезанным углом 36"/>
          <p:cNvSpPr/>
          <p:nvPr/>
        </p:nvSpPr>
        <p:spPr>
          <a:xfrm>
            <a:off x="5364088" y="3420135"/>
            <a:ext cx="3384376" cy="848385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1"/>
                </a:solidFill>
              </a:rPr>
              <a:t>Включение проверки ТОФК в </a:t>
            </a:r>
            <a:r>
              <a:rPr lang="ru-RU" sz="1300" b="1" dirty="0" smtClean="0">
                <a:solidFill>
                  <a:schemeClr val="tx1"/>
                </a:solidFill>
              </a:rPr>
              <a:t>годовой План внутреннего контроля и внутреннего аудита Федерального казначейства</a:t>
            </a:r>
            <a:br>
              <a:rPr lang="ru-RU" sz="1300" b="1" dirty="0" smtClean="0">
                <a:solidFill>
                  <a:schemeClr val="tx1"/>
                </a:solidFill>
              </a:rPr>
            </a:br>
            <a:r>
              <a:rPr lang="ru-RU" sz="1300" b="1" dirty="0" smtClean="0">
                <a:solidFill>
                  <a:schemeClr val="tx1"/>
                </a:solidFill>
              </a:rPr>
              <a:t>на </a:t>
            </a:r>
            <a:r>
              <a:rPr lang="ru-RU" sz="1300" b="1" dirty="0">
                <a:solidFill>
                  <a:schemeClr val="tx1"/>
                </a:solidFill>
              </a:rPr>
              <a:t>следующий </a:t>
            </a:r>
            <a:r>
              <a:rPr lang="ru-RU" sz="1300" b="1" dirty="0" smtClean="0">
                <a:solidFill>
                  <a:schemeClr val="tx1"/>
                </a:solidFill>
              </a:rPr>
              <a:t>год</a:t>
            </a:r>
            <a:endParaRPr lang="ru-RU" sz="1300" b="1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с двумя скругленными противолежащими углами 38"/>
          <p:cNvSpPr/>
          <p:nvPr/>
        </p:nvSpPr>
        <p:spPr>
          <a:xfrm>
            <a:off x="395537" y="4109448"/>
            <a:ext cx="2448272" cy="689313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</a:rPr>
              <a:t>Анализ сведений о наличии нарушений, содержащихся в обращениях граждан, организаций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42" name="Стрелка вправо с вырезом 41"/>
          <p:cNvSpPr/>
          <p:nvPr/>
        </p:nvSpPr>
        <p:spPr>
          <a:xfrm>
            <a:off x="4932040" y="1776389"/>
            <a:ext cx="432048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5" name="Прямоугольник с одним вырезанным углом 44"/>
          <p:cNvSpPr/>
          <p:nvPr/>
        </p:nvSpPr>
        <p:spPr>
          <a:xfrm>
            <a:off x="5364089" y="4268519"/>
            <a:ext cx="3365226" cy="530241"/>
          </a:xfrm>
          <a:prstGeom prst="snip1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В ЗАВИСИМОСТИ ОТ СУЩЕСТВА ОБРАЩЕНИЙ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2773386" y="1644294"/>
            <a:ext cx="360040" cy="1711330"/>
          </a:xfrm>
          <a:prstGeom prst="leftBrac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6" name="Стрелка вниз 35"/>
          <p:cNvSpPr/>
          <p:nvPr/>
        </p:nvSpPr>
        <p:spPr>
          <a:xfrm>
            <a:off x="4355977" y="1299172"/>
            <a:ext cx="723629" cy="318144"/>
          </a:xfrm>
          <a:prstGeom prst="downArrow">
            <a:avLst/>
          </a:prstGeom>
          <a:solidFill>
            <a:schemeClr val="accent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с двумя скругленными противолежащими углами 29"/>
          <p:cNvSpPr/>
          <p:nvPr/>
        </p:nvSpPr>
        <p:spPr>
          <a:xfrm>
            <a:off x="251520" y="768931"/>
            <a:ext cx="8661648" cy="530241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Анализ деятельности вновь назначенных руководителя, </a:t>
            </a:r>
            <a:r>
              <a:rPr lang="ru-RU" b="1" dirty="0">
                <a:solidFill>
                  <a:schemeClr val="accent6"/>
                </a:solidFill>
              </a:rPr>
              <a:t>заместителей руководителя, </a:t>
            </a:r>
            <a:r>
              <a:rPr lang="ru-RU" b="1" dirty="0" smtClean="0">
                <a:solidFill>
                  <a:schemeClr val="accent6"/>
                </a:solidFill>
              </a:rPr>
              <a:t>начальников отделов ТОФК (на постоянной основе)</a:t>
            </a:r>
            <a:endParaRPr lang="ru-RU" b="1" dirty="0">
              <a:solidFill>
                <a:schemeClr val="accent6"/>
              </a:solidFill>
            </a:endParaRPr>
          </a:p>
        </p:txBody>
      </p:sp>
      <p:sp>
        <p:nvSpPr>
          <p:cNvPr id="47" name="Овал 46"/>
          <p:cNvSpPr/>
          <p:nvPr/>
        </p:nvSpPr>
        <p:spPr>
          <a:xfrm>
            <a:off x="323528" y="132643"/>
            <a:ext cx="792088" cy="530241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accent6"/>
                </a:solidFill>
              </a:rPr>
              <a:t>1</a:t>
            </a:r>
            <a:endParaRPr lang="ru-RU" sz="2800" b="1" dirty="0">
              <a:solidFill>
                <a:schemeClr val="accent6"/>
              </a:solidFill>
            </a:endParaRPr>
          </a:p>
        </p:txBody>
      </p:sp>
      <p:sp>
        <p:nvSpPr>
          <p:cNvPr id="51" name="Стрелка вправо с вырезом 50"/>
          <p:cNvSpPr/>
          <p:nvPr/>
        </p:nvSpPr>
        <p:spPr>
          <a:xfrm>
            <a:off x="4932040" y="2359654"/>
            <a:ext cx="432048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2" name="Стрелка вправо с вырезом 51"/>
          <p:cNvSpPr/>
          <p:nvPr/>
        </p:nvSpPr>
        <p:spPr>
          <a:xfrm>
            <a:off x="4932040" y="2942919"/>
            <a:ext cx="432048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4" name="Стрелка вправо с вырезом 53"/>
          <p:cNvSpPr/>
          <p:nvPr/>
        </p:nvSpPr>
        <p:spPr>
          <a:xfrm>
            <a:off x="2627784" y="3685256"/>
            <a:ext cx="288032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5" name="Стрелка вправо с вырезом 54"/>
          <p:cNvSpPr/>
          <p:nvPr/>
        </p:nvSpPr>
        <p:spPr>
          <a:xfrm>
            <a:off x="5076056" y="3685256"/>
            <a:ext cx="288032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6" name="Стрелка вправо с вырезом 55"/>
          <p:cNvSpPr/>
          <p:nvPr/>
        </p:nvSpPr>
        <p:spPr>
          <a:xfrm>
            <a:off x="2843808" y="4321545"/>
            <a:ext cx="2520280" cy="283532"/>
          </a:xfrm>
          <a:prstGeom prst="notchedRightArrow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E9857FFC-B15E-47C2-A379-F7A7E90E32D9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23</a:t>
            </a:fld>
            <a:endParaRPr lang="ru-RU" altLang="ru-RU" sz="14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КАДРОВЫЕ ИЗМЕНЕНИЯ.</a:t>
            </a:r>
            <a:b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РИСК СНИЖЕНИЯ КАЧЕСТВА РАБОТЫ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1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1"/>
          <p:cNvSpPr>
            <a:spLocks noChangeArrowheads="1"/>
          </p:cNvSpPr>
          <p:nvPr/>
        </p:nvSpPr>
        <p:spPr bwMode="auto">
          <a:xfrm>
            <a:off x="179388" y="681514"/>
            <a:ext cx="8642350" cy="540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/>
          <a:lstStyle/>
          <a:p>
            <a:pPr algn="ctr" defTabSz="449263" eaLnBrk="0" hangingPunct="0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000" b="1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1747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53AEBA2-3C1A-44B7-AA51-6683A2F15A31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24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AutoShape 7"/>
          <p:cNvSpPr>
            <a:spLocks noChangeArrowheads="1"/>
          </p:cNvSpPr>
          <p:nvPr/>
        </p:nvSpPr>
        <p:spPr bwMode="auto">
          <a:xfrm>
            <a:off x="191592" y="3474993"/>
            <a:ext cx="8713787" cy="1362849"/>
          </a:xfrm>
          <a:prstGeom prst="roundRect">
            <a:avLst>
              <a:gd name="adj" fmla="val 21750"/>
            </a:avLst>
          </a:prstGeom>
          <a:solidFill>
            <a:schemeClr val="accent5">
              <a:lumMod val="20000"/>
              <a:lumOff val="80000"/>
              <a:alpha val="50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Проверка 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3 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из 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21 направления 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– полностью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камерально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(доходы, расходы, технологическое обеспечение);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5 направлений </a:t>
            </a:r>
            <a:r>
              <a:rPr lang="ru-RU" altLang="ru-RU" b="1" dirty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– выезд до 1 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недели. 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4 направления – 2 сотрудника </a:t>
            </a:r>
          </a:p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(Кадры + </a:t>
            </a:r>
            <a:r>
              <a:rPr lang="ru-RU" altLang="ru-RU" b="1" dirty="0" err="1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антикоррупция</a:t>
            </a:r>
            <a:r>
              <a:rPr lang="ru-RU" altLang="ru-RU" b="1" dirty="0" smtClean="0">
                <a:solidFill>
                  <a:schemeClr val="accent6">
                    <a:lumMod val="75000"/>
                  </a:schemeClr>
                </a:solidFill>
                <a:latin typeface="+mn-lt"/>
                <a:cs typeface="+mn-cs"/>
              </a:rPr>
              <a:t>; ОКОИБ + бюджетные кредиты)</a:t>
            </a:r>
            <a:endParaRPr lang="ru-RU" altLang="ru-RU" b="1" dirty="0">
              <a:solidFill>
                <a:schemeClr val="accent6">
                  <a:lumMod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8" name="AutoShape 7"/>
          <p:cNvSpPr>
            <a:spLocks noChangeArrowheads="1"/>
          </p:cNvSpPr>
          <p:nvPr/>
        </p:nvSpPr>
        <p:spPr bwMode="auto">
          <a:xfrm>
            <a:off x="207004" y="777886"/>
            <a:ext cx="8740775" cy="803731"/>
          </a:xfrm>
          <a:prstGeom prst="roundRect">
            <a:avLst>
              <a:gd name="adj" fmla="val 21750"/>
            </a:avLst>
          </a:prstGeom>
          <a:solidFill>
            <a:schemeClr val="accent6">
              <a:lumMod val="75000"/>
            </a:schemeClr>
          </a:solidFill>
          <a:ln w="25400" cmpd="sng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Переход к организации контрольных и аудиторских мероприятий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           в формате комбинированных и камеральных проверок</a:t>
            </a:r>
          </a:p>
        </p:txBody>
      </p:sp>
      <p:pic>
        <p:nvPicPr>
          <p:cNvPr id="31752" name="Picture 3" descr="http://mirsovetov.ru/images/1470/10.jpg"/>
          <p:cNvPicPr>
            <a:picLocks noChangeAspect="1" noChangeArrowheads="1"/>
          </p:cNvPicPr>
          <p:nvPr/>
        </p:nvPicPr>
        <p:blipFill>
          <a:blip r:embed="rId3" cstate="print"/>
          <a:srcRect t="25806"/>
          <a:stretch>
            <a:fillRect/>
          </a:stretch>
        </p:blipFill>
        <p:spPr bwMode="auto">
          <a:xfrm>
            <a:off x="2843808" y="1691274"/>
            <a:ext cx="3332578" cy="1370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3" name="Picture 5" descr="http://www.neobroker.ru/gallery/57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9022" y="1640075"/>
            <a:ext cx="2514786" cy="1472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7" descr="http://900igr.net/datai/geografija/Nizhnij-Novgorod/0044-017-Upravlenie-federalnogo-kaznachejstva-po-nizhegorodskoj-oblast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6386" y="1640075"/>
            <a:ext cx="2613499" cy="151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211221" y="3149529"/>
            <a:ext cx="2879725" cy="211585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Times New Roman" pitchFamily="18" charset="0"/>
              </a:rPr>
              <a:t>УФК – объект контроля 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014699" y="3179706"/>
            <a:ext cx="2879725" cy="212754"/>
          </a:xfrm>
          <a:prstGeom prst="rect">
            <a:avLst/>
          </a:prstGeom>
          <a:solidFill>
            <a:schemeClr val="accent6">
              <a:lumMod val="75000"/>
              <a:alpha val="93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003">
            <a:schemeClr val="lt2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cs typeface="Times New Roman" pitchFamily="18" charset="0"/>
              </a:rPr>
              <a:t>УФК – субъект контроля </a:t>
            </a:r>
          </a:p>
        </p:txBody>
      </p:sp>
      <p:grpSp>
        <p:nvGrpSpPr>
          <p:cNvPr id="31757" name="Группа 8"/>
          <p:cNvGrpSpPr>
            <a:grpSpLocks/>
          </p:cNvGrpSpPr>
          <p:nvPr/>
        </p:nvGrpSpPr>
        <p:grpSpPr bwMode="auto">
          <a:xfrm>
            <a:off x="7679985" y="609860"/>
            <a:ext cx="1456079" cy="1008147"/>
            <a:chOff x="7668344" y="945867"/>
            <a:chExt cx="1405390" cy="1309697"/>
          </a:xfrm>
        </p:grpSpPr>
        <p:sp>
          <p:nvSpPr>
            <p:cNvPr id="10" name="24-конечная звезда 9"/>
            <p:cNvSpPr/>
            <p:nvPr/>
          </p:nvSpPr>
          <p:spPr>
            <a:xfrm>
              <a:off x="7668344" y="945867"/>
              <a:ext cx="1405390" cy="1309697"/>
            </a:xfrm>
            <a:prstGeom prst="star24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759" name="TextBox 10"/>
            <p:cNvSpPr txBox="1">
              <a:spLocks noChangeArrowheads="1"/>
            </p:cNvSpPr>
            <p:nvPr/>
          </p:nvSpPr>
          <p:spPr bwMode="auto">
            <a:xfrm>
              <a:off x="7843729" y="1308676"/>
              <a:ext cx="1139191" cy="679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2800" b="1" dirty="0" smtClean="0">
                  <a:solidFill>
                    <a:schemeClr val="bg1"/>
                  </a:solidFill>
                  <a:latin typeface="Calibri" pitchFamily="34" charset="0"/>
                </a:rPr>
                <a:t>100 </a:t>
              </a:r>
              <a:r>
                <a:rPr lang="ru-RU" altLang="ru-RU" sz="2800" b="1" dirty="0">
                  <a:solidFill>
                    <a:schemeClr val="bg1"/>
                  </a:solidFill>
                  <a:latin typeface="Calibri" pitchFamily="34" charset="0"/>
                </a:rPr>
                <a:t>%</a:t>
              </a:r>
            </a:p>
          </p:txBody>
        </p:sp>
      </p:grp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СОВЕРШЕНСТВОВАНИЕ ВНУТРЕННЕГО КОНТРОЛЯ И ВНУТРЕННЕГО АУДИТА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37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Line 4"/>
          <p:cNvSpPr>
            <a:spLocks noChangeShapeType="1"/>
          </p:cNvSpPr>
          <p:nvPr/>
        </p:nvSpPr>
        <p:spPr bwMode="auto">
          <a:xfrm flipV="1">
            <a:off x="539750" y="1596628"/>
            <a:ext cx="1588" cy="308133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4" name="Line 5"/>
          <p:cNvSpPr>
            <a:spLocks noChangeShapeType="1"/>
          </p:cNvSpPr>
          <p:nvPr/>
        </p:nvSpPr>
        <p:spPr bwMode="auto">
          <a:xfrm>
            <a:off x="8532814" y="1653778"/>
            <a:ext cx="1587" cy="3024188"/>
          </a:xfrm>
          <a:prstGeom prst="line">
            <a:avLst/>
          </a:prstGeom>
          <a:noFill/>
          <a:ln w="38160">
            <a:solidFill>
              <a:srgbClr val="00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79389" y="1010841"/>
            <a:ext cx="1728787" cy="64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000"/>
              </a:spcBef>
              <a:buSzPct val="100000"/>
            </a:pPr>
            <a:r>
              <a:rPr lang="ru-RU" altLang="ru-RU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сотрудников</a:t>
            </a:r>
          </a:p>
        </p:txBody>
      </p:sp>
      <p:sp>
        <p:nvSpPr>
          <p:cNvPr id="10246" name="Text Box 7"/>
          <p:cNvSpPr txBox="1">
            <a:spLocks noChangeArrowheads="1"/>
          </p:cNvSpPr>
          <p:nvPr/>
        </p:nvSpPr>
        <p:spPr bwMode="auto">
          <a:xfrm>
            <a:off x="7308851" y="897731"/>
            <a:ext cx="1655763" cy="925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49263" eaLnBrk="0" hangingPunct="0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ts val="1125"/>
              </a:spcBef>
              <a:buSzPct val="100000"/>
            </a:pPr>
            <a:r>
              <a:rPr lang="ru-RU" altLang="ru-RU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Планы </a:t>
            </a:r>
            <a:br>
              <a:rPr lang="ru-RU" altLang="ru-RU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</a:br>
            <a:r>
              <a:rPr lang="ru-RU" altLang="ru-RU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 России</a:t>
            </a:r>
          </a:p>
        </p:txBody>
      </p:sp>
      <p:grpSp>
        <p:nvGrpSpPr>
          <p:cNvPr id="10247" name="Group 29"/>
          <p:cNvGrpSpPr>
            <a:grpSpLocks/>
          </p:cNvGrpSpPr>
          <p:nvPr/>
        </p:nvGrpSpPr>
        <p:grpSpPr bwMode="auto">
          <a:xfrm>
            <a:off x="684214" y="1023937"/>
            <a:ext cx="6118225" cy="3625454"/>
            <a:chOff x="431" y="905"/>
            <a:chExt cx="3854" cy="3045"/>
          </a:xfrm>
        </p:grpSpPr>
        <p:sp>
          <p:nvSpPr>
            <p:cNvPr id="47114" name="Rectangle 9"/>
            <p:cNvSpPr>
              <a:spLocks noChangeArrowheads="1"/>
            </p:cNvSpPr>
            <p:nvPr/>
          </p:nvSpPr>
          <p:spPr bwMode="auto">
            <a:xfrm>
              <a:off x="1621" y="905"/>
              <a:ext cx="1474" cy="408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Государственные программы</a:t>
              </a:r>
              <a:endParaRPr lang="ru-RU" sz="1200" b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Р</a:t>
              </a: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оссийской Федерации</a:t>
              </a:r>
              <a:endParaRPr lang="en-US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defRPr/>
              </a:pPr>
              <a:r>
                <a:rPr lang="en-US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</a:t>
              </a:r>
              <a:r>
                <a:rPr lang="en-US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8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 лет</a:t>
              </a:r>
              <a:r>
                <a:rPr lang="en-US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  <a:endParaRPr lang="ru-RU" sz="12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115" name="Rectangle 10"/>
            <p:cNvSpPr>
              <a:spLocks noChangeArrowheads="1"/>
            </p:cNvSpPr>
            <p:nvPr/>
          </p:nvSpPr>
          <p:spPr bwMode="auto">
            <a:xfrm>
              <a:off x="1451" y="1298"/>
              <a:ext cx="1814" cy="385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План деятельности</a:t>
              </a:r>
              <a:endParaRPr lang="ru-RU" sz="1200" b="1" dirty="0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Ф</a:t>
              </a:r>
              <a:r>
                <a:rPr lang="ru-RU" sz="1200" b="1" dirty="0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едерального казначейства</a:t>
              </a:r>
              <a:endParaRPr lang="ru-RU" sz="1200" b="1" dirty="0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defRPr/>
              </a:pPr>
              <a:r>
                <a:rPr lang="ru-RU" sz="1200" b="1" dirty="0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 dirty="0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sz="1200" b="1" dirty="0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16" name="Rectangle 11"/>
            <p:cNvSpPr>
              <a:spLocks noChangeArrowheads="1"/>
            </p:cNvSpPr>
            <p:nvPr/>
          </p:nvSpPr>
          <p:spPr bwMode="auto">
            <a:xfrm>
              <a:off x="1281" y="1683"/>
              <a:ext cx="2154" cy="453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0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Доклад о результатах и основных</a:t>
              </a:r>
            </a:p>
            <a:p>
              <a:pPr algn="ctr">
                <a:defRPr/>
              </a:pPr>
              <a:r>
                <a:rPr lang="ru-RU" sz="10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направлениях деятельности ФК </a:t>
              </a:r>
            </a:p>
            <a:p>
              <a:pPr algn="ctr">
                <a:defRPr/>
              </a:pPr>
              <a:r>
                <a:rPr lang="ru-RU" sz="10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на среднесрочную перспективу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(горизонт планирования – 3 года)</a:t>
              </a:r>
              <a:endParaRPr lang="ru-RU" sz="1000" b="1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117" name="Rectangle 12"/>
            <p:cNvSpPr>
              <a:spLocks noChangeArrowheads="1"/>
            </p:cNvSpPr>
            <p:nvPr/>
          </p:nvSpPr>
          <p:spPr bwMode="auto">
            <a:xfrm>
              <a:off x="1111" y="2136"/>
              <a:ext cx="2494" cy="408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Стратегическая карта </a:t>
              </a:r>
            </a:p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Казначейства России</a:t>
              </a:r>
            </a:p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</a:t>
              </a:r>
              <a:r>
                <a:rPr lang="en-US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5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 лет</a:t>
              </a: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18" name="Rectangle 13"/>
            <p:cNvSpPr>
              <a:spLocks noChangeArrowheads="1"/>
            </p:cNvSpPr>
            <p:nvPr/>
          </p:nvSpPr>
          <p:spPr bwMode="auto">
            <a:xfrm>
              <a:off x="941" y="2545"/>
              <a:ext cx="2834" cy="386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Основные мероприятия Стратегической карты</a:t>
              </a:r>
            </a:p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Казначейства России и планы их выполнения</a:t>
              </a:r>
              <a:endParaRPr lang="ru-RU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  <a:endParaRPr lang="ru-RU">
                <a:solidFill>
                  <a:prstClr val="black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endParaRPr>
            </a:p>
          </p:txBody>
        </p:sp>
        <p:sp>
          <p:nvSpPr>
            <p:cNvPr id="47119" name="Rectangle 14"/>
            <p:cNvSpPr>
              <a:spLocks noChangeArrowheads="1"/>
            </p:cNvSpPr>
            <p:nvPr/>
          </p:nvSpPr>
          <p:spPr bwMode="auto">
            <a:xfrm>
              <a:off x="771" y="2930"/>
              <a:ext cx="3174" cy="340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Планы деятельности управлений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sz="1200" b="1">
                  <a:solidFill>
                    <a:prstClr val="black"/>
                  </a:solidFill>
                  <a:latin typeface="Times New Roman" pitchFamily="18" charset="0"/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20" name="Rectangle 15"/>
            <p:cNvSpPr>
              <a:spLocks noChangeArrowheads="1"/>
            </p:cNvSpPr>
            <p:nvPr/>
          </p:nvSpPr>
          <p:spPr bwMode="auto">
            <a:xfrm>
              <a:off x="601" y="3270"/>
              <a:ext cx="3514" cy="340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Планы деятельности отделов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горизонт планирования – 1 год</a:t>
              </a: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)</a:t>
              </a:r>
            </a:p>
          </p:txBody>
        </p:sp>
        <p:sp>
          <p:nvSpPr>
            <p:cNvPr id="47121" name="Rectangle 16"/>
            <p:cNvSpPr>
              <a:spLocks noChangeArrowheads="1"/>
            </p:cNvSpPr>
            <p:nvPr/>
          </p:nvSpPr>
          <p:spPr bwMode="auto">
            <a:xfrm>
              <a:off x="431" y="3610"/>
              <a:ext cx="3854" cy="340"/>
            </a:xfrm>
            <a:prstGeom prst="rect">
              <a:avLst/>
            </a:prstGeom>
            <a:gradFill rotWithShape="1">
              <a:gsLst>
                <a:gs pos="0">
                  <a:srgbClr val="B8E2FE">
                    <a:gamma/>
                    <a:shade val="73333"/>
                    <a:invGamma/>
                  </a:srgbClr>
                </a:gs>
                <a:gs pos="50000">
                  <a:srgbClr val="B8E2FE">
                    <a:alpha val="48000"/>
                  </a:srgbClr>
                </a:gs>
                <a:gs pos="100000">
                  <a:srgbClr val="B8E2FE">
                    <a:gamma/>
                    <a:shade val="73333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Планы деятельности сотрудников</a:t>
              </a:r>
            </a:p>
            <a:p>
              <a:pPr algn="ctr">
                <a:buClr>
                  <a:srgbClr val="000000"/>
                </a:buClr>
                <a:buSzPct val="100000"/>
                <a:buFont typeface="Times New Roman" pitchFamily="18" charset="0"/>
                <a:buNone/>
                <a:defRPr/>
              </a:pPr>
              <a:r>
                <a:rPr lang="ru-RU" sz="1200" b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(</a:t>
              </a:r>
              <a:r>
                <a:rPr lang="ru-RU" sz="1200" b="1" i="1">
                  <a:solidFill>
                    <a:prstClr val="black"/>
                  </a:solidFill>
                  <a:ea typeface="Arial Unicode MS" pitchFamily="34" charset="-128"/>
                  <a:cs typeface="Arial Unicode MS" pitchFamily="34" charset="-128"/>
                </a:rPr>
                <a:t>горизонт планирования – 1 год)</a:t>
              </a:r>
              <a:endParaRPr lang="ru-RU" sz="1200" b="1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endParaRPr>
            </a:p>
          </p:txBody>
        </p:sp>
      </p:grp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4859338" y="1078707"/>
            <a:ext cx="2233612" cy="378619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Председатель Правительства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Российской Федерации</a:t>
            </a:r>
          </a:p>
        </p:txBody>
      </p:sp>
      <p:sp>
        <p:nvSpPr>
          <p:cNvPr id="10249" name="Oval 8"/>
          <p:cNvSpPr>
            <a:spLocks noChangeArrowheads="1"/>
          </p:cNvSpPr>
          <p:nvPr/>
        </p:nvSpPr>
        <p:spPr bwMode="auto">
          <a:xfrm>
            <a:off x="5867400" y="4300537"/>
            <a:ext cx="2520950" cy="215504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Начальники отделов ЦА ФК, УФК и МОУ ФК</a:t>
            </a:r>
          </a:p>
        </p:txBody>
      </p:sp>
      <p:sp>
        <p:nvSpPr>
          <p:cNvPr id="10250" name="Oval 8"/>
          <p:cNvSpPr>
            <a:spLocks noChangeArrowheads="1"/>
          </p:cNvSpPr>
          <p:nvPr/>
        </p:nvSpPr>
        <p:spPr bwMode="auto">
          <a:xfrm>
            <a:off x="5435601" y="3867150"/>
            <a:ext cx="2951163" cy="325041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Заместители начальников управлений ЦА ФК,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заместители руководителей УФК и МОУ ФК</a:t>
            </a:r>
          </a:p>
        </p:txBody>
      </p:sp>
      <p:sp>
        <p:nvSpPr>
          <p:cNvPr id="10251" name="Oval 8"/>
          <p:cNvSpPr>
            <a:spLocks noChangeArrowheads="1"/>
          </p:cNvSpPr>
          <p:nvPr/>
        </p:nvSpPr>
        <p:spPr bwMode="auto">
          <a:xfrm>
            <a:off x="5724526" y="3461147"/>
            <a:ext cx="2303463" cy="323850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Начальники управлений ЦА ФК,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руководители УФК и МОУ ФК</a:t>
            </a:r>
          </a:p>
        </p:txBody>
      </p:sp>
      <p:sp>
        <p:nvSpPr>
          <p:cNvPr id="10252" name="Oval 8"/>
          <p:cNvSpPr>
            <a:spLocks noChangeArrowheads="1"/>
          </p:cNvSpPr>
          <p:nvPr/>
        </p:nvSpPr>
        <p:spPr bwMode="auto">
          <a:xfrm>
            <a:off x="5435600" y="2950369"/>
            <a:ext cx="3054350" cy="432197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Заместители руководителя</a:t>
            </a:r>
            <a:r>
              <a:rPr lang="ru-RU" altLang="ru-RU" sz="900" b="1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Федерального</a:t>
            </a:r>
            <a:endParaRPr lang="ru-RU" altLang="ru-RU" sz="900" b="1" i="1">
              <a:solidFill>
                <a:srgbClr val="000000"/>
              </a:solidFill>
              <a:ea typeface="Arial Unicode MS" pitchFamily="34" charset="-128"/>
              <a:cs typeface="Arial Unicode MS" pitchFamily="34" charset="-128"/>
            </a:endParaRP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казначейства</a:t>
            </a:r>
            <a:r>
              <a:rPr lang="ru-RU" altLang="ru-RU" sz="900" b="1" i="1">
                <a:solidFill>
                  <a:srgbClr val="000000"/>
                </a:solidFill>
                <a:ea typeface="Arial Unicode MS" pitchFamily="34" charset="-128"/>
                <a:cs typeface="Arial Unicode MS" pitchFamily="34" charset="-128"/>
              </a:rPr>
              <a:t>, начальник Юридического управления</a:t>
            </a:r>
          </a:p>
        </p:txBody>
      </p:sp>
      <p:sp>
        <p:nvSpPr>
          <p:cNvPr id="10253" name="Oval 8"/>
          <p:cNvSpPr>
            <a:spLocks noChangeArrowheads="1"/>
          </p:cNvSpPr>
          <p:nvPr/>
        </p:nvSpPr>
        <p:spPr bwMode="auto">
          <a:xfrm>
            <a:off x="5148263" y="2626519"/>
            <a:ext cx="2736850" cy="215504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Руководитель Федерального казначейства</a:t>
            </a:r>
          </a:p>
        </p:txBody>
      </p:sp>
      <p:sp>
        <p:nvSpPr>
          <p:cNvPr id="10254" name="Oval 8"/>
          <p:cNvSpPr>
            <a:spLocks noChangeArrowheads="1"/>
          </p:cNvSpPr>
          <p:nvPr/>
        </p:nvSpPr>
        <p:spPr bwMode="auto">
          <a:xfrm>
            <a:off x="4932363" y="1618060"/>
            <a:ext cx="2952750" cy="21550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Министр финансов Российской Федерации</a:t>
            </a:r>
          </a:p>
        </p:txBody>
      </p:sp>
      <p:sp>
        <p:nvSpPr>
          <p:cNvPr id="10255" name="Oval 8"/>
          <p:cNvSpPr>
            <a:spLocks noChangeArrowheads="1"/>
          </p:cNvSpPr>
          <p:nvPr/>
        </p:nvSpPr>
        <p:spPr bwMode="auto">
          <a:xfrm>
            <a:off x="5076825" y="2139554"/>
            <a:ext cx="2808288" cy="215503"/>
          </a:xfrm>
          <a:prstGeom prst="ellipse">
            <a:avLst/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ru-RU" altLang="ru-RU" sz="900" b="1" i="1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Руководитель Федерального казначейства</a:t>
            </a:r>
          </a:p>
        </p:txBody>
      </p:sp>
      <p:sp>
        <p:nvSpPr>
          <p:cNvPr id="10256" name="Номер слайда 5"/>
          <p:cNvSpPr txBox="1">
            <a:spLocks noGrp="1"/>
          </p:cNvSpPr>
          <p:nvPr/>
        </p:nvSpPr>
        <p:spPr bwMode="auto">
          <a:xfrm>
            <a:off x="8532813" y="4569619"/>
            <a:ext cx="431800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endParaRPr lang="ru-RU" altLang="ru-RU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57" name="Номер слайда 5"/>
          <p:cNvSpPr txBox="1">
            <a:spLocks noGrp="1"/>
          </p:cNvSpPr>
          <p:nvPr/>
        </p:nvSpPr>
        <p:spPr bwMode="auto">
          <a:xfrm>
            <a:off x="8532813" y="4677966"/>
            <a:ext cx="431800" cy="355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0C5232B4-67C4-4FB3-ADD0-199250A395D1}" type="slidenum">
              <a:rPr lang="ru-RU" altLang="ru-RU" sz="1400">
                <a:latin typeface="Times New Roman" pitchFamily="18" charset="0"/>
                <a:cs typeface="Times New Roman" pitchFamily="18" charset="0"/>
              </a:rPr>
              <a:pPr algn="r" eaLnBrk="1" hangingPunct="1"/>
              <a:t>25</a:t>
            </a:fld>
            <a:endParaRPr lang="ru-RU" altLang="ru-RU" sz="1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899593" y="0"/>
            <a:ext cx="7282383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ПЛАНИРОВАНИЯ ДЕЯТЕЛЬНОСТИ ФЕДЕРАЛЬНОГО КАЗНАЧЕЙСТВА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0484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 b="26543"/>
          <a:stretch>
            <a:fillRect/>
          </a:stretch>
        </p:blipFill>
        <p:spPr bwMode="auto">
          <a:xfrm>
            <a:off x="468314" y="769187"/>
            <a:ext cx="8410575" cy="4082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Номер слайда 5"/>
          <p:cNvSpPr txBox="1">
            <a:spLocks noGrp="1"/>
          </p:cNvSpPr>
          <p:nvPr/>
        </p:nvSpPr>
        <p:spPr bwMode="auto">
          <a:xfrm>
            <a:off x="8704263" y="4678247"/>
            <a:ext cx="431800" cy="35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32095A8C-CC3C-4679-AB71-D9DCE5E25873}" type="slidenum">
              <a:rPr lang="ru-RU" altLang="ru-RU" sz="1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pPr algn="r"/>
              <a:t>26</a:t>
            </a:fld>
            <a:endParaRPr lang="ru-RU" altLang="ru-RU" sz="1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683568" y="0"/>
            <a:ext cx="7704855" cy="727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 defTabSz="449263">
              <a:lnSpc>
                <a:spcPct val="8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alt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ОУЕНКА РЕЗУЛЬТАТИВНОСТИ ДЕЯТЕЛЬНОСТИ ОРГАНОВ ФЕДЕРАЛЬНОГО КАЗНАЧЕЙСТВА</a:t>
            </a:r>
            <a:endParaRPr altLang="ru-RU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217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Группа 52"/>
          <p:cNvGrpSpPr/>
          <p:nvPr/>
        </p:nvGrpSpPr>
        <p:grpSpPr>
          <a:xfrm>
            <a:off x="381027" y="1130233"/>
            <a:ext cx="8320677" cy="3369050"/>
            <a:chOff x="427786" y="1782542"/>
            <a:chExt cx="8320677" cy="4575253"/>
          </a:xfrm>
        </p:grpSpPr>
        <p:grpSp>
          <p:nvGrpSpPr>
            <p:cNvPr id="52" name="Группа 51"/>
            <p:cNvGrpSpPr/>
            <p:nvPr/>
          </p:nvGrpSpPr>
          <p:grpSpPr>
            <a:xfrm>
              <a:off x="427786" y="1782542"/>
              <a:ext cx="8320677" cy="4575253"/>
              <a:chOff x="467544" y="1749408"/>
              <a:chExt cx="8187458" cy="4575253"/>
            </a:xfrm>
          </p:grpSpPr>
          <p:sp>
            <p:nvSpPr>
              <p:cNvPr id="23" name="Стрелка вправо 22"/>
              <p:cNvSpPr/>
              <p:nvPr/>
            </p:nvSpPr>
            <p:spPr>
              <a:xfrm>
                <a:off x="5647552" y="4187766"/>
                <a:ext cx="1052444" cy="512557"/>
              </a:xfrm>
              <a:prstGeom prst="rightArrow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2F5597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Доклад</a:t>
                </a:r>
                <a:r>
                  <a:rPr kumimoji="0" lang="ru-RU" altLang="ru-RU" sz="12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24" name="Стрелка вправо 23"/>
              <p:cNvSpPr/>
              <p:nvPr/>
            </p:nvSpPr>
            <p:spPr>
              <a:xfrm>
                <a:off x="2422550" y="2402284"/>
                <a:ext cx="1149728" cy="512556"/>
              </a:xfrm>
              <a:prstGeom prst="rightArrow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2F5597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Информация</a:t>
                </a:r>
              </a:p>
            </p:txBody>
          </p:sp>
          <p:sp>
            <p:nvSpPr>
              <p:cNvPr id="25" name="Стрелка влево 24"/>
              <p:cNvSpPr/>
              <p:nvPr/>
            </p:nvSpPr>
            <p:spPr>
              <a:xfrm>
                <a:off x="2422550" y="3254818"/>
                <a:ext cx="1213345" cy="486686"/>
              </a:xfrm>
              <a:prstGeom prst="leftArrow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rgbClr val="ED7D31"/>
                </a:solidFill>
                <a:prstDash val="solid"/>
                <a:miter lim="800000"/>
              </a:ln>
              <a:effectLst/>
            </p:spPr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2F5597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Заключения</a:t>
                </a:r>
              </a:p>
            </p:txBody>
          </p:sp>
          <p:grpSp>
            <p:nvGrpSpPr>
              <p:cNvPr id="43" name="Группа 42"/>
              <p:cNvGrpSpPr/>
              <p:nvPr/>
            </p:nvGrpSpPr>
            <p:grpSpPr>
              <a:xfrm>
                <a:off x="467544" y="1752719"/>
                <a:ext cx="1955006" cy="3680060"/>
                <a:chOff x="738188" y="1752719"/>
                <a:chExt cx="1955006" cy="3680060"/>
              </a:xfrm>
            </p:grpSpPr>
            <p:sp>
              <p:nvSpPr>
                <p:cNvPr id="26" name="Скругленный прямоугольник 25"/>
                <p:cNvSpPr/>
                <p:nvPr/>
              </p:nvSpPr>
              <p:spPr>
                <a:xfrm rot="5400000">
                  <a:off x="-124339" y="2615246"/>
                  <a:ext cx="3680060" cy="1955006"/>
                </a:xfrm>
                <a:prstGeom prst="roundRect">
                  <a:avLst>
                    <a:gd name="adj" fmla="val 632"/>
                  </a:avLst>
                </a:prstGeom>
                <a:gradFill rotWithShape="1">
                  <a:gsLst>
                    <a:gs pos="0">
                      <a:srgbClr val="A5A5A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A5A5A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A5A5A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A5A5A5"/>
                  </a:solidFill>
                  <a:prstDash val="solid"/>
                  <a:miter lim="800000"/>
                </a:ln>
                <a:effectLst/>
              </p:spPr>
              <p:txBody>
                <a:bodyPr vert="vert270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7F7F7F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7" name="Прямоугольник 26"/>
                <p:cNvSpPr/>
                <p:nvPr/>
              </p:nvSpPr>
              <p:spPr>
                <a:xfrm>
                  <a:off x="890587" y="2241021"/>
                  <a:ext cx="1633538" cy="2947606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A5A5A5"/>
                  </a:solidFill>
                  <a:prstDash val="solid"/>
                  <a:miter lim="800000"/>
                </a:ln>
                <a:effectLst/>
              </p:spPr>
              <p:txBody>
                <a:bodyPr lIns="77713" tIns="38856" rIns="77713" bIns="38856" anchor="ctr"/>
                <a:lstStyle>
                  <a:lvl1pPr defTabSz="1087438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defTabSz="1087438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defTabSz="1087438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defTabSz="1087438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defTabSz="1087438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defTabSz="108743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defTabSz="108743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defTabSz="108743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defTabSz="1087438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marL="0" marR="0" lvl="0" indent="0" algn="ctr" defTabSz="1087438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2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Организация </a:t>
                  </a:r>
                  <a:br>
                    <a:rPr kumimoji="0" lang="ru-RU" altLang="ru-RU" sz="12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0" lang="ru-RU" altLang="ru-RU" sz="12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 осуществление ВФК и ВФА</a:t>
                  </a:r>
                </a:p>
              </p:txBody>
            </p:sp>
            <p:sp>
              <p:nvSpPr>
                <p:cNvPr id="28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890589" y="1943512"/>
                  <a:ext cx="1650206" cy="376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ru-RU" altLang="ru-RU" sz="1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ГАСФБ</a:t>
                  </a:r>
                  <a:endParaRPr lang="ru-RU" altLang="ru-RU" sz="12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Группа 37"/>
              <p:cNvGrpSpPr>
                <a:grpSpLocks/>
              </p:cNvGrpSpPr>
              <p:nvPr/>
            </p:nvGrpSpPr>
            <p:grpSpPr bwMode="auto">
              <a:xfrm>
                <a:off x="3572278" y="1749408"/>
                <a:ext cx="2075274" cy="3673598"/>
                <a:chOff x="4996673" y="1554561"/>
                <a:chExt cx="2605938" cy="3361545"/>
              </a:xfrm>
            </p:grpSpPr>
            <p:sp>
              <p:nvSpPr>
                <p:cNvPr id="30" name="Прямоугольник 29"/>
                <p:cNvSpPr/>
                <p:nvPr/>
              </p:nvSpPr>
              <p:spPr bwMode="auto">
                <a:xfrm>
                  <a:off x="4996673" y="1554561"/>
                  <a:ext cx="2605938" cy="3361545"/>
                </a:xfrm>
                <a:prstGeom prst="rect">
                  <a:avLst/>
                </a:prstGeom>
                <a:gradFill rotWithShape="1">
                  <a:gsLst>
                    <a:gs pos="0">
                      <a:srgbClr val="5B9BD5">
                        <a:lumMod val="110000"/>
                        <a:satMod val="105000"/>
                        <a:tint val="67000"/>
                      </a:srgbClr>
                    </a:gs>
                    <a:gs pos="50000">
                      <a:srgbClr val="5B9BD5">
                        <a:lumMod val="105000"/>
                        <a:satMod val="103000"/>
                        <a:tint val="73000"/>
                      </a:srgbClr>
                    </a:gs>
                    <a:gs pos="100000">
                      <a:srgbClr val="5B9BD5">
                        <a:lumMod val="105000"/>
                        <a:satMod val="109000"/>
                        <a:tint val="81000"/>
                      </a:srgbClr>
                    </a:gs>
                  </a:gsLst>
                  <a:lin ang="5400000" scaled="0"/>
                </a:gradFill>
                <a:ln w="635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  <p:txBody>
                <a:bodyPr lIns="77751" tIns="38876" rIns="77751" bIns="38876" anchor="ctr"/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200" b="1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Прямоугольник 30"/>
                <p:cNvSpPr/>
                <p:nvPr/>
              </p:nvSpPr>
              <p:spPr>
                <a:xfrm>
                  <a:off x="5218860" y="1991739"/>
                  <a:ext cx="2179021" cy="626228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  <p:txBody>
                <a:bodyPr lIns="77713" tIns="38856" rIns="77713" bIns="38856" anchor="ctr"/>
                <a:lstStyle/>
                <a:p>
                  <a:pPr marL="0" marR="0" lvl="0" indent="0" algn="ctr" defTabSz="1087438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2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Анализ информации и документов</a:t>
                  </a:r>
                </a:p>
              </p:txBody>
            </p:sp>
            <p:sp>
              <p:nvSpPr>
                <p:cNvPr id="32" name="Прямоугольник 31"/>
                <p:cNvSpPr/>
                <p:nvPr/>
              </p:nvSpPr>
              <p:spPr>
                <a:xfrm>
                  <a:off x="5218860" y="2751210"/>
                  <a:ext cx="2179021" cy="856587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  <p:txBody>
                <a:bodyPr lIns="77713" tIns="38856" rIns="77713" bIns="38856" anchor="ctr"/>
                <a:lstStyle/>
                <a:p>
                  <a:pPr marL="0" marR="0" lvl="0" indent="0" algn="ctr" defTabSz="1087438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Подготовка </a:t>
                  </a: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рекомендаций </a:t>
                  </a:r>
                  <a:r>
                    <a:rPr kumimoji="0" lang="ru-RU" sz="1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 совершенствованию деятельности по ВФК и ВФА</a:t>
                  </a:r>
                </a:p>
              </p:txBody>
            </p:sp>
            <p:sp>
              <p:nvSpPr>
                <p:cNvPr id="33" name="Прямоугольник 32"/>
                <p:cNvSpPr/>
                <p:nvPr/>
              </p:nvSpPr>
              <p:spPr>
                <a:xfrm>
                  <a:off x="5218860" y="3699097"/>
                  <a:ext cx="2179021" cy="1154831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rgbClr val="5B9BD5"/>
                  </a:solidFill>
                  <a:prstDash val="solid"/>
                  <a:miter lim="800000"/>
                </a:ln>
                <a:effectLst/>
              </p:spPr>
              <p:txBody>
                <a:bodyPr lIns="77713" tIns="38856" rIns="77713" bIns="38856" anchor="ctr"/>
                <a:lstStyle/>
                <a:p>
                  <a:pPr marL="0" marR="0" lvl="0" indent="0" algn="ctr" defTabSz="1087438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1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Обобщение результатов анализа </a:t>
                  </a: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/>
                  </a:r>
                  <a:b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 </a:t>
                  </a:r>
                  <a:r>
                    <a:rPr kumimoji="0" lang="ru-RU" sz="1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подготовка предложений по методическому обеспечению </a:t>
                  </a: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/>
                  </a:r>
                  <a:b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</a:b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ВФК </a:t>
                  </a:r>
                  <a:r>
                    <a:rPr kumimoji="0" lang="ru-RU" sz="1000" b="1" i="0" u="none" strike="noStrike" kern="0" cap="none" spc="0" normalizeH="0" baseline="0" noProof="0" dirty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и </a:t>
                  </a:r>
                  <a:r>
                    <a:rPr kumimoji="0" lang="ru-RU" sz="1000" b="1" i="0" u="none" strike="noStrike" kern="0" cap="none" spc="0" normalizeH="0" baseline="0" noProof="0" dirty="0" smtClean="0">
                      <a:ln>
                        <a:noFill/>
                      </a:ln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ВФА</a:t>
                  </a:r>
                  <a:endParaRPr kumimoji="0" lang="ru-RU" sz="1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4" name="Группа 43"/>
              <p:cNvGrpSpPr/>
              <p:nvPr/>
            </p:nvGrpSpPr>
            <p:grpSpPr>
              <a:xfrm>
                <a:off x="6699996" y="1752719"/>
                <a:ext cx="1955006" cy="3680060"/>
                <a:chOff x="6488908" y="1752718"/>
                <a:chExt cx="1955006" cy="3680060"/>
              </a:xfrm>
            </p:grpSpPr>
            <p:grpSp>
              <p:nvGrpSpPr>
                <p:cNvPr id="34" name="Группа 38"/>
                <p:cNvGrpSpPr>
                  <a:grpSpLocks/>
                </p:cNvGrpSpPr>
                <p:nvPr/>
              </p:nvGrpSpPr>
              <p:grpSpPr bwMode="auto">
                <a:xfrm>
                  <a:off x="6488908" y="1752718"/>
                  <a:ext cx="1955006" cy="3680060"/>
                  <a:chOff x="8166391" y="1553706"/>
                  <a:chExt cx="2606400" cy="3362400"/>
                </a:xfrm>
              </p:grpSpPr>
              <p:sp>
                <p:nvSpPr>
                  <p:cNvPr id="35" name="Прямоугольник 34"/>
                  <p:cNvSpPr/>
                  <p:nvPr/>
                </p:nvSpPr>
                <p:spPr>
                  <a:xfrm>
                    <a:off x="8166391" y="1553706"/>
                    <a:ext cx="2606400" cy="336240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70AD47">
                          <a:lumMod val="110000"/>
                          <a:satMod val="105000"/>
                          <a:tint val="67000"/>
                        </a:srgbClr>
                      </a:gs>
                      <a:gs pos="50000">
                        <a:srgbClr val="70AD47">
                          <a:lumMod val="105000"/>
                          <a:satMod val="103000"/>
                          <a:tint val="73000"/>
                        </a:srgbClr>
                      </a:gs>
                      <a:gs pos="100000">
                        <a:srgbClr val="70AD47">
                          <a:lumMod val="105000"/>
                          <a:satMod val="109000"/>
                          <a:tint val="81000"/>
                        </a:srgbClr>
                      </a:gs>
                    </a:gsLst>
                    <a:lin ang="5400000" scaled="0"/>
                  </a:gradFill>
                  <a:ln w="6350" cap="flat" cmpd="sng" algn="ctr">
                    <a:solidFill>
                      <a:srgbClr val="70AD47"/>
                    </a:solidFill>
                    <a:prstDash val="solid"/>
                    <a:miter lim="800000"/>
                  </a:ln>
                  <a:effectLst/>
                </p:spPr>
                <p:txBody>
                  <a:bodyPr anchor="ctr"/>
                  <a:lstStyle/>
                  <a:p>
                    <a:pPr marL="0" marR="0" lvl="0" indent="0" algn="ctr" defTabSz="91440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ru-RU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36" name="Прямоугольник 35"/>
                  <p:cNvSpPr/>
                  <p:nvPr/>
                </p:nvSpPr>
                <p:spPr bwMode="auto">
                  <a:xfrm>
                    <a:off x="8409253" y="1990995"/>
                    <a:ext cx="2177820" cy="269169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rgbClr val="70AD47"/>
                    </a:solidFill>
                    <a:prstDash val="solid"/>
                    <a:miter lim="800000"/>
                  </a:ln>
                  <a:effectLst/>
                </p:spPr>
                <p:txBody>
                  <a:bodyPr lIns="77713" tIns="38856" rIns="77713" bIns="38856" anchor="ctr"/>
                  <a:lstStyle/>
                  <a:p>
                    <a:pPr marL="0" marR="0" lvl="0" indent="0" algn="ctr" defTabSz="1087438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Методическое обеспечение </a:t>
                    </a:r>
                    <a:r>
                      <a: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организации</a:t>
                    </a:r>
                    <a:br>
                      <a: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kumimoji="0" lang="ru-RU" sz="1200" b="1" i="0" u="none" strike="noStrike" kern="0" cap="none" spc="0" normalizeH="0" baseline="0" noProof="0" dirty="0" smtClean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и </a:t>
                    </a:r>
                    <a:r>
                      <a: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осуществления ВФК и ВФА</a:t>
                    </a:r>
                  </a:p>
                </p:txBody>
              </p:sp>
            </p:grpSp>
            <p:sp>
              <p:nvSpPr>
                <p:cNvPr id="37" name="TextBox 3"/>
                <p:cNvSpPr txBox="1">
                  <a:spLocks noChangeArrowheads="1"/>
                </p:cNvSpPr>
                <p:nvPr/>
              </p:nvSpPr>
              <p:spPr bwMode="auto">
                <a:xfrm>
                  <a:off x="6598444" y="1890156"/>
                  <a:ext cx="1650206" cy="3761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Calibri" pitchFamily="34" charset="0"/>
                    </a:defRPr>
                  </a:lvl1pPr>
                  <a:lvl2pPr marL="742950" indent="-285750">
                    <a:defRPr sz="2400">
                      <a:solidFill>
                        <a:schemeClr val="tx1"/>
                      </a:solidFill>
                      <a:latin typeface="Calibri" pitchFamily="34" charset="0"/>
                    </a:defRPr>
                  </a:lvl2pPr>
                  <a:lvl3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3pPr>
                  <a:lvl4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4pPr>
                  <a:lvl5pPr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5pPr>
                  <a:lvl6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6pPr>
                  <a:lvl7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7pPr>
                  <a:lvl8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8pPr>
                  <a:lvl9pPr eaLnBrk="0" fontAlgn="base" hangingPunct="0">
                    <a:spcAft>
                      <a:spcPct val="0"/>
                    </a:spcAft>
                    <a:buFont typeface="Arial" charset="0"/>
                    <a:defRPr sz="2000">
                      <a:solidFill>
                        <a:schemeClr val="tx1"/>
                      </a:solidFill>
                      <a:latin typeface="Calibri" pitchFamily="34" charset="0"/>
                    </a:defRPr>
                  </a:lvl9pPr>
                </a:lstStyle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ru-RU" altLang="ru-RU" sz="1200" b="1" dirty="0" smtClean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Минфин России</a:t>
                  </a:r>
                  <a:endParaRPr lang="ru-RU" altLang="ru-RU" sz="1200" b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" name="Группа 19"/>
              <p:cNvGrpSpPr>
                <a:grpSpLocks/>
              </p:cNvGrpSpPr>
              <p:nvPr/>
            </p:nvGrpSpPr>
            <p:grpSpPr bwMode="auto">
              <a:xfrm>
                <a:off x="1451397" y="5423006"/>
                <a:ext cx="6232452" cy="232905"/>
                <a:chOff x="1935195" y="5321297"/>
                <a:chExt cx="8309936" cy="451286"/>
              </a:xfrm>
            </p:grpSpPr>
            <p:cxnSp>
              <p:nvCxnSpPr>
                <p:cNvPr id="40" name="Соединительная линия уступом 39"/>
                <p:cNvCxnSpPr>
                  <a:stCxn id="35" idx="2"/>
                  <a:endCxn id="26" idx="3"/>
                </p:cNvCxnSpPr>
                <p:nvPr/>
              </p:nvCxnSpPr>
              <p:spPr>
                <a:xfrm rot="5400000">
                  <a:off x="6077859" y="1185203"/>
                  <a:ext cx="24608" cy="8309936"/>
                </a:xfrm>
                <a:prstGeom prst="bentConnector3">
                  <a:avLst>
                    <a:gd name="adj1" fmla="val 1800000"/>
                  </a:avLst>
                </a:prstGeom>
                <a:noFill/>
                <a:ln w="19050" cap="flat" cmpd="sng" algn="ctr">
                  <a:solidFill>
                    <a:srgbClr val="ED7D31"/>
                  </a:solidFill>
                  <a:prstDash val="solid"/>
                  <a:miter lim="800000"/>
                  <a:tailEnd type="arrow"/>
                </a:ln>
                <a:effectLst/>
              </p:spPr>
            </p:cxnSp>
            <p:cxnSp>
              <p:nvCxnSpPr>
                <p:cNvPr id="41" name="Прямая со стрелкой 40"/>
                <p:cNvCxnSpPr>
                  <a:stCxn id="42" idx="0"/>
                  <a:endCxn id="30" idx="2"/>
                </p:cNvCxnSpPr>
                <p:nvPr/>
              </p:nvCxnSpPr>
              <p:spPr>
                <a:xfrm flipV="1">
                  <a:off x="6144418" y="5321297"/>
                  <a:ext cx="2135" cy="451286"/>
                </a:xfrm>
                <a:prstGeom prst="straightConnector1">
                  <a:avLst/>
                </a:prstGeom>
                <a:noFill/>
                <a:ln w="19050" cap="flat" cmpd="sng" algn="ctr">
                  <a:solidFill>
                    <a:srgbClr val="ED7D31"/>
                  </a:solidFill>
                  <a:prstDash val="solid"/>
                  <a:miter lim="800000"/>
                  <a:tailEnd type="arrow"/>
                </a:ln>
                <a:effectLst/>
              </p:spPr>
            </p:cxnSp>
          </p:grpSp>
          <p:sp>
            <p:nvSpPr>
              <p:cNvPr id="42" name="Прямоугольник 20"/>
              <p:cNvSpPr>
                <a:spLocks noChangeArrowheads="1"/>
              </p:cNvSpPr>
              <p:nvPr/>
            </p:nvSpPr>
            <p:spPr bwMode="auto">
              <a:xfrm>
                <a:off x="1728787" y="5655911"/>
                <a:ext cx="5759054" cy="6687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charset="0"/>
                  <a:buChar char="•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ru-RU" altLang="ru-RU" sz="1300" b="1" dirty="0" smtClean="0">
                    <a:solidFill>
                      <a:srgbClr val="2F559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Нормативные правовые акты по организации </a:t>
                </a:r>
                <a:br>
                  <a:rPr lang="ru-RU" altLang="ru-RU" sz="1300" b="1" dirty="0" smtClean="0">
                    <a:solidFill>
                      <a:srgbClr val="2F559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ru-RU" altLang="ru-RU" sz="1300" b="1" dirty="0" smtClean="0">
                    <a:solidFill>
                      <a:srgbClr val="2F5597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 осуществлению ВФК и ВФА</a:t>
                </a:r>
              </a:p>
            </p:txBody>
          </p:sp>
        </p:grpSp>
        <p:sp>
          <p:nvSpPr>
            <p:cNvPr id="38" name="Прямоугольник 37"/>
            <p:cNvSpPr/>
            <p:nvPr/>
          </p:nvSpPr>
          <p:spPr>
            <a:xfrm>
              <a:off x="3583037" y="1795952"/>
              <a:ext cx="2120109" cy="3761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ru-RU" altLang="ru-RU" sz="1200" b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Федеральное казначейство</a:t>
              </a:r>
            </a:p>
          </p:txBody>
        </p:sp>
      </p:grp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1187624" y="0"/>
            <a:ext cx="72008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Федеральным казначейством анализа осуществления главными администраторами средств федерального бюджета внутреннего финансового контроля и внутреннего финансового аудита</a:t>
            </a:r>
            <a:b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4 ст. 157 БК РФ)</a:t>
            </a:r>
            <a:endParaRPr lang="ru-RU" altLang="ru-RU" b="1" cap="all" dirty="0">
              <a:solidFill>
                <a:srgbClr val="2E75B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701704" y="4889584"/>
            <a:ext cx="442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16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23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"/>
          <p:cNvSpPr txBox="1">
            <a:spLocks noChangeArrowheads="1"/>
          </p:cNvSpPr>
          <p:nvPr/>
        </p:nvSpPr>
        <p:spPr bwMode="auto">
          <a:xfrm>
            <a:off x="431800" y="821791"/>
            <a:ext cx="8280400" cy="38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8013">
              <a:lnSpc>
                <a:spcPct val="80000"/>
              </a:lnSpc>
              <a:spcBef>
                <a:spcPts val="1100"/>
              </a:spcBef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</a:pPr>
            <a:endParaRPr lang="ru-RU" altLang="ru-RU" sz="2400" b="1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51203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1419622"/>
            <a:ext cx="4427834" cy="282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0825" y="132095"/>
            <a:ext cx="864235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tabLst>
                <a:tab pos="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ru-RU" sz="3600" b="1" kern="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51205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554" y="1131590"/>
            <a:ext cx="3498355" cy="141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" descr="F:\Фото 2\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012410"/>
            <a:ext cx="1990739" cy="1465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18692</TotalTime>
  <Words>1203</Words>
  <Application>Microsoft Office PowerPoint</Application>
  <PresentationFormat>Экран (16:9)</PresentationFormat>
  <Paragraphs>257</Paragraphs>
  <Slides>28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28</vt:i4>
      </vt:variant>
    </vt:vector>
  </HeadingPairs>
  <TitlesOfParts>
    <vt:vector size="30" baseType="lpstr">
      <vt:lpstr>Специальное оформление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bc_user</dc:creator>
  <cp:lastModifiedBy>Солодов Алексей Викторович</cp:lastModifiedBy>
  <cp:revision>1338</cp:revision>
  <cp:lastPrinted>2017-05-23T09:32:25Z</cp:lastPrinted>
  <dcterms:created xsi:type="dcterms:W3CDTF">2014-10-03T18:46:21Z</dcterms:created>
  <dcterms:modified xsi:type="dcterms:W3CDTF">2017-06-20T14:33:51Z</dcterms:modified>
</cp:coreProperties>
</file>