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2"/>
  </p:notesMasterIdLst>
  <p:sldIdLst>
    <p:sldId id="365" r:id="rId2"/>
    <p:sldId id="394" r:id="rId3"/>
    <p:sldId id="393" r:id="rId4"/>
    <p:sldId id="387" r:id="rId5"/>
    <p:sldId id="395" r:id="rId6"/>
    <p:sldId id="357" r:id="rId7"/>
    <p:sldId id="389" r:id="rId8"/>
    <p:sldId id="384" r:id="rId9"/>
    <p:sldId id="396" r:id="rId10"/>
    <p:sldId id="390" r:id="rId11"/>
  </p:sldIdLst>
  <p:sldSz cx="12192000" cy="6858000"/>
  <p:notesSz cx="6797675" cy="9926638"/>
  <p:embeddedFontLst>
    <p:embeddedFont>
      <p:font typeface="Open Sans Condensed" panose="020B0604020202020204" charset="0"/>
      <p:bold r:id="rId13"/>
    </p:embeddedFont>
    <p:embeddedFont>
      <p:font typeface="Open Sans Condensed Light" panose="020B0604020202020204" charset="0"/>
      <p:regular r:id="rId14"/>
      <p:italic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75B6"/>
    <a:srgbClr val="F3926F"/>
    <a:srgbClr val="5CB7D6"/>
    <a:srgbClr val="4EA7C5"/>
    <a:srgbClr val="3798BB"/>
    <a:srgbClr val="E6E6E6"/>
    <a:srgbClr val="EAEFF7"/>
    <a:srgbClr val="DBDBDB"/>
    <a:srgbClr val="57AAC5"/>
    <a:srgbClr val="D2D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 autoAdjust="0"/>
  </p:normalViewPr>
  <p:slideViewPr>
    <p:cSldViewPr snapToGrid="0">
      <p:cViewPr>
        <p:scale>
          <a:sx n="75" d="100"/>
          <a:sy n="75" d="100"/>
        </p:scale>
        <p:origin x="-1896" y="-1038"/>
      </p:cViewPr>
      <p:guideLst>
        <p:guide orient="horz" pos="3987"/>
        <p:guide pos="16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068375-93B1-493F-9E9F-7E3E17E3211F}" type="doc">
      <dgm:prSet loTypeId="urn:microsoft.com/office/officeart/2005/8/layout/hList2#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26C80C-3DEA-4070-A5DA-541B0478FA21}">
      <dgm:prSet phldrT="[Текст]" custT="1"/>
      <dgm:spPr/>
      <dgm:t>
        <a:bodyPr/>
        <a:lstStyle/>
        <a:p>
          <a:pPr algn="ctr"/>
          <a:r>
            <a:rPr lang="ru-RU" sz="1500" dirty="0" smtClean="0"/>
            <a:t>ТРАДИЦИОННЫЕ </a:t>
          </a:r>
        </a:p>
        <a:p>
          <a:pPr algn="ctr"/>
          <a:r>
            <a:rPr lang="ru-RU" sz="1500" dirty="0" smtClean="0"/>
            <a:t>ФУНКЦИИ</a:t>
          </a:r>
          <a:endParaRPr lang="ru-RU" sz="1500" dirty="0"/>
        </a:p>
      </dgm:t>
    </dgm:pt>
    <dgm:pt modelId="{95FBAB65-122F-4734-8DC7-A25293D683AB}" type="parTrans" cxnId="{C60AE06C-3912-4EF0-87C6-D600AAEF2477}">
      <dgm:prSet/>
      <dgm:spPr/>
      <dgm:t>
        <a:bodyPr/>
        <a:lstStyle/>
        <a:p>
          <a:endParaRPr lang="ru-RU"/>
        </a:p>
      </dgm:t>
    </dgm:pt>
    <dgm:pt modelId="{A847CAE9-F307-41B9-B55A-A30AC0C79724}" type="sibTrans" cxnId="{C60AE06C-3912-4EF0-87C6-D600AAEF2477}">
      <dgm:prSet/>
      <dgm:spPr/>
      <dgm:t>
        <a:bodyPr/>
        <a:lstStyle/>
        <a:p>
          <a:endParaRPr lang="ru-RU"/>
        </a:p>
      </dgm:t>
    </dgm:pt>
    <dgm:pt modelId="{B1B23BE5-7087-4797-8373-0FF77CBCAA25}">
      <dgm:prSet phldrT="[Текст]"/>
      <dgm:spPr/>
      <dgm:t>
        <a:bodyPr/>
        <a:lstStyle/>
        <a:p>
          <a:r>
            <a:rPr lang="ru-RU" dirty="0" smtClean="0"/>
            <a:t>Учет и распределение доходов</a:t>
          </a:r>
          <a:endParaRPr lang="ru-RU" dirty="0"/>
        </a:p>
      </dgm:t>
    </dgm:pt>
    <dgm:pt modelId="{36C3DBF0-AB6E-4EF0-AE77-008539FC6FBB}" type="parTrans" cxnId="{4703B0D9-157F-4502-BAC5-2849BB9DC586}">
      <dgm:prSet/>
      <dgm:spPr/>
      <dgm:t>
        <a:bodyPr/>
        <a:lstStyle/>
        <a:p>
          <a:endParaRPr lang="ru-RU"/>
        </a:p>
      </dgm:t>
    </dgm:pt>
    <dgm:pt modelId="{88B9A092-B73D-400B-BD16-FA0D44E908EC}" type="sibTrans" cxnId="{4703B0D9-157F-4502-BAC5-2849BB9DC586}">
      <dgm:prSet/>
      <dgm:spPr/>
      <dgm:t>
        <a:bodyPr/>
        <a:lstStyle/>
        <a:p>
          <a:endParaRPr lang="ru-RU"/>
        </a:p>
      </dgm:t>
    </dgm:pt>
    <dgm:pt modelId="{9EAA273E-541B-4810-B6EC-2DF2D87DC917}">
      <dgm:prSet phldrT="[Текст]"/>
      <dgm:spPr/>
      <dgm:t>
        <a:bodyPr/>
        <a:lstStyle/>
        <a:p>
          <a:r>
            <a:rPr lang="ru-RU" dirty="0" smtClean="0"/>
            <a:t>Управление расходами</a:t>
          </a:r>
          <a:endParaRPr lang="ru-RU" dirty="0"/>
        </a:p>
      </dgm:t>
    </dgm:pt>
    <dgm:pt modelId="{E766523D-D8B0-4853-80F6-D219666E439B}" type="parTrans" cxnId="{FDE988C8-30FA-4DF2-AD1F-0BAC8C040598}">
      <dgm:prSet/>
      <dgm:spPr/>
      <dgm:t>
        <a:bodyPr/>
        <a:lstStyle/>
        <a:p>
          <a:endParaRPr lang="ru-RU"/>
        </a:p>
      </dgm:t>
    </dgm:pt>
    <dgm:pt modelId="{4B99495A-E546-4C33-BBC1-50D9372A26C6}" type="sibTrans" cxnId="{FDE988C8-30FA-4DF2-AD1F-0BAC8C040598}">
      <dgm:prSet/>
      <dgm:spPr/>
      <dgm:t>
        <a:bodyPr/>
        <a:lstStyle/>
        <a:p>
          <a:endParaRPr lang="ru-RU"/>
        </a:p>
      </dgm:t>
    </dgm:pt>
    <dgm:pt modelId="{F22FA9EF-20E4-413E-B9FA-4F1210B67B7F}">
      <dgm:prSet phldrT="[Текст]"/>
      <dgm:spPr/>
      <dgm:t>
        <a:bodyPr/>
        <a:lstStyle/>
        <a:p>
          <a:r>
            <a:rPr lang="ru-RU" dirty="0" smtClean="0"/>
            <a:t> Выдача сертификатов ключей электронной подписи</a:t>
          </a:r>
          <a:endParaRPr lang="ru-RU" dirty="0"/>
        </a:p>
      </dgm:t>
    </dgm:pt>
    <dgm:pt modelId="{15FB0FB9-92F5-4221-9F41-0B5EE50E8616}" type="parTrans" cxnId="{941E5D6F-ECFD-4444-B2E9-CFF72AE3E723}">
      <dgm:prSet/>
      <dgm:spPr/>
      <dgm:t>
        <a:bodyPr/>
        <a:lstStyle/>
        <a:p>
          <a:endParaRPr lang="ru-RU"/>
        </a:p>
      </dgm:t>
    </dgm:pt>
    <dgm:pt modelId="{BA2350BD-4AD3-4473-980E-D9691779D9CA}" type="sibTrans" cxnId="{941E5D6F-ECFD-4444-B2E9-CFF72AE3E723}">
      <dgm:prSet/>
      <dgm:spPr/>
      <dgm:t>
        <a:bodyPr/>
        <a:lstStyle/>
        <a:p>
          <a:endParaRPr lang="ru-RU"/>
        </a:p>
      </dgm:t>
    </dgm:pt>
    <dgm:pt modelId="{12AE9952-2BE2-4BDC-AB37-A2CB46DCA7B8}">
      <dgm:prSet phldrT="[Текст]"/>
      <dgm:spPr/>
      <dgm:t>
        <a:bodyPr/>
        <a:lstStyle/>
        <a:p>
          <a:r>
            <a:rPr lang="ru-RU" dirty="0" smtClean="0"/>
            <a:t>Размещение средств федерального бюджета на банковские депозиты</a:t>
          </a:r>
          <a:endParaRPr lang="ru-RU" dirty="0"/>
        </a:p>
      </dgm:t>
    </dgm:pt>
    <dgm:pt modelId="{4F0DE83F-2DD4-4128-911C-76A29B909D5F}" type="parTrans" cxnId="{67D4EFF6-DD2A-49DE-9454-63D3C9FF1FAB}">
      <dgm:prSet/>
      <dgm:spPr/>
      <dgm:t>
        <a:bodyPr/>
        <a:lstStyle/>
        <a:p>
          <a:endParaRPr lang="ru-RU"/>
        </a:p>
      </dgm:t>
    </dgm:pt>
    <dgm:pt modelId="{0CA5F3F4-4212-4031-BD0F-008D80B0C525}" type="sibTrans" cxnId="{67D4EFF6-DD2A-49DE-9454-63D3C9FF1FAB}">
      <dgm:prSet/>
      <dgm:spPr/>
      <dgm:t>
        <a:bodyPr/>
        <a:lstStyle/>
        <a:p>
          <a:endParaRPr lang="ru-RU"/>
        </a:p>
      </dgm:t>
    </dgm:pt>
    <dgm:pt modelId="{14416304-B551-4EB9-82F0-145E3E3006AD}">
      <dgm:prSet phldrT="[Текст]"/>
      <dgm:spPr/>
      <dgm:t>
        <a:bodyPr/>
        <a:lstStyle/>
        <a:p>
          <a:r>
            <a:rPr lang="ru-RU" dirty="0" smtClean="0"/>
            <a:t> Предоставление бюджетных кредитов бюджетам субъектов РФ и муниципалитетам</a:t>
          </a:r>
          <a:endParaRPr lang="ru-RU" dirty="0"/>
        </a:p>
      </dgm:t>
    </dgm:pt>
    <dgm:pt modelId="{9964A295-7E20-416D-B2B4-2DF429CD37AE}" type="parTrans" cxnId="{71B596BB-66BA-4A45-A89F-81327C213EE4}">
      <dgm:prSet/>
      <dgm:spPr/>
      <dgm:t>
        <a:bodyPr/>
        <a:lstStyle/>
        <a:p>
          <a:endParaRPr lang="ru-RU"/>
        </a:p>
      </dgm:t>
    </dgm:pt>
    <dgm:pt modelId="{5A420385-F2C4-42F7-A961-13C9F16C5C0A}" type="sibTrans" cxnId="{71B596BB-66BA-4A45-A89F-81327C213EE4}">
      <dgm:prSet/>
      <dgm:spPr/>
      <dgm:t>
        <a:bodyPr/>
        <a:lstStyle/>
        <a:p>
          <a:endParaRPr lang="ru-RU"/>
        </a:p>
      </dgm:t>
    </dgm:pt>
    <dgm:pt modelId="{AD88972D-6B46-4D09-9DF3-1E69E5A1C968}">
      <dgm:prSet phldrT="[Текст]"/>
      <dgm:spPr/>
      <dgm:t>
        <a:bodyPr/>
        <a:lstStyle/>
        <a:p>
          <a:r>
            <a:rPr lang="ru-RU" dirty="0" smtClean="0"/>
            <a:t>Учет и отчетность</a:t>
          </a:r>
          <a:endParaRPr lang="ru-RU" dirty="0"/>
        </a:p>
      </dgm:t>
    </dgm:pt>
    <dgm:pt modelId="{C3B7FFAB-1E08-460A-A88B-C8028B05CA98}" type="parTrans" cxnId="{FC9B3EF4-50EE-4B8E-A0D3-FAEDA43FD9F3}">
      <dgm:prSet/>
      <dgm:spPr/>
      <dgm:t>
        <a:bodyPr/>
        <a:lstStyle/>
        <a:p>
          <a:endParaRPr lang="ru-RU"/>
        </a:p>
      </dgm:t>
    </dgm:pt>
    <dgm:pt modelId="{B844EC48-2584-4DFD-ADE8-4AA67C9D31D3}" type="sibTrans" cxnId="{FC9B3EF4-50EE-4B8E-A0D3-FAEDA43FD9F3}">
      <dgm:prSet/>
      <dgm:spPr/>
      <dgm:t>
        <a:bodyPr/>
        <a:lstStyle/>
        <a:p>
          <a:endParaRPr lang="ru-RU"/>
        </a:p>
      </dgm:t>
    </dgm:pt>
    <dgm:pt modelId="{8F460438-E60D-47CB-9B90-214CD4E929D0}">
      <dgm:prSet phldrT="[Текст]"/>
      <dgm:spPr/>
      <dgm:t>
        <a:bodyPr/>
        <a:lstStyle/>
        <a:p>
          <a:r>
            <a:rPr lang="ru-RU" dirty="0" smtClean="0"/>
            <a:t>Предварительный финансовый контроль</a:t>
          </a:r>
          <a:endParaRPr lang="ru-RU" dirty="0"/>
        </a:p>
      </dgm:t>
    </dgm:pt>
    <dgm:pt modelId="{CD8C6463-8955-4CF8-B897-7033588C2D4C}" type="parTrans" cxnId="{2C3769B5-DEFF-4BFD-8DC0-40FB15692B11}">
      <dgm:prSet/>
      <dgm:spPr/>
      <dgm:t>
        <a:bodyPr/>
        <a:lstStyle/>
        <a:p>
          <a:endParaRPr lang="ru-RU"/>
        </a:p>
      </dgm:t>
    </dgm:pt>
    <dgm:pt modelId="{4F5CE9A4-DDFD-422F-8721-5B4672EB1A55}" type="sibTrans" cxnId="{2C3769B5-DEFF-4BFD-8DC0-40FB15692B11}">
      <dgm:prSet/>
      <dgm:spPr/>
      <dgm:t>
        <a:bodyPr/>
        <a:lstStyle/>
        <a:p>
          <a:endParaRPr lang="ru-RU"/>
        </a:p>
      </dgm:t>
    </dgm:pt>
    <dgm:pt modelId="{BA0A3B13-643E-4ACB-BD2E-77591E5FA0B9}">
      <dgm:prSet phldrT="[Текст]"/>
      <dgm:spPr/>
      <dgm:t>
        <a:bodyPr/>
        <a:lstStyle/>
        <a:p>
          <a:r>
            <a:rPr lang="ru-RU" dirty="0" smtClean="0"/>
            <a:t>Казначейское сопровождение контрактов (договоров, соглашений)</a:t>
          </a:r>
          <a:endParaRPr lang="ru-RU" dirty="0"/>
        </a:p>
      </dgm:t>
    </dgm:pt>
    <dgm:pt modelId="{376036A6-152D-48BD-89AC-4323BF46F6FE}" type="parTrans" cxnId="{39349F18-1F2B-4057-B852-9DF1E0CBBB76}">
      <dgm:prSet/>
      <dgm:spPr/>
      <dgm:t>
        <a:bodyPr/>
        <a:lstStyle/>
        <a:p>
          <a:endParaRPr lang="ru-RU"/>
        </a:p>
      </dgm:t>
    </dgm:pt>
    <dgm:pt modelId="{73CA58F0-986A-4C8B-A2A7-F29880D72928}" type="sibTrans" cxnId="{39349F18-1F2B-4057-B852-9DF1E0CBBB76}">
      <dgm:prSet/>
      <dgm:spPr/>
      <dgm:t>
        <a:bodyPr/>
        <a:lstStyle/>
        <a:p>
          <a:endParaRPr lang="ru-RU"/>
        </a:p>
      </dgm:t>
    </dgm:pt>
    <dgm:pt modelId="{3AD3D4AF-33ED-4A56-BCF8-3727C03F534F}">
      <dgm:prSet phldrT="[Текст]"/>
      <dgm:spPr/>
      <dgm:t>
        <a:bodyPr/>
        <a:lstStyle/>
        <a:p>
          <a:r>
            <a:rPr lang="ru-RU" dirty="0" smtClean="0"/>
            <a:t>Обеспечение ликвидности счета федерального бюджета</a:t>
          </a:r>
          <a:endParaRPr lang="ru-RU" dirty="0"/>
        </a:p>
      </dgm:t>
    </dgm:pt>
    <dgm:pt modelId="{3302F566-624B-4623-A3E9-2D8343186705}" type="parTrans" cxnId="{B90F6AFC-E9D7-47A8-B326-0624122CCABE}">
      <dgm:prSet/>
      <dgm:spPr/>
      <dgm:t>
        <a:bodyPr/>
        <a:lstStyle/>
        <a:p>
          <a:endParaRPr lang="ru-RU"/>
        </a:p>
      </dgm:t>
    </dgm:pt>
    <dgm:pt modelId="{A60C2047-A174-4484-BA55-7EBC5F89A201}" type="sibTrans" cxnId="{B90F6AFC-E9D7-47A8-B326-0624122CCABE}">
      <dgm:prSet/>
      <dgm:spPr/>
      <dgm:t>
        <a:bodyPr/>
        <a:lstStyle/>
        <a:p>
          <a:endParaRPr lang="ru-RU"/>
        </a:p>
      </dgm:t>
    </dgm:pt>
    <dgm:pt modelId="{2457C769-573C-458F-AB78-CF49495BC704}">
      <dgm:prSet phldrT="[Текст]"/>
      <dgm:spPr/>
      <dgm:t>
        <a:bodyPr/>
        <a:lstStyle/>
        <a:p>
          <a:r>
            <a:rPr lang="ru-RU" dirty="0" smtClean="0"/>
            <a:t>Обеспечение наличными</a:t>
          </a:r>
          <a:endParaRPr lang="ru-RU" dirty="0"/>
        </a:p>
      </dgm:t>
    </dgm:pt>
    <dgm:pt modelId="{C3C6BC60-BEA9-4F2D-B05C-A9CE02828362}" type="parTrans" cxnId="{64343FA5-A48C-404D-A94A-A3352D0732CE}">
      <dgm:prSet/>
      <dgm:spPr/>
      <dgm:t>
        <a:bodyPr/>
        <a:lstStyle/>
        <a:p>
          <a:endParaRPr lang="ru-RU"/>
        </a:p>
      </dgm:t>
    </dgm:pt>
    <dgm:pt modelId="{8F24D2DA-5EAC-4A49-8DF2-6844B6F2484E}" type="sibTrans" cxnId="{64343FA5-A48C-404D-A94A-A3352D0732CE}">
      <dgm:prSet/>
      <dgm:spPr/>
      <dgm:t>
        <a:bodyPr/>
        <a:lstStyle/>
        <a:p>
          <a:endParaRPr lang="ru-RU"/>
        </a:p>
      </dgm:t>
    </dgm:pt>
    <dgm:pt modelId="{286E1E2A-294E-407D-94E4-E146B84BC998}">
      <dgm:prSet phldrT="[Текст]"/>
      <dgm:spPr/>
      <dgm:t>
        <a:bodyPr/>
        <a:lstStyle/>
        <a:p>
          <a:r>
            <a:rPr lang="ru-RU" dirty="0" smtClean="0"/>
            <a:t>Покупка (продажа) иностранной валюты</a:t>
          </a:r>
          <a:endParaRPr lang="ru-RU" dirty="0"/>
        </a:p>
      </dgm:t>
    </dgm:pt>
    <dgm:pt modelId="{C60EFC19-DAF2-4017-86AB-5F04EE9EA965}" type="parTrans" cxnId="{2E0C6AC8-D4BA-4110-B747-F2E1D4F5FCE5}">
      <dgm:prSet/>
      <dgm:spPr/>
      <dgm:t>
        <a:bodyPr/>
        <a:lstStyle/>
        <a:p>
          <a:endParaRPr lang="ru-RU"/>
        </a:p>
      </dgm:t>
    </dgm:pt>
    <dgm:pt modelId="{46959EEB-1492-46AD-90A4-145CD9EBBCC8}" type="sibTrans" cxnId="{2E0C6AC8-D4BA-4110-B747-F2E1D4F5FCE5}">
      <dgm:prSet/>
      <dgm:spPr/>
      <dgm:t>
        <a:bodyPr/>
        <a:lstStyle/>
        <a:p>
          <a:endParaRPr lang="ru-RU"/>
        </a:p>
      </dgm:t>
    </dgm:pt>
    <dgm:pt modelId="{CFFA8338-DBAC-44AC-9DEC-0D36C7DE899C}">
      <dgm:prSet phldrT="[Текст]"/>
      <dgm:spPr/>
      <dgm:t>
        <a:bodyPr/>
        <a:lstStyle/>
        <a:p>
          <a:r>
            <a:rPr lang="ru-RU" dirty="0" smtClean="0"/>
            <a:t>Покупка (продажа) ценных бумаг по договорам РЕПО</a:t>
          </a:r>
          <a:endParaRPr lang="ru-RU" dirty="0"/>
        </a:p>
      </dgm:t>
    </dgm:pt>
    <dgm:pt modelId="{F41003EE-0CEB-4E1B-8D89-4D765C3490E8}" type="parTrans" cxnId="{DFCD9880-5EE8-4853-AF1D-8187C9F04B41}">
      <dgm:prSet/>
      <dgm:spPr/>
      <dgm:t>
        <a:bodyPr/>
        <a:lstStyle/>
        <a:p>
          <a:endParaRPr lang="ru-RU"/>
        </a:p>
      </dgm:t>
    </dgm:pt>
    <dgm:pt modelId="{08B7BDAA-1584-4E63-B6BB-B08EC2ED9FA6}" type="sibTrans" cxnId="{DFCD9880-5EE8-4853-AF1D-8187C9F04B41}">
      <dgm:prSet/>
      <dgm:spPr/>
      <dgm:t>
        <a:bodyPr/>
        <a:lstStyle/>
        <a:p>
          <a:endParaRPr lang="ru-RU"/>
        </a:p>
      </dgm:t>
    </dgm:pt>
    <dgm:pt modelId="{5AAC0AB7-81A1-43D8-89E5-46C5A5AD0396}">
      <dgm:prSet phldrT="[Текст]"/>
      <dgm:spPr/>
      <dgm:t>
        <a:bodyPr/>
        <a:lstStyle/>
        <a:p>
          <a:pPr algn="ctr"/>
          <a:endParaRPr lang="ru-RU" dirty="0"/>
        </a:p>
      </dgm:t>
    </dgm:pt>
    <dgm:pt modelId="{1F2D13B3-E8C0-46F6-ADFA-2F6DC35BE3B6}" type="sibTrans" cxnId="{E4651078-E4E7-41AA-A781-C599BDFFF66D}">
      <dgm:prSet/>
      <dgm:spPr/>
      <dgm:t>
        <a:bodyPr/>
        <a:lstStyle/>
        <a:p>
          <a:endParaRPr lang="ru-RU"/>
        </a:p>
      </dgm:t>
    </dgm:pt>
    <dgm:pt modelId="{86AD58DE-EA26-44A2-BA7B-CB9C9226721F}" type="parTrans" cxnId="{E4651078-E4E7-41AA-A781-C599BDFFF66D}">
      <dgm:prSet/>
      <dgm:spPr/>
      <dgm:t>
        <a:bodyPr/>
        <a:lstStyle/>
        <a:p>
          <a:endParaRPr lang="ru-RU"/>
        </a:p>
      </dgm:t>
    </dgm:pt>
    <dgm:pt modelId="{55AA4184-86D3-4905-9594-709FB0B30012}">
      <dgm:prSet phldrT="[Текст]"/>
      <dgm:spPr/>
      <dgm:t>
        <a:bodyPr/>
        <a:lstStyle/>
        <a:p>
          <a:endParaRPr lang="ru-RU" dirty="0"/>
        </a:p>
      </dgm:t>
    </dgm:pt>
    <dgm:pt modelId="{C272E120-EA34-4246-B04C-A9DC4AFC33B0}" type="sibTrans" cxnId="{1F060DA6-9C64-4440-9D41-55F96721605A}">
      <dgm:prSet/>
      <dgm:spPr/>
      <dgm:t>
        <a:bodyPr/>
        <a:lstStyle/>
        <a:p>
          <a:endParaRPr lang="ru-RU"/>
        </a:p>
      </dgm:t>
    </dgm:pt>
    <dgm:pt modelId="{0D2BD420-70F2-4CD9-8719-4C42C2E21AAC}" type="parTrans" cxnId="{1F060DA6-9C64-4440-9D41-55F96721605A}">
      <dgm:prSet/>
      <dgm:spPr/>
      <dgm:t>
        <a:bodyPr/>
        <a:lstStyle/>
        <a:p>
          <a:endParaRPr lang="ru-RU"/>
        </a:p>
      </dgm:t>
    </dgm:pt>
    <dgm:pt modelId="{51FE9D67-B873-41E6-92EA-E9B7A92B3624}">
      <dgm:prSet phldrT="[Текст]"/>
      <dgm:spPr/>
      <dgm:t>
        <a:bodyPr/>
        <a:lstStyle/>
        <a:p>
          <a:r>
            <a:rPr lang="ru-RU" dirty="0" smtClean="0"/>
            <a:t>Оператор </a:t>
          </a:r>
          <a:r>
            <a:rPr lang="en-US" dirty="0" smtClean="0"/>
            <a:t>IT-</a:t>
          </a:r>
          <a:r>
            <a:rPr lang="ru-RU" dirty="0" smtClean="0"/>
            <a:t>систем</a:t>
          </a:r>
          <a:endParaRPr lang="ru-RU" dirty="0"/>
        </a:p>
      </dgm:t>
    </dgm:pt>
    <dgm:pt modelId="{571072B8-42FA-4469-B70F-666171977C87}" type="parTrans" cxnId="{A94EDEAD-3B45-4946-8027-A61D447C044D}">
      <dgm:prSet/>
      <dgm:spPr/>
      <dgm:t>
        <a:bodyPr/>
        <a:lstStyle/>
        <a:p>
          <a:endParaRPr lang="ru-RU"/>
        </a:p>
      </dgm:t>
    </dgm:pt>
    <dgm:pt modelId="{B8AA26DF-ACC7-4E80-A4FD-EE94861BF7F3}" type="sibTrans" cxnId="{A94EDEAD-3B45-4946-8027-A61D447C044D}">
      <dgm:prSet/>
      <dgm:spPr/>
      <dgm:t>
        <a:bodyPr/>
        <a:lstStyle/>
        <a:p>
          <a:endParaRPr lang="ru-RU"/>
        </a:p>
      </dgm:t>
    </dgm:pt>
    <dgm:pt modelId="{79D2A8D9-CB17-4C58-B089-EDF69831A3BC}" type="pres">
      <dgm:prSet presAssocID="{2F068375-93B1-493F-9E9F-7E3E17E3211F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3C7ECE3-494C-4B9C-8885-5C6E490F795B}" type="pres">
      <dgm:prSet presAssocID="{4926C80C-3DEA-4070-A5DA-541B0478FA21}" presName="compositeNode" presStyleCnt="0">
        <dgm:presLayoutVars>
          <dgm:bulletEnabled val="1"/>
        </dgm:presLayoutVars>
      </dgm:prSet>
      <dgm:spPr/>
    </dgm:pt>
    <dgm:pt modelId="{11C263CF-8B38-47A1-817F-5499CDCDBFE8}" type="pres">
      <dgm:prSet presAssocID="{4926C80C-3DEA-4070-A5DA-541B0478FA21}" presName="image" presStyleLbl="fgImgPlace1" presStyleIdx="0" presStyleCnt="3" custLinFactNeighborY="-216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  <dgm:t>
        <a:bodyPr/>
        <a:lstStyle/>
        <a:p>
          <a:endParaRPr lang="ru-RU"/>
        </a:p>
      </dgm:t>
    </dgm:pt>
    <dgm:pt modelId="{29C754C7-44A3-4263-BE93-6EE707987FD5}" type="pres">
      <dgm:prSet presAssocID="{4926C80C-3DEA-4070-A5DA-541B0478FA21}" presName="childNode" presStyleLbl="node1" presStyleIdx="0" presStyleCnt="3" custScaleX="110879" custScaleY="100761" custLinFactNeighborY="13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BDE278-8137-4974-B88E-1221DA7ABCB1}" type="pres">
      <dgm:prSet presAssocID="{4926C80C-3DEA-4070-A5DA-541B0478FA21}" presName="parentNode" presStyleLbl="revTx" presStyleIdx="0" presStyleCnt="3" custAng="5400000" custScaleY="50577" custLinFactX="175253" custLinFactNeighborX="200000" custLinFactNeighborY="-565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7FB594-5AD1-409A-B73C-DE2064743F3B}" type="pres">
      <dgm:prSet presAssocID="{A847CAE9-F307-41B9-B55A-A30AC0C79724}" presName="sibTrans" presStyleCnt="0"/>
      <dgm:spPr/>
    </dgm:pt>
    <dgm:pt modelId="{63CA4140-A629-47E8-9DD8-645A0656C991}" type="pres">
      <dgm:prSet presAssocID="{55AA4184-86D3-4905-9594-709FB0B30012}" presName="compositeNode" presStyleCnt="0">
        <dgm:presLayoutVars>
          <dgm:bulletEnabled val="1"/>
        </dgm:presLayoutVars>
      </dgm:prSet>
      <dgm:spPr/>
    </dgm:pt>
    <dgm:pt modelId="{6ACC214B-60E2-4BAD-BE33-C5156B20D4D3}" type="pres">
      <dgm:prSet presAssocID="{55AA4184-86D3-4905-9594-709FB0B30012}" presName="image" presStyleLbl="fgImgPlace1" presStyleIdx="1" presStyleCnt="3" custLinFactNeighborY="-1158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t>
        <a:bodyPr/>
        <a:lstStyle/>
        <a:p>
          <a:endParaRPr lang="ru-RU"/>
        </a:p>
      </dgm:t>
    </dgm:pt>
    <dgm:pt modelId="{98E5D050-945A-4D1C-976A-17D73D85A3F9}" type="pres">
      <dgm:prSet presAssocID="{55AA4184-86D3-4905-9594-709FB0B30012}" presName="childNode" presStyleLbl="node1" presStyleIdx="1" presStyleCnt="3" custScaleX="119325" custScaleY="101705" custLinFactNeighborX="2724" custLinFactNeighborY="10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606875-C225-4F64-827C-224353040CCB}" type="pres">
      <dgm:prSet presAssocID="{55AA4184-86D3-4905-9594-709FB0B30012}" presName="parentNode" presStyleLbl="revTx" presStyleIdx="1" presStyleCnt="3" custAng="5400000" custScaleY="34122" custLinFactX="100000" custLinFactNeighborX="171939" custLinFactNeighborY="-525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108763-4D80-4DB4-9922-6270C30F881E}" type="pres">
      <dgm:prSet presAssocID="{C272E120-EA34-4246-B04C-A9DC4AFC33B0}" presName="sibTrans" presStyleCnt="0"/>
      <dgm:spPr/>
    </dgm:pt>
    <dgm:pt modelId="{F857F658-D98A-4911-8E24-116E24E639F5}" type="pres">
      <dgm:prSet presAssocID="{5AAC0AB7-81A1-43D8-89E5-46C5A5AD0396}" presName="compositeNode" presStyleCnt="0">
        <dgm:presLayoutVars>
          <dgm:bulletEnabled val="1"/>
        </dgm:presLayoutVars>
      </dgm:prSet>
      <dgm:spPr/>
    </dgm:pt>
    <dgm:pt modelId="{D5ABE7D8-38F8-4D76-A9D1-A3C832E42E72}" type="pres">
      <dgm:prSet presAssocID="{5AAC0AB7-81A1-43D8-89E5-46C5A5AD0396}" presName="image" presStyleLbl="fgImgPlace1" presStyleIdx="2" presStyleCnt="3" custLinFactNeighborY="-88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t>
        <a:bodyPr/>
        <a:lstStyle/>
        <a:p>
          <a:endParaRPr lang="ru-RU"/>
        </a:p>
      </dgm:t>
    </dgm:pt>
    <dgm:pt modelId="{01169AA4-6DA5-4C6A-9D6B-0E6EDE40F908}" type="pres">
      <dgm:prSet presAssocID="{5AAC0AB7-81A1-43D8-89E5-46C5A5AD0396}" presName="childNode" presStyleLbl="node1" presStyleIdx="2" presStyleCnt="3" custScaleX="104980" custScaleY="101817" custLinFactNeighborY="9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83DD13-E657-4984-B0F2-19085EE67EAF}" type="pres">
      <dgm:prSet presAssocID="{5AAC0AB7-81A1-43D8-89E5-46C5A5AD0396}" presName="parentNode" presStyleLbl="revTx" presStyleIdx="2" presStyleCnt="3" custAng="5400000" custScaleY="51616" custLinFactX="200000" custLinFactNeighborX="245628" custLinFactNeighborY="-571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9F539A8-1AD3-4C28-8539-D61BB67EAAC7}" type="presOf" srcId="{4926C80C-3DEA-4070-A5DA-541B0478FA21}" destId="{14BDE278-8137-4974-B88E-1221DA7ABCB1}" srcOrd="0" destOrd="0" presId="urn:microsoft.com/office/officeart/2005/8/layout/hList2#1"/>
    <dgm:cxn modelId="{941E5D6F-ECFD-4444-B2E9-CFF72AE3E723}" srcId="{55AA4184-86D3-4905-9594-709FB0B30012}" destId="{F22FA9EF-20E4-413E-B9FA-4F1210B67B7F}" srcOrd="0" destOrd="0" parTransId="{15FB0FB9-92F5-4221-9F41-0B5EE50E8616}" sibTransId="{BA2350BD-4AD3-4473-980E-D9691779D9CA}"/>
    <dgm:cxn modelId="{7CE08B50-CF03-4B28-8B92-441C29298866}" type="presOf" srcId="{286E1E2A-294E-407D-94E4-E146B84BC998}" destId="{01169AA4-6DA5-4C6A-9D6B-0E6EDE40F908}" srcOrd="0" destOrd="3" presId="urn:microsoft.com/office/officeart/2005/8/layout/hList2#1"/>
    <dgm:cxn modelId="{2E0C6AC8-D4BA-4110-B747-F2E1D4F5FCE5}" srcId="{5AAC0AB7-81A1-43D8-89E5-46C5A5AD0396}" destId="{286E1E2A-294E-407D-94E4-E146B84BC998}" srcOrd="3" destOrd="0" parTransId="{C60EFC19-DAF2-4017-86AB-5F04EE9EA965}" sibTransId="{46959EEB-1492-46AD-90A4-145CD9EBBCC8}"/>
    <dgm:cxn modelId="{CD69C045-A0DC-42D2-82ED-D0241080FB0C}" type="presOf" srcId="{14416304-B551-4EB9-82F0-145E3E3006AD}" destId="{01169AA4-6DA5-4C6A-9D6B-0E6EDE40F908}" srcOrd="0" destOrd="2" presId="urn:microsoft.com/office/officeart/2005/8/layout/hList2#1"/>
    <dgm:cxn modelId="{DB4DFFB8-AA6B-4B51-938E-9CA3D2919AAC}" type="presOf" srcId="{F22FA9EF-20E4-413E-B9FA-4F1210B67B7F}" destId="{98E5D050-945A-4D1C-976A-17D73D85A3F9}" srcOrd="0" destOrd="0" presId="urn:microsoft.com/office/officeart/2005/8/layout/hList2#1"/>
    <dgm:cxn modelId="{95599877-F9AA-423C-999E-89CA9D0CF43E}" type="presOf" srcId="{BA0A3B13-643E-4ACB-BD2E-77591E5FA0B9}" destId="{29C754C7-44A3-4263-BE93-6EE707987FD5}" srcOrd="0" destOrd="4" presId="urn:microsoft.com/office/officeart/2005/8/layout/hList2#1"/>
    <dgm:cxn modelId="{A94EDEAD-3B45-4946-8027-A61D447C044D}" srcId="{55AA4184-86D3-4905-9594-709FB0B30012}" destId="{51FE9D67-B873-41E6-92EA-E9B7A92B3624}" srcOrd="1" destOrd="0" parTransId="{571072B8-42FA-4469-B70F-666171977C87}" sibTransId="{B8AA26DF-ACC7-4E80-A4FD-EE94861BF7F3}"/>
    <dgm:cxn modelId="{C6C12B5D-DAAD-4B21-A1BC-86660448218C}" type="presOf" srcId="{CFFA8338-DBAC-44AC-9DEC-0D36C7DE899C}" destId="{01169AA4-6DA5-4C6A-9D6B-0E6EDE40F908}" srcOrd="0" destOrd="1" presId="urn:microsoft.com/office/officeart/2005/8/layout/hList2#1"/>
    <dgm:cxn modelId="{12B25999-EB2A-4B5F-83D4-65A69759331D}" type="presOf" srcId="{55AA4184-86D3-4905-9594-709FB0B30012}" destId="{4B606875-C225-4F64-827C-224353040CCB}" srcOrd="0" destOrd="0" presId="urn:microsoft.com/office/officeart/2005/8/layout/hList2#1"/>
    <dgm:cxn modelId="{519B1FC7-4C56-4B99-9CD9-929C0DE448B0}" type="presOf" srcId="{2457C769-573C-458F-AB78-CF49495BC704}" destId="{29C754C7-44A3-4263-BE93-6EE707987FD5}" srcOrd="0" destOrd="6" presId="urn:microsoft.com/office/officeart/2005/8/layout/hList2#1"/>
    <dgm:cxn modelId="{67D4EFF6-DD2A-49DE-9454-63D3C9FF1FAB}" srcId="{5AAC0AB7-81A1-43D8-89E5-46C5A5AD0396}" destId="{12AE9952-2BE2-4BDC-AB37-A2CB46DCA7B8}" srcOrd="0" destOrd="0" parTransId="{4F0DE83F-2DD4-4128-911C-76A29B909D5F}" sibTransId="{0CA5F3F4-4212-4031-BD0F-008D80B0C525}"/>
    <dgm:cxn modelId="{C60AE06C-3912-4EF0-87C6-D600AAEF2477}" srcId="{2F068375-93B1-493F-9E9F-7E3E17E3211F}" destId="{4926C80C-3DEA-4070-A5DA-541B0478FA21}" srcOrd="0" destOrd="0" parTransId="{95FBAB65-122F-4734-8DC7-A25293D683AB}" sibTransId="{A847CAE9-F307-41B9-B55A-A30AC0C79724}"/>
    <dgm:cxn modelId="{64343FA5-A48C-404D-A94A-A3352D0732CE}" srcId="{4926C80C-3DEA-4070-A5DA-541B0478FA21}" destId="{2457C769-573C-458F-AB78-CF49495BC704}" srcOrd="6" destOrd="0" parTransId="{C3C6BC60-BEA9-4F2D-B05C-A9CE02828362}" sibTransId="{8F24D2DA-5EAC-4A49-8DF2-6844B6F2484E}"/>
    <dgm:cxn modelId="{5FA11483-CD53-445B-81C0-5A4565CDC5DD}" type="presOf" srcId="{3AD3D4AF-33ED-4A56-BCF8-3727C03F534F}" destId="{29C754C7-44A3-4263-BE93-6EE707987FD5}" srcOrd="0" destOrd="5" presId="urn:microsoft.com/office/officeart/2005/8/layout/hList2#1"/>
    <dgm:cxn modelId="{B7BD3B0C-F13D-49A0-919D-62337A2CF239}" type="presOf" srcId="{9EAA273E-541B-4810-B6EC-2DF2D87DC917}" destId="{29C754C7-44A3-4263-BE93-6EE707987FD5}" srcOrd="0" destOrd="1" presId="urn:microsoft.com/office/officeart/2005/8/layout/hList2#1"/>
    <dgm:cxn modelId="{FC9B3EF4-50EE-4B8E-A0D3-FAEDA43FD9F3}" srcId="{4926C80C-3DEA-4070-A5DA-541B0478FA21}" destId="{AD88972D-6B46-4D09-9DF3-1E69E5A1C968}" srcOrd="2" destOrd="0" parTransId="{C3B7FFAB-1E08-460A-A88B-C8028B05CA98}" sibTransId="{B844EC48-2584-4DFD-ADE8-4AA67C9D31D3}"/>
    <dgm:cxn modelId="{39349F18-1F2B-4057-B852-9DF1E0CBBB76}" srcId="{4926C80C-3DEA-4070-A5DA-541B0478FA21}" destId="{BA0A3B13-643E-4ACB-BD2E-77591E5FA0B9}" srcOrd="4" destOrd="0" parTransId="{376036A6-152D-48BD-89AC-4323BF46F6FE}" sibTransId="{73CA58F0-986A-4C8B-A2A7-F29880D72928}"/>
    <dgm:cxn modelId="{2C3769B5-DEFF-4BFD-8DC0-40FB15692B11}" srcId="{4926C80C-3DEA-4070-A5DA-541B0478FA21}" destId="{8F460438-E60D-47CB-9B90-214CD4E929D0}" srcOrd="3" destOrd="0" parTransId="{CD8C6463-8955-4CF8-B897-7033588C2D4C}" sibTransId="{4F5CE9A4-DDFD-422F-8721-5B4672EB1A55}"/>
    <dgm:cxn modelId="{71B596BB-66BA-4A45-A89F-81327C213EE4}" srcId="{5AAC0AB7-81A1-43D8-89E5-46C5A5AD0396}" destId="{14416304-B551-4EB9-82F0-145E3E3006AD}" srcOrd="2" destOrd="0" parTransId="{9964A295-7E20-416D-B2B4-2DF429CD37AE}" sibTransId="{5A420385-F2C4-42F7-A961-13C9F16C5C0A}"/>
    <dgm:cxn modelId="{9317CC86-CA61-4229-86DB-15A72589087F}" type="presOf" srcId="{5AAC0AB7-81A1-43D8-89E5-46C5A5AD0396}" destId="{9883DD13-E657-4984-B0F2-19085EE67EAF}" srcOrd="0" destOrd="0" presId="urn:microsoft.com/office/officeart/2005/8/layout/hList2#1"/>
    <dgm:cxn modelId="{B90F6AFC-E9D7-47A8-B326-0624122CCABE}" srcId="{4926C80C-3DEA-4070-A5DA-541B0478FA21}" destId="{3AD3D4AF-33ED-4A56-BCF8-3727C03F534F}" srcOrd="5" destOrd="0" parTransId="{3302F566-624B-4623-A3E9-2D8343186705}" sibTransId="{A60C2047-A174-4484-BA55-7EBC5F89A201}"/>
    <dgm:cxn modelId="{EA139A63-26FC-44CA-8284-31765825429A}" type="presOf" srcId="{2F068375-93B1-493F-9E9F-7E3E17E3211F}" destId="{79D2A8D9-CB17-4C58-B089-EDF69831A3BC}" srcOrd="0" destOrd="0" presId="urn:microsoft.com/office/officeart/2005/8/layout/hList2#1"/>
    <dgm:cxn modelId="{DFCD9880-5EE8-4853-AF1D-8187C9F04B41}" srcId="{5AAC0AB7-81A1-43D8-89E5-46C5A5AD0396}" destId="{CFFA8338-DBAC-44AC-9DEC-0D36C7DE899C}" srcOrd="1" destOrd="0" parTransId="{F41003EE-0CEB-4E1B-8D89-4D765C3490E8}" sibTransId="{08B7BDAA-1584-4E63-B6BB-B08EC2ED9FA6}"/>
    <dgm:cxn modelId="{FDE988C8-30FA-4DF2-AD1F-0BAC8C040598}" srcId="{4926C80C-3DEA-4070-A5DA-541B0478FA21}" destId="{9EAA273E-541B-4810-B6EC-2DF2D87DC917}" srcOrd="1" destOrd="0" parTransId="{E766523D-D8B0-4853-80F6-D219666E439B}" sibTransId="{4B99495A-E546-4C33-BBC1-50D9372A26C6}"/>
    <dgm:cxn modelId="{60C8492E-B489-4E86-BDAD-1C49EDC2DFD4}" type="presOf" srcId="{51FE9D67-B873-41E6-92EA-E9B7A92B3624}" destId="{98E5D050-945A-4D1C-976A-17D73D85A3F9}" srcOrd="0" destOrd="1" presId="urn:microsoft.com/office/officeart/2005/8/layout/hList2#1"/>
    <dgm:cxn modelId="{626B4945-04FB-4D77-BEB7-714E873045AD}" type="presOf" srcId="{AD88972D-6B46-4D09-9DF3-1E69E5A1C968}" destId="{29C754C7-44A3-4263-BE93-6EE707987FD5}" srcOrd="0" destOrd="2" presId="urn:microsoft.com/office/officeart/2005/8/layout/hList2#1"/>
    <dgm:cxn modelId="{FEC90461-5F3A-43E7-87CA-E11A4FE9F3D6}" type="presOf" srcId="{B1B23BE5-7087-4797-8373-0FF77CBCAA25}" destId="{29C754C7-44A3-4263-BE93-6EE707987FD5}" srcOrd="0" destOrd="0" presId="urn:microsoft.com/office/officeart/2005/8/layout/hList2#1"/>
    <dgm:cxn modelId="{4703B0D9-157F-4502-BAC5-2849BB9DC586}" srcId="{4926C80C-3DEA-4070-A5DA-541B0478FA21}" destId="{B1B23BE5-7087-4797-8373-0FF77CBCAA25}" srcOrd="0" destOrd="0" parTransId="{36C3DBF0-AB6E-4EF0-AE77-008539FC6FBB}" sibTransId="{88B9A092-B73D-400B-BD16-FA0D44E908EC}"/>
    <dgm:cxn modelId="{1F060DA6-9C64-4440-9D41-55F96721605A}" srcId="{2F068375-93B1-493F-9E9F-7E3E17E3211F}" destId="{55AA4184-86D3-4905-9594-709FB0B30012}" srcOrd="1" destOrd="0" parTransId="{0D2BD420-70F2-4CD9-8719-4C42C2E21AAC}" sibTransId="{C272E120-EA34-4246-B04C-A9DC4AFC33B0}"/>
    <dgm:cxn modelId="{034711D9-FC83-49B8-B1DA-3FCE02699DA1}" type="presOf" srcId="{8F460438-E60D-47CB-9B90-214CD4E929D0}" destId="{29C754C7-44A3-4263-BE93-6EE707987FD5}" srcOrd="0" destOrd="3" presId="urn:microsoft.com/office/officeart/2005/8/layout/hList2#1"/>
    <dgm:cxn modelId="{BCAE2F1D-10D9-4F2B-A851-B10B4AACB156}" type="presOf" srcId="{12AE9952-2BE2-4BDC-AB37-A2CB46DCA7B8}" destId="{01169AA4-6DA5-4C6A-9D6B-0E6EDE40F908}" srcOrd="0" destOrd="0" presId="urn:microsoft.com/office/officeart/2005/8/layout/hList2#1"/>
    <dgm:cxn modelId="{E4651078-E4E7-41AA-A781-C599BDFFF66D}" srcId="{2F068375-93B1-493F-9E9F-7E3E17E3211F}" destId="{5AAC0AB7-81A1-43D8-89E5-46C5A5AD0396}" srcOrd="2" destOrd="0" parTransId="{86AD58DE-EA26-44A2-BA7B-CB9C9226721F}" sibTransId="{1F2D13B3-E8C0-46F6-ADFA-2F6DC35BE3B6}"/>
    <dgm:cxn modelId="{D8AB40E3-6653-47EE-9729-A6D9FD5F6C89}" type="presParOf" srcId="{79D2A8D9-CB17-4C58-B089-EDF69831A3BC}" destId="{83C7ECE3-494C-4B9C-8885-5C6E490F795B}" srcOrd="0" destOrd="0" presId="urn:microsoft.com/office/officeart/2005/8/layout/hList2#1"/>
    <dgm:cxn modelId="{210B74D0-E680-4B41-A471-2F5CF3B9F197}" type="presParOf" srcId="{83C7ECE3-494C-4B9C-8885-5C6E490F795B}" destId="{11C263CF-8B38-47A1-817F-5499CDCDBFE8}" srcOrd="0" destOrd="0" presId="urn:microsoft.com/office/officeart/2005/8/layout/hList2#1"/>
    <dgm:cxn modelId="{CCD96BAF-C79D-468F-B9A0-1906F8F86CDD}" type="presParOf" srcId="{83C7ECE3-494C-4B9C-8885-5C6E490F795B}" destId="{29C754C7-44A3-4263-BE93-6EE707987FD5}" srcOrd="1" destOrd="0" presId="urn:microsoft.com/office/officeart/2005/8/layout/hList2#1"/>
    <dgm:cxn modelId="{5B5C1204-2242-4AD6-98AD-B6E164B60F7C}" type="presParOf" srcId="{83C7ECE3-494C-4B9C-8885-5C6E490F795B}" destId="{14BDE278-8137-4974-B88E-1221DA7ABCB1}" srcOrd="2" destOrd="0" presId="urn:microsoft.com/office/officeart/2005/8/layout/hList2#1"/>
    <dgm:cxn modelId="{2A3E5358-8F92-4B1D-9BD1-2080881B9501}" type="presParOf" srcId="{79D2A8D9-CB17-4C58-B089-EDF69831A3BC}" destId="{F77FB594-5AD1-409A-B73C-DE2064743F3B}" srcOrd="1" destOrd="0" presId="urn:microsoft.com/office/officeart/2005/8/layout/hList2#1"/>
    <dgm:cxn modelId="{31C48F37-AC62-416A-929E-52FB9F441340}" type="presParOf" srcId="{79D2A8D9-CB17-4C58-B089-EDF69831A3BC}" destId="{63CA4140-A629-47E8-9DD8-645A0656C991}" srcOrd="2" destOrd="0" presId="urn:microsoft.com/office/officeart/2005/8/layout/hList2#1"/>
    <dgm:cxn modelId="{F688216C-6216-4524-A764-FDD3EF770774}" type="presParOf" srcId="{63CA4140-A629-47E8-9DD8-645A0656C991}" destId="{6ACC214B-60E2-4BAD-BE33-C5156B20D4D3}" srcOrd="0" destOrd="0" presId="urn:microsoft.com/office/officeart/2005/8/layout/hList2#1"/>
    <dgm:cxn modelId="{42D79B62-1929-4CFE-A05D-A8460AF5CA56}" type="presParOf" srcId="{63CA4140-A629-47E8-9DD8-645A0656C991}" destId="{98E5D050-945A-4D1C-976A-17D73D85A3F9}" srcOrd="1" destOrd="0" presId="urn:microsoft.com/office/officeart/2005/8/layout/hList2#1"/>
    <dgm:cxn modelId="{47F9500A-BEB3-4F5F-BB67-2804867E6950}" type="presParOf" srcId="{63CA4140-A629-47E8-9DD8-645A0656C991}" destId="{4B606875-C225-4F64-827C-224353040CCB}" srcOrd="2" destOrd="0" presId="urn:microsoft.com/office/officeart/2005/8/layout/hList2#1"/>
    <dgm:cxn modelId="{6B2320F2-4A9A-47D0-95A6-A65527E4A911}" type="presParOf" srcId="{79D2A8D9-CB17-4C58-B089-EDF69831A3BC}" destId="{F7108763-4D80-4DB4-9922-6270C30F881E}" srcOrd="3" destOrd="0" presId="urn:microsoft.com/office/officeart/2005/8/layout/hList2#1"/>
    <dgm:cxn modelId="{EE38D7B6-C172-4BC3-884C-B070FD57CEC3}" type="presParOf" srcId="{79D2A8D9-CB17-4C58-B089-EDF69831A3BC}" destId="{F857F658-D98A-4911-8E24-116E24E639F5}" srcOrd="4" destOrd="0" presId="urn:microsoft.com/office/officeart/2005/8/layout/hList2#1"/>
    <dgm:cxn modelId="{6687580A-1D13-4519-A7F8-23D9D337C2E4}" type="presParOf" srcId="{F857F658-D98A-4911-8E24-116E24E639F5}" destId="{D5ABE7D8-38F8-4D76-A9D1-A3C832E42E72}" srcOrd="0" destOrd="0" presId="urn:microsoft.com/office/officeart/2005/8/layout/hList2#1"/>
    <dgm:cxn modelId="{B52B6A6F-2B4C-446D-9F34-6A247B42ABF6}" type="presParOf" srcId="{F857F658-D98A-4911-8E24-116E24E639F5}" destId="{01169AA4-6DA5-4C6A-9D6B-0E6EDE40F908}" srcOrd="1" destOrd="0" presId="urn:microsoft.com/office/officeart/2005/8/layout/hList2#1"/>
    <dgm:cxn modelId="{2127C24C-108A-4A14-945C-5BAC5C22A8BE}" type="presParOf" srcId="{F857F658-D98A-4911-8E24-116E24E639F5}" destId="{9883DD13-E657-4984-B0F2-19085EE67EAF}" srcOrd="2" destOrd="0" presId="urn:microsoft.com/office/officeart/2005/8/layout/h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068375-93B1-493F-9E9F-7E3E17E3211F}" type="doc">
      <dgm:prSet loTypeId="urn:microsoft.com/office/officeart/2005/8/layout/hList2#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26C80C-3DEA-4070-A5DA-541B0478FA21}">
      <dgm:prSet phldrT="[Текст]" custT="1"/>
      <dgm:spPr/>
      <dgm:t>
        <a:bodyPr/>
        <a:lstStyle/>
        <a:p>
          <a:pPr algn="ctr"/>
          <a:r>
            <a:rPr lang="ru-RU" sz="1400" dirty="0" smtClean="0"/>
            <a:t>ТРАДИЦИОННЫЕ </a:t>
          </a:r>
        </a:p>
        <a:p>
          <a:pPr algn="ctr"/>
          <a:r>
            <a:rPr lang="ru-RU" sz="1400" dirty="0" smtClean="0"/>
            <a:t>ФУНКЦИИ</a:t>
          </a:r>
          <a:endParaRPr lang="ru-RU" sz="1400" dirty="0"/>
        </a:p>
      </dgm:t>
    </dgm:pt>
    <dgm:pt modelId="{95FBAB65-122F-4734-8DC7-A25293D683AB}" type="parTrans" cxnId="{C60AE06C-3912-4EF0-87C6-D600AAEF2477}">
      <dgm:prSet/>
      <dgm:spPr/>
      <dgm:t>
        <a:bodyPr/>
        <a:lstStyle/>
        <a:p>
          <a:endParaRPr lang="ru-RU"/>
        </a:p>
      </dgm:t>
    </dgm:pt>
    <dgm:pt modelId="{A847CAE9-F307-41B9-B55A-A30AC0C79724}" type="sibTrans" cxnId="{C60AE06C-3912-4EF0-87C6-D600AAEF2477}">
      <dgm:prSet/>
      <dgm:spPr/>
      <dgm:t>
        <a:bodyPr/>
        <a:lstStyle/>
        <a:p>
          <a:endParaRPr lang="ru-RU"/>
        </a:p>
      </dgm:t>
    </dgm:pt>
    <dgm:pt modelId="{B1B23BE5-7087-4797-8373-0FF77CBCAA25}">
      <dgm:prSet phldrT="[Текст]" custT="1"/>
      <dgm:spPr/>
      <dgm:t>
        <a:bodyPr/>
        <a:lstStyle/>
        <a:p>
          <a:r>
            <a:rPr lang="ru-RU" sz="1400" dirty="0" smtClean="0"/>
            <a:t>Учет и распределение доходов</a:t>
          </a:r>
          <a:endParaRPr lang="ru-RU" sz="1400" dirty="0"/>
        </a:p>
      </dgm:t>
    </dgm:pt>
    <dgm:pt modelId="{36C3DBF0-AB6E-4EF0-AE77-008539FC6FBB}" type="parTrans" cxnId="{4703B0D9-157F-4502-BAC5-2849BB9DC586}">
      <dgm:prSet/>
      <dgm:spPr/>
      <dgm:t>
        <a:bodyPr/>
        <a:lstStyle/>
        <a:p>
          <a:endParaRPr lang="ru-RU"/>
        </a:p>
      </dgm:t>
    </dgm:pt>
    <dgm:pt modelId="{88B9A092-B73D-400B-BD16-FA0D44E908EC}" type="sibTrans" cxnId="{4703B0D9-157F-4502-BAC5-2849BB9DC586}">
      <dgm:prSet/>
      <dgm:spPr/>
      <dgm:t>
        <a:bodyPr/>
        <a:lstStyle/>
        <a:p>
          <a:endParaRPr lang="ru-RU"/>
        </a:p>
      </dgm:t>
    </dgm:pt>
    <dgm:pt modelId="{9EAA273E-541B-4810-B6EC-2DF2D87DC917}">
      <dgm:prSet phldrT="[Текст]" custT="1"/>
      <dgm:spPr/>
      <dgm:t>
        <a:bodyPr/>
        <a:lstStyle/>
        <a:p>
          <a:r>
            <a:rPr lang="ru-RU" sz="1400" dirty="0" smtClean="0"/>
            <a:t>Управление расходами</a:t>
          </a:r>
          <a:endParaRPr lang="ru-RU" sz="1400" dirty="0"/>
        </a:p>
      </dgm:t>
    </dgm:pt>
    <dgm:pt modelId="{E766523D-D8B0-4853-80F6-D219666E439B}" type="parTrans" cxnId="{FDE988C8-30FA-4DF2-AD1F-0BAC8C040598}">
      <dgm:prSet/>
      <dgm:spPr/>
      <dgm:t>
        <a:bodyPr/>
        <a:lstStyle/>
        <a:p>
          <a:endParaRPr lang="ru-RU"/>
        </a:p>
      </dgm:t>
    </dgm:pt>
    <dgm:pt modelId="{4B99495A-E546-4C33-BBC1-50D9372A26C6}" type="sibTrans" cxnId="{FDE988C8-30FA-4DF2-AD1F-0BAC8C040598}">
      <dgm:prSet/>
      <dgm:spPr/>
      <dgm:t>
        <a:bodyPr/>
        <a:lstStyle/>
        <a:p>
          <a:endParaRPr lang="ru-RU"/>
        </a:p>
      </dgm:t>
    </dgm:pt>
    <dgm:pt modelId="{F22FA9EF-20E4-413E-B9FA-4F1210B67B7F}">
      <dgm:prSet phldrT="[Текст]" custT="1"/>
      <dgm:spPr/>
      <dgm:t>
        <a:bodyPr/>
        <a:lstStyle/>
        <a:p>
          <a:r>
            <a:rPr lang="ru-RU" sz="1100" dirty="0" smtClean="0"/>
            <a:t> </a:t>
          </a:r>
          <a:r>
            <a:rPr lang="ru-RU" sz="1400" dirty="0" smtClean="0"/>
            <a:t>Выдача сертификатов ключей электронной подписи</a:t>
          </a:r>
          <a:endParaRPr lang="ru-RU" sz="1400" dirty="0"/>
        </a:p>
      </dgm:t>
    </dgm:pt>
    <dgm:pt modelId="{15FB0FB9-92F5-4221-9F41-0B5EE50E8616}" type="parTrans" cxnId="{941E5D6F-ECFD-4444-B2E9-CFF72AE3E723}">
      <dgm:prSet/>
      <dgm:spPr/>
      <dgm:t>
        <a:bodyPr/>
        <a:lstStyle/>
        <a:p>
          <a:endParaRPr lang="ru-RU"/>
        </a:p>
      </dgm:t>
    </dgm:pt>
    <dgm:pt modelId="{BA2350BD-4AD3-4473-980E-D9691779D9CA}" type="sibTrans" cxnId="{941E5D6F-ECFD-4444-B2E9-CFF72AE3E723}">
      <dgm:prSet/>
      <dgm:spPr/>
      <dgm:t>
        <a:bodyPr/>
        <a:lstStyle/>
        <a:p>
          <a:endParaRPr lang="ru-RU"/>
        </a:p>
      </dgm:t>
    </dgm:pt>
    <dgm:pt modelId="{12AE9952-2BE2-4BDC-AB37-A2CB46DCA7B8}">
      <dgm:prSet phldrT="[Текст]" custT="1"/>
      <dgm:spPr/>
      <dgm:t>
        <a:bodyPr/>
        <a:lstStyle/>
        <a:p>
          <a:pPr algn="l"/>
          <a:r>
            <a:rPr lang="ru-RU" sz="1150" dirty="0" smtClean="0"/>
            <a:t>Размещение средств федерального бюджета на банковские депозиты</a:t>
          </a:r>
          <a:endParaRPr lang="ru-RU" sz="1150" dirty="0"/>
        </a:p>
      </dgm:t>
    </dgm:pt>
    <dgm:pt modelId="{4F0DE83F-2DD4-4128-911C-76A29B909D5F}" type="parTrans" cxnId="{67D4EFF6-DD2A-49DE-9454-63D3C9FF1FAB}">
      <dgm:prSet/>
      <dgm:spPr/>
      <dgm:t>
        <a:bodyPr/>
        <a:lstStyle/>
        <a:p>
          <a:endParaRPr lang="ru-RU"/>
        </a:p>
      </dgm:t>
    </dgm:pt>
    <dgm:pt modelId="{0CA5F3F4-4212-4031-BD0F-008D80B0C525}" type="sibTrans" cxnId="{67D4EFF6-DD2A-49DE-9454-63D3C9FF1FAB}">
      <dgm:prSet/>
      <dgm:spPr/>
      <dgm:t>
        <a:bodyPr/>
        <a:lstStyle/>
        <a:p>
          <a:endParaRPr lang="ru-RU"/>
        </a:p>
      </dgm:t>
    </dgm:pt>
    <dgm:pt modelId="{14416304-B551-4EB9-82F0-145E3E3006AD}">
      <dgm:prSet phldrT="[Текст]" custT="1"/>
      <dgm:spPr/>
      <dgm:t>
        <a:bodyPr/>
        <a:lstStyle/>
        <a:p>
          <a:pPr algn="l"/>
          <a:r>
            <a:rPr lang="ru-RU" sz="1150" dirty="0" smtClean="0"/>
            <a:t> Предоставление бюджетных кредитов бюджетам субъектов РФ и муниципалитетам</a:t>
          </a:r>
          <a:endParaRPr lang="ru-RU" sz="1150" dirty="0"/>
        </a:p>
      </dgm:t>
    </dgm:pt>
    <dgm:pt modelId="{9964A295-7E20-416D-B2B4-2DF429CD37AE}" type="parTrans" cxnId="{71B596BB-66BA-4A45-A89F-81327C213EE4}">
      <dgm:prSet/>
      <dgm:spPr/>
      <dgm:t>
        <a:bodyPr/>
        <a:lstStyle/>
        <a:p>
          <a:endParaRPr lang="ru-RU"/>
        </a:p>
      </dgm:t>
    </dgm:pt>
    <dgm:pt modelId="{5A420385-F2C4-42F7-A961-13C9F16C5C0A}" type="sibTrans" cxnId="{71B596BB-66BA-4A45-A89F-81327C213EE4}">
      <dgm:prSet/>
      <dgm:spPr/>
      <dgm:t>
        <a:bodyPr/>
        <a:lstStyle/>
        <a:p>
          <a:endParaRPr lang="ru-RU"/>
        </a:p>
      </dgm:t>
    </dgm:pt>
    <dgm:pt modelId="{AD88972D-6B46-4D09-9DF3-1E69E5A1C968}">
      <dgm:prSet phldrT="[Текст]" custT="1"/>
      <dgm:spPr/>
      <dgm:t>
        <a:bodyPr/>
        <a:lstStyle/>
        <a:p>
          <a:r>
            <a:rPr lang="ru-RU" sz="1400" dirty="0" smtClean="0"/>
            <a:t>Учет и отчетность</a:t>
          </a:r>
          <a:endParaRPr lang="ru-RU" sz="1400" dirty="0"/>
        </a:p>
      </dgm:t>
    </dgm:pt>
    <dgm:pt modelId="{C3B7FFAB-1E08-460A-A88B-C8028B05CA98}" type="parTrans" cxnId="{FC9B3EF4-50EE-4B8E-A0D3-FAEDA43FD9F3}">
      <dgm:prSet/>
      <dgm:spPr/>
      <dgm:t>
        <a:bodyPr/>
        <a:lstStyle/>
        <a:p>
          <a:endParaRPr lang="ru-RU"/>
        </a:p>
      </dgm:t>
    </dgm:pt>
    <dgm:pt modelId="{B844EC48-2584-4DFD-ADE8-4AA67C9D31D3}" type="sibTrans" cxnId="{FC9B3EF4-50EE-4B8E-A0D3-FAEDA43FD9F3}">
      <dgm:prSet/>
      <dgm:spPr/>
      <dgm:t>
        <a:bodyPr/>
        <a:lstStyle/>
        <a:p>
          <a:endParaRPr lang="ru-RU"/>
        </a:p>
      </dgm:t>
    </dgm:pt>
    <dgm:pt modelId="{8F460438-E60D-47CB-9B90-214CD4E929D0}">
      <dgm:prSet phldrT="[Текст]" custT="1"/>
      <dgm:spPr/>
      <dgm:t>
        <a:bodyPr/>
        <a:lstStyle/>
        <a:p>
          <a:r>
            <a:rPr lang="ru-RU" sz="1400" dirty="0" smtClean="0"/>
            <a:t>Предварительный финансовый контроль</a:t>
          </a:r>
          <a:endParaRPr lang="ru-RU" sz="1400" dirty="0"/>
        </a:p>
      </dgm:t>
    </dgm:pt>
    <dgm:pt modelId="{CD8C6463-8955-4CF8-B897-7033588C2D4C}" type="parTrans" cxnId="{2C3769B5-DEFF-4BFD-8DC0-40FB15692B11}">
      <dgm:prSet/>
      <dgm:spPr/>
      <dgm:t>
        <a:bodyPr/>
        <a:lstStyle/>
        <a:p>
          <a:endParaRPr lang="ru-RU"/>
        </a:p>
      </dgm:t>
    </dgm:pt>
    <dgm:pt modelId="{4F5CE9A4-DDFD-422F-8721-5B4672EB1A55}" type="sibTrans" cxnId="{2C3769B5-DEFF-4BFD-8DC0-40FB15692B11}">
      <dgm:prSet/>
      <dgm:spPr/>
      <dgm:t>
        <a:bodyPr/>
        <a:lstStyle/>
        <a:p>
          <a:endParaRPr lang="ru-RU"/>
        </a:p>
      </dgm:t>
    </dgm:pt>
    <dgm:pt modelId="{BA0A3B13-643E-4ACB-BD2E-77591E5FA0B9}">
      <dgm:prSet phldrT="[Текст]" custT="1"/>
      <dgm:spPr/>
      <dgm:t>
        <a:bodyPr/>
        <a:lstStyle/>
        <a:p>
          <a:r>
            <a:rPr lang="ru-RU" sz="1400" dirty="0" smtClean="0"/>
            <a:t>Казначейское сопровождение контрактов (договоров, соглашений)</a:t>
          </a:r>
          <a:endParaRPr lang="ru-RU" sz="1400" dirty="0"/>
        </a:p>
      </dgm:t>
    </dgm:pt>
    <dgm:pt modelId="{376036A6-152D-48BD-89AC-4323BF46F6FE}" type="parTrans" cxnId="{39349F18-1F2B-4057-B852-9DF1E0CBBB76}">
      <dgm:prSet/>
      <dgm:spPr/>
      <dgm:t>
        <a:bodyPr/>
        <a:lstStyle/>
        <a:p>
          <a:endParaRPr lang="ru-RU"/>
        </a:p>
      </dgm:t>
    </dgm:pt>
    <dgm:pt modelId="{73CA58F0-986A-4C8B-A2A7-F29880D72928}" type="sibTrans" cxnId="{39349F18-1F2B-4057-B852-9DF1E0CBBB76}">
      <dgm:prSet/>
      <dgm:spPr/>
      <dgm:t>
        <a:bodyPr/>
        <a:lstStyle/>
        <a:p>
          <a:endParaRPr lang="ru-RU"/>
        </a:p>
      </dgm:t>
    </dgm:pt>
    <dgm:pt modelId="{3AD3D4AF-33ED-4A56-BCF8-3727C03F534F}">
      <dgm:prSet phldrT="[Текст]" custT="1"/>
      <dgm:spPr/>
      <dgm:t>
        <a:bodyPr/>
        <a:lstStyle/>
        <a:p>
          <a:r>
            <a:rPr lang="ru-RU" sz="1400" dirty="0" smtClean="0"/>
            <a:t>Обеспечение ликвидности счета федерального бюджета</a:t>
          </a:r>
          <a:endParaRPr lang="ru-RU" sz="1400" dirty="0"/>
        </a:p>
      </dgm:t>
    </dgm:pt>
    <dgm:pt modelId="{3302F566-624B-4623-A3E9-2D8343186705}" type="parTrans" cxnId="{B90F6AFC-E9D7-47A8-B326-0624122CCABE}">
      <dgm:prSet/>
      <dgm:spPr/>
      <dgm:t>
        <a:bodyPr/>
        <a:lstStyle/>
        <a:p>
          <a:endParaRPr lang="ru-RU"/>
        </a:p>
      </dgm:t>
    </dgm:pt>
    <dgm:pt modelId="{A60C2047-A174-4484-BA55-7EBC5F89A201}" type="sibTrans" cxnId="{B90F6AFC-E9D7-47A8-B326-0624122CCABE}">
      <dgm:prSet/>
      <dgm:spPr/>
      <dgm:t>
        <a:bodyPr/>
        <a:lstStyle/>
        <a:p>
          <a:endParaRPr lang="ru-RU"/>
        </a:p>
      </dgm:t>
    </dgm:pt>
    <dgm:pt modelId="{2457C769-573C-458F-AB78-CF49495BC704}">
      <dgm:prSet phldrT="[Текст]" custT="1"/>
      <dgm:spPr/>
      <dgm:t>
        <a:bodyPr/>
        <a:lstStyle/>
        <a:p>
          <a:r>
            <a:rPr lang="ru-RU" sz="1400" dirty="0" smtClean="0"/>
            <a:t>Обеспечение наличными</a:t>
          </a:r>
          <a:endParaRPr lang="ru-RU" sz="1400" dirty="0"/>
        </a:p>
      </dgm:t>
    </dgm:pt>
    <dgm:pt modelId="{C3C6BC60-BEA9-4F2D-B05C-A9CE02828362}" type="parTrans" cxnId="{64343FA5-A48C-404D-A94A-A3352D0732CE}">
      <dgm:prSet/>
      <dgm:spPr/>
      <dgm:t>
        <a:bodyPr/>
        <a:lstStyle/>
        <a:p>
          <a:endParaRPr lang="ru-RU"/>
        </a:p>
      </dgm:t>
    </dgm:pt>
    <dgm:pt modelId="{8F24D2DA-5EAC-4A49-8DF2-6844B6F2484E}" type="sibTrans" cxnId="{64343FA5-A48C-404D-A94A-A3352D0732CE}">
      <dgm:prSet/>
      <dgm:spPr/>
      <dgm:t>
        <a:bodyPr/>
        <a:lstStyle/>
        <a:p>
          <a:endParaRPr lang="ru-RU"/>
        </a:p>
      </dgm:t>
    </dgm:pt>
    <dgm:pt modelId="{286E1E2A-294E-407D-94E4-E146B84BC998}">
      <dgm:prSet phldrT="[Текст]" custT="1"/>
      <dgm:spPr/>
      <dgm:t>
        <a:bodyPr/>
        <a:lstStyle/>
        <a:p>
          <a:pPr algn="l"/>
          <a:r>
            <a:rPr lang="ru-RU" sz="1150" dirty="0" smtClean="0"/>
            <a:t>Покупка (продажа) иностранной валюты</a:t>
          </a:r>
          <a:endParaRPr lang="ru-RU" sz="1150" dirty="0"/>
        </a:p>
      </dgm:t>
    </dgm:pt>
    <dgm:pt modelId="{C60EFC19-DAF2-4017-86AB-5F04EE9EA965}" type="parTrans" cxnId="{2E0C6AC8-D4BA-4110-B747-F2E1D4F5FCE5}">
      <dgm:prSet/>
      <dgm:spPr/>
      <dgm:t>
        <a:bodyPr/>
        <a:lstStyle/>
        <a:p>
          <a:endParaRPr lang="ru-RU"/>
        </a:p>
      </dgm:t>
    </dgm:pt>
    <dgm:pt modelId="{46959EEB-1492-46AD-90A4-145CD9EBBCC8}" type="sibTrans" cxnId="{2E0C6AC8-D4BA-4110-B747-F2E1D4F5FCE5}">
      <dgm:prSet/>
      <dgm:spPr/>
      <dgm:t>
        <a:bodyPr/>
        <a:lstStyle/>
        <a:p>
          <a:endParaRPr lang="ru-RU"/>
        </a:p>
      </dgm:t>
    </dgm:pt>
    <dgm:pt modelId="{CFFA8338-DBAC-44AC-9DEC-0D36C7DE899C}">
      <dgm:prSet phldrT="[Текст]" custT="1"/>
      <dgm:spPr/>
      <dgm:t>
        <a:bodyPr/>
        <a:lstStyle/>
        <a:p>
          <a:pPr algn="l"/>
          <a:r>
            <a:rPr lang="ru-RU" sz="1150" dirty="0" smtClean="0"/>
            <a:t>Покупка (продажа) ценных бумаг по договорам РЕПО</a:t>
          </a:r>
          <a:endParaRPr lang="ru-RU" sz="1150" dirty="0"/>
        </a:p>
      </dgm:t>
    </dgm:pt>
    <dgm:pt modelId="{F41003EE-0CEB-4E1B-8D89-4D765C3490E8}" type="parTrans" cxnId="{DFCD9880-5EE8-4853-AF1D-8187C9F04B41}">
      <dgm:prSet/>
      <dgm:spPr/>
      <dgm:t>
        <a:bodyPr/>
        <a:lstStyle/>
        <a:p>
          <a:endParaRPr lang="ru-RU"/>
        </a:p>
      </dgm:t>
    </dgm:pt>
    <dgm:pt modelId="{08B7BDAA-1584-4E63-B6BB-B08EC2ED9FA6}" type="sibTrans" cxnId="{DFCD9880-5EE8-4853-AF1D-8187C9F04B41}">
      <dgm:prSet/>
      <dgm:spPr/>
      <dgm:t>
        <a:bodyPr/>
        <a:lstStyle/>
        <a:p>
          <a:endParaRPr lang="ru-RU"/>
        </a:p>
      </dgm:t>
    </dgm:pt>
    <dgm:pt modelId="{5AAC0AB7-81A1-43D8-89E5-46C5A5AD0396}">
      <dgm:prSet phldrT="[Текст]"/>
      <dgm:spPr/>
      <dgm:t>
        <a:bodyPr/>
        <a:lstStyle/>
        <a:p>
          <a:pPr algn="ctr"/>
          <a:endParaRPr lang="ru-RU" dirty="0"/>
        </a:p>
      </dgm:t>
    </dgm:pt>
    <dgm:pt modelId="{1F2D13B3-E8C0-46F6-ADFA-2F6DC35BE3B6}" type="sibTrans" cxnId="{E4651078-E4E7-41AA-A781-C599BDFFF66D}">
      <dgm:prSet/>
      <dgm:spPr/>
      <dgm:t>
        <a:bodyPr/>
        <a:lstStyle/>
        <a:p>
          <a:endParaRPr lang="ru-RU"/>
        </a:p>
      </dgm:t>
    </dgm:pt>
    <dgm:pt modelId="{86AD58DE-EA26-44A2-BA7B-CB9C9226721F}" type="parTrans" cxnId="{E4651078-E4E7-41AA-A781-C599BDFFF66D}">
      <dgm:prSet/>
      <dgm:spPr/>
      <dgm:t>
        <a:bodyPr/>
        <a:lstStyle/>
        <a:p>
          <a:endParaRPr lang="ru-RU"/>
        </a:p>
      </dgm:t>
    </dgm:pt>
    <dgm:pt modelId="{55AA4184-86D3-4905-9594-709FB0B30012}">
      <dgm:prSet phldrT="[Текст]"/>
      <dgm:spPr/>
      <dgm:t>
        <a:bodyPr/>
        <a:lstStyle/>
        <a:p>
          <a:endParaRPr lang="ru-RU" dirty="0"/>
        </a:p>
      </dgm:t>
    </dgm:pt>
    <dgm:pt modelId="{C272E120-EA34-4246-B04C-A9DC4AFC33B0}" type="sibTrans" cxnId="{1F060DA6-9C64-4440-9D41-55F96721605A}">
      <dgm:prSet/>
      <dgm:spPr/>
      <dgm:t>
        <a:bodyPr/>
        <a:lstStyle/>
        <a:p>
          <a:endParaRPr lang="ru-RU"/>
        </a:p>
      </dgm:t>
    </dgm:pt>
    <dgm:pt modelId="{0D2BD420-70F2-4CD9-8719-4C42C2E21AAC}" type="parTrans" cxnId="{1F060DA6-9C64-4440-9D41-55F96721605A}">
      <dgm:prSet/>
      <dgm:spPr/>
      <dgm:t>
        <a:bodyPr/>
        <a:lstStyle/>
        <a:p>
          <a:endParaRPr lang="ru-RU"/>
        </a:p>
      </dgm:t>
    </dgm:pt>
    <dgm:pt modelId="{51FE9D67-B873-41E6-92EA-E9B7A92B3624}">
      <dgm:prSet phldrT="[Текст]" custT="1"/>
      <dgm:spPr/>
      <dgm:t>
        <a:bodyPr/>
        <a:lstStyle/>
        <a:p>
          <a:r>
            <a:rPr lang="ru-RU" sz="1400" dirty="0" smtClean="0"/>
            <a:t>Оператор </a:t>
          </a:r>
          <a:r>
            <a:rPr lang="en-US" sz="1400" dirty="0" smtClean="0"/>
            <a:t>IT-</a:t>
          </a:r>
          <a:r>
            <a:rPr lang="ru-RU" sz="1400" dirty="0" smtClean="0"/>
            <a:t>систем</a:t>
          </a:r>
          <a:endParaRPr lang="ru-RU" sz="1400" dirty="0"/>
        </a:p>
      </dgm:t>
    </dgm:pt>
    <dgm:pt modelId="{571072B8-42FA-4469-B70F-666171977C87}" type="parTrans" cxnId="{A94EDEAD-3B45-4946-8027-A61D447C044D}">
      <dgm:prSet/>
      <dgm:spPr/>
      <dgm:t>
        <a:bodyPr/>
        <a:lstStyle/>
        <a:p>
          <a:endParaRPr lang="ru-RU"/>
        </a:p>
      </dgm:t>
    </dgm:pt>
    <dgm:pt modelId="{B8AA26DF-ACC7-4E80-A4FD-EE94861BF7F3}" type="sibTrans" cxnId="{A94EDEAD-3B45-4946-8027-A61D447C044D}">
      <dgm:prSet/>
      <dgm:spPr/>
      <dgm:t>
        <a:bodyPr/>
        <a:lstStyle/>
        <a:p>
          <a:endParaRPr lang="ru-RU"/>
        </a:p>
      </dgm:t>
    </dgm:pt>
    <dgm:pt modelId="{D7DB0E50-EA6F-4506-AB9B-ED0BFC51565B}">
      <dgm:prSet phldrT="[Текст]" custT="1"/>
      <dgm:spPr/>
      <dgm:t>
        <a:bodyPr/>
        <a:lstStyle/>
        <a:p>
          <a:pPr algn="l"/>
          <a:r>
            <a:rPr lang="ru-RU" sz="1150" dirty="0" smtClean="0"/>
            <a:t>Размещение средств федерального бюджета на банковские депозиты</a:t>
          </a:r>
          <a:endParaRPr lang="ru-RU" sz="1150" dirty="0"/>
        </a:p>
      </dgm:t>
    </dgm:pt>
    <dgm:pt modelId="{8B51FA7E-55CE-4C31-B820-AD17FFEC7D3F}" type="parTrans" cxnId="{449F420D-3F88-4D03-A91D-57B9681B2D84}">
      <dgm:prSet/>
      <dgm:spPr/>
      <dgm:t>
        <a:bodyPr/>
        <a:lstStyle/>
        <a:p>
          <a:endParaRPr lang="ru-RU"/>
        </a:p>
      </dgm:t>
    </dgm:pt>
    <dgm:pt modelId="{745F679E-0E1D-419A-A6B1-2BE1B280C461}" type="sibTrans" cxnId="{449F420D-3F88-4D03-A91D-57B9681B2D84}">
      <dgm:prSet/>
      <dgm:spPr/>
      <dgm:t>
        <a:bodyPr/>
        <a:lstStyle/>
        <a:p>
          <a:endParaRPr lang="ru-RU"/>
        </a:p>
      </dgm:t>
    </dgm:pt>
    <dgm:pt modelId="{9BA51613-2752-4659-AE34-E80B8DDA742F}">
      <dgm:prSet phldrT="[Текст]" custT="1"/>
      <dgm:spPr/>
      <dgm:t>
        <a:bodyPr/>
        <a:lstStyle/>
        <a:p>
          <a:pPr algn="l"/>
          <a:r>
            <a:rPr lang="ru-RU" sz="1150" dirty="0" smtClean="0"/>
            <a:t>Покупка (продажа) ценных бумаг по договорам РЕПО</a:t>
          </a:r>
          <a:endParaRPr lang="ru-RU" sz="1150" dirty="0"/>
        </a:p>
      </dgm:t>
    </dgm:pt>
    <dgm:pt modelId="{6D9858A8-AAAE-49A8-855A-9898028AEF57}" type="parTrans" cxnId="{A353AD0B-644D-43BE-BC94-A9923490ED71}">
      <dgm:prSet/>
      <dgm:spPr/>
      <dgm:t>
        <a:bodyPr/>
        <a:lstStyle/>
        <a:p>
          <a:endParaRPr lang="ru-RU"/>
        </a:p>
      </dgm:t>
    </dgm:pt>
    <dgm:pt modelId="{79F09C77-5B4B-4DA3-A6F0-3A84B2D8360A}" type="sibTrans" cxnId="{A353AD0B-644D-43BE-BC94-A9923490ED71}">
      <dgm:prSet/>
      <dgm:spPr/>
      <dgm:t>
        <a:bodyPr/>
        <a:lstStyle/>
        <a:p>
          <a:endParaRPr lang="ru-RU"/>
        </a:p>
      </dgm:t>
    </dgm:pt>
    <dgm:pt modelId="{FE97FEB9-DA8D-4FE2-AB81-101BC6474AE4}">
      <dgm:prSet phldrT="[Текст]" custT="1"/>
      <dgm:spPr/>
      <dgm:t>
        <a:bodyPr/>
        <a:lstStyle/>
        <a:p>
          <a:pPr algn="l"/>
          <a:r>
            <a:rPr lang="ru-RU" sz="1150" dirty="0" smtClean="0"/>
            <a:t> Предоставление бюджетных кредитов бюджетам субъектов РФ и муниципалитетам</a:t>
          </a:r>
          <a:endParaRPr lang="ru-RU" sz="1150" dirty="0"/>
        </a:p>
      </dgm:t>
    </dgm:pt>
    <dgm:pt modelId="{643EC235-3998-4C12-AC58-7037942150B7}" type="parTrans" cxnId="{232C0A37-63EE-4B4F-B359-B7B40ADF87E3}">
      <dgm:prSet/>
      <dgm:spPr/>
      <dgm:t>
        <a:bodyPr/>
        <a:lstStyle/>
        <a:p>
          <a:endParaRPr lang="ru-RU"/>
        </a:p>
      </dgm:t>
    </dgm:pt>
    <dgm:pt modelId="{E6651C75-85F4-4A93-8027-273E8EB7A66A}" type="sibTrans" cxnId="{232C0A37-63EE-4B4F-B359-B7B40ADF87E3}">
      <dgm:prSet/>
      <dgm:spPr/>
      <dgm:t>
        <a:bodyPr/>
        <a:lstStyle/>
        <a:p>
          <a:endParaRPr lang="ru-RU"/>
        </a:p>
      </dgm:t>
    </dgm:pt>
    <dgm:pt modelId="{68F9B8D6-A2BB-43B0-827E-8BF8BABD4D96}">
      <dgm:prSet phldrT="[Текст]" custT="1"/>
      <dgm:spPr/>
      <dgm:t>
        <a:bodyPr/>
        <a:lstStyle/>
        <a:p>
          <a:pPr algn="l"/>
          <a:r>
            <a:rPr lang="ru-RU" sz="1150" dirty="0" smtClean="0"/>
            <a:t>Покупка (продажа) иностранной валюты</a:t>
          </a:r>
          <a:endParaRPr lang="ru-RU" sz="1150" dirty="0"/>
        </a:p>
      </dgm:t>
    </dgm:pt>
    <dgm:pt modelId="{B7054165-09FC-403E-8310-2830EAC8043F}" type="parTrans" cxnId="{F40F9A39-F2A2-4DB5-A426-DC0C78A6A7AF}">
      <dgm:prSet/>
      <dgm:spPr/>
      <dgm:t>
        <a:bodyPr/>
        <a:lstStyle/>
        <a:p>
          <a:endParaRPr lang="ru-RU"/>
        </a:p>
      </dgm:t>
    </dgm:pt>
    <dgm:pt modelId="{F62C230E-23C1-47E2-BE26-C1E48AD14DD1}" type="sibTrans" cxnId="{F40F9A39-F2A2-4DB5-A426-DC0C78A6A7AF}">
      <dgm:prSet/>
      <dgm:spPr/>
      <dgm:t>
        <a:bodyPr/>
        <a:lstStyle/>
        <a:p>
          <a:endParaRPr lang="ru-RU"/>
        </a:p>
      </dgm:t>
    </dgm:pt>
    <dgm:pt modelId="{AA1C303B-3A4B-470B-B51B-169678430563}">
      <dgm:prSet/>
      <dgm:spPr/>
      <dgm:t>
        <a:bodyPr/>
        <a:lstStyle/>
        <a:p>
          <a:endParaRPr lang="ru-RU"/>
        </a:p>
      </dgm:t>
    </dgm:pt>
    <dgm:pt modelId="{58685B75-7566-4206-A8CB-566311E6A7AE}" type="parTrans" cxnId="{8A1EF34D-1CB9-4953-A408-37B68A099646}">
      <dgm:prSet/>
      <dgm:spPr/>
      <dgm:t>
        <a:bodyPr/>
        <a:lstStyle/>
        <a:p>
          <a:endParaRPr lang="ru-RU"/>
        </a:p>
      </dgm:t>
    </dgm:pt>
    <dgm:pt modelId="{36A801CE-8ABE-4803-93E4-4DDB604D7839}" type="sibTrans" cxnId="{8A1EF34D-1CB9-4953-A408-37B68A099646}">
      <dgm:prSet/>
      <dgm:spPr/>
      <dgm:t>
        <a:bodyPr/>
        <a:lstStyle/>
        <a:p>
          <a:endParaRPr lang="ru-RU"/>
        </a:p>
      </dgm:t>
    </dgm:pt>
    <dgm:pt modelId="{5FAC7830-59BE-4BA3-9872-BFD53B95F3B4}">
      <dgm:prSet custT="1"/>
      <dgm:spPr/>
      <dgm:t>
        <a:bodyPr/>
        <a:lstStyle/>
        <a:p>
          <a:r>
            <a:rPr lang="ru-RU" sz="1150" dirty="0" smtClean="0"/>
            <a:t>Контроль и надзор в финансово-бюджетной сфере</a:t>
          </a:r>
          <a:endParaRPr lang="ru-RU" sz="1150" dirty="0"/>
        </a:p>
      </dgm:t>
    </dgm:pt>
    <dgm:pt modelId="{F945F125-C48B-4384-B836-6DD8A231699D}" type="parTrans" cxnId="{29B97A3B-74BE-4D65-9BF1-C681458EA891}">
      <dgm:prSet/>
      <dgm:spPr/>
      <dgm:t>
        <a:bodyPr/>
        <a:lstStyle/>
        <a:p>
          <a:endParaRPr lang="ru-RU"/>
        </a:p>
      </dgm:t>
    </dgm:pt>
    <dgm:pt modelId="{662E2D99-0212-4EA3-B2ED-16DEE0A9D41E}" type="sibTrans" cxnId="{29B97A3B-74BE-4D65-9BF1-C681458EA891}">
      <dgm:prSet/>
      <dgm:spPr/>
      <dgm:t>
        <a:bodyPr/>
        <a:lstStyle/>
        <a:p>
          <a:endParaRPr lang="ru-RU"/>
        </a:p>
      </dgm:t>
    </dgm:pt>
    <dgm:pt modelId="{DD25AF2F-EFB1-4F7B-9404-3578B6926AC9}">
      <dgm:prSet custT="1"/>
      <dgm:spPr/>
      <dgm:t>
        <a:bodyPr/>
        <a:lstStyle/>
        <a:p>
          <a:endParaRPr lang="ru-RU" sz="1150" dirty="0"/>
        </a:p>
      </dgm:t>
    </dgm:pt>
    <dgm:pt modelId="{6272CE75-02BA-4353-B762-725910FC0434}" type="parTrans" cxnId="{554B043D-65E5-4105-8552-2A9EEA5F32BB}">
      <dgm:prSet/>
      <dgm:spPr/>
      <dgm:t>
        <a:bodyPr/>
        <a:lstStyle/>
        <a:p>
          <a:endParaRPr lang="ru-RU"/>
        </a:p>
      </dgm:t>
    </dgm:pt>
    <dgm:pt modelId="{58446818-9AE8-4603-A244-9C07A83F10A2}" type="sibTrans" cxnId="{554B043D-65E5-4105-8552-2A9EEA5F32BB}">
      <dgm:prSet/>
      <dgm:spPr/>
      <dgm:t>
        <a:bodyPr/>
        <a:lstStyle/>
        <a:p>
          <a:endParaRPr lang="ru-RU"/>
        </a:p>
      </dgm:t>
    </dgm:pt>
    <dgm:pt modelId="{1E8B6801-BEA7-4418-A0E5-AD9D20BF8B9A}">
      <dgm:prSet custT="1"/>
      <dgm:spPr/>
      <dgm:t>
        <a:bodyPr/>
        <a:lstStyle/>
        <a:p>
          <a:endParaRPr lang="ru-RU" sz="1150" dirty="0"/>
        </a:p>
      </dgm:t>
    </dgm:pt>
    <dgm:pt modelId="{39BF2A04-9EB0-4D4D-989C-DF94EEE333B3}" type="parTrans" cxnId="{5B0D01B5-FECE-47E4-AAC6-CEC5AACBC163}">
      <dgm:prSet/>
      <dgm:spPr/>
      <dgm:t>
        <a:bodyPr/>
        <a:lstStyle/>
        <a:p>
          <a:endParaRPr lang="ru-RU"/>
        </a:p>
      </dgm:t>
    </dgm:pt>
    <dgm:pt modelId="{33F33263-9E68-4D7F-B2D5-0EC782A89ABF}" type="sibTrans" cxnId="{5B0D01B5-FECE-47E4-AAC6-CEC5AACBC163}">
      <dgm:prSet/>
      <dgm:spPr/>
      <dgm:t>
        <a:bodyPr/>
        <a:lstStyle/>
        <a:p>
          <a:endParaRPr lang="ru-RU"/>
        </a:p>
      </dgm:t>
    </dgm:pt>
    <dgm:pt modelId="{18B24306-6F36-451E-A282-557057F39691}">
      <dgm:prSet custT="1"/>
      <dgm:spPr/>
      <dgm:t>
        <a:bodyPr/>
        <a:lstStyle/>
        <a:p>
          <a:r>
            <a:rPr lang="ru-RU" sz="1150" dirty="0" smtClean="0"/>
            <a:t>Внешний контроль качества работы аудиторских организаций</a:t>
          </a:r>
          <a:endParaRPr lang="ru-RU" sz="1150" dirty="0"/>
        </a:p>
      </dgm:t>
    </dgm:pt>
    <dgm:pt modelId="{2D126BD2-B537-4006-A729-CEAD97DEA15B}" type="parTrans" cxnId="{8C425539-85DA-4DAC-A3B6-4502B0002B32}">
      <dgm:prSet/>
      <dgm:spPr/>
      <dgm:t>
        <a:bodyPr/>
        <a:lstStyle/>
        <a:p>
          <a:endParaRPr lang="ru-RU"/>
        </a:p>
      </dgm:t>
    </dgm:pt>
    <dgm:pt modelId="{BE05A036-8076-4FD0-9D78-F4F4C801B631}" type="sibTrans" cxnId="{8C425539-85DA-4DAC-A3B6-4502B0002B32}">
      <dgm:prSet/>
      <dgm:spPr/>
      <dgm:t>
        <a:bodyPr/>
        <a:lstStyle/>
        <a:p>
          <a:endParaRPr lang="ru-RU"/>
        </a:p>
      </dgm:t>
    </dgm:pt>
    <dgm:pt modelId="{95651622-1F67-4A02-B60C-FA6C3221E028}">
      <dgm:prSet custT="1"/>
      <dgm:spPr/>
      <dgm:t>
        <a:bodyPr/>
        <a:lstStyle/>
        <a:p>
          <a:endParaRPr lang="ru-RU" sz="1150" dirty="0"/>
        </a:p>
      </dgm:t>
    </dgm:pt>
    <dgm:pt modelId="{2B5B77A1-D44F-44E2-BAC0-2E64732DE83A}" type="parTrans" cxnId="{84664D9E-BA7E-4D9E-A42C-EFC67B0E4278}">
      <dgm:prSet/>
      <dgm:spPr/>
      <dgm:t>
        <a:bodyPr/>
        <a:lstStyle/>
        <a:p>
          <a:endParaRPr lang="ru-RU"/>
        </a:p>
      </dgm:t>
    </dgm:pt>
    <dgm:pt modelId="{8A6C45BE-3147-46E1-85C8-442E02BFD84F}" type="sibTrans" cxnId="{84664D9E-BA7E-4D9E-A42C-EFC67B0E4278}">
      <dgm:prSet/>
      <dgm:spPr/>
      <dgm:t>
        <a:bodyPr/>
        <a:lstStyle/>
        <a:p>
          <a:endParaRPr lang="ru-RU"/>
        </a:p>
      </dgm:t>
    </dgm:pt>
    <dgm:pt modelId="{C78EF0CF-1367-43C6-8F69-F19001F73E83}">
      <dgm:prSet custT="1"/>
      <dgm:spPr/>
      <dgm:t>
        <a:bodyPr/>
        <a:lstStyle/>
        <a:p>
          <a:r>
            <a:rPr lang="ru-RU" sz="1150" dirty="0" smtClean="0"/>
            <a:t>Анализ исполнения бюджетных полномочий органов ГМФК</a:t>
          </a:r>
          <a:endParaRPr lang="ru-RU" sz="1150" dirty="0"/>
        </a:p>
      </dgm:t>
    </dgm:pt>
    <dgm:pt modelId="{F0386128-CD20-49A4-B3C8-5A97F90D964D}" type="parTrans" cxnId="{5ABA4316-E0C0-4165-ACA4-AD2CB77A3FBB}">
      <dgm:prSet/>
      <dgm:spPr/>
      <dgm:t>
        <a:bodyPr/>
        <a:lstStyle/>
        <a:p>
          <a:endParaRPr lang="ru-RU"/>
        </a:p>
      </dgm:t>
    </dgm:pt>
    <dgm:pt modelId="{7895A636-061E-4741-AC5A-EC6459CA4320}" type="sibTrans" cxnId="{5ABA4316-E0C0-4165-ACA4-AD2CB77A3FBB}">
      <dgm:prSet/>
      <dgm:spPr/>
      <dgm:t>
        <a:bodyPr/>
        <a:lstStyle/>
        <a:p>
          <a:endParaRPr lang="ru-RU"/>
        </a:p>
      </dgm:t>
    </dgm:pt>
    <dgm:pt modelId="{24D078EA-DF0A-4221-B7A0-944750518943}">
      <dgm:prSet custT="1"/>
      <dgm:spPr/>
      <dgm:t>
        <a:bodyPr/>
        <a:lstStyle/>
        <a:p>
          <a:r>
            <a:rPr lang="ru-RU" sz="1150" dirty="0" smtClean="0"/>
            <a:t>Анализ  осуществления  внутреннего финансового контроля и внутреннего финансового аудита</a:t>
          </a:r>
          <a:endParaRPr lang="ru-RU" sz="1150" dirty="0"/>
        </a:p>
      </dgm:t>
    </dgm:pt>
    <dgm:pt modelId="{B962D549-E8E2-4D5D-99A5-2CF10F50F07B}" type="parTrans" cxnId="{B5807F35-3DC3-4DB3-9FF5-B67F14710CD1}">
      <dgm:prSet/>
      <dgm:spPr/>
      <dgm:t>
        <a:bodyPr/>
        <a:lstStyle/>
        <a:p>
          <a:endParaRPr lang="ru-RU"/>
        </a:p>
      </dgm:t>
    </dgm:pt>
    <dgm:pt modelId="{B13EA84E-2F68-4735-992E-7553A82A8E68}" type="sibTrans" cxnId="{B5807F35-3DC3-4DB3-9FF5-B67F14710CD1}">
      <dgm:prSet/>
      <dgm:spPr/>
      <dgm:t>
        <a:bodyPr/>
        <a:lstStyle/>
        <a:p>
          <a:endParaRPr lang="ru-RU"/>
        </a:p>
      </dgm:t>
    </dgm:pt>
    <dgm:pt modelId="{1DD2B073-FCD0-428D-B638-E4A1F66AA4DE}">
      <dgm:prSet custT="1"/>
      <dgm:spPr/>
      <dgm:t>
        <a:bodyPr/>
        <a:lstStyle/>
        <a:p>
          <a:endParaRPr lang="ru-RU" sz="1150" dirty="0"/>
        </a:p>
      </dgm:t>
    </dgm:pt>
    <dgm:pt modelId="{1EF69416-CD89-4D68-9612-E876AAB01940}" type="parTrans" cxnId="{B231640F-C2D3-4CBA-BED4-CF8CFC9B765F}">
      <dgm:prSet/>
      <dgm:spPr/>
      <dgm:t>
        <a:bodyPr/>
        <a:lstStyle/>
        <a:p>
          <a:endParaRPr lang="ru-RU"/>
        </a:p>
      </dgm:t>
    </dgm:pt>
    <dgm:pt modelId="{DE1AF217-464E-488A-A392-3AF11376D1A2}" type="sibTrans" cxnId="{B231640F-C2D3-4CBA-BED4-CF8CFC9B765F}">
      <dgm:prSet/>
      <dgm:spPr/>
      <dgm:t>
        <a:bodyPr/>
        <a:lstStyle/>
        <a:p>
          <a:endParaRPr lang="ru-RU"/>
        </a:p>
      </dgm:t>
    </dgm:pt>
    <dgm:pt modelId="{A3AAA802-A800-49EC-B376-9BE1FDD78D73}">
      <dgm:prSet custT="1"/>
      <dgm:spPr/>
      <dgm:t>
        <a:bodyPr/>
        <a:lstStyle/>
        <a:p>
          <a:r>
            <a:rPr lang="ru-RU" sz="1150" dirty="0" smtClean="0"/>
            <a:t>Административное производство</a:t>
          </a:r>
          <a:endParaRPr lang="ru-RU" sz="1150" dirty="0"/>
        </a:p>
      </dgm:t>
    </dgm:pt>
    <dgm:pt modelId="{E9CB6127-3BCC-4E48-94E0-7CFDB56877CB}" type="parTrans" cxnId="{AC635BF0-763C-4964-A7CD-59A1D0C23550}">
      <dgm:prSet/>
      <dgm:spPr/>
      <dgm:t>
        <a:bodyPr/>
        <a:lstStyle/>
        <a:p>
          <a:endParaRPr lang="ru-RU"/>
        </a:p>
      </dgm:t>
    </dgm:pt>
    <dgm:pt modelId="{8D8F1AC7-D173-4FDB-9F16-BE1725C600C5}" type="sibTrans" cxnId="{AC635BF0-763C-4964-A7CD-59A1D0C23550}">
      <dgm:prSet/>
      <dgm:spPr/>
      <dgm:t>
        <a:bodyPr/>
        <a:lstStyle/>
        <a:p>
          <a:endParaRPr lang="ru-RU"/>
        </a:p>
      </dgm:t>
    </dgm:pt>
    <dgm:pt modelId="{CFD6341C-D802-4A9D-80A6-5DE127A40184}">
      <dgm:prSet custT="1"/>
      <dgm:spPr/>
      <dgm:t>
        <a:bodyPr/>
        <a:lstStyle/>
        <a:p>
          <a:r>
            <a:rPr lang="ru-RU" sz="1150" dirty="0" smtClean="0"/>
            <a:t>Контроль устранения нарушений</a:t>
          </a:r>
          <a:endParaRPr lang="ru-RU" sz="1150" dirty="0"/>
        </a:p>
      </dgm:t>
    </dgm:pt>
    <dgm:pt modelId="{42C46AAE-DB80-4746-9C41-94BE7DC9F37C}" type="parTrans" cxnId="{8FBA6C1E-2B93-4C8B-96B9-E0446FD4CD66}">
      <dgm:prSet/>
      <dgm:spPr/>
      <dgm:t>
        <a:bodyPr/>
        <a:lstStyle/>
        <a:p>
          <a:endParaRPr lang="ru-RU"/>
        </a:p>
      </dgm:t>
    </dgm:pt>
    <dgm:pt modelId="{1E61B2D8-C343-4FAD-A6A4-161A285502C0}" type="sibTrans" cxnId="{8FBA6C1E-2B93-4C8B-96B9-E0446FD4CD66}">
      <dgm:prSet/>
      <dgm:spPr/>
      <dgm:t>
        <a:bodyPr/>
        <a:lstStyle/>
        <a:p>
          <a:endParaRPr lang="ru-RU"/>
        </a:p>
      </dgm:t>
    </dgm:pt>
    <dgm:pt modelId="{066F179F-B41E-4498-8A98-E98F18872E41}">
      <dgm:prSet custT="1"/>
      <dgm:spPr/>
      <dgm:t>
        <a:bodyPr/>
        <a:lstStyle/>
        <a:p>
          <a:r>
            <a:rPr lang="ru-RU" sz="1150" dirty="0" smtClean="0"/>
            <a:t>Утверждение общих требований к осуществлению контроля в сфере контрактных отношений</a:t>
          </a:r>
          <a:endParaRPr lang="ru-RU" sz="1150" dirty="0"/>
        </a:p>
      </dgm:t>
    </dgm:pt>
    <dgm:pt modelId="{BD4F9223-9B83-4DF1-85A6-911F09B07556}" type="parTrans" cxnId="{094C13AF-69D3-4F50-AF9E-B887E006DF17}">
      <dgm:prSet/>
      <dgm:spPr/>
      <dgm:t>
        <a:bodyPr/>
        <a:lstStyle/>
        <a:p>
          <a:endParaRPr lang="ru-RU"/>
        </a:p>
      </dgm:t>
    </dgm:pt>
    <dgm:pt modelId="{BC36D144-DB4D-440D-8B35-F88CBFBD39CD}" type="sibTrans" cxnId="{094C13AF-69D3-4F50-AF9E-B887E006DF17}">
      <dgm:prSet/>
      <dgm:spPr/>
      <dgm:t>
        <a:bodyPr/>
        <a:lstStyle/>
        <a:p>
          <a:endParaRPr lang="ru-RU"/>
        </a:p>
      </dgm:t>
    </dgm:pt>
    <dgm:pt modelId="{79D2A8D9-CB17-4C58-B089-EDF69831A3BC}" type="pres">
      <dgm:prSet presAssocID="{2F068375-93B1-493F-9E9F-7E3E17E3211F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3C7ECE3-494C-4B9C-8885-5C6E490F795B}" type="pres">
      <dgm:prSet presAssocID="{4926C80C-3DEA-4070-A5DA-541B0478FA21}" presName="compositeNode" presStyleCnt="0">
        <dgm:presLayoutVars>
          <dgm:bulletEnabled val="1"/>
        </dgm:presLayoutVars>
      </dgm:prSet>
      <dgm:spPr/>
    </dgm:pt>
    <dgm:pt modelId="{11C263CF-8B38-47A1-817F-5499CDCDBFE8}" type="pres">
      <dgm:prSet presAssocID="{4926C80C-3DEA-4070-A5DA-541B0478FA21}" presName="image" presStyleLbl="fgImgPlace1" presStyleIdx="0" presStyleCnt="4" custLinFactNeighborY="-216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  <dgm:t>
        <a:bodyPr/>
        <a:lstStyle/>
        <a:p>
          <a:endParaRPr lang="ru-RU"/>
        </a:p>
      </dgm:t>
    </dgm:pt>
    <dgm:pt modelId="{29C754C7-44A3-4263-BE93-6EE707987FD5}" type="pres">
      <dgm:prSet presAssocID="{4926C80C-3DEA-4070-A5DA-541B0478FA21}" presName="childNode" presStyleLbl="node1" presStyleIdx="0" presStyleCnt="4" custScaleX="110879" custScaleY="100761" custLinFactNeighborY="13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BDE278-8137-4974-B88E-1221DA7ABCB1}" type="pres">
      <dgm:prSet presAssocID="{4926C80C-3DEA-4070-A5DA-541B0478FA21}" presName="parentNode" presStyleLbl="revTx" presStyleIdx="0" presStyleCnt="4" custAng="5400000" custScaleY="50577" custLinFactX="175253" custLinFactNeighborX="200000" custLinFactNeighborY="-5896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7FB594-5AD1-409A-B73C-DE2064743F3B}" type="pres">
      <dgm:prSet presAssocID="{A847CAE9-F307-41B9-B55A-A30AC0C79724}" presName="sibTrans" presStyleCnt="0"/>
      <dgm:spPr/>
    </dgm:pt>
    <dgm:pt modelId="{63CA4140-A629-47E8-9DD8-645A0656C991}" type="pres">
      <dgm:prSet presAssocID="{55AA4184-86D3-4905-9594-709FB0B30012}" presName="compositeNode" presStyleCnt="0">
        <dgm:presLayoutVars>
          <dgm:bulletEnabled val="1"/>
        </dgm:presLayoutVars>
      </dgm:prSet>
      <dgm:spPr/>
    </dgm:pt>
    <dgm:pt modelId="{6ACC214B-60E2-4BAD-BE33-C5156B20D4D3}" type="pres">
      <dgm:prSet presAssocID="{55AA4184-86D3-4905-9594-709FB0B30012}" presName="image" presStyleLbl="fgImgPlace1" presStyleIdx="1" presStyleCnt="4" custLinFactNeighborY="-1158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t>
        <a:bodyPr/>
        <a:lstStyle/>
        <a:p>
          <a:endParaRPr lang="ru-RU"/>
        </a:p>
      </dgm:t>
    </dgm:pt>
    <dgm:pt modelId="{98E5D050-945A-4D1C-976A-17D73D85A3F9}" type="pres">
      <dgm:prSet presAssocID="{55AA4184-86D3-4905-9594-709FB0B30012}" presName="childNode" presStyleLbl="node1" presStyleIdx="1" presStyleCnt="4" custScaleX="119325" custScaleY="101705" custLinFactNeighborX="2724" custLinFactNeighborY="10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606875-C225-4F64-827C-224353040CCB}" type="pres">
      <dgm:prSet presAssocID="{55AA4184-86D3-4905-9594-709FB0B30012}" presName="parentNode" presStyleLbl="revTx" presStyleIdx="1" presStyleCnt="4" custAng="5400000" custScaleY="34122" custLinFactX="100000" custLinFactNeighborX="171939" custLinFactNeighborY="-525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108763-4D80-4DB4-9922-6270C30F881E}" type="pres">
      <dgm:prSet presAssocID="{C272E120-EA34-4246-B04C-A9DC4AFC33B0}" presName="sibTrans" presStyleCnt="0"/>
      <dgm:spPr/>
    </dgm:pt>
    <dgm:pt modelId="{F857F658-D98A-4911-8E24-116E24E639F5}" type="pres">
      <dgm:prSet presAssocID="{5AAC0AB7-81A1-43D8-89E5-46C5A5AD0396}" presName="compositeNode" presStyleCnt="0">
        <dgm:presLayoutVars>
          <dgm:bulletEnabled val="1"/>
        </dgm:presLayoutVars>
      </dgm:prSet>
      <dgm:spPr/>
    </dgm:pt>
    <dgm:pt modelId="{D5ABE7D8-38F8-4D76-A9D1-A3C832E42E72}" type="pres">
      <dgm:prSet presAssocID="{5AAC0AB7-81A1-43D8-89E5-46C5A5AD0396}" presName="image" presStyleLbl="fgImgPlace1" presStyleIdx="2" presStyleCnt="4" custLinFactNeighborY="-88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1169AA4-6DA5-4C6A-9D6B-0E6EDE40F908}" type="pres">
      <dgm:prSet presAssocID="{5AAC0AB7-81A1-43D8-89E5-46C5A5AD0396}" presName="childNode" presStyleLbl="node1" presStyleIdx="2" presStyleCnt="4" custScaleX="104980" custScaleY="101817" custLinFactNeighborX="6766" custLinFactNeighborY="14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83DD13-E657-4984-B0F2-19085EE67EAF}" type="pres">
      <dgm:prSet presAssocID="{5AAC0AB7-81A1-43D8-89E5-46C5A5AD0396}" presName="parentNode" presStyleLbl="revTx" presStyleIdx="2" presStyleCnt="4" custAng="5400000" custScaleY="51616" custLinFactX="200000" custLinFactNeighborX="245628" custLinFactNeighborY="-571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B899D7-BBB9-44EA-8E63-F642198A83DF}" type="pres">
      <dgm:prSet presAssocID="{1F2D13B3-E8C0-46F6-ADFA-2F6DC35BE3B6}" presName="sibTrans" presStyleCnt="0"/>
      <dgm:spPr/>
    </dgm:pt>
    <dgm:pt modelId="{FE2F6918-7168-4763-B9C2-1A514371A347}" type="pres">
      <dgm:prSet presAssocID="{AA1C303B-3A4B-470B-B51B-169678430563}" presName="compositeNode" presStyleCnt="0">
        <dgm:presLayoutVars>
          <dgm:bulletEnabled val="1"/>
        </dgm:presLayoutVars>
      </dgm:prSet>
      <dgm:spPr/>
    </dgm:pt>
    <dgm:pt modelId="{5AB466DA-BE64-4B58-A1E5-28F9A5A17940}" type="pres">
      <dgm:prSet presAssocID="{AA1C303B-3A4B-470B-B51B-169678430563}" presName="image" presStyleLbl="fgImgPlace1" presStyleIdx="3" presStyleCnt="4" custLinFactNeighborX="-12369"/>
      <dgm:spPr>
        <a:blipFill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BB7B7A9-1598-4782-B3BB-C805AFF8B891}" type="pres">
      <dgm:prSet presAssocID="{AA1C303B-3A4B-470B-B51B-169678430563}" presName="childNode" presStyleLbl="node1" presStyleIdx="3" presStyleCnt="4" custLinFactNeighborX="134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869B3C-CE36-422E-ACB4-E030883BC7A5}" type="pres">
      <dgm:prSet presAssocID="{AA1C303B-3A4B-470B-B51B-169678430563}" presName="parentNode" presStyleLbl="revTx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C10A458-045F-485A-B9BA-2C059A963CF1}" type="presOf" srcId="{8F460438-E60D-47CB-9B90-214CD4E929D0}" destId="{29C754C7-44A3-4263-BE93-6EE707987FD5}" srcOrd="0" destOrd="3" presId="urn:microsoft.com/office/officeart/2005/8/layout/hList2#1"/>
    <dgm:cxn modelId="{0FC2A845-5063-4FF4-91E7-56B6B76AD2E1}" type="presOf" srcId="{BA0A3B13-643E-4ACB-BD2E-77591E5FA0B9}" destId="{29C754C7-44A3-4263-BE93-6EE707987FD5}" srcOrd="0" destOrd="4" presId="urn:microsoft.com/office/officeart/2005/8/layout/hList2#1"/>
    <dgm:cxn modelId="{32863754-F70C-4BBA-97AE-254371CAB7C6}" type="presOf" srcId="{D7DB0E50-EA6F-4506-AB9B-ED0BFC51565B}" destId="{01169AA4-6DA5-4C6A-9D6B-0E6EDE40F908}" srcOrd="0" destOrd="1" presId="urn:microsoft.com/office/officeart/2005/8/layout/hList2#1"/>
    <dgm:cxn modelId="{71B596BB-66BA-4A45-A89F-81327C213EE4}" srcId="{5AAC0AB7-81A1-43D8-89E5-46C5A5AD0396}" destId="{14416304-B551-4EB9-82F0-145E3E3006AD}" srcOrd="6" destOrd="0" parTransId="{9964A295-7E20-416D-B2B4-2DF429CD37AE}" sibTransId="{5A420385-F2C4-42F7-A961-13C9F16C5C0A}"/>
    <dgm:cxn modelId="{C4CBB7D5-3BC4-4E0B-B49D-DEB5041870F6}" type="presOf" srcId="{14416304-B551-4EB9-82F0-145E3E3006AD}" destId="{01169AA4-6DA5-4C6A-9D6B-0E6EDE40F908}" srcOrd="0" destOrd="6" presId="urn:microsoft.com/office/officeart/2005/8/layout/hList2#1"/>
    <dgm:cxn modelId="{014C6360-495E-4E5B-A2CA-A2CABEF083B0}" type="presOf" srcId="{68F9B8D6-A2BB-43B0-827E-8BF8BABD4D96}" destId="{01169AA4-6DA5-4C6A-9D6B-0E6EDE40F908}" srcOrd="0" destOrd="4" presId="urn:microsoft.com/office/officeart/2005/8/layout/hList2#1"/>
    <dgm:cxn modelId="{A94EDEAD-3B45-4946-8027-A61D447C044D}" srcId="{55AA4184-86D3-4905-9594-709FB0B30012}" destId="{51FE9D67-B873-41E6-92EA-E9B7A92B3624}" srcOrd="1" destOrd="0" parTransId="{571072B8-42FA-4469-B70F-666171977C87}" sibTransId="{B8AA26DF-ACC7-4E80-A4FD-EE94861BF7F3}"/>
    <dgm:cxn modelId="{5E4B42E8-105E-4C7F-8805-97D1B681F42B}" type="presOf" srcId="{1DD2B073-FCD0-428D-B638-E4A1F66AA4DE}" destId="{EBB7B7A9-1598-4782-B3BB-C805AFF8B891}" srcOrd="0" destOrd="7" presId="urn:microsoft.com/office/officeart/2005/8/layout/hList2#1"/>
    <dgm:cxn modelId="{DFCD9880-5EE8-4853-AF1D-8187C9F04B41}" srcId="{5AAC0AB7-81A1-43D8-89E5-46C5A5AD0396}" destId="{CFFA8338-DBAC-44AC-9DEC-0D36C7DE899C}" srcOrd="5" destOrd="0" parTransId="{F41003EE-0CEB-4E1B-8D89-4D765C3490E8}" sibTransId="{08B7BDAA-1584-4E63-B6BB-B08EC2ED9FA6}"/>
    <dgm:cxn modelId="{29B97A3B-74BE-4D65-9BF1-C681458EA891}" srcId="{AA1C303B-3A4B-470B-B51B-169678430563}" destId="{5FAC7830-59BE-4BA3-9872-BFD53B95F3B4}" srcOrd="0" destOrd="0" parTransId="{F945F125-C48B-4384-B836-6DD8A231699D}" sibTransId="{662E2D99-0212-4EA3-B2ED-16DEE0A9D41E}"/>
    <dgm:cxn modelId="{232C0A37-63EE-4B4F-B359-B7B40ADF87E3}" srcId="{5AAC0AB7-81A1-43D8-89E5-46C5A5AD0396}" destId="{FE97FEB9-DA8D-4FE2-AB81-101BC6474AE4}" srcOrd="3" destOrd="0" parTransId="{643EC235-3998-4C12-AC58-7037942150B7}" sibTransId="{E6651C75-85F4-4A93-8027-273E8EB7A66A}"/>
    <dgm:cxn modelId="{C145ACC1-A8DE-4571-8796-DD6D25E4350B}" type="presOf" srcId="{2F068375-93B1-493F-9E9F-7E3E17E3211F}" destId="{79D2A8D9-CB17-4C58-B089-EDF69831A3BC}" srcOrd="0" destOrd="0" presId="urn:microsoft.com/office/officeart/2005/8/layout/hList2#1"/>
    <dgm:cxn modelId="{C60AE06C-3912-4EF0-87C6-D600AAEF2477}" srcId="{2F068375-93B1-493F-9E9F-7E3E17E3211F}" destId="{4926C80C-3DEA-4070-A5DA-541B0478FA21}" srcOrd="0" destOrd="0" parTransId="{95FBAB65-122F-4734-8DC7-A25293D683AB}" sibTransId="{A847CAE9-F307-41B9-B55A-A30AC0C79724}"/>
    <dgm:cxn modelId="{2E0C6AC8-D4BA-4110-B747-F2E1D4F5FCE5}" srcId="{5AAC0AB7-81A1-43D8-89E5-46C5A5AD0396}" destId="{286E1E2A-294E-407D-94E4-E146B84BC998}" srcOrd="7" destOrd="0" parTransId="{C60EFC19-DAF2-4017-86AB-5F04EE9EA965}" sibTransId="{46959EEB-1492-46AD-90A4-145CD9EBBCC8}"/>
    <dgm:cxn modelId="{1229BCE3-E0A1-41D3-8E79-A58C2580E18A}" type="presOf" srcId="{DD25AF2F-EFB1-4F7B-9404-3578B6926AC9}" destId="{EBB7B7A9-1598-4782-B3BB-C805AFF8B891}" srcOrd="0" destOrd="10" presId="urn:microsoft.com/office/officeart/2005/8/layout/hList2#1"/>
    <dgm:cxn modelId="{E4651078-E4E7-41AA-A781-C599BDFFF66D}" srcId="{2F068375-93B1-493F-9E9F-7E3E17E3211F}" destId="{5AAC0AB7-81A1-43D8-89E5-46C5A5AD0396}" srcOrd="2" destOrd="0" parTransId="{86AD58DE-EA26-44A2-BA7B-CB9C9226721F}" sibTransId="{1F2D13B3-E8C0-46F6-ADFA-2F6DC35BE3B6}"/>
    <dgm:cxn modelId="{449F420D-3F88-4D03-A91D-57B9681B2D84}" srcId="{5AAC0AB7-81A1-43D8-89E5-46C5A5AD0396}" destId="{D7DB0E50-EA6F-4506-AB9B-ED0BFC51565B}" srcOrd="1" destOrd="0" parTransId="{8B51FA7E-55CE-4C31-B820-AD17FFEC7D3F}" sibTransId="{745F679E-0E1D-419A-A6B1-2BE1B280C461}"/>
    <dgm:cxn modelId="{785F6BBB-B381-43FF-8AB2-D56C2606C64F}" type="presOf" srcId="{066F179F-B41E-4498-8A98-E98F18872E41}" destId="{EBB7B7A9-1598-4782-B3BB-C805AFF8B891}" srcOrd="0" destOrd="6" presId="urn:microsoft.com/office/officeart/2005/8/layout/hList2#1"/>
    <dgm:cxn modelId="{382FAB8B-24C1-4156-BF0C-F7561524EA62}" type="presOf" srcId="{3AD3D4AF-33ED-4A56-BCF8-3727C03F534F}" destId="{29C754C7-44A3-4263-BE93-6EE707987FD5}" srcOrd="0" destOrd="5" presId="urn:microsoft.com/office/officeart/2005/8/layout/hList2#1"/>
    <dgm:cxn modelId="{1F060DA6-9C64-4440-9D41-55F96721605A}" srcId="{2F068375-93B1-493F-9E9F-7E3E17E3211F}" destId="{55AA4184-86D3-4905-9594-709FB0B30012}" srcOrd="1" destOrd="0" parTransId="{0D2BD420-70F2-4CD9-8719-4C42C2E21AAC}" sibTransId="{C272E120-EA34-4246-B04C-A9DC4AFC33B0}"/>
    <dgm:cxn modelId="{0487869E-A05F-4535-B496-60775AAD2186}" type="presOf" srcId="{F22FA9EF-20E4-413E-B9FA-4F1210B67B7F}" destId="{98E5D050-945A-4D1C-976A-17D73D85A3F9}" srcOrd="0" destOrd="0" presId="urn:microsoft.com/office/officeart/2005/8/layout/hList2#1"/>
    <dgm:cxn modelId="{B90F6AFC-E9D7-47A8-B326-0624122CCABE}" srcId="{4926C80C-3DEA-4070-A5DA-541B0478FA21}" destId="{3AD3D4AF-33ED-4A56-BCF8-3727C03F534F}" srcOrd="5" destOrd="0" parTransId="{3302F566-624B-4623-A3E9-2D8343186705}" sibTransId="{A60C2047-A174-4484-BA55-7EBC5F89A201}"/>
    <dgm:cxn modelId="{39349F18-1F2B-4057-B852-9DF1E0CBBB76}" srcId="{4926C80C-3DEA-4070-A5DA-541B0478FA21}" destId="{BA0A3B13-643E-4ACB-BD2E-77591E5FA0B9}" srcOrd="4" destOrd="0" parTransId="{376036A6-152D-48BD-89AC-4323BF46F6FE}" sibTransId="{73CA58F0-986A-4C8B-A2A7-F29880D72928}"/>
    <dgm:cxn modelId="{E785D2F6-756B-4382-BD47-3093A4914389}" type="presOf" srcId="{AD88972D-6B46-4D09-9DF3-1E69E5A1C968}" destId="{29C754C7-44A3-4263-BE93-6EE707987FD5}" srcOrd="0" destOrd="2" presId="urn:microsoft.com/office/officeart/2005/8/layout/hList2#1"/>
    <dgm:cxn modelId="{E0CEC1FF-4C1F-4D7C-BE9C-AC7CB52F16E7}" type="presOf" srcId="{1E8B6801-BEA7-4418-A0E5-AD9D20BF8B9A}" destId="{EBB7B7A9-1598-4782-B3BB-C805AFF8B891}" srcOrd="0" destOrd="9" presId="urn:microsoft.com/office/officeart/2005/8/layout/hList2#1"/>
    <dgm:cxn modelId="{5A2E9034-3EF6-4CCD-98E4-DBCE301B09E9}" type="presOf" srcId="{12AE9952-2BE2-4BDC-AB37-A2CB46DCA7B8}" destId="{01169AA4-6DA5-4C6A-9D6B-0E6EDE40F908}" srcOrd="0" destOrd="0" presId="urn:microsoft.com/office/officeart/2005/8/layout/hList2#1"/>
    <dgm:cxn modelId="{A353AD0B-644D-43BE-BC94-A9923490ED71}" srcId="{5AAC0AB7-81A1-43D8-89E5-46C5A5AD0396}" destId="{9BA51613-2752-4659-AE34-E80B8DDA742F}" srcOrd="2" destOrd="0" parTransId="{6D9858A8-AAAE-49A8-855A-9898028AEF57}" sibTransId="{79F09C77-5B4B-4DA3-A6F0-3A84B2D8360A}"/>
    <dgm:cxn modelId="{1547701F-31A9-4991-8F56-881E63686BD6}" type="presOf" srcId="{A3AAA802-A800-49EC-B376-9BE1FDD78D73}" destId="{EBB7B7A9-1598-4782-B3BB-C805AFF8B891}" srcOrd="0" destOrd="4" presId="urn:microsoft.com/office/officeart/2005/8/layout/hList2#1"/>
    <dgm:cxn modelId="{B231640F-C2D3-4CBA-BED4-CF8CFC9B765F}" srcId="{AA1C303B-3A4B-470B-B51B-169678430563}" destId="{1DD2B073-FCD0-428D-B638-E4A1F66AA4DE}" srcOrd="7" destOrd="0" parTransId="{1EF69416-CD89-4D68-9612-E876AAB01940}" sibTransId="{DE1AF217-464E-488A-A392-3AF11376D1A2}"/>
    <dgm:cxn modelId="{CB0E15CB-C0CE-485F-9E3B-58F4BE1A252F}" type="presOf" srcId="{24D078EA-DF0A-4221-B7A0-944750518943}" destId="{EBB7B7A9-1598-4782-B3BB-C805AFF8B891}" srcOrd="0" destOrd="3" presId="urn:microsoft.com/office/officeart/2005/8/layout/hList2#1"/>
    <dgm:cxn modelId="{8A1EF34D-1CB9-4953-A408-37B68A099646}" srcId="{2F068375-93B1-493F-9E9F-7E3E17E3211F}" destId="{AA1C303B-3A4B-470B-B51B-169678430563}" srcOrd="3" destOrd="0" parTransId="{58685B75-7566-4206-A8CB-566311E6A7AE}" sibTransId="{36A801CE-8ABE-4803-93E4-4DDB604D7839}"/>
    <dgm:cxn modelId="{3129FC9E-2724-4786-B448-6285D0DE5256}" type="presOf" srcId="{CFD6341C-D802-4A9D-80A6-5DE127A40184}" destId="{EBB7B7A9-1598-4782-B3BB-C805AFF8B891}" srcOrd="0" destOrd="5" presId="urn:microsoft.com/office/officeart/2005/8/layout/hList2#1"/>
    <dgm:cxn modelId="{67D4EFF6-DD2A-49DE-9454-63D3C9FF1FAB}" srcId="{5AAC0AB7-81A1-43D8-89E5-46C5A5AD0396}" destId="{12AE9952-2BE2-4BDC-AB37-A2CB46DCA7B8}" srcOrd="0" destOrd="0" parTransId="{4F0DE83F-2DD4-4128-911C-76A29B909D5F}" sibTransId="{0CA5F3F4-4212-4031-BD0F-008D80B0C525}"/>
    <dgm:cxn modelId="{4F81ED8A-CA58-4FAF-BF2D-5BE253789346}" type="presOf" srcId="{AA1C303B-3A4B-470B-B51B-169678430563}" destId="{21869B3C-CE36-422E-ACB4-E030883BC7A5}" srcOrd="0" destOrd="0" presId="urn:microsoft.com/office/officeart/2005/8/layout/hList2#1"/>
    <dgm:cxn modelId="{D67B0E83-8562-44E6-B069-B62C726F0BCB}" type="presOf" srcId="{55AA4184-86D3-4905-9594-709FB0B30012}" destId="{4B606875-C225-4F64-827C-224353040CCB}" srcOrd="0" destOrd="0" presId="urn:microsoft.com/office/officeart/2005/8/layout/hList2#1"/>
    <dgm:cxn modelId="{CC179CED-CBBE-450B-BC63-C63F0644FC63}" type="presOf" srcId="{5FAC7830-59BE-4BA3-9872-BFD53B95F3B4}" destId="{EBB7B7A9-1598-4782-B3BB-C805AFF8B891}" srcOrd="0" destOrd="0" presId="urn:microsoft.com/office/officeart/2005/8/layout/hList2#1"/>
    <dgm:cxn modelId="{FDE988C8-30FA-4DF2-AD1F-0BAC8C040598}" srcId="{4926C80C-3DEA-4070-A5DA-541B0478FA21}" destId="{9EAA273E-541B-4810-B6EC-2DF2D87DC917}" srcOrd="1" destOrd="0" parTransId="{E766523D-D8B0-4853-80F6-D219666E439B}" sibTransId="{4B99495A-E546-4C33-BBC1-50D9372A26C6}"/>
    <dgm:cxn modelId="{8C425539-85DA-4DAC-A3B6-4502B0002B32}" srcId="{AA1C303B-3A4B-470B-B51B-169678430563}" destId="{18B24306-6F36-451E-A282-557057F39691}" srcOrd="1" destOrd="0" parTransId="{2D126BD2-B537-4006-A729-CEAD97DEA15B}" sibTransId="{BE05A036-8076-4FD0-9D78-F4F4C801B631}"/>
    <dgm:cxn modelId="{554B043D-65E5-4105-8552-2A9EEA5F32BB}" srcId="{AA1C303B-3A4B-470B-B51B-169678430563}" destId="{DD25AF2F-EFB1-4F7B-9404-3578B6926AC9}" srcOrd="10" destOrd="0" parTransId="{6272CE75-02BA-4353-B762-725910FC0434}" sibTransId="{58446818-9AE8-4603-A244-9C07A83F10A2}"/>
    <dgm:cxn modelId="{84664D9E-BA7E-4D9E-A42C-EFC67B0E4278}" srcId="{AA1C303B-3A4B-470B-B51B-169678430563}" destId="{95651622-1F67-4A02-B60C-FA6C3221E028}" srcOrd="8" destOrd="0" parTransId="{2B5B77A1-D44F-44E2-BAC0-2E64732DE83A}" sibTransId="{8A6C45BE-3147-46E1-85C8-442E02BFD84F}"/>
    <dgm:cxn modelId="{DE0592A4-AE6D-45E8-8141-DC912330C5D8}" type="presOf" srcId="{CFFA8338-DBAC-44AC-9DEC-0D36C7DE899C}" destId="{01169AA4-6DA5-4C6A-9D6B-0E6EDE40F908}" srcOrd="0" destOrd="5" presId="urn:microsoft.com/office/officeart/2005/8/layout/hList2#1"/>
    <dgm:cxn modelId="{E33CE226-643D-4FD3-A1A9-B8532450C195}" type="presOf" srcId="{18B24306-6F36-451E-A282-557057F39691}" destId="{EBB7B7A9-1598-4782-B3BB-C805AFF8B891}" srcOrd="0" destOrd="1" presId="urn:microsoft.com/office/officeart/2005/8/layout/hList2#1"/>
    <dgm:cxn modelId="{FC9B3EF4-50EE-4B8E-A0D3-FAEDA43FD9F3}" srcId="{4926C80C-3DEA-4070-A5DA-541B0478FA21}" destId="{AD88972D-6B46-4D09-9DF3-1E69E5A1C968}" srcOrd="2" destOrd="0" parTransId="{C3B7FFAB-1E08-460A-A88B-C8028B05CA98}" sibTransId="{B844EC48-2584-4DFD-ADE8-4AA67C9D31D3}"/>
    <dgm:cxn modelId="{63FF0E9B-B2C6-4C6D-8FCC-43DDE1B5099E}" type="presOf" srcId="{9BA51613-2752-4659-AE34-E80B8DDA742F}" destId="{01169AA4-6DA5-4C6A-9D6B-0E6EDE40F908}" srcOrd="0" destOrd="2" presId="urn:microsoft.com/office/officeart/2005/8/layout/hList2#1"/>
    <dgm:cxn modelId="{F40F9A39-F2A2-4DB5-A426-DC0C78A6A7AF}" srcId="{5AAC0AB7-81A1-43D8-89E5-46C5A5AD0396}" destId="{68F9B8D6-A2BB-43B0-827E-8BF8BABD4D96}" srcOrd="4" destOrd="0" parTransId="{B7054165-09FC-403E-8310-2830EAC8043F}" sibTransId="{F62C230E-23C1-47E2-BE26-C1E48AD14DD1}"/>
    <dgm:cxn modelId="{64343FA5-A48C-404D-A94A-A3352D0732CE}" srcId="{4926C80C-3DEA-4070-A5DA-541B0478FA21}" destId="{2457C769-573C-458F-AB78-CF49495BC704}" srcOrd="6" destOrd="0" parTransId="{C3C6BC60-BEA9-4F2D-B05C-A9CE02828362}" sibTransId="{8F24D2DA-5EAC-4A49-8DF2-6844B6F2484E}"/>
    <dgm:cxn modelId="{A8B17042-5CDB-445C-8C83-2212903C07E1}" type="presOf" srcId="{4926C80C-3DEA-4070-A5DA-541B0478FA21}" destId="{14BDE278-8137-4974-B88E-1221DA7ABCB1}" srcOrd="0" destOrd="0" presId="urn:microsoft.com/office/officeart/2005/8/layout/hList2#1"/>
    <dgm:cxn modelId="{2C3769B5-DEFF-4BFD-8DC0-40FB15692B11}" srcId="{4926C80C-3DEA-4070-A5DA-541B0478FA21}" destId="{8F460438-E60D-47CB-9B90-214CD4E929D0}" srcOrd="3" destOrd="0" parTransId="{CD8C6463-8955-4CF8-B897-7033588C2D4C}" sibTransId="{4F5CE9A4-DDFD-422F-8721-5B4672EB1A55}"/>
    <dgm:cxn modelId="{094C13AF-69D3-4F50-AF9E-B887E006DF17}" srcId="{AA1C303B-3A4B-470B-B51B-169678430563}" destId="{066F179F-B41E-4498-8A98-E98F18872E41}" srcOrd="6" destOrd="0" parTransId="{BD4F9223-9B83-4DF1-85A6-911F09B07556}" sibTransId="{BC36D144-DB4D-440D-8B35-F88CBFBD39CD}"/>
    <dgm:cxn modelId="{F3CC1605-F3D2-4FFB-A95E-C1025357B68D}" type="presOf" srcId="{5AAC0AB7-81A1-43D8-89E5-46C5A5AD0396}" destId="{9883DD13-E657-4984-B0F2-19085EE67EAF}" srcOrd="0" destOrd="0" presId="urn:microsoft.com/office/officeart/2005/8/layout/hList2#1"/>
    <dgm:cxn modelId="{4703B0D9-157F-4502-BAC5-2849BB9DC586}" srcId="{4926C80C-3DEA-4070-A5DA-541B0478FA21}" destId="{B1B23BE5-7087-4797-8373-0FF77CBCAA25}" srcOrd="0" destOrd="0" parTransId="{36C3DBF0-AB6E-4EF0-AE77-008539FC6FBB}" sibTransId="{88B9A092-B73D-400B-BD16-FA0D44E908EC}"/>
    <dgm:cxn modelId="{D6200D0D-A3B9-4442-984B-BC706C6C6ECB}" type="presOf" srcId="{C78EF0CF-1367-43C6-8F69-F19001F73E83}" destId="{EBB7B7A9-1598-4782-B3BB-C805AFF8B891}" srcOrd="0" destOrd="2" presId="urn:microsoft.com/office/officeart/2005/8/layout/hList2#1"/>
    <dgm:cxn modelId="{D9EC6155-4E34-4511-96B0-1856E98776D5}" type="presOf" srcId="{B1B23BE5-7087-4797-8373-0FF77CBCAA25}" destId="{29C754C7-44A3-4263-BE93-6EE707987FD5}" srcOrd="0" destOrd="0" presId="urn:microsoft.com/office/officeart/2005/8/layout/hList2#1"/>
    <dgm:cxn modelId="{B3929DAC-B1B2-4282-B1D3-B72F6E0E61E4}" type="presOf" srcId="{2457C769-573C-458F-AB78-CF49495BC704}" destId="{29C754C7-44A3-4263-BE93-6EE707987FD5}" srcOrd="0" destOrd="6" presId="urn:microsoft.com/office/officeart/2005/8/layout/hList2#1"/>
    <dgm:cxn modelId="{001A779B-0F91-4E91-B42F-C31DE11124B9}" type="presOf" srcId="{51FE9D67-B873-41E6-92EA-E9B7A92B3624}" destId="{98E5D050-945A-4D1C-976A-17D73D85A3F9}" srcOrd="0" destOrd="1" presId="urn:microsoft.com/office/officeart/2005/8/layout/hList2#1"/>
    <dgm:cxn modelId="{AC635BF0-763C-4964-A7CD-59A1D0C23550}" srcId="{AA1C303B-3A4B-470B-B51B-169678430563}" destId="{A3AAA802-A800-49EC-B376-9BE1FDD78D73}" srcOrd="4" destOrd="0" parTransId="{E9CB6127-3BCC-4E48-94E0-7CFDB56877CB}" sibTransId="{8D8F1AC7-D173-4FDB-9F16-BE1725C600C5}"/>
    <dgm:cxn modelId="{5B0D01B5-FECE-47E4-AAC6-CEC5AACBC163}" srcId="{AA1C303B-3A4B-470B-B51B-169678430563}" destId="{1E8B6801-BEA7-4418-A0E5-AD9D20BF8B9A}" srcOrd="9" destOrd="0" parTransId="{39BF2A04-9EB0-4D4D-989C-DF94EEE333B3}" sibTransId="{33F33263-9E68-4D7F-B2D5-0EC782A89ABF}"/>
    <dgm:cxn modelId="{D9655795-D7B4-42CD-9274-F4F48892B647}" type="presOf" srcId="{9EAA273E-541B-4810-B6EC-2DF2D87DC917}" destId="{29C754C7-44A3-4263-BE93-6EE707987FD5}" srcOrd="0" destOrd="1" presId="urn:microsoft.com/office/officeart/2005/8/layout/hList2#1"/>
    <dgm:cxn modelId="{8D3B00ED-6DB6-4B12-814E-BDA15EAA4319}" type="presOf" srcId="{95651622-1F67-4A02-B60C-FA6C3221E028}" destId="{EBB7B7A9-1598-4782-B3BB-C805AFF8B891}" srcOrd="0" destOrd="8" presId="urn:microsoft.com/office/officeart/2005/8/layout/hList2#1"/>
    <dgm:cxn modelId="{8FBA6C1E-2B93-4C8B-96B9-E0446FD4CD66}" srcId="{AA1C303B-3A4B-470B-B51B-169678430563}" destId="{CFD6341C-D802-4A9D-80A6-5DE127A40184}" srcOrd="5" destOrd="0" parTransId="{42C46AAE-DB80-4746-9C41-94BE7DC9F37C}" sibTransId="{1E61B2D8-C343-4FAD-A6A4-161A285502C0}"/>
    <dgm:cxn modelId="{5ABA4316-E0C0-4165-ACA4-AD2CB77A3FBB}" srcId="{AA1C303B-3A4B-470B-B51B-169678430563}" destId="{C78EF0CF-1367-43C6-8F69-F19001F73E83}" srcOrd="2" destOrd="0" parTransId="{F0386128-CD20-49A4-B3C8-5A97F90D964D}" sibTransId="{7895A636-061E-4741-AC5A-EC6459CA4320}"/>
    <dgm:cxn modelId="{867F0362-1959-488F-936C-C997C3798B38}" type="presOf" srcId="{286E1E2A-294E-407D-94E4-E146B84BC998}" destId="{01169AA4-6DA5-4C6A-9D6B-0E6EDE40F908}" srcOrd="0" destOrd="7" presId="urn:microsoft.com/office/officeart/2005/8/layout/hList2#1"/>
    <dgm:cxn modelId="{58022E50-47E7-441C-9A33-2505F13F5A76}" type="presOf" srcId="{FE97FEB9-DA8D-4FE2-AB81-101BC6474AE4}" destId="{01169AA4-6DA5-4C6A-9D6B-0E6EDE40F908}" srcOrd="0" destOrd="3" presId="urn:microsoft.com/office/officeart/2005/8/layout/hList2#1"/>
    <dgm:cxn modelId="{941E5D6F-ECFD-4444-B2E9-CFF72AE3E723}" srcId="{55AA4184-86D3-4905-9594-709FB0B30012}" destId="{F22FA9EF-20E4-413E-B9FA-4F1210B67B7F}" srcOrd="0" destOrd="0" parTransId="{15FB0FB9-92F5-4221-9F41-0B5EE50E8616}" sibTransId="{BA2350BD-4AD3-4473-980E-D9691779D9CA}"/>
    <dgm:cxn modelId="{B5807F35-3DC3-4DB3-9FF5-B67F14710CD1}" srcId="{AA1C303B-3A4B-470B-B51B-169678430563}" destId="{24D078EA-DF0A-4221-B7A0-944750518943}" srcOrd="3" destOrd="0" parTransId="{B962D549-E8E2-4D5D-99A5-2CF10F50F07B}" sibTransId="{B13EA84E-2F68-4735-992E-7553A82A8E68}"/>
    <dgm:cxn modelId="{CDF0CC2A-F16F-422F-8989-71B7E5DB5B26}" type="presParOf" srcId="{79D2A8D9-CB17-4C58-B089-EDF69831A3BC}" destId="{83C7ECE3-494C-4B9C-8885-5C6E490F795B}" srcOrd="0" destOrd="0" presId="urn:microsoft.com/office/officeart/2005/8/layout/hList2#1"/>
    <dgm:cxn modelId="{2563E484-EF5A-475E-8647-11A25C463AB5}" type="presParOf" srcId="{83C7ECE3-494C-4B9C-8885-5C6E490F795B}" destId="{11C263CF-8B38-47A1-817F-5499CDCDBFE8}" srcOrd="0" destOrd="0" presId="urn:microsoft.com/office/officeart/2005/8/layout/hList2#1"/>
    <dgm:cxn modelId="{FC9B3626-EB23-4890-B11D-0869D4F08F2A}" type="presParOf" srcId="{83C7ECE3-494C-4B9C-8885-5C6E490F795B}" destId="{29C754C7-44A3-4263-BE93-6EE707987FD5}" srcOrd="1" destOrd="0" presId="urn:microsoft.com/office/officeart/2005/8/layout/hList2#1"/>
    <dgm:cxn modelId="{2D6CD2D0-DBE6-4CA4-8E0A-BF9B7B739F65}" type="presParOf" srcId="{83C7ECE3-494C-4B9C-8885-5C6E490F795B}" destId="{14BDE278-8137-4974-B88E-1221DA7ABCB1}" srcOrd="2" destOrd="0" presId="urn:microsoft.com/office/officeart/2005/8/layout/hList2#1"/>
    <dgm:cxn modelId="{A5E05B89-EE04-4AB5-A4F7-C59C73E27B52}" type="presParOf" srcId="{79D2A8D9-CB17-4C58-B089-EDF69831A3BC}" destId="{F77FB594-5AD1-409A-B73C-DE2064743F3B}" srcOrd="1" destOrd="0" presId="urn:microsoft.com/office/officeart/2005/8/layout/hList2#1"/>
    <dgm:cxn modelId="{52E26892-E46C-4963-B34E-8697E4902C03}" type="presParOf" srcId="{79D2A8D9-CB17-4C58-B089-EDF69831A3BC}" destId="{63CA4140-A629-47E8-9DD8-645A0656C991}" srcOrd="2" destOrd="0" presId="urn:microsoft.com/office/officeart/2005/8/layout/hList2#1"/>
    <dgm:cxn modelId="{8F9770B2-AE61-4479-900C-C136AF946287}" type="presParOf" srcId="{63CA4140-A629-47E8-9DD8-645A0656C991}" destId="{6ACC214B-60E2-4BAD-BE33-C5156B20D4D3}" srcOrd="0" destOrd="0" presId="urn:microsoft.com/office/officeart/2005/8/layout/hList2#1"/>
    <dgm:cxn modelId="{6A329609-E589-4AF4-8082-B5A78C4D586E}" type="presParOf" srcId="{63CA4140-A629-47E8-9DD8-645A0656C991}" destId="{98E5D050-945A-4D1C-976A-17D73D85A3F9}" srcOrd="1" destOrd="0" presId="urn:microsoft.com/office/officeart/2005/8/layout/hList2#1"/>
    <dgm:cxn modelId="{EA0DA889-A208-4C04-85E8-6E355B9BDF05}" type="presParOf" srcId="{63CA4140-A629-47E8-9DD8-645A0656C991}" destId="{4B606875-C225-4F64-827C-224353040CCB}" srcOrd="2" destOrd="0" presId="urn:microsoft.com/office/officeart/2005/8/layout/hList2#1"/>
    <dgm:cxn modelId="{7E3842F4-A642-485D-BD73-8837C87C4CA0}" type="presParOf" srcId="{79D2A8D9-CB17-4C58-B089-EDF69831A3BC}" destId="{F7108763-4D80-4DB4-9922-6270C30F881E}" srcOrd="3" destOrd="0" presId="urn:microsoft.com/office/officeart/2005/8/layout/hList2#1"/>
    <dgm:cxn modelId="{7BBBBDA0-8453-4FF4-A193-D719FC64D853}" type="presParOf" srcId="{79D2A8D9-CB17-4C58-B089-EDF69831A3BC}" destId="{F857F658-D98A-4911-8E24-116E24E639F5}" srcOrd="4" destOrd="0" presId="urn:microsoft.com/office/officeart/2005/8/layout/hList2#1"/>
    <dgm:cxn modelId="{B9301DFD-2D6A-405B-B07E-92390DDBEEC4}" type="presParOf" srcId="{F857F658-D98A-4911-8E24-116E24E639F5}" destId="{D5ABE7D8-38F8-4D76-A9D1-A3C832E42E72}" srcOrd="0" destOrd="0" presId="urn:microsoft.com/office/officeart/2005/8/layout/hList2#1"/>
    <dgm:cxn modelId="{79EFDAFB-0B38-4E10-8F2B-40A2D1289B15}" type="presParOf" srcId="{F857F658-D98A-4911-8E24-116E24E639F5}" destId="{01169AA4-6DA5-4C6A-9D6B-0E6EDE40F908}" srcOrd="1" destOrd="0" presId="urn:microsoft.com/office/officeart/2005/8/layout/hList2#1"/>
    <dgm:cxn modelId="{9B1F4C11-34BC-4F96-8ED1-70F0B850FCA6}" type="presParOf" srcId="{F857F658-D98A-4911-8E24-116E24E639F5}" destId="{9883DD13-E657-4984-B0F2-19085EE67EAF}" srcOrd="2" destOrd="0" presId="urn:microsoft.com/office/officeart/2005/8/layout/hList2#1"/>
    <dgm:cxn modelId="{C42ECAB1-FB0B-48FC-B89F-892A646DDE53}" type="presParOf" srcId="{79D2A8D9-CB17-4C58-B089-EDF69831A3BC}" destId="{88B899D7-BBB9-44EA-8E63-F642198A83DF}" srcOrd="5" destOrd="0" presId="urn:microsoft.com/office/officeart/2005/8/layout/hList2#1"/>
    <dgm:cxn modelId="{3388E6B3-7F2A-48EC-A60A-E8ED06A1826A}" type="presParOf" srcId="{79D2A8D9-CB17-4C58-B089-EDF69831A3BC}" destId="{FE2F6918-7168-4763-B9C2-1A514371A347}" srcOrd="6" destOrd="0" presId="urn:microsoft.com/office/officeart/2005/8/layout/hList2#1"/>
    <dgm:cxn modelId="{63F66E56-2FD6-41F3-9056-BDB41440F3B1}" type="presParOf" srcId="{FE2F6918-7168-4763-B9C2-1A514371A347}" destId="{5AB466DA-BE64-4B58-A1E5-28F9A5A17940}" srcOrd="0" destOrd="0" presId="urn:microsoft.com/office/officeart/2005/8/layout/hList2#1"/>
    <dgm:cxn modelId="{5435B81B-9E3C-4723-A02B-F3E7B9BD299F}" type="presParOf" srcId="{FE2F6918-7168-4763-B9C2-1A514371A347}" destId="{EBB7B7A9-1598-4782-B3BB-C805AFF8B891}" srcOrd="1" destOrd="0" presId="urn:microsoft.com/office/officeart/2005/8/layout/hList2#1"/>
    <dgm:cxn modelId="{F47C51A7-E486-443C-9E7A-0FE69285AB6A}" type="presParOf" srcId="{FE2F6918-7168-4763-B9C2-1A514371A347}" destId="{21869B3C-CE36-422E-ACB4-E030883BC7A5}" srcOrd="2" destOrd="0" presId="urn:microsoft.com/office/officeart/2005/8/layout/h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BDE278-8137-4974-B88E-1221DA7ABCB1}">
      <dsp:nvSpPr>
        <dsp:cNvPr id="0" name=""/>
        <dsp:cNvSpPr/>
      </dsp:nvSpPr>
      <dsp:spPr>
        <a:xfrm>
          <a:off x="1313563" y="370256"/>
          <a:ext cx="2045318" cy="523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61750" bIns="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ТРАДИЦИОННЫЕ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ФУНКЦИИ</a:t>
          </a:r>
          <a:endParaRPr lang="ru-RU" sz="1500" kern="1200" dirty="0"/>
        </a:p>
      </dsp:txBody>
      <dsp:txXfrm>
        <a:off x="1313563" y="370256"/>
        <a:ext cx="2045318" cy="523559"/>
      </dsp:txXfrm>
    </dsp:sp>
    <dsp:sp modelId="{29C754C7-44A3-4263-BE93-6EE707987FD5}">
      <dsp:nvSpPr>
        <dsp:cNvPr id="0" name=""/>
        <dsp:cNvSpPr/>
      </dsp:nvSpPr>
      <dsp:spPr>
        <a:xfrm>
          <a:off x="491474" y="936405"/>
          <a:ext cx="2891591" cy="40747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461750" rIns="142240" bIns="14224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Учет и распределение доходов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Управление расходами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Учет и отчетность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Предварительный финансовый контроль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Казначейское сопровождение контрактов (договоров, соглашений)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Обеспечение ликвидности счета федерального бюджета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Обеспечение наличными</a:t>
          </a:r>
          <a:endParaRPr lang="ru-RU" sz="1600" kern="1200" dirty="0"/>
        </a:p>
      </dsp:txBody>
      <dsp:txXfrm>
        <a:off x="491474" y="936405"/>
        <a:ext cx="2891591" cy="4074743"/>
      </dsp:txXfrm>
    </dsp:sp>
    <dsp:sp modelId="{11C263CF-8B38-47A1-817F-5499CDCDBFE8}">
      <dsp:nvSpPr>
        <dsp:cNvPr id="0" name=""/>
        <dsp:cNvSpPr/>
      </dsp:nvSpPr>
      <dsp:spPr>
        <a:xfrm>
          <a:off x="109771" y="183703"/>
          <a:ext cx="1047118" cy="104711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606875-C225-4F64-827C-224353040CCB}">
      <dsp:nvSpPr>
        <dsp:cNvPr id="0" name=""/>
        <dsp:cNvSpPr/>
      </dsp:nvSpPr>
      <dsp:spPr>
        <a:xfrm>
          <a:off x="5064929" y="534078"/>
          <a:ext cx="1379883" cy="523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61750" bIns="0" numCol="1" spcCol="1270" anchor="t" anchorCtr="0">
          <a:noAutofit/>
        </a:bodyPr>
        <a:lstStyle/>
        <a:p>
          <a:pPr lvl="0" algn="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>
        <a:off x="5064929" y="534078"/>
        <a:ext cx="1379883" cy="523559"/>
      </dsp:txXfrm>
    </dsp:sp>
    <dsp:sp modelId="{98E5D050-945A-4D1C-976A-17D73D85A3F9}">
      <dsp:nvSpPr>
        <dsp:cNvPr id="0" name=""/>
        <dsp:cNvSpPr/>
      </dsp:nvSpPr>
      <dsp:spPr>
        <a:xfrm>
          <a:off x="4411941" y="905348"/>
          <a:ext cx="3111853" cy="41129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461750" rIns="142240" bIns="14224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 Выдача сертификатов ключей электронной подписи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Оператор </a:t>
          </a:r>
          <a:r>
            <a:rPr lang="en-US" sz="1600" kern="1200" dirty="0" smtClean="0"/>
            <a:t>IT-</a:t>
          </a:r>
          <a:r>
            <a:rPr lang="ru-RU" sz="1600" kern="1200" dirty="0" smtClean="0"/>
            <a:t>систем</a:t>
          </a:r>
          <a:endParaRPr lang="ru-RU" sz="1600" kern="1200" dirty="0"/>
        </a:p>
      </dsp:txBody>
      <dsp:txXfrm>
        <a:off x="4411941" y="905348"/>
        <a:ext cx="3111853" cy="4112918"/>
      </dsp:txXfrm>
    </dsp:sp>
    <dsp:sp modelId="{6ACC214B-60E2-4BAD-BE33-C5156B20D4D3}">
      <dsp:nvSpPr>
        <dsp:cNvPr id="0" name=""/>
        <dsp:cNvSpPr/>
      </dsp:nvSpPr>
      <dsp:spPr>
        <a:xfrm>
          <a:off x="4069329" y="194258"/>
          <a:ext cx="1047118" cy="1047118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83DD13-E657-4984-B0F2-19085EE67EAF}">
      <dsp:nvSpPr>
        <dsp:cNvPr id="0" name=""/>
        <dsp:cNvSpPr/>
      </dsp:nvSpPr>
      <dsp:spPr>
        <a:xfrm>
          <a:off x="9357830" y="348459"/>
          <a:ext cx="2087335" cy="523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61750" bIns="0" numCol="1" spcCol="1270" anchor="t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 dirty="0"/>
        </a:p>
      </dsp:txBody>
      <dsp:txXfrm>
        <a:off x="9357830" y="348459"/>
        <a:ext cx="2087335" cy="523559"/>
      </dsp:txXfrm>
    </dsp:sp>
    <dsp:sp modelId="{01169AA4-6DA5-4C6A-9D6B-0E6EDE40F908}">
      <dsp:nvSpPr>
        <dsp:cNvPr id="0" name=""/>
        <dsp:cNvSpPr/>
      </dsp:nvSpPr>
      <dsp:spPr>
        <a:xfrm>
          <a:off x="8597641" y="900819"/>
          <a:ext cx="2737753" cy="4117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461750" rIns="142240" bIns="14224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Размещение средств федерального бюджета на банковские депозиты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Покупка (продажа) ценных бумаг по договорам РЕПО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 Предоставление бюджетных кредитов бюджетам субъектов РФ и муниципалитетам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Покупка (продажа) иностранной валюты</a:t>
          </a:r>
          <a:endParaRPr lang="ru-RU" sz="1600" kern="1200" dirty="0"/>
        </a:p>
      </dsp:txBody>
      <dsp:txXfrm>
        <a:off x="8597641" y="900819"/>
        <a:ext cx="2737753" cy="4117448"/>
      </dsp:txXfrm>
    </dsp:sp>
    <dsp:sp modelId="{D5ABE7D8-38F8-4D76-A9D1-A3C832E42E72}">
      <dsp:nvSpPr>
        <dsp:cNvPr id="0" name=""/>
        <dsp:cNvSpPr/>
      </dsp:nvSpPr>
      <dsp:spPr>
        <a:xfrm>
          <a:off x="8139018" y="205463"/>
          <a:ext cx="1047118" cy="1047118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BDE278-8137-4974-B88E-1221DA7ABCB1}">
      <dsp:nvSpPr>
        <dsp:cNvPr id="0" name=""/>
        <dsp:cNvSpPr/>
      </dsp:nvSpPr>
      <dsp:spPr>
        <a:xfrm>
          <a:off x="738002" y="252107"/>
          <a:ext cx="2045318" cy="391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45697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ТРАДИЦИОННЫЕ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ФУНКЦИИ</a:t>
          </a:r>
          <a:endParaRPr lang="ru-RU" sz="1400" kern="1200" dirty="0"/>
        </a:p>
      </dsp:txBody>
      <dsp:txXfrm>
        <a:off x="738002" y="252107"/>
        <a:ext cx="2045318" cy="391970"/>
      </dsp:txXfrm>
    </dsp:sp>
    <dsp:sp modelId="{29C754C7-44A3-4263-BE93-6EE707987FD5}">
      <dsp:nvSpPr>
        <dsp:cNvPr id="0" name=""/>
        <dsp:cNvSpPr/>
      </dsp:nvSpPr>
      <dsp:spPr>
        <a:xfrm>
          <a:off x="379562" y="849557"/>
          <a:ext cx="2164835" cy="40747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345697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Учет и распределение доходов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Управление расходами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Учет и отчетность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Предварительный финансовый контроль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Казначейское сопровождение контрактов (договоров, соглашений)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Обеспечение ликвидности счета федерального бюджета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Обеспечение наличными</a:t>
          </a:r>
          <a:endParaRPr lang="ru-RU" sz="1400" kern="1200" dirty="0"/>
        </a:p>
      </dsp:txBody>
      <dsp:txXfrm>
        <a:off x="379562" y="849557"/>
        <a:ext cx="2164835" cy="4074743"/>
      </dsp:txXfrm>
    </dsp:sp>
    <dsp:sp modelId="{11C263CF-8B38-47A1-817F-5499CDCDBFE8}">
      <dsp:nvSpPr>
        <dsp:cNvPr id="0" name=""/>
        <dsp:cNvSpPr/>
      </dsp:nvSpPr>
      <dsp:spPr>
        <a:xfrm>
          <a:off x="93793" y="276252"/>
          <a:ext cx="783941" cy="78394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606875-C225-4F64-827C-224353040CCB}">
      <dsp:nvSpPr>
        <dsp:cNvPr id="0" name=""/>
        <dsp:cNvSpPr/>
      </dsp:nvSpPr>
      <dsp:spPr>
        <a:xfrm>
          <a:off x="3630162" y="513024"/>
          <a:ext cx="1379883" cy="391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45697" bIns="0" numCol="1" spcCol="1270" anchor="t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/>
        </a:p>
      </dsp:txBody>
      <dsp:txXfrm>
        <a:off x="3630162" y="513024"/>
        <a:ext cx="1379883" cy="391970"/>
      </dsp:txXfrm>
    </dsp:sp>
    <dsp:sp modelId="{98E5D050-945A-4D1C-976A-17D73D85A3F9}">
      <dsp:nvSpPr>
        <dsp:cNvPr id="0" name=""/>
        <dsp:cNvSpPr/>
      </dsp:nvSpPr>
      <dsp:spPr>
        <a:xfrm>
          <a:off x="3314698" y="818499"/>
          <a:ext cx="2329737" cy="41129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345697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 </a:t>
          </a:r>
          <a:r>
            <a:rPr lang="ru-RU" sz="1400" kern="1200" dirty="0" smtClean="0"/>
            <a:t>Выдача сертификатов ключей электронной подписи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Оператор </a:t>
          </a:r>
          <a:r>
            <a:rPr lang="en-US" sz="1400" kern="1200" dirty="0" smtClean="0"/>
            <a:t>IT-</a:t>
          </a:r>
          <a:r>
            <a:rPr lang="ru-RU" sz="1400" kern="1200" dirty="0" smtClean="0"/>
            <a:t>систем</a:t>
          </a:r>
          <a:endParaRPr lang="ru-RU" sz="1400" kern="1200" dirty="0"/>
        </a:p>
      </dsp:txBody>
      <dsp:txXfrm>
        <a:off x="3314698" y="818499"/>
        <a:ext cx="2329737" cy="4112918"/>
      </dsp:txXfrm>
    </dsp:sp>
    <dsp:sp modelId="{6ACC214B-60E2-4BAD-BE33-C5156B20D4D3}">
      <dsp:nvSpPr>
        <dsp:cNvPr id="0" name=""/>
        <dsp:cNvSpPr/>
      </dsp:nvSpPr>
      <dsp:spPr>
        <a:xfrm>
          <a:off x="3058197" y="284154"/>
          <a:ext cx="783941" cy="783941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83DD13-E657-4984-B0F2-19085EE67EAF}">
      <dsp:nvSpPr>
        <dsp:cNvPr id="0" name=""/>
        <dsp:cNvSpPr/>
      </dsp:nvSpPr>
      <dsp:spPr>
        <a:xfrm>
          <a:off x="7004101" y="327405"/>
          <a:ext cx="2087335" cy="391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45697" bIns="0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/>
        </a:p>
      </dsp:txBody>
      <dsp:txXfrm>
        <a:off x="7004101" y="327405"/>
        <a:ext cx="2087335" cy="391970"/>
      </dsp:txXfrm>
    </dsp:sp>
    <dsp:sp modelId="{01169AA4-6DA5-4C6A-9D6B-0E6EDE40F908}">
      <dsp:nvSpPr>
        <dsp:cNvPr id="0" name=""/>
        <dsp:cNvSpPr/>
      </dsp:nvSpPr>
      <dsp:spPr>
        <a:xfrm>
          <a:off x="6580508" y="831400"/>
          <a:ext cx="2049661" cy="4117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345697" rIns="85344" bIns="85344" numCol="1" spcCol="1270" anchor="t" anchorCtr="0">
          <a:noAutofit/>
        </a:bodyPr>
        <a:lstStyle/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/>
            <a:t>Размещение средств федерального бюджета на банковские депозиты</a:t>
          </a:r>
          <a:endParaRPr lang="ru-RU" sz="1150" kern="1200" dirty="0"/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/>
            <a:t>Размещение средств федерального бюджета на банковские депозиты</a:t>
          </a:r>
          <a:endParaRPr lang="ru-RU" sz="1150" kern="1200" dirty="0"/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/>
            <a:t>Покупка (продажа) ценных бумаг по договорам РЕПО</a:t>
          </a:r>
          <a:endParaRPr lang="ru-RU" sz="1150" kern="1200" dirty="0"/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/>
            <a:t> Предоставление бюджетных кредитов бюджетам субъектов РФ и муниципалитетам</a:t>
          </a:r>
          <a:endParaRPr lang="ru-RU" sz="1150" kern="1200" dirty="0"/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/>
            <a:t>Покупка (продажа) иностранной валюты</a:t>
          </a:r>
          <a:endParaRPr lang="ru-RU" sz="1150" kern="1200" dirty="0"/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/>
            <a:t>Покупка (продажа) ценных бумаг по договорам РЕПО</a:t>
          </a:r>
          <a:endParaRPr lang="ru-RU" sz="1150" kern="1200" dirty="0"/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/>
            <a:t> Предоставление бюджетных кредитов бюджетам субъектов РФ и муниципалитетам</a:t>
          </a:r>
          <a:endParaRPr lang="ru-RU" sz="1150" kern="1200" dirty="0"/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/>
            <a:t>Покупка (продажа) иностранной валюты</a:t>
          </a:r>
          <a:endParaRPr lang="ru-RU" sz="1150" kern="1200" dirty="0"/>
        </a:p>
      </dsp:txBody>
      <dsp:txXfrm>
        <a:off x="6580508" y="831400"/>
        <a:ext cx="2049661" cy="4117448"/>
      </dsp:txXfrm>
    </dsp:sp>
    <dsp:sp modelId="{D5ABE7D8-38F8-4D76-A9D1-A3C832E42E72}">
      <dsp:nvSpPr>
        <dsp:cNvPr id="0" name=""/>
        <dsp:cNvSpPr/>
      </dsp:nvSpPr>
      <dsp:spPr>
        <a:xfrm>
          <a:off x="6105051" y="292542"/>
          <a:ext cx="783941" cy="783941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869B3C-CE36-422E-ACB4-E030883BC7A5}">
      <dsp:nvSpPr>
        <dsp:cNvPr id="0" name=""/>
        <dsp:cNvSpPr/>
      </dsp:nvSpPr>
      <dsp:spPr>
        <a:xfrm rot="16200000">
          <a:off x="7185868" y="2636633"/>
          <a:ext cx="4043969" cy="391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45697" bIns="0" numCol="1" spcCol="1270" anchor="t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/>
        </a:p>
      </dsp:txBody>
      <dsp:txXfrm>
        <a:off x="7185868" y="2636633"/>
        <a:ext cx="4043969" cy="391970"/>
      </dsp:txXfrm>
    </dsp:sp>
    <dsp:sp modelId="{EBB7B7A9-1598-4782-B3BB-C805AFF8B891}">
      <dsp:nvSpPr>
        <dsp:cNvPr id="0" name=""/>
        <dsp:cNvSpPr/>
      </dsp:nvSpPr>
      <dsp:spPr>
        <a:xfrm>
          <a:off x="9497632" y="810634"/>
          <a:ext cx="1952430" cy="40439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345697" rIns="85344" bIns="85344" numCol="1" spcCol="1270" anchor="t" anchorCtr="0">
          <a:noAutofit/>
        </a:bodyPr>
        <a:lstStyle/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/>
            <a:t>Контроль и надзор в финансово-бюджетной сфере</a:t>
          </a:r>
          <a:endParaRPr lang="ru-RU" sz="1150" kern="1200" dirty="0"/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/>
            <a:t>Внешний контроль качества работы аудиторских организаций</a:t>
          </a:r>
          <a:endParaRPr lang="ru-RU" sz="1150" kern="1200" dirty="0"/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/>
            <a:t>Анализ исполнения бюджетных полномочий органов ГМФК</a:t>
          </a:r>
          <a:endParaRPr lang="ru-RU" sz="1150" kern="1200" dirty="0"/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/>
            <a:t>Анализ  осуществления  внутреннего финансового контроля и внутреннего финансового аудита</a:t>
          </a:r>
          <a:endParaRPr lang="ru-RU" sz="1150" kern="1200" dirty="0"/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/>
            <a:t>Административное производство</a:t>
          </a:r>
          <a:endParaRPr lang="ru-RU" sz="1150" kern="1200" dirty="0"/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/>
            <a:t>Контроль устранения нарушений</a:t>
          </a:r>
          <a:endParaRPr lang="ru-RU" sz="1150" kern="1200" dirty="0"/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50" kern="1200" dirty="0" smtClean="0"/>
            <a:t>Утверждение общих требований к осуществлению контроля в сфере контрактных отношений</a:t>
          </a:r>
          <a:endParaRPr lang="ru-RU" sz="1150" kern="1200" dirty="0"/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150" kern="1200" dirty="0"/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150" kern="1200" dirty="0"/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150" kern="1200" dirty="0"/>
        </a:p>
        <a:p>
          <a:pPr marL="57150" lvl="1" indent="-57150" algn="l" defTabSz="5111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150" kern="1200" dirty="0"/>
        </a:p>
      </dsp:txBody>
      <dsp:txXfrm>
        <a:off x="9497632" y="810634"/>
        <a:ext cx="1952430" cy="4043969"/>
      </dsp:txXfrm>
    </dsp:sp>
    <dsp:sp modelId="{5AB466DA-BE64-4B58-A1E5-28F9A5A17940}">
      <dsp:nvSpPr>
        <dsp:cNvPr id="0" name=""/>
        <dsp:cNvSpPr/>
      </dsp:nvSpPr>
      <dsp:spPr>
        <a:xfrm>
          <a:off x="8914901" y="293232"/>
          <a:ext cx="783941" cy="783941"/>
        </a:xfrm>
        <a:prstGeom prst="rect">
          <a:avLst/>
        </a:prstGeom>
        <a:blipFill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#1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#1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4AC6B0-C38D-44B3-B1E5-026FABB06AC7}" type="datetimeFigureOut">
              <a:rPr lang="ru-RU" smtClean="0"/>
              <a:pPr/>
              <a:t>16.08.2016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8DC69-DD7A-435E-BB76-5052C14525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300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8DC69-DD7A-435E-BB76-5052C14525C9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520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653E797B-76CE-458F-AFB3-34AF72CD7DC0}" type="slidenum">
              <a:rPr lang="ru-RU" smtClean="0"/>
              <a:pPr eaLnBrk="1" hangingPunct="1"/>
              <a:t>6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848100" y="9426577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 fontAlgn="base">
              <a:spcBef>
                <a:spcPct val="0"/>
              </a:spcBef>
              <a:spcAft>
                <a:spcPct val="0"/>
              </a:spcAft>
            </a:pPr>
            <a:fld id="{ACF13F74-8565-420E-AF7E-D48A475BA43B}" type="slidenum">
              <a:rPr lang="ru-RU" sz="1200">
                <a:solidFill>
                  <a:prstClr val="black"/>
                </a:solidFill>
                <a:cs typeface="Times New Roman" pitchFamily="18" charset="0"/>
              </a:rPr>
              <a:pPr algn="r" defTabSz="895290"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 sz="1200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746125"/>
            <a:ext cx="6619875" cy="3724275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6" y="4716464"/>
            <a:ext cx="4987925" cy="4464049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2175203" y="1524001"/>
            <a:ext cx="816032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Роль Федерального казначейства </a:t>
            </a:r>
            <a:br>
              <a:rPr lang="ru-RU" sz="36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организации внутреннего контроля, аудита и внутреннего государственного финансового контроля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943811" y="4853672"/>
            <a:ext cx="4572000" cy="1177237"/>
          </a:xfrm>
          <a:prstGeom prst="rect">
            <a:avLst/>
          </a:prstGeom>
        </p:spPr>
        <p:txBody>
          <a:bodyPr lIns="68572" tIns="34286" rIns="68572" bIns="34286">
            <a:spAutoFit/>
          </a:bodyPr>
          <a:lstStyle/>
          <a:p>
            <a:pPr marL="134985" algn="r">
              <a:spcBef>
                <a:spcPts val="0"/>
              </a:spcBef>
            </a:pPr>
            <a:r>
              <a:rPr lang="ru-RU" kern="1300" dirty="0">
                <a:latin typeface="Arial" panose="020B0604020202020204" pitchFamily="34" charset="0"/>
                <a:cs typeface="Arial" panose="020B0604020202020204" pitchFamily="34" charset="0"/>
              </a:rPr>
              <a:t>Заместитель руководителя </a:t>
            </a:r>
          </a:p>
          <a:p>
            <a:pPr marL="134985" algn="r">
              <a:spcBef>
                <a:spcPts val="0"/>
              </a:spcBef>
            </a:pPr>
            <a:r>
              <a:rPr lang="ru-RU" kern="1300" dirty="0">
                <a:latin typeface="Arial" panose="020B0604020202020204" pitchFamily="34" charset="0"/>
                <a:cs typeface="Arial" panose="020B0604020202020204" pitchFamily="34" charset="0"/>
              </a:rPr>
              <a:t>Федерального казначейства</a:t>
            </a:r>
          </a:p>
          <a:p>
            <a:pPr marL="134985" algn="r">
              <a:spcBef>
                <a:spcPts val="0"/>
              </a:spcBef>
            </a:pPr>
            <a:endParaRPr lang="ru-RU" kern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4985" algn="r">
              <a:spcBef>
                <a:spcPts val="0"/>
              </a:spcBef>
            </a:pPr>
            <a:r>
              <a:rPr lang="ru-RU" kern="1300" dirty="0" smtClean="0">
                <a:latin typeface="Arial" panose="020B0604020202020204" pitchFamily="34" charset="0"/>
                <a:cs typeface="Arial" panose="020B0604020202020204" pitchFamily="34" charset="0"/>
              </a:rPr>
              <a:t>А.Ю. Демидов</a:t>
            </a:r>
            <a:endParaRPr lang="ru-RU" kern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7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630027" y="6346828"/>
            <a:ext cx="400051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523887" y="246918"/>
            <a:ext cx="8424275" cy="65066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1427" tIns="45714" rIns="91427" bIns="45714" anchor="ctr"/>
          <a:lstStyle/>
          <a:p>
            <a:pPr algn="r" defTabSz="449201">
              <a:defRPr/>
            </a:pPr>
            <a:r>
              <a:rPr lang="ru-RU" sz="24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ПЛАН ВЫСТУПЛЕНИЯ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6816" y="2036622"/>
            <a:ext cx="10656277" cy="2677644"/>
          </a:xfrm>
          <a:prstGeom prst="rect">
            <a:avLst/>
          </a:prstGeom>
        </p:spPr>
        <p:txBody>
          <a:bodyPr wrap="square" lIns="91427" tIns="45714" rIns="91427" bIns="45714">
            <a:spAutoFit/>
          </a:bodyPr>
          <a:lstStyle/>
          <a:p>
            <a:pPr marL="342851" indent="-342851">
              <a:buFont typeface="+mj-lt"/>
              <a:buAutoNum type="arabicPeriod"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ПОЛНОМОЧИЯ ФЕДЕРАЛЬНОГО КАЗНАЧЕЙСТВА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УКАЗА ПРЕЗИДЕНТА РОССИЙСКОЙ ФЕДЕРАЦИИ ОТ 02.02.2016 № 41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851" indent="-342851">
              <a:buFont typeface="+mj-lt"/>
              <a:buAutoNum type="arabicPeriod"/>
            </a:pP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851" indent="-342851">
              <a:buFont typeface="+mj-lt"/>
              <a:buAutoNum type="arabicPeriod"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ПОЛНОМОЧИЙ ФЕДЕРАЛЬНОГО КАЗНАЧЕЙСТВА ПО ВНУТРЕННЕМУ ГОСУДАРСТВЕННОМУ ФИНАНСОВОМУ КОНТРОЛЮ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851" indent="-342851">
              <a:buFont typeface="+mj-lt"/>
              <a:buAutoNum type="arabicPeriod"/>
            </a:pP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851" indent="-342851">
              <a:buFont typeface="+mj-lt"/>
              <a:buAutoNum type="arabicPeriod"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ПОЛНОМОЧИЯ ФЕДЕРАЛЬНОГО КАЗНАЧЕЙСТВА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 ПРЕЗИДЕНТА РОССИЙСКОЙ ФЕДЕРАЦИИ ОТ 02.02.2016 № 41</a:t>
            </a:r>
          </a:p>
        </p:txBody>
      </p:sp>
    </p:spTree>
    <p:extLst>
      <p:ext uri="{BB962C8B-B14F-4D97-AF65-F5344CB8AC3E}">
        <p14:creationId xmlns:p14="http://schemas.microsoft.com/office/powerpoint/2010/main" val="394104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725895322"/>
              </p:ext>
            </p:extLst>
          </p:nvPr>
        </p:nvGraphicFramePr>
        <p:xfrm>
          <a:off x="342895" y="1484784"/>
          <a:ext cx="11445166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734991" y="213885"/>
            <a:ext cx="6057967" cy="756246"/>
          </a:xfrm>
          <a:prstGeom prst="rect">
            <a:avLst/>
          </a:prstGeom>
          <a:noFill/>
        </p:spPr>
        <p:txBody>
          <a:bodyPr wrap="none" lIns="108852" tIns="54426" rIns="108852" bIns="54426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ru-RU" sz="21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ОСНОВНЫЕ НАПРАВЛЕНИЯ ДЕЯТЕЛЬНОСТИ </a:t>
            </a:r>
          </a:p>
          <a:p>
            <a:pPr algn="r"/>
            <a:r>
              <a:rPr lang="ru-RU" sz="21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ФЕДЕРАЛЬНОГО КАЗНАЧЕЙСТВА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103" y="1817628"/>
            <a:ext cx="960107" cy="711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319215" y="1689359"/>
            <a:ext cx="2263109" cy="509398"/>
          </a:xfrm>
          <a:prstGeom prst="rect">
            <a:avLst/>
          </a:prstGeom>
          <a:noFill/>
        </p:spPr>
        <p:txBody>
          <a:bodyPr wrap="square" lIns="77751" tIns="38876" rIns="77751" bIns="38876" rtlCol="0">
            <a:spAutoFit/>
          </a:bodyPr>
          <a:lstStyle/>
          <a:p>
            <a:pPr lvl="0" algn="ctr"/>
            <a:r>
              <a:rPr lang="ru-RU" sz="1400" dirty="0"/>
              <a:t>УЧАСТНИК </a:t>
            </a:r>
          </a:p>
          <a:p>
            <a:pPr lvl="0" algn="ctr"/>
            <a:r>
              <a:rPr lang="ru-RU" sz="1400" dirty="0"/>
              <a:t>ФИНАНСОВОГО РЫНКА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30707" y="1689359"/>
            <a:ext cx="2263109" cy="724842"/>
          </a:xfrm>
          <a:prstGeom prst="rect">
            <a:avLst/>
          </a:prstGeom>
          <a:noFill/>
        </p:spPr>
        <p:txBody>
          <a:bodyPr wrap="square" lIns="77751" tIns="38876" rIns="77751" bIns="38876" rtlCol="0">
            <a:spAutoFit/>
          </a:bodyPr>
          <a:lstStyle/>
          <a:p>
            <a:pPr lvl="0" algn="ctr"/>
            <a:r>
              <a:rPr lang="ru-RU" sz="1400" dirty="0"/>
              <a:t>ИНФОРМАЦИОННО-ТЕХНОЛОГИЧЕСКИЕ ФУНКЦИИ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35893" y="3377566"/>
            <a:ext cx="2811741" cy="3556386"/>
          </a:xfrm>
          <a:prstGeom prst="rect">
            <a:avLst/>
          </a:prstGeom>
          <a:noFill/>
        </p:spPr>
        <p:txBody>
          <a:bodyPr wrap="square" lIns="77751" tIns="38876" rIns="77751" bIns="38876" rtlCol="0">
            <a:spAutoFit/>
          </a:bodyPr>
          <a:lstStyle/>
          <a:p>
            <a:pPr lvl="0"/>
            <a:r>
              <a:rPr lang="ru-RU" sz="1600" dirty="0">
                <a:solidFill>
                  <a:schemeClr val="bg1"/>
                </a:solidFill>
              </a:rPr>
              <a:t>ГИИС «Электронный              бюджет»</a:t>
            </a:r>
          </a:p>
          <a:p>
            <a:pPr lvl="0"/>
            <a:endParaRPr lang="ru-RU" sz="700" dirty="0">
              <a:solidFill>
                <a:schemeClr val="bg1"/>
              </a:solidFill>
            </a:endParaRPr>
          </a:p>
          <a:p>
            <a:pPr lvl="0"/>
            <a:r>
              <a:rPr lang="ru-RU" sz="1500" dirty="0">
                <a:solidFill>
                  <a:schemeClr val="bg1"/>
                </a:solidFill>
              </a:rPr>
              <a:t>ГИС «ГМП»</a:t>
            </a:r>
          </a:p>
          <a:p>
            <a:pPr lvl="0"/>
            <a:endParaRPr lang="ru-RU" sz="700" dirty="0">
              <a:solidFill>
                <a:schemeClr val="bg1"/>
              </a:solidFill>
            </a:endParaRPr>
          </a:p>
          <a:p>
            <a:pPr lvl="0"/>
            <a:r>
              <a:rPr lang="ru-RU" sz="1600" dirty="0">
                <a:solidFill>
                  <a:schemeClr val="bg1"/>
                </a:solidFill>
              </a:rPr>
              <a:t>ГАС «Управление»</a:t>
            </a:r>
          </a:p>
          <a:p>
            <a:pPr lvl="0"/>
            <a:endParaRPr lang="ru-RU" sz="700" dirty="0">
              <a:solidFill>
                <a:schemeClr val="bg1"/>
              </a:solidFill>
            </a:endParaRPr>
          </a:p>
          <a:p>
            <a:pPr lvl="0"/>
            <a:r>
              <a:rPr lang="ru-RU" sz="1600" dirty="0">
                <a:solidFill>
                  <a:schemeClr val="bg1"/>
                </a:solidFill>
              </a:rPr>
              <a:t>Единый портал                                                                                                                                          бюджетной системы</a:t>
            </a:r>
          </a:p>
          <a:p>
            <a:pPr lvl="0"/>
            <a:r>
              <a:rPr lang="ru-RU" sz="700" dirty="0">
                <a:solidFill>
                  <a:schemeClr val="bg1"/>
                </a:solidFill>
              </a:rPr>
              <a:t> </a:t>
            </a:r>
          </a:p>
          <a:p>
            <a:pPr lvl="0"/>
            <a:r>
              <a:rPr lang="ru-RU" sz="1600" dirty="0">
                <a:solidFill>
                  <a:schemeClr val="bg1"/>
                </a:solidFill>
              </a:rPr>
              <a:t>ЕИС в сфере закупок</a:t>
            </a:r>
          </a:p>
          <a:p>
            <a:pPr lvl="0"/>
            <a:endParaRPr lang="ru-RU" sz="700" dirty="0">
              <a:solidFill>
                <a:schemeClr val="bg1"/>
              </a:solidFill>
            </a:endParaRPr>
          </a:p>
          <a:p>
            <a:pPr lvl="0"/>
            <a:r>
              <a:rPr lang="ru-RU" sz="1600" dirty="0">
                <a:solidFill>
                  <a:schemeClr val="bg1"/>
                </a:solidFill>
              </a:rPr>
              <a:t>Официальный сайт для размещения информации о государственных (муниципальных) учреждениях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630027" y="6346828"/>
            <a:ext cx="400051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5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Скругленный прямоугольник 37"/>
          <p:cNvSpPr/>
          <p:nvPr/>
        </p:nvSpPr>
        <p:spPr>
          <a:xfrm>
            <a:off x="2324608" y="1970320"/>
            <a:ext cx="2194560" cy="47759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4" tIns="60952" rIns="121904" bIns="60952" rtlCol="0" anchor="ctr"/>
          <a:lstStyle/>
          <a:p>
            <a:pPr algn="ctr"/>
            <a:endParaRPr lang="ru-RU"/>
          </a:p>
        </p:txBody>
      </p:sp>
      <p:sp>
        <p:nvSpPr>
          <p:cNvPr id="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630027" y="6346828"/>
            <a:ext cx="400051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4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156754" y="336147"/>
            <a:ext cx="7836239" cy="65066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1427" tIns="45714" rIns="91427" bIns="45714" anchor="ctr"/>
          <a:lstStyle/>
          <a:p>
            <a:pPr algn="r" defTabSz="449201">
              <a:defRPr/>
            </a:pPr>
            <a:r>
              <a:rPr lang="ru-RU" sz="21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система государственного (муниципального) финансового контроля (аудита)</a:t>
            </a:r>
          </a:p>
          <a:p>
            <a:pPr algn="r" defTabSz="449201">
              <a:defRPr/>
            </a:pPr>
            <a:r>
              <a:rPr lang="ru-RU" sz="21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 российской федерации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41529" y="2851723"/>
            <a:ext cx="11697224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213218" y="4687911"/>
            <a:ext cx="11779775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41531" y="1825214"/>
            <a:ext cx="1800860" cy="615540"/>
          </a:xfrm>
          <a:prstGeom prst="rect">
            <a:avLst/>
          </a:prstGeom>
          <a:noFill/>
        </p:spPr>
        <p:txBody>
          <a:bodyPr wrap="square" lIns="121904" tIns="60952" rIns="121904" bIns="60952" rtlCol="0">
            <a:spAutoFit/>
          </a:bodyPr>
          <a:lstStyle/>
          <a:p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Федерация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2919" y="2898881"/>
            <a:ext cx="1800860" cy="738651"/>
          </a:xfrm>
          <a:prstGeom prst="rect">
            <a:avLst/>
          </a:prstGeom>
          <a:noFill/>
        </p:spPr>
        <p:txBody>
          <a:bodyPr wrap="square" lIns="121904" tIns="60952" rIns="121904" bIns="60952" rtlCol="0">
            <a:spAutoFit/>
          </a:bodyPr>
          <a:lstStyle/>
          <a:p>
            <a:r>
              <a:rPr lang="ru-RU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 Российской Федерации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1530" y="4793077"/>
            <a:ext cx="1800860" cy="533465"/>
          </a:xfrm>
          <a:prstGeom prst="rect">
            <a:avLst/>
          </a:prstGeom>
          <a:noFill/>
        </p:spPr>
        <p:txBody>
          <a:bodyPr wrap="square" lIns="121904" tIns="60952" rIns="121904" bIns="60952" rtlCol="0">
            <a:spAutoFit/>
          </a:bodyPr>
          <a:lstStyle/>
          <a:p>
            <a:r>
              <a:rPr lang="ru-RU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образования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16979" y="1266896"/>
            <a:ext cx="6447243" cy="6463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lIns="91427" tIns="45714" rIns="91427" bIns="45714" rtlCol="0">
            <a:spAutoFit/>
          </a:bodyPr>
          <a:lstStyle/>
          <a:p>
            <a:pPr algn="ctr" defTabSz="666658">
              <a:spcAft>
                <a:spcPts val="0"/>
              </a:spcAft>
            </a:pP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Счетная палата РФ – </a:t>
            </a:r>
          </a:p>
          <a:p>
            <a:pPr algn="ctr" defTabSz="666658">
              <a:spcAft>
                <a:spcPts val="0"/>
              </a:spcAft>
            </a:pPr>
            <a:r>
              <a:rPr lang="ru-RU" sz="17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высший орган государственного финансового контроля </a:t>
            </a:r>
          </a:p>
        </p:txBody>
      </p:sp>
      <p:sp>
        <p:nvSpPr>
          <p:cNvPr id="12" name="Полилиния 11"/>
          <p:cNvSpPr/>
          <p:nvPr/>
        </p:nvSpPr>
        <p:spPr>
          <a:xfrm>
            <a:off x="2449703" y="2091952"/>
            <a:ext cx="1961467" cy="67484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1" anchor="ctr" anchorCtr="0">
            <a:noAutofit/>
          </a:bodyPr>
          <a:lstStyle/>
          <a:p>
            <a:pPr algn="ctr" defTabSz="711101">
              <a:lnSpc>
                <a:spcPct val="90000"/>
              </a:lnSpc>
              <a:spcAft>
                <a:spcPct val="35000"/>
              </a:spcAft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</a:p>
        </p:txBody>
      </p:sp>
      <p:sp>
        <p:nvSpPr>
          <p:cNvPr id="13" name="Полилиния 12"/>
          <p:cNvSpPr/>
          <p:nvPr/>
        </p:nvSpPr>
        <p:spPr>
          <a:xfrm>
            <a:off x="8010561" y="2103329"/>
            <a:ext cx="1853659" cy="67484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pattFill prst="pct5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1" anchor="ctr" anchorCtr="0">
            <a:noAutofit/>
          </a:bodyPr>
          <a:lstStyle/>
          <a:p>
            <a:pPr algn="ctr" defTabSz="711101">
              <a:lnSpc>
                <a:spcPct val="90000"/>
              </a:lnSpc>
              <a:spcAft>
                <a:spcPct val="35000"/>
              </a:spcAft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Федеральная служба финансово-бюджетного надзора</a:t>
            </a:r>
          </a:p>
        </p:txBody>
      </p:sp>
      <p:sp>
        <p:nvSpPr>
          <p:cNvPr id="15" name="Стрелка влево 14"/>
          <p:cNvSpPr/>
          <p:nvPr/>
        </p:nvSpPr>
        <p:spPr>
          <a:xfrm>
            <a:off x="4790943" y="2091953"/>
            <a:ext cx="2902039" cy="674849"/>
          </a:xfrm>
          <a:prstGeom prst="lef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4" tIns="60952" rIns="121904" bIns="60952" rtlCol="0" anchor="ctr"/>
          <a:lstStyle/>
          <a:p>
            <a:pPr algn="ctr"/>
            <a:r>
              <a:rPr lang="ru-RU" sz="1300" dirty="0">
                <a:solidFill>
                  <a:schemeClr val="accent3">
                    <a:lumMod val="75000"/>
                  </a:schemeClr>
                </a:solidFill>
              </a:rPr>
              <a:t>передача полномочий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8397409" y="1986576"/>
            <a:ext cx="1213953" cy="833269"/>
          </a:xfrm>
          <a:prstGeom prst="line">
            <a:avLst/>
          </a:prstGeom>
          <a:ln w="952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>
            <a:off x="8480457" y="1970320"/>
            <a:ext cx="1080968" cy="833269"/>
          </a:xfrm>
          <a:prstGeom prst="line">
            <a:avLst/>
          </a:prstGeom>
          <a:ln w="952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551680" y="2893452"/>
            <a:ext cx="3299968" cy="58476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lIns="91427" tIns="45714" rIns="91427" bIns="45714" rtlCol="0">
            <a:spAutoFit/>
          </a:bodyPr>
          <a:lstStyle/>
          <a:p>
            <a:pPr algn="ctr" defTabSz="666658"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Контрольно-счетный орган </a:t>
            </a:r>
          </a:p>
          <a:p>
            <a:pPr algn="ctr" defTabSz="666658"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субъекта РФ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2436244" y="3595633"/>
            <a:ext cx="1961467" cy="86989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1" anchor="ctr" anchorCtr="0">
            <a:noAutofit/>
          </a:bodyPr>
          <a:lstStyle/>
          <a:p>
            <a:pPr algn="ctr" defTabSz="711101">
              <a:lnSpc>
                <a:spcPct val="90000"/>
              </a:lnSpc>
              <a:spcAft>
                <a:spcPct val="35000"/>
              </a:spcAft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орган Федерального казначейства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9972028" y="3607801"/>
            <a:ext cx="2091821" cy="95806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pattFill prst="pct5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1" anchor="ctr" anchorCtr="0">
            <a:noAutofit/>
          </a:bodyPr>
          <a:lstStyle/>
          <a:p>
            <a:pPr algn="ctr" defTabSz="711101">
              <a:lnSpc>
                <a:spcPct val="90000"/>
              </a:lnSpc>
              <a:spcAft>
                <a:spcPct val="35000"/>
              </a:spcAft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 внутреннего государственного финансового контроля субъекта РФ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2460628" y="5414273"/>
            <a:ext cx="1961467" cy="117956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1" anchor="ctr" anchorCtr="0">
            <a:noAutofit/>
          </a:bodyPr>
          <a:lstStyle/>
          <a:p>
            <a:pPr algn="ctr" defTabSz="711101">
              <a:lnSpc>
                <a:spcPct val="90000"/>
              </a:lnSpc>
              <a:spcAft>
                <a:spcPct val="35000"/>
              </a:spcAft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отдел территориального органа Федерального казначейства</a:t>
            </a:r>
          </a:p>
        </p:txBody>
      </p:sp>
      <p:sp>
        <p:nvSpPr>
          <p:cNvPr id="30" name="Полилиния 29"/>
          <p:cNvSpPr/>
          <p:nvPr/>
        </p:nvSpPr>
        <p:spPr>
          <a:xfrm>
            <a:off x="9977287" y="4939458"/>
            <a:ext cx="2086563" cy="106459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pattFill prst="pct5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1" anchor="ctr" anchorCtr="0">
            <a:noAutofit/>
          </a:bodyPr>
          <a:lstStyle/>
          <a:p>
            <a:pPr algn="ctr" defTabSz="711101">
              <a:lnSpc>
                <a:spcPct val="90000"/>
              </a:lnSpc>
              <a:spcAft>
                <a:spcPct val="35000"/>
              </a:spcAft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 внутреннего муниципального финансового контроля субъекта РФ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51680" y="4793076"/>
            <a:ext cx="3299968" cy="58476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lIns="91427" tIns="45714" rIns="91427" bIns="45714" rtlCol="0">
            <a:spAutoFit/>
          </a:bodyPr>
          <a:lstStyle/>
          <a:p>
            <a:pPr algn="ctr" defTabSz="666658"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Контрольно-счетный орган </a:t>
            </a:r>
          </a:p>
          <a:p>
            <a:pPr algn="ctr" defTabSz="666658"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</a:t>
            </a:r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3425812" y="2766803"/>
            <a:ext cx="15549" cy="840999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3441361" y="4464646"/>
            <a:ext cx="0" cy="949625"/>
          </a:xfrm>
          <a:prstGeom prst="straightConnector1">
            <a:avLst/>
          </a:prstGeom>
          <a:ln w="28575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олилиния 23"/>
          <p:cNvSpPr/>
          <p:nvPr/>
        </p:nvSpPr>
        <p:spPr>
          <a:xfrm>
            <a:off x="8010561" y="3607801"/>
            <a:ext cx="1853659" cy="95806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pattFill prst="pct5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1" anchor="ctr" anchorCtr="0">
            <a:noAutofit/>
          </a:bodyPr>
          <a:lstStyle/>
          <a:p>
            <a:pPr algn="ctr" defTabSz="711101">
              <a:lnSpc>
                <a:spcPct val="90000"/>
              </a:lnSpc>
              <a:spcAft>
                <a:spcPct val="35000"/>
              </a:spcAft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орган Федеральной службы финансово-бюджетного надзора</a:t>
            </a: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H="1">
            <a:off x="8330163" y="3516323"/>
            <a:ext cx="1214455" cy="1028515"/>
          </a:xfrm>
          <a:prstGeom prst="line">
            <a:avLst/>
          </a:prstGeom>
          <a:ln w="952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8235889" y="3516323"/>
            <a:ext cx="1403003" cy="1028515"/>
          </a:xfrm>
          <a:prstGeom prst="line">
            <a:avLst/>
          </a:prstGeom>
          <a:ln w="952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Стрелка влево 33"/>
          <p:cNvSpPr/>
          <p:nvPr/>
        </p:nvSpPr>
        <p:spPr>
          <a:xfrm>
            <a:off x="4862063" y="3749410"/>
            <a:ext cx="2902039" cy="674849"/>
          </a:xfrm>
          <a:prstGeom prst="lef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4" tIns="60952" rIns="121904" bIns="60952" rtlCol="0" anchor="ctr"/>
          <a:lstStyle/>
          <a:p>
            <a:pPr algn="ctr"/>
            <a:r>
              <a:rPr lang="ru-RU" sz="1300" dirty="0">
                <a:solidFill>
                  <a:schemeClr val="accent3">
                    <a:lumMod val="75000"/>
                  </a:schemeClr>
                </a:solidFill>
              </a:rPr>
              <a:t>передача полномочий</a:t>
            </a:r>
          </a:p>
        </p:txBody>
      </p:sp>
    </p:spTree>
    <p:extLst>
      <p:ext uri="{BB962C8B-B14F-4D97-AF65-F5344CB8AC3E}">
        <p14:creationId xmlns:p14="http://schemas.microsoft.com/office/powerpoint/2010/main" val="98371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Box 3"/>
          <p:cNvSpPr txBox="1">
            <a:spLocks noChangeArrowheads="1"/>
          </p:cNvSpPr>
          <p:nvPr/>
        </p:nvSpPr>
        <p:spPr bwMode="auto">
          <a:xfrm>
            <a:off x="3895726" y="152258"/>
            <a:ext cx="8185150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ru-RU" altLang="ru-RU" sz="21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Полномочия Федерального казначейства </a:t>
            </a:r>
            <a:r>
              <a:rPr lang="ru-RU" altLang="ru-RU" sz="21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1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1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осуществлению  </a:t>
            </a:r>
            <a:r>
              <a:rPr lang="ru-RU" altLang="ru-RU" sz="21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внутреннего </a:t>
            </a:r>
            <a:endParaRPr lang="ru-RU" altLang="ru-RU" sz="2100" cap="all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ru-RU" altLang="ru-RU" sz="21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государственного </a:t>
            </a:r>
            <a:r>
              <a:rPr lang="ru-RU" altLang="ru-RU" sz="21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(муниципального</a:t>
            </a:r>
            <a:r>
              <a:rPr lang="ru-RU" altLang="ru-RU" sz="21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algn="r" eaLnBrk="1" hangingPunct="1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ru-RU" altLang="ru-RU" sz="21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бюджетного  </a:t>
            </a:r>
            <a:r>
              <a:rPr lang="ru-RU" altLang="ru-RU" sz="21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контроля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800" dirty="0"/>
          </a:p>
        </p:txBody>
      </p:sp>
      <p:sp>
        <p:nvSpPr>
          <p:cNvPr id="5124" name="TextBox 4"/>
          <p:cNvSpPr txBox="1">
            <a:spLocks noChangeArrowheads="1"/>
          </p:cNvSpPr>
          <p:nvPr/>
        </p:nvSpPr>
        <p:spPr bwMode="auto">
          <a:xfrm>
            <a:off x="3895725" y="986275"/>
            <a:ext cx="3940175" cy="35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4" tIns="60952" rIns="121904" bIns="60952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b="1" dirty="0" smtClean="0">
                <a:solidFill>
                  <a:srgbClr val="2E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контроля</a:t>
            </a:r>
            <a:endParaRPr lang="ru-RU" altLang="ru-RU" sz="2000" b="1" dirty="0">
              <a:solidFill>
                <a:srgbClr val="2E75B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013" y="1490663"/>
            <a:ext cx="2174875" cy="4683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71110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51113" y="1490663"/>
            <a:ext cx="2174875" cy="4683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71110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Ревизия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2213" y="1495425"/>
            <a:ext cx="2174875" cy="4683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71110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Обследование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454900" y="1497013"/>
            <a:ext cx="2174875" cy="4683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71110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906000" y="1490663"/>
            <a:ext cx="2174875" cy="4683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71110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7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Санкционирование</a:t>
            </a:r>
            <a:endParaRPr lang="ru-RU" sz="17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7375" y="2070100"/>
            <a:ext cx="1655763" cy="685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4E9FBA"/>
            </a:solidFill>
          </a:ln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отношении отдельных операций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981325" y="2090738"/>
            <a:ext cx="1655763" cy="6873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4E9FBA"/>
            </a:solidFill>
          </a:ln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71110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всей совокупности операций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376863" y="2081213"/>
            <a:ext cx="1655762" cy="685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4E9FBA"/>
            </a:solidFill>
          </a:ln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71110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 оценка состояния 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сферы деятельности объекта контроля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770813" y="2058988"/>
            <a:ext cx="1655762" cy="6873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4E9FBA"/>
            </a:solidFill>
          </a:ln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71110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непрерывный сбор </a:t>
            </a:r>
          </a:p>
          <a:p>
            <a:pPr algn="ctr" defTabSz="71110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анализ информации </a:t>
            </a:r>
          </a:p>
          <a:p>
            <a:pPr algn="ctr" defTabSz="71110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объекте контроля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0186988" y="2074863"/>
            <a:ext cx="1655762" cy="6873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4E9FBA"/>
            </a:solidFill>
          </a:ln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подтверждающих документов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911225" y="2959100"/>
            <a:ext cx="1331913" cy="612775"/>
          </a:xfrm>
          <a:prstGeom prst="rect">
            <a:avLst/>
          </a:prstGeom>
          <a:solidFill>
            <a:schemeClr val="bg2"/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71110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выездная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11225" y="3878263"/>
            <a:ext cx="1331913" cy="612775"/>
          </a:xfrm>
          <a:prstGeom prst="rect">
            <a:avLst/>
          </a:prstGeom>
          <a:solidFill>
            <a:schemeClr val="bg2"/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71110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камеральная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11225" y="4746625"/>
            <a:ext cx="1363663" cy="612775"/>
          </a:xfrm>
          <a:prstGeom prst="rect">
            <a:avLst/>
          </a:prstGeom>
          <a:solidFill>
            <a:schemeClr val="bg2"/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71110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комбинированная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38213" y="5661025"/>
            <a:ext cx="1331912" cy="612775"/>
          </a:xfrm>
          <a:prstGeom prst="rect">
            <a:avLst/>
          </a:prstGeom>
          <a:solidFill>
            <a:schemeClr val="bg2"/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71110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встречная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700713" y="3032125"/>
            <a:ext cx="1331912" cy="612775"/>
          </a:xfrm>
          <a:prstGeom prst="rect">
            <a:avLst/>
          </a:prstGeom>
          <a:solidFill>
            <a:schemeClr val="bg2"/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71110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обоснованности использования документов </a:t>
            </a:r>
            <a:endParaRPr lang="ru-RU" alt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376863" y="3878263"/>
            <a:ext cx="1655762" cy="685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4E9FBA"/>
            </a:solidFill>
          </a:ln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(осмотр) обследуемых объектов </a:t>
            </a:r>
            <a:endParaRPr lang="ru-RU" altLang="ru-RU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700713" y="4746625"/>
            <a:ext cx="1331912" cy="612775"/>
          </a:xfrm>
          <a:prstGeom prst="rect">
            <a:avLst/>
          </a:prstGeom>
          <a:solidFill>
            <a:schemeClr val="bg2"/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71110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подтверждение сведений об объектах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700713" y="5458691"/>
            <a:ext cx="1331912" cy="796059"/>
          </a:xfrm>
          <a:prstGeom prst="rect">
            <a:avLst/>
          </a:prstGeom>
          <a:solidFill>
            <a:schemeClr val="bg2"/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711101" eaLnBrk="0" hangingPunct="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исследуемых объектов требованиям НПА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8094663" y="3016250"/>
            <a:ext cx="1331912" cy="612775"/>
          </a:xfrm>
          <a:prstGeom prst="rect">
            <a:avLst/>
          </a:prstGeom>
          <a:solidFill>
            <a:schemeClr val="bg2"/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711101" eaLnBrk="0" hangingPunct="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ГИС в сфере бюджетных правоотношений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8094663" y="3767138"/>
            <a:ext cx="1331912" cy="612775"/>
          </a:xfrm>
          <a:prstGeom prst="rect">
            <a:avLst/>
          </a:prstGeom>
          <a:solidFill>
            <a:schemeClr val="bg2"/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711101" eaLnBrk="0" hangingPunct="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ГИС </a:t>
            </a:r>
          </a:p>
          <a:p>
            <a:pPr algn="ctr" defTabSz="711101" eaLnBrk="0" hangingPunct="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 контроля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1187450" y="1247775"/>
            <a:ext cx="99679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46" name="Группа 35"/>
          <p:cNvGrpSpPr>
            <a:grpSpLocks/>
          </p:cNvGrpSpPr>
          <p:nvPr/>
        </p:nvGrpSpPr>
        <p:grpSpPr bwMode="auto">
          <a:xfrm>
            <a:off x="1187450" y="1239838"/>
            <a:ext cx="9963150" cy="257175"/>
            <a:chOff x="1187016" y="1239393"/>
            <a:chExt cx="9963584" cy="258119"/>
          </a:xfrm>
        </p:grpSpPr>
        <p:cxnSp>
          <p:nvCxnSpPr>
            <p:cNvPr id="30" name="Прямая соединительная линия 29"/>
            <p:cNvCxnSpPr>
              <a:endCxn id="6" idx="0"/>
            </p:cNvCxnSpPr>
            <p:nvPr/>
          </p:nvCxnSpPr>
          <p:spPr>
            <a:xfrm>
              <a:off x="1187016" y="1248953"/>
              <a:ext cx="0" cy="24218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>
              <a:off x="3638223" y="1255326"/>
              <a:ext cx="0" cy="24218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5865583" y="1239393"/>
              <a:ext cx="0" cy="24218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8542224" y="1239393"/>
              <a:ext cx="0" cy="24218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>
              <a:off x="11150600" y="1239393"/>
              <a:ext cx="0" cy="24218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47" name="Группа 44"/>
          <p:cNvGrpSpPr>
            <a:grpSpLocks/>
          </p:cNvGrpSpPr>
          <p:nvPr/>
        </p:nvGrpSpPr>
        <p:grpSpPr bwMode="auto">
          <a:xfrm>
            <a:off x="728663" y="2646363"/>
            <a:ext cx="190500" cy="3302000"/>
            <a:chOff x="728805" y="2646830"/>
            <a:chExt cx="190501" cy="3302255"/>
          </a:xfrm>
        </p:grpSpPr>
        <p:cxnSp>
          <p:nvCxnSpPr>
            <p:cNvPr id="38" name="Прямая соединительная линия 37"/>
            <p:cNvCxnSpPr/>
            <p:nvPr/>
          </p:nvCxnSpPr>
          <p:spPr>
            <a:xfrm>
              <a:off x="739917" y="2646830"/>
              <a:ext cx="7938" cy="330225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>
              <a:endCxn id="16" idx="1"/>
            </p:cNvCxnSpPr>
            <p:nvPr/>
          </p:nvCxnSpPr>
          <p:spPr>
            <a:xfrm>
              <a:off x="739917" y="3266003"/>
              <a:ext cx="171451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>
              <a:off x="747855" y="4185236"/>
              <a:ext cx="171451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739917" y="5020325"/>
              <a:ext cx="171451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728805" y="5949085"/>
              <a:ext cx="171451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Прямая соединительная линия 46"/>
          <p:cNvCxnSpPr>
            <a:stCxn id="6" idx="2"/>
          </p:cNvCxnSpPr>
          <p:nvPr/>
        </p:nvCxnSpPr>
        <p:spPr>
          <a:xfrm>
            <a:off x="1187450" y="1958975"/>
            <a:ext cx="0" cy="10001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1339850" y="2111375"/>
            <a:ext cx="0" cy="10001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>
            <a:stCxn id="7" idx="2"/>
          </p:cNvCxnSpPr>
          <p:nvPr/>
        </p:nvCxnSpPr>
        <p:spPr>
          <a:xfrm>
            <a:off x="3638550" y="1958975"/>
            <a:ext cx="0" cy="13176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Правая фигурная скобка 55"/>
          <p:cNvSpPr/>
          <p:nvPr/>
        </p:nvSpPr>
        <p:spPr>
          <a:xfrm rot="5400000">
            <a:off x="2799557" y="4461669"/>
            <a:ext cx="157162" cy="3956050"/>
          </a:xfrm>
          <a:prstGeom prst="rightBrace">
            <a:avLst>
              <a:gd name="adj1" fmla="val 8333"/>
              <a:gd name="adj2" fmla="val 45180"/>
            </a:avLst>
          </a:prstGeom>
          <a:ln w="19050">
            <a:solidFill>
              <a:srgbClr val="EA88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52" name="TextBox 56"/>
          <p:cNvSpPr txBox="1">
            <a:spLocks noChangeArrowheads="1"/>
          </p:cNvSpPr>
          <p:nvPr/>
        </p:nvSpPr>
        <p:spPr bwMode="auto">
          <a:xfrm>
            <a:off x="2209800" y="6518275"/>
            <a:ext cx="1941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4" tIns="60952" rIns="121904" bIns="60952">
            <a:spAutoFit/>
          </a:bodyPr>
          <a:lstStyle>
            <a:lvl1pPr defTabSz="709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09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09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09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09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09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09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09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09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i="1">
                <a:latin typeface="Times New Roman" panose="02020603050405020304" pitchFamily="18" charset="0"/>
                <a:cs typeface="Times New Roman" panose="02020603050405020304" pitchFamily="18" charset="0"/>
              </a:rPr>
              <a:t>акт, отчет</a:t>
            </a:r>
          </a:p>
        </p:txBody>
      </p:sp>
      <p:grpSp>
        <p:nvGrpSpPr>
          <p:cNvPr id="5153" name="Группа 61"/>
          <p:cNvGrpSpPr>
            <a:grpSpLocks/>
          </p:cNvGrpSpPr>
          <p:nvPr/>
        </p:nvGrpSpPr>
        <p:grpSpPr bwMode="auto">
          <a:xfrm>
            <a:off x="5527675" y="2787650"/>
            <a:ext cx="173038" cy="550863"/>
            <a:chOff x="5527964" y="2787866"/>
            <a:chExt cx="172495" cy="550791"/>
          </a:xfrm>
        </p:grpSpPr>
        <p:cxnSp>
          <p:nvCxnSpPr>
            <p:cNvPr id="59" name="Прямая соединительная линия 58"/>
            <p:cNvCxnSpPr/>
            <p:nvPr/>
          </p:nvCxnSpPr>
          <p:spPr>
            <a:xfrm>
              <a:off x="5527964" y="2787866"/>
              <a:ext cx="0" cy="55079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>
              <a:endCxn id="20" idx="1"/>
            </p:cNvCxnSpPr>
            <p:nvPr/>
          </p:nvCxnSpPr>
          <p:spPr>
            <a:xfrm>
              <a:off x="5527964" y="3338657"/>
              <a:ext cx="17249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54" name="Группа 72"/>
          <p:cNvGrpSpPr>
            <a:grpSpLocks/>
          </p:cNvGrpSpPr>
          <p:nvPr/>
        </p:nvGrpSpPr>
        <p:grpSpPr bwMode="auto">
          <a:xfrm>
            <a:off x="5519738" y="4605338"/>
            <a:ext cx="176212" cy="1401762"/>
            <a:chOff x="5527964" y="4564784"/>
            <a:chExt cx="175614" cy="1402341"/>
          </a:xfrm>
        </p:grpSpPr>
        <p:cxnSp>
          <p:nvCxnSpPr>
            <p:cNvPr id="64" name="Прямая соединительная линия 63"/>
            <p:cNvCxnSpPr/>
            <p:nvPr/>
          </p:nvCxnSpPr>
          <p:spPr>
            <a:xfrm>
              <a:off x="5527964" y="4564784"/>
              <a:ext cx="0" cy="140234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/>
            <p:cNvCxnSpPr/>
            <p:nvPr/>
          </p:nvCxnSpPr>
          <p:spPr>
            <a:xfrm>
              <a:off x="5527964" y="5020584"/>
              <a:ext cx="17245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Прямая соединительная линия 71"/>
            <p:cNvCxnSpPr/>
            <p:nvPr/>
          </p:nvCxnSpPr>
          <p:spPr>
            <a:xfrm>
              <a:off x="5531128" y="5967125"/>
              <a:ext cx="17245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5" name="Прямая соединительная линия 74"/>
          <p:cNvCxnSpPr/>
          <p:nvPr/>
        </p:nvCxnSpPr>
        <p:spPr>
          <a:xfrm>
            <a:off x="5865813" y="1958975"/>
            <a:ext cx="0" cy="10001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авая фигурная скобка 75"/>
          <p:cNvSpPr/>
          <p:nvPr/>
        </p:nvSpPr>
        <p:spPr>
          <a:xfrm rot="5400000">
            <a:off x="6076552" y="5276453"/>
            <a:ext cx="210345" cy="2273300"/>
          </a:xfrm>
          <a:prstGeom prst="rightBrace">
            <a:avLst>
              <a:gd name="adj1" fmla="val 8333"/>
              <a:gd name="adj2" fmla="val 45180"/>
            </a:avLst>
          </a:prstGeom>
          <a:ln w="19050">
            <a:solidFill>
              <a:srgbClr val="EA88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57" name="TextBox 76"/>
          <p:cNvSpPr txBox="1">
            <a:spLocks noChangeArrowheads="1"/>
          </p:cNvSpPr>
          <p:nvPr/>
        </p:nvSpPr>
        <p:spPr bwMode="auto">
          <a:xfrm>
            <a:off x="4940300" y="6543675"/>
            <a:ext cx="264477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09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09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09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09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09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09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09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09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09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lang="ru-RU" alt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158" name="Группа 81"/>
          <p:cNvGrpSpPr>
            <a:grpSpLocks/>
          </p:cNvGrpSpPr>
          <p:nvPr/>
        </p:nvGrpSpPr>
        <p:grpSpPr bwMode="auto">
          <a:xfrm>
            <a:off x="7908925" y="2787650"/>
            <a:ext cx="173038" cy="1189038"/>
            <a:chOff x="7909538" y="2787866"/>
            <a:chExt cx="172495" cy="1188389"/>
          </a:xfrm>
        </p:grpSpPr>
        <p:cxnSp>
          <p:nvCxnSpPr>
            <p:cNvPr id="79" name="Прямая соединительная линия 78"/>
            <p:cNvCxnSpPr/>
            <p:nvPr/>
          </p:nvCxnSpPr>
          <p:spPr>
            <a:xfrm>
              <a:off x="7909538" y="2787866"/>
              <a:ext cx="0" cy="118838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Прямая соединительная линия 79"/>
            <p:cNvCxnSpPr/>
            <p:nvPr/>
          </p:nvCxnSpPr>
          <p:spPr>
            <a:xfrm>
              <a:off x="7909538" y="3976255"/>
              <a:ext cx="17249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Прямая соединительная линия 80"/>
            <p:cNvCxnSpPr/>
            <p:nvPr/>
          </p:nvCxnSpPr>
          <p:spPr>
            <a:xfrm>
              <a:off x="7909538" y="3251163"/>
              <a:ext cx="172495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Правая фигурная скобка 84"/>
          <p:cNvSpPr/>
          <p:nvPr/>
        </p:nvSpPr>
        <p:spPr>
          <a:xfrm rot="5400000">
            <a:off x="8455025" y="5357019"/>
            <a:ext cx="287338" cy="2135188"/>
          </a:xfrm>
          <a:prstGeom prst="rightBrace">
            <a:avLst>
              <a:gd name="adj1" fmla="val 8333"/>
              <a:gd name="adj2" fmla="val 45180"/>
            </a:avLst>
          </a:prstGeom>
          <a:ln w="19050">
            <a:solidFill>
              <a:srgbClr val="EA88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0" name="TextBox 85"/>
          <p:cNvSpPr txBox="1">
            <a:spLocks noChangeArrowheads="1"/>
          </p:cNvSpPr>
          <p:nvPr/>
        </p:nvSpPr>
        <p:spPr bwMode="auto">
          <a:xfrm>
            <a:off x="7318375" y="6432550"/>
            <a:ext cx="2500313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09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09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09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09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09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09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09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09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09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об отклонениях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о назначении проверки</a:t>
            </a:r>
          </a:p>
        </p:txBody>
      </p:sp>
      <p:grpSp>
        <p:nvGrpSpPr>
          <p:cNvPr id="5161" name="Группа 97"/>
          <p:cNvGrpSpPr>
            <a:grpSpLocks/>
          </p:cNvGrpSpPr>
          <p:nvPr/>
        </p:nvGrpSpPr>
        <p:grpSpPr bwMode="auto">
          <a:xfrm>
            <a:off x="10044113" y="1935163"/>
            <a:ext cx="142875" cy="477837"/>
            <a:chOff x="10044545" y="1934651"/>
            <a:chExt cx="142221" cy="478781"/>
          </a:xfrm>
        </p:grpSpPr>
        <p:cxnSp>
          <p:nvCxnSpPr>
            <p:cNvPr id="88" name="Прямая соединительная линия 87"/>
            <p:cNvCxnSpPr/>
            <p:nvPr/>
          </p:nvCxnSpPr>
          <p:spPr>
            <a:xfrm>
              <a:off x="10044545" y="1934651"/>
              <a:ext cx="0" cy="467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Прямая соединительная линия 96"/>
            <p:cNvCxnSpPr/>
            <p:nvPr/>
          </p:nvCxnSpPr>
          <p:spPr>
            <a:xfrm>
              <a:off x="10065088" y="2413432"/>
              <a:ext cx="12167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Правая фигурная скобка 98"/>
          <p:cNvSpPr/>
          <p:nvPr/>
        </p:nvSpPr>
        <p:spPr>
          <a:xfrm rot="5400000">
            <a:off x="10717213" y="5373687"/>
            <a:ext cx="255588" cy="2125663"/>
          </a:xfrm>
          <a:prstGeom prst="rightBrace">
            <a:avLst>
              <a:gd name="adj1" fmla="val 8333"/>
              <a:gd name="adj2" fmla="val 45180"/>
            </a:avLst>
          </a:prstGeom>
          <a:ln w="19050">
            <a:solidFill>
              <a:srgbClr val="EA88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3" name="TextBox 99"/>
          <p:cNvSpPr txBox="1">
            <a:spLocks noChangeArrowheads="1"/>
          </p:cNvSpPr>
          <p:nvPr/>
        </p:nvSpPr>
        <p:spPr bwMode="auto">
          <a:xfrm>
            <a:off x="9874250" y="6424613"/>
            <a:ext cx="1941513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09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09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09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09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09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09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09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09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09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200" i="1"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разрешение на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200" i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операций</a:t>
            </a:r>
          </a:p>
        </p:txBody>
      </p:sp>
      <p:sp>
        <p:nvSpPr>
          <p:cNvPr id="101" name="TextBox 100"/>
          <p:cNvSpPr txBox="1"/>
          <p:nvPr/>
        </p:nvSpPr>
        <p:spPr>
          <a:xfrm rot="16200000">
            <a:off x="6716712" y="3072826"/>
            <a:ext cx="223837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Новый метод контроля</a:t>
            </a:r>
          </a:p>
        </p:txBody>
      </p:sp>
      <p:cxnSp>
        <p:nvCxnSpPr>
          <p:cNvPr id="117" name="Прямая соединительная линия 116"/>
          <p:cNvCxnSpPr/>
          <p:nvPr/>
        </p:nvCxnSpPr>
        <p:spPr>
          <a:xfrm>
            <a:off x="5167313" y="4224338"/>
            <a:ext cx="195262" cy="9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66" name="Группа 121"/>
          <p:cNvGrpSpPr>
            <a:grpSpLocks/>
          </p:cNvGrpSpPr>
          <p:nvPr/>
        </p:nvGrpSpPr>
        <p:grpSpPr bwMode="auto">
          <a:xfrm>
            <a:off x="5167313" y="1935163"/>
            <a:ext cx="533400" cy="4071937"/>
            <a:chOff x="5167745" y="1934651"/>
            <a:chExt cx="532712" cy="4072913"/>
          </a:xfrm>
        </p:grpSpPr>
        <p:cxnSp>
          <p:nvCxnSpPr>
            <p:cNvPr id="103" name="Прямая соединительная линия 102"/>
            <p:cNvCxnSpPr/>
            <p:nvPr/>
          </p:nvCxnSpPr>
          <p:spPr>
            <a:xfrm>
              <a:off x="5167745" y="1934651"/>
              <a:ext cx="14269" cy="407291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Прямая соединительная линия 113"/>
            <p:cNvCxnSpPr>
              <a:endCxn id="13" idx="1"/>
            </p:cNvCxnSpPr>
            <p:nvPr/>
          </p:nvCxnSpPr>
          <p:spPr>
            <a:xfrm>
              <a:off x="5182014" y="2414191"/>
              <a:ext cx="195011" cy="95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Прямая соединительная линия 120"/>
            <p:cNvCxnSpPr/>
            <p:nvPr/>
          </p:nvCxnSpPr>
          <p:spPr>
            <a:xfrm>
              <a:off x="5182014" y="6007564"/>
              <a:ext cx="518443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Левая фигурная скобка 1"/>
          <p:cNvSpPr/>
          <p:nvPr/>
        </p:nvSpPr>
        <p:spPr>
          <a:xfrm>
            <a:off x="4725989" y="3571875"/>
            <a:ext cx="276224" cy="2682875"/>
          </a:xfrm>
          <a:prstGeom prst="leftBrac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TextBox 56"/>
          <p:cNvSpPr txBox="1">
            <a:spLocks noChangeArrowheads="1"/>
          </p:cNvSpPr>
          <p:nvPr/>
        </p:nvSpPr>
        <p:spPr bwMode="auto">
          <a:xfrm>
            <a:off x="2944893" y="4706865"/>
            <a:ext cx="1941513" cy="677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4" tIns="60952" rIns="121904" bIns="60952">
            <a:spAutoFit/>
          </a:bodyPr>
          <a:lstStyle>
            <a:lvl1pPr defTabSz="709613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709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709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709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709613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709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709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709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709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</a:t>
            </a:r>
            <a:br>
              <a:rPr lang="ru-RU" altLang="ru-RU" sz="1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2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(акт, справка)</a:t>
            </a:r>
            <a:endParaRPr lang="ru-RU" altLang="ru-RU" sz="12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630027" y="6346828"/>
            <a:ext cx="400051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5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78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кругленный прямоугольник 28"/>
          <p:cNvSpPr/>
          <p:nvPr/>
        </p:nvSpPr>
        <p:spPr>
          <a:xfrm>
            <a:off x="586405" y="1523996"/>
            <a:ext cx="11131100" cy="2365935"/>
          </a:xfrm>
          <a:prstGeom prst="roundRect">
            <a:avLst/>
          </a:prstGeom>
          <a:solidFill>
            <a:srgbClr val="D9E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786295" y="1523996"/>
            <a:ext cx="2915919" cy="5414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7F7F7F"/>
                </a:solidFill>
                <a:latin typeface="Open Sans Condensed" pitchFamily="34" charset="0"/>
              </a:rPr>
              <a:t>Федеральное казначейство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71650" y="2135036"/>
            <a:ext cx="1911239" cy="1033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rgbClr val="4E9FBA"/>
            </a:solidFill>
          </a:ln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8127" fontAlgn="auto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Проверка документов</a:t>
            </a:r>
            <a:endParaRPr lang="ru-RU" sz="1400" b="1" dirty="0">
              <a:solidFill>
                <a:schemeClr val="bg1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27049" y="2135036"/>
            <a:ext cx="1911239" cy="1033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rgbClr val="4E9FBA"/>
            </a:solidFill>
          </a:ln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8127" fontAlgn="auto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Обследование</a:t>
            </a:r>
          </a:p>
          <a:p>
            <a:pPr algn="ctr" defTabSz="1088127" fontAlgn="auto">
              <a:spcBef>
                <a:spcPts val="0"/>
              </a:spcBef>
              <a:spcAft>
                <a:spcPts val="0"/>
              </a:spcAft>
            </a:pPr>
            <a:r>
              <a:rPr lang="ru-RU" sz="1400" b="1" spc="90" dirty="0" smtClean="0">
                <a:solidFill>
                  <a:schemeClr val="bg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(при необходимости)</a:t>
            </a:r>
            <a:endParaRPr lang="ru-RU" sz="1400" b="1" spc="90" dirty="0">
              <a:solidFill>
                <a:schemeClr val="bg1"/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882628" y="2135036"/>
            <a:ext cx="1911239" cy="1033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rgbClr val="4E9FBA"/>
            </a:solidFill>
          </a:ln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8127" fontAlgn="auto">
              <a:spcBef>
                <a:spcPts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Санкционирование</a:t>
            </a:r>
            <a:endParaRPr lang="ru-RU" sz="1400" b="1" dirty="0">
              <a:solidFill>
                <a:schemeClr val="bg1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cxnSp>
        <p:nvCxnSpPr>
          <p:cNvPr id="7" name="Прямая со стрелкой 6"/>
          <p:cNvCxnSpPr>
            <a:stCxn id="5" idx="3"/>
            <a:endCxn id="6" idx="1"/>
          </p:cNvCxnSpPr>
          <p:nvPr/>
        </p:nvCxnSpPr>
        <p:spPr>
          <a:xfrm>
            <a:off x="7538288" y="2651636"/>
            <a:ext cx="1344340" cy="0"/>
          </a:xfrm>
          <a:prstGeom prst="straightConnector1">
            <a:avLst/>
          </a:prstGeom>
          <a:ln w="38100" cmpd="sng">
            <a:solidFill>
              <a:srgbClr val="EA8863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4" idx="3"/>
          </p:cNvCxnSpPr>
          <p:nvPr/>
        </p:nvCxnSpPr>
        <p:spPr>
          <a:xfrm>
            <a:off x="4282889" y="2651636"/>
            <a:ext cx="1344159" cy="0"/>
          </a:xfrm>
          <a:prstGeom prst="straightConnector1">
            <a:avLst/>
          </a:prstGeom>
          <a:ln w="38100" cmpd="sng">
            <a:solidFill>
              <a:srgbClr val="EA8863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5627048" y="4866756"/>
            <a:ext cx="1911239" cy="10340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rgbClr val="4E9FBA"/>
            </a:solidFill>
          </a:ln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8127" fontAlgn="auto">
              <a:spcBef>
                <a:spcPts val="0"/>
              </a:spcBef>
              <a:spcAft>
                <a:spcPts val="0"/>
              </a:spcAft>
            </a:pPr>
            <a:r>
              <a:rPr lang="ru-RU" sz="1400" b="1" spc="90" dirty="0" smtClean="0">
                <a:solidFill>
                  <a:schemeClr val="bg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Товары, работы, услуги</a:t>
            </a:r>
          </a:p>
          <a:p>
            <a:pPr algn="ctr" defTabSz="1088127" fontAlgn="auto">
              <a:spcBef>
                <a:spcPts val="0"/>
              </a:spcBef>
              <a:spcAft>
                <a:spcPts val="0"/>
              </a:spcAft>
            </a:pPr>
            <a:r>
              <a:rPr lang="ru-RU" sz="1400" b="1" spc="90" dirty="0" smtClean="0">
                <a:solidFill>
                  <a:schemeClr val="bg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(контроль факта поставки, выполнения, оказания)</a:t>
            </a:r>
            <a:endParaRPr lang="ru-RU" sz="1400" b="1" spc="90" dirty="0">
              <a:solidFill>
                <a:schemeClr val="bg1"/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882628" y="4866756"/>
            <a:ext cx="1911239" cy="10340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rgbClr val="4E9FBA"/>
            </a:solidFill>
          </a:ln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8127" fontAlgn="auto">
              <a:spcBef>
                <a:spcPts val="0"/>
              </a:spcBef>
              <a:spcAft>
                <a:spcPts val="0"/>
              </a:spcAft>
            </a:pPr>
            <a:r>
              <a:rPr lang="ru-RU" sz="1400" b="1" spc="90" dirty="0" smtClean="0">
                <a:solidFill>
                  <a:schemeClr val="bg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Исполнитель</a:t>
            </a:r>
          </a:p>
          <a:p>
            <a:pPr algn="ctr" defTabSz="1088127" fontAlgn="auto">
              <a:spcBef>
                <a:spcPts val="0"/>
              </a:spcBef>
              <a:spcAft>
                <a:spcPts val="0"/>
              </a:spcAft>
            </a:pPr>
            <a:r>
              <a:rPr lang="ru-RU" sz="1400" b="1" spc="90" dirty="0" smtClean="0">
                <a:solidFill>
                  <a:schemeClr val="bg1"/>
                </a:solidFill>
                <a:latin typeface="Open Sans Condensed Light" pitchFamily="34" charset="0"/>
                <a:ea typeface="Open Sans Condensed Light" pitchFamily="34" charset="0"/>
                <a:cs typeface="Open Sans Condensed Light" pitchFamily="34" charset="0"/>
              </a:rPr>
              <a:t>(соисполнитель)</a:t>
            </a:r>
            <a:endParaRPr lang="ru-RU" sz="1400" b="1" spc="90" dirty="0">
              <a:solidFill>
                <a:schemeClr val="bg1"/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71469" y="4867205"/>
            <a:ext cx="1911600" cy="1033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8127" fontAlgn="auto">
              <a:spcBef>
                <a:spcPts val="0"/>
              </a:spcBef>
              <a:spcAft>
                <a:spcPts val="0"/>
              </a:spcAft>
            </a:pPr>
            <a:r>
              <a:rPr lang="ru-RU" sz="1400" b="1" dirty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Получатель бюджетных средств – государственный заказчик</a:t>
            </a:r>
          </a:p>
        </p:txBody>
      </p:sp>
      <p:cxnSp>
        <p:nvCxnSpPr>
          <p:cNvPr id="12" name="Прямая со стрелкой 11"/>
          <p:cNvCxnSpPr>
            <a:stCxn id="11" idx="0"/>
            <a:endCxn id="4" idx="2"/>
          </p:cNvCxnSpPr>
          <p:nvPr/>
        </p:nvCxnSpPr>
        <p:spPr>
          <a:xfrm flipV="1">
            <a:off x="3327269" y="3168236"/>
            <a:ext cx="1" cy="1698969"/>
          </a:xfrm>
          <a:prstGeom prst="straightConnector1">
            <a:avLst/>
          </a:prstGeom>
          <a:ln w="38100" cmpd="sng">
            <a:solidFill>
              <a:srgbClr val="EA8863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3873937" y="3168236"/>
            <a:ext cx="2207056" cy="1698520"/>
          </a:xfrm>
          <a:prstGeom prst="straightConnector1">
            <a:avLst/>
          </a:prstGeom>
          <a:ln w="38100" cmpd="sng">
            <a:solidFill>
              <a:srgbClr val="EA8863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5" idx="2"/>
            <a:endCxn id="9" idx="0"/>
          </p:cNvCxnSpPr>
          <p:nvPr/>
        </p:nvCxnSpPr>
        <p:spPr>
          <a:xfrm flipH="1">
            <a:off x="6582668" y="3168236"/>
            <a:ext cx="1" cy="1698520"/>
          </a:xfrm>
          <a:prstGeom prst="straightConnector1">
            <a:avLst/>
          </a:prstGeom>
          <a:ln w="38100" cmpd="sng">
            <a:solidFill>
              <a:srgbClr val="EA8863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6" idx="2"/>
            <a:endCxn id="10" idx="0"/>
          </p:cNvCxnSpPr>
          <p:nvPr/>
        </p:nvCxnSpPr>
        <p:spPr>
          <a:xfrm>
            <a:off x="9838248" y="3168236"/>
            <a:ext cx="0" cy="1698520"/>
          </a:xfrm>
          <a:prstGeom prst="straightConnector1">
            <a:avLst/>
          </a:prstGeom>
          <a:ln w="38100" cmpd="sng">
            <a:solidFill>
              <a:srgbClr val="EA8863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3011973" y="4166258"/>
            <a:ext cx="241738" cy="260522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7751" tIns="38876" rIns="77751" bIns="38876" anchor="ctr"/>
          <a:lstStyle/>
          <a:p>
            <a:pPr algn="r"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1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918179" y="2303527"/>
            <a:ext cx="241738" cy="260522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7751" tIns="38876" rIns="77751" bIns="38876" anchor="ctr"/>
          <a:lstStyle/>
          <a:p>
            <a:pPr algn="r"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2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089589" y="2303527"/>
            <a:ext cx="241738" cy="260522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7751" tIns="38876" rIns="77751" bIns="38876" anchor="ctr"/>
          <a:lstStyle/>
          <a:p>
            <a:pPr algn="r"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3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569019" y="4166258"/>
            <a:ext cx="241738" cy="260522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7751" tIns="38876" rIns="77751" bIns="38876" anchor="ctr"/>
          <a:lstStyle/>
          <a:p>
            <a:pPr algn="r"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4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080993" y="4166258"/>
            <a:ext cx="492560" cy="260522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7751" tIns="38876" rIns="77751" bIns="38876" anchor="ctr"/>
          <a:lstStyle/>
          <a:p>
            <a:pPr algn="r"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2.1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799858" y="4166258"/>
            <a:ext cx="492560" cy="260522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7751" tIns="38876" rIns="77751" bIns="38876" anchor="ctr"/>
          <a:lstStyle/>
          <a:p>
            <a:pPr algn="r"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2.2</a:t>
            </a:r>
            <a:endParaRPr lang="ru-RU" sz="2000" b="1" dirty="0">
              <a:solidFill>
                <a:schemeClr val="bg1">
                  <a:lumMod val="50000"/>
                </a:schemeClr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393879" y="5038197"/>
            <a:ext cx="1120722" cy="69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690196" y="5038205"/>
            <a:ext cx="1053264" cy="6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9687334" y="4098284"/>
            <a:ext cx="1731777" cy="396470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7751" tIns="38876" rIns="77751" bIns="38876" anchor="ctr"/>
          <a:lstStyle/>
          <a:p>
            <a:pPr algn="r"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Перечисление средств</a:t>
            </a:r>
            <a:endParaRPr lang="ru-RU" sz="1200" b="1" dirty="0">
              <a:solidFill>
                <a:schemeClr val="bg1">
                  <a:lumMod val="50000"/>
                </a:schemeClr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524720" y="4096286"/>
            <a:ext cx="1293159" cy="396470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7751" tIns="38876" rIns="77751" bIns="38876" anchor="ctr"/>
          <a:lstStyle/>
          <a:p>
            <a:pPr algn="r"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Выход на объект</a:t>
            </a:r>
            <a:endParaRPr lang="ru-RU" sz="1200" b="1" dirty="0">
              <a:solidFill>
                <a:schemeClr val="bg1">
                  <a:lumMod val="50000"/>
                </a:schemeClr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551547" y="2819281"/>
            <a:ext cx="1293159" cy="396470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7751" tIns="38876" rIns="77751" bIns="38876" anchor="ctr"/>
          <a:lstStyle/>
          <a:p>
            <a:pPr algn="ctr"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Заключение об</a:t>
            </a:r>
          </a:p>
          <a:p>
            <a:pPr algn="ctr"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отсутствии нарушений</a:t>
            </a:r>
            <a:endParaRPr lang="ru-RU" sz="1200" b="1" dirty="0">
              <a:solidFill>
                <a:schemeClr val="bg1">
                  <a:lumMod val="50000"/>
                </a:schemeClr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574074" y="3433627"/>
            <a:ext cx="1771648" cy="396470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7751" tIns="38876" rIns="77751" bIns="38876" anchor="ctr"/>
          <a:lstStyle/>
          <a:p>
            <a:pPr algn="ctr"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Заключение о наличии/</a:t>
            </a:r>
          </a:p>
          <a:p>
            <a:pPr algn="ctr"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отсутствии нарушений</a:t>
            </a:r>
            <a:endParaRPr lang="ru-RU" sz="1200" b="1" dirty="0">
              <a:solidFill>
                <a:schemeClr val="bg1">
                  <a:lumMod val="50000"/>
                </a:schemeClr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23181" y="4392270"/>
            <a:ext cx="1564105" cy="1621241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7751" tIns="38876" rIns="77751" bIns="38876" anchor="ctr"/>
          <a:lstStyle/>
          <a:p>
            <a:pPr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1. Заявка </a:t>
            </a:r>
            <a:r>
              <a:rPr lang="ru-RU" sz="1200" b="1" dirty="0">
                <a:solidFill>
                  <a:schemeClr val="bg1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на получение (перевод) </a:t>
            </a: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средств; </a:t>
            </a:r>
            <a:endParaRPr lang="ru-RU" sz="1200" b="1" dirty="0">
              <a:solidFill>
                <a:schemeClr val="bg1">
                  <a:lumMod val="50000"/>
                </a:schemeClr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  <a:p>
            <a:pPr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bg1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2. </a:t>
            </a: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Контракт; </a:t>
            </a:r>
            <a:endParaRPr lang="ru-RU" sz="1200" b="1" dirty="0">
              <a:solidFill>
                <a:schemeClr val="bg1">
                  <a:lumMod val="50000"/>
                </a:schemeClr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  <a:p>
            <a:pPr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bg1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3. Документы-основания </a:t>
            </a:r>
          </a:p>
          <a:p>
            <a:pPr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bg1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для перечисления </a:t>
            </a:r>
            <a:r>
              <a:rPr lang="ru-RU" sz="1200" b="1" dirty="0" smtClean="0">
                <a:solidFill>
                  <a:schemeClr val="bg1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средств.</a:t>
            </a:r>
            <a:endParaRPr lang="ru-RU" sz="1200" b="1" dirty="0">
              <a:solidFill>
                <a:schemeClr val="bg1">
                  <a:lumMod val="50000"/>
                </a:schemeClr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74074" y="130377"/>
            <a:ext cx="84092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Непрерывный государственный бюджетный  контроль </a:t>
            </a:r>
            <a:r>
              <a:rPr lang="ru-RU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средствами, предоставляемыми юридическим лицам </a:t>
            </a:r>
            <a:r>
              <a:rPr lang="ru-RU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бюджетов  бюджетной системы </a:t>
            </a:r>
            <a:endParaRPr lang="ru-RU" cap="all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Российской </a:t>
            </a:r>
            <a:r>
              <a:rPr lang="ru-RU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Федерации </a:t>
            </a:r>
          </a:p>
        </p:txBody>
      </p:sp>
      <p:sp>
        <p:nvSpPr>
          <p:cNvPr id="3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630027" y="6346828"/>
            <a:ext cx="400051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6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83560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2" y="1419243"/>
            <a:ext cx="12020551" cy="5286375"/>
          </a:xfrm>
          <a:prstGeom prst="ellipse">
            <a:avLst/>
          </a:prstGeom>
          <a:solidFill>
            <a:schemeClr val="bg1"/>
          </a:solidFill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9" tIns="45680" rIns="91359" bIns="45680" rtlCol="0" anchor="ctr"/>
          <a:lstStyle/>
          <a:p>
            <a:pPr algn="ctr"/>
            <a:endParaRPr lang="ru-RU"/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3162302" y="327023"/>
            <a:ext cx="8858249" cy="590551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359" tIns="45680" rIns="91359" bIns="45680" rtlCol="0" anchor="ctr"/>
          <a:lstStyle/>
          <a:p>
            <a:pPr algn="r"/>
            <a:r>
              <a:rPr lang="ru-RU" sz="21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ИНФОРМАЦИОННАЯ СРЕДА МЕЖВЕДОМСТВЕННОГО ВЗАИМОДЕЙСТВИЯ ПРИ ОСУЩЕСТВЛЕНИИ КОНТРОЛЯ (АУДИТА</a:t>
            </a:r>
            <a:r>
              <a:rPr lang="ru-RU" sz="21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352425" y="1457344"/>
            <a:ext cx="3600451" cy="800099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9" tIns="45680" rIns="91359" bIns="45680" rtlCol="0" anchor="ctr"/>
          <a:lstStyle/>
          <a:p>
            <a:pPr lvl="0"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ФНС России</a:t>
            </a:r>
          </a:p>
        </p:txBody>
      </p:sp>
      <p:sp>
        <p:nvSpPr>
          <p:cNvPr id="4" name="Двойная стрелка влево/вправо 3"/>
          <p:cNvSpPr/>
          <p:nvPr/>
        </p:nvSpPr>
        <p:spPr>
          <a:xfrm>
            <a:off x="4193571" y="1422193"/>
            <a:ext cx="3743325" cy="870395"/>
          </a:xfrm>
          <a:prstGeom prst="left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9" tIns="45680" rIns="91359" bIns="45680" rtlCol="0" anchor="ctr"/>
          <a:lstStyle/>
          <a:p>
            <a:pPr lvl="0"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</a:p>
        </p:txBody>
      </p:sp>
      <p:sp>
        <p:nvSpPr>
          <p:cNvPr id="7" name="Стрелка влево 6"/>
          <p:cNvSpPr/>
          <p:nvPr/>
        </p:nvSpPr>
        <p:spPr>
          <a:xfrm>
            <a:off x="8162934" y="1422193"/>
            <a:ext cx="3601175" cy="870395"/>
          </a:xfrm>
          <a:prstGeom prst="lef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9" tIns="45680" rIns="91359" bIns="45680" rtlCol="0" anchor="ctr"/>
          <a:lstStyle/>
          <a:p>
            <a:pPr algn="ctr"/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Росфинмониторинг</a:t>
            </a:r>
            <a:endParaRPr lang="ru-RU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Круглая лента лицом вниз 5"/>
          <p:cNvSpPr/>
          <p:nvPr/>
        </p:nvSpPr>
        <p:spPr>
          <a:xfrm>
            <a:off x="1455133" y="6058125"/>
            <a:ext cx="9220200" cy="647491"/>
          </a:xfrm>
          <a:prstGeom prst="ellipseRibbon">
            <a:avLst/>
          </a:prstGeom>
          <a:solidFill>
            <a:schemeClr val="tx2">
              <a:lumMod val="75000"/>
              <a:alpha val="26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9" tIns="45680" rIns="91359" bIns="45680" rtlCol="0" anchor="ctr"/>
          <a:lstStyle/>
          <a:p>
            <a:pPr algn="ctr"/>
            <a:r>
              <a:rPr lang="en-US" sz="2500" b="1" dirty="0">
                <a:solidFill>
                  <a:srgbClr val="7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ru-RU" sz="2500" b="1" dirty="0">
                <a:solidFill>
                  <a:srgbClr val="7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контракта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39618" y="3494213"/>
            <a:ext cx="3402623" cy="2727856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4" rIns="91427" bIns="45714" rtlCol="0" anchor="ctr"/>
          <a:lstStyle/>
          <a:p>
            <a:pPr algn="just">
              <a:spcAft>
                <a:spcPts val="0"/>
              </a:spcAft>
              <a:buFont typeface="Wingdings"/>
              <a:buChar char=""/>
              <a:tabLst>
                <a:tab pos="629995" algn="l"/>
              </a:tabLst>
            </a:pPr>
            <a:endParaRPr lang="ru-RU" sz="700" b="1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29995" algn="l"/>
              </a:tabLst>
            </a:pPr>
            <a:r>
              <a:rPr lang="ru-RU" sz="1100" b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Информация о счетах-фактурах;</a:t>
            </a:r>
            <a:endParaRPr lang="en-US" sz="1100" b="1" dirty="0">
              <a:solidFill>
                <a:schemeClr val="tx1"/>
              </a:solidFill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629995" algn="l"/>
              </a:tabLst>
            </a:pPr>
            <a:endParaRPr lang="ru-RU" sz="1100" b="1" dirty="0">
              <a:solidFill>
                <a:schemeClr val="tx1"/>
              </a:solidFill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29995" algn="l"/>
              </a:tabLst>
            </a:pPr>
            <a:r>
              <a:rPr lang="ru-RU" sz="11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информация об организациях и физических лицах, относящихся к «группе риска», в отношении которых имеются сведения:</a:t>
            </a:r>
          </a:p>
          <a:p>
            <a:pPr algn="just">
              <a:spcAft>
                <a:spcPts val="0"/>
              </a:spcAft>
              <a:tabLst>
                <a:tab pos="629995" algn="l"/>
              </a:tabLst>
            </a:pPr>
            <a:r>
              <a:rPr lang="ru-RU" sz="11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- об уклонении от уплаты налогов;</a:t>
            </a:r>
          </a:p>
          <a:p>
            <a:pPr algn="just">
              <a:spcAft>
                <a:spcPts val="0"/>
              </a:spcAft>
              <a:tabLst>
                <a:tab pos="629995" algn="l"/>
              </a:tabLst>
            </a:pPr>
            <a:r>
              <a:rPr lang="ru-RU" sz="11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- об имеющейся дебиторской задолженности;</a:t>
            </a:r>
          </a:p>
          <a:p>
            <a:pPr algn="just">
              <a:spcAft>
                <a:spcPts val="0"/>
              </a:spcAft>
              <a:tabLst>
                <a:tab pos="629995" algn="l"/>
              </a:tabLst>
            </a:pPr>
            <a:r>
              <a:rPr lang="ru-RU" sz="11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- о нахождении в реестре недобросовестных поставщиков;</a:t>
            </a:r>
          </a:p>
          <a:p>
            <a:pPr algn="just">
              <a:spcAft>
                <a:spcPts val="0"/>
              </a:spcAft>
              <a:tabLst>
                <a:tab pos="629995" algn="l"/>
              </a:tabLst>
            </a:pPr>
            <a:r>
              <a:rPr lang="ru-RU" sz="11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- иная информация (реестр жалоб, результаты контроля);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29995" algn="l"/>
              </a:tabLst>
            </a:pPr>
            <a:r>
              <a:rPr lang="ru-RU" sz="11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информация, поступающая из территориальных органов;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29995" algn="l"/>
              </a:tabLst>
            </a:pPr>
            <a:r>
              <a:rPr lang="ru-RU" sz="11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ЕГРЮЛ, ЕГРИП, единый государственный реестр налогоплательщиков.</a:t>
            </a:r>
          </a:p>
          <a:p>
            <a:pPr marL="285710" indent="-285710">
              <a:buFont typeface="Calibri" panose="020F0502020204030204" pitchFamily="34" charset="0"/>
              <a:buChar char="-"/>
            </a:pPr>
            <a:endParaRPr lang="ru-RU" sz="15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52427" y="2325860"/>
            <a:ext cx="3600451" cy="54884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7" tIns="45714" rIns="91427" bIns="45714" rtlCol="0" anchor="ctr"/>
          <a:lstStyle/>
          <a:p>
            <a:pPr lvl="0" algn="ctr"/>
            <a:endParaRPr lang="ru-RU" sz="1500" b="1" dirty="0">
              <a:solidFill>
                <a:srgbClr val="6C121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algn="ctr"/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АИС «Налог»</a:t>
            </a:r>
            <a:endParaRPr lang="ru-RU" sz="11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40701" y="2948719"/>
            <a:ext cx="3600451" cy="51030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7" tIns="45714" rIns="91427" bIns="45714" rtlCol="0" anchor="ctr"/>
          <a:lstStyle/>
          <a:p>
            <a:pPr lvl="0" algn="ctr"/>
            <a:endParaRPr lang="ru-RU" sz="1500" b="1" dirty="0">
              <a:solidFill>
                <a:srgbClr val="6C121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algn="ctr"/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АСК НДС</a:t>
            </a:r>
            <a:endParaRPr lang="ru-RU" sz="11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050324" y="2342203"/>
            <a:ext cx="4005627" cy="53250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7" tIns="45714" rIns="91427" bIns="45714" rtlCol="0" anchor="ctr"/>
          <a:lstStyle/>
          <a:p>
            <a:pPr lvl="0" algn="ctr"/>
            <a:endParaRPr lang="ru-RU" sz="1500" b="1" dirty="0">
              <a:solidFill>
                <a:srgbClr val="6C121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algn="ctr"/>
            <a:endParaRPr lang="ru-RU" sz="700" b="1" dirty="0">
              <a:solidFill>
                <a:srgbClr val="76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algn="ctr"/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Официальный сайт ЕИС www.zakupki.gov.ru</a:t>
            </a:r>
          </a:p>
          <a:p>
            <a:pPr marL="171297" indent="-171297" algn="ctr">
              <a:buFont typeface="Arial" panose="020B0604020202020204" pitchFamily="34" charset="0"/>
              <a:buChar char="•"/>
            </a:pPr>
            <a:endParaRPr lang="ru-RU" sz="11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500" b="1" dirty="0">
              <a:solidFill>
                <a:srgbClr val="760000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038980" y="2919864"/>
            <a:ext cx="4005627" cy="5530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7" tIns="45714" rIns="91427" bIns="45714" rtlCol="0" anchor="ctr"/>
          <a:lstStyle/>
          <a:p>
            <a:pPr lvl="0" algn="ctr"/>
            <a:endParaRPr lang="ru-RU" sz="1500" b="1" dirty="0">
              <a:solidFill>
                <a:srgbClr val="6C121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algn="ctr"/>
            <a:endParaRPr lang="ru-RU" sz="400" b="1" dirty="0">
              <a:solidFill>
                <a:srgbClr val="76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/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ГИС «Электронный бюджет»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500" b="1" dirty="0">
              <a:solidFill>
                <a:srgbClr val="760000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015160" y="3517922"/>
            <a:ext cx="4005627" cy="53850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7" tIns="45714" rIns="91427" bIns="45714" rtlCol="0" anchor="ctr"/>
          <a:lstStyle/>
          <a:p>
            <a:pPr lvl="0" algn="ctr"/>
            <a:endParaRPr lang="ru-RU" sz="1500" b="1" dirty="0">
              <a:solidFill>
                <a:srgbClr val="6C121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/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ППО «АСФК»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500" b="1" dirty="0">
              <a:solidFill>
                <a:srgbClr val="760000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8162935" y="2342203"/>
            <a:ext cx="3601175" cy="102014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27" tIns="45714" rIns="91427" bIns="45714" rtlCol="0" anchor="ctr"/>
          <a:lstStyle/>
          <a:p>
            <a:pPr lvl="0" algn="ctr"/>
            <a:endParaRPr lang="ru-RU" sz="1500" b="1" dirty="0">
              <a:solidFill>
                <a:srgbClr val="6C121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algn="ctr"/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Единая информационная система об операциях (сделках) с денежными средствами или иным имуществом</a:t>
            </a:r>
            <a:endParaRPr lang="ru-RU" sz="1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500" b="1" dirty="0">
              <a:solidFill>
                <a:srgbClr val="14314C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311167" y="4173416"/>
            <a:ext cx="3508131" cy="2034237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4" rIns="91427" bIns="45714" rtlCol="0" anchor="ctr"/>
          <a:lstStyle/>
          <a:p>
            <a:pPr algn="just">
              <a:spcAft>
                <a:spcPts val="0"/>
              </a:spcAft>
              <a:buFont typeface="Wingdings"/>
              <a:buChar char=""/>
              <a:tabLst>
                <a:tab pos="629995" algn="l"/>
              </a:tabLst>
            </a:pPr>
            <a:r>
              <a:rPr lang="ru-RU" sz="1100" b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Информация об операциях на лицевых счетах;</a:t>
            </a:r>
            <a:endParaRPr lang="en-US" sz="1100" b="1" dirty="0">
              <a:solidFill>
                <a:schemeClr val="tx1"/>
              </a:solidFill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29995" algn="l"/>
              </a:tabLst>
            </a:pPr>
            <a:endParaRPr lang="ru-RU" sz="1100" b="1" i="1" dirty="0">
              <a:solidFill>
                <a:schemeClr val="tx1"/>
              </a:solidFill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29995" algn="l"/>
              </a:tabLst>
            </a:pPr>
            <a:r>
              <a:rPr lang="ru-RU" sz="11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реестр контрактов (Федеральный закон № 44-ФЗ);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29995" algn="l"/>
              </a:tabLst>
            </a:pPr>
            <a:r>
              <a:rPr lang="ru-RU" sz="11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реестр договоров (Федеральный закон № 223-ФЗ);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29995" algn="l"/>
              </a:tabLst>
            </a:pPr>
            <a:r>
              <a:rPr lang="ru-RU" sz="11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реестр соглашений (договоров); 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29995" algn="l"/>
              </a:tabLst>
            </a:pPr>
            <a:r>
              <a:rPr lang="ru-RU" sz="11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каталог ТРУ с информацией о структуре образования цены с расчетом себестоимости по элементам затрат;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29995" algn="l"/>
              </a:tabLst>
            </a:pPr>
            <a:r>
              <a:rPr lang="ru-RU" sz="11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система </a:t>
            </a:r>
            <a:r>
              <a:rPr lang="ru-RU" sz="1100" i="1" dirty="0" err="1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референтных</a:t>
            </a:r>
            <a:r>
              <a:rPr lang="ru-RU" sz="11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 цен товаров, работ, услуг;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29995" algn="l"/>
              </a:tabLst>
            </a:pPr>
            <a:r>
              <a:rPr lang="ru-RU" sz="11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информация, поступающая из территориальных органов.</a:t>
            </a:r>
          </a:p>
          <a:p>
            <a:pPr marL="285710" indent="-285710">
              <a:buFont typeface="Calibri" panose="020F0502020204030204" pitchFamily="34" charset="0"/>
              <a:buChar char="-"/>
            </a:pPr>
            <a:endParaRPr lang="ru-RU" sz="15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285837" y="4173417"/>
            <a:ext cx="3392749" cy="2006153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4" rIns="91427" bIns="45714" rtlCol="0" anchor="ctr"/>
          <a:lstStyle/>
          <a:p>
            <a:pPr algn="just">
              <a:spcAft>
                <a:spcPts val="0"/>
              </a:spcAft>
              <a:buFont typeface="Wingdings"/>
              <a:buChar char=""/>
              <a:tabLst>
                <a:tab pos="629995" algn="l"/>
              </a:tabLst>
            </a:pPr>
            <a:r>
              <a:rPr lang="ru-RU" sz="1100" b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Информация об операциях на расчетных счетах</a:t>
            </a:r>
            <a:r>
              <a:rPr lang="ru-RU" sz="1100" b="1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;</a:t>
            </a:r>
            <a:endParaRPr lang="en-US" sz="1100" b="1" i="1" dirty="0">
              <a:solidFill>
                <a:schemeClr val="tx1"/>
              </a:solidFill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629995" algn="l"/>
              </a:tabLst>
            </a:pPr>
            <a:endParaRPr lang="ru-RU" sz="1100" b="1" dirty="0">
              <a:solidFill>
                <a:schemeClr val="tx1"/>
              </a:solidFill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29995" algn="l"/>
              </a:tabLst>
            </a:pPr>
            <a:r>
              <a:rPr lang="ru-RU" sz="11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информация об организациях и физических лицах, относящихся к «группе риска», в отношении которых имеются сведения об их причастности к экстремистской деятельности или терроризму;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29995" algn="l"/>
              </a:tabLst>
            </a:pPr>
            <a:r>
              <a:rPr lang="ru-RU" sz="11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иная информация (межведомственное взаимодействие, результаты контроля);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29995" algn="l"/>
              </a:tabLst>
            </a:pPr>
            <a:r>
              <a:rPr lang="ru-RU" sz="11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информация, поступающая из территориальных органов.</a:t>
            </a:r>
          </a:p>
        </p:txBody>
      </p:sp>
      <p:sp>
        <p:nvSpPr>
          <p:cNvPr id="5" name="Волна 4"/>
          <p:cNvSpPr/>
          <p:nvPr/>
        </p:nvSpPr>
        <p:spPr>
          <a:xfrm>
            <a:off x="8568485" y="3426034"/>
            <a:ext cx="3195624" cy="630391"/>
          </a:xfrm>
          <a:prstGeom prst="wave">
            <a:avLst/>
          </a:prstGeom>
          <a:solidFill>
            <a:srgbClr val="93192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4" rIns="91427" bIns="45714" rtlCol="0" anchor="ctr"/>
          <a:lstStyle/>
          <a:p>
            <a:pPr algn="ctr"/>
            <a:endParaRPr lang="ru-RU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Кредитные организации</a:t>
            </a:r>
          </a:p>
          <a:p>
            <a:pPr algn="ctr"/>
            <a:endParaRPr lang="ru-RU" dirty="0"/>
          </a:p>
        </p:txBody>
      </p:sp>
      <p:sp>
        <p:nvSpPr>
          <p:cNvPr id="2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630027" y="6346828"/>
            <a:ext cx="400051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7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26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/>
          </p:cNvSpPr>
          <p:nvPr>
            <p:ph type="ctrTitle" idx="4294967295"/>
          </p:nvPr>
        </p:nvSpPr>
        <p:spPr>
          <a:xfrm>
            <a:off x="3028221" y="4036128"/>
            <a:ext cx="5864245" cy="2079625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800" dirty="0" smtClean="0">
                <a:solidFill>
                  <a:srgbClr val="002060"/>
                </a:solidFill>
              </a:rPr>
              <a:t>анализ </a:t>
            </a:r>
            <a:r>
              <a:rPr lang="ru-RU" sz="1800" dirty="0">
                <a:solidFill>
                  <a:srgbClr val="002060"/>
                </a:solidFill>
              </a:rPr>
              <a:t>исполнения бюджетных полномочий органов государственного (муниципального) финансового контроля, являющихся органами (должностными лицами) исполнительной власти субъектов Российской Федерации (местных </a:t>
            </a:r>
            <a:r>
              <a:rPr lang="ru-RU" sz="1800" dirty="0" smtClean="0">
                <a:solidFill>
                  <a:srgbClr val="002060"/>
                </a:solidFill>
              </a:rPr>
              <a:t>администраций)</a:t>
            </a:r>
            <a:endParaRPr lang="ru-RU" sz="1800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1963" y="1214422"/>
            <a:ext cx="11096703" cy="923330"/>
          </a:xfrm>
          <a:prstGeom prst="rect">
            <a:avLst/>
          </a:prstGeom>
          <a:solidFill>
            <a:schemeClr val="accent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Указ Президента Российской Федерации от 2 февраля 2016 г. № 41 </a:t>
            </a:r>
            <a:b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«О некоторых вопросах государственного контроля и надзора </a:t>
            </a:r>
            <a:b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финансово-бюджетной сфере»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1203" y="2571745"/>
            <a:ext cx="24765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Федеральная служба финансово-бюджетного надзора</a:t>
            </a:r>
            <a:endParaRPr lang="ru-RU" b="1" dirty="0">
              <a:solidFill>
                <a:srgbClr val="00449E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429774" y="2571745"/>
            <a:ext cx="2190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Федеральное казначейство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H="1">
            <a:off x="3049039" y="2429661"/>
            <a:ext cx="2117" cy="33575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>
            <a:off x="7084226" y="4107396"/>
            <a:ext cx="3357586" cy="21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трелка вправо 12"/>
          <p:cNvSpPr/>
          <p:nvPr/>
        </p:nvSpPr>
        <p:spPr>
          <a:xfrm>
            <a:off x="8953519" y="3370672"/>
            <a:ext cx="238127" cy="17145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9233211" y="3109579"/>
            <a:ext cx="26670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(УВК(А)</a:t>
            </a:r>
            <a:r>
              <a:rPr lang="ru-RU" sz="1600" dirty="0" err="1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иОЭД</a:t>
            </a:r>
            <a:r>
              <a:rPr lang="ru-RU" sz="1600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, Отдел </a:t>
            </a:r>
            <a:endParaRPr lang="ru-RU" sz="1600" dirty="0">
              <a:solidFill>
                <a:srgbClr val="00449E"/>
              </a:solidFill>
              <a:latin typeface="+mj-lt"/>
              <a:ea typeface="+mj-ea"/>
              <a:cs typeface="+mj-cs"/>
            </a:endParaRPr>
          </a:p>
          <a:p>
            <a:pPr algn="ctr"/>
            <a:r>
              <a:rPr lang="ru-RU" sz="1600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внутреннего контроля </a:t>
            </a:r>
            <a:br>
              <a:rPr lang="ru-RU" sz="1600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</a:br>
            <a:r>
              <a:rPr lang="ru-RU" sz="1600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и внутреннего аудита </a:t>
            </a:r>
            <a:br>
              <a:rPr lang="ru-RU" sz="1600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</a:br>
            <a:r>
              <a:rPr lang="ru-RU" sz="1600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в государственном секторе)</a:t>
            </a:r>
            <a:endParaRPr lang="ru-RU" sz="1600" dirty="0">
              <a:solidFill>
                <a:srgbClr val="00449E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55932" y="2653199"/>
            <a:ext cx="58642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анализ осуществления главными администраторами бюджетных средств внутреннего финансового контроля и внутреннего финансового аудита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2718658" y="3363409"/>
            <a:ext cx="238127" cy="17145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162302" y="327023"/>
            <a:ext cx="8858249" cy="590551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359" tIns="45680" rIns="91359" bIns="45680" rtlCol="0" anchor="ctr"/>
          <a:lstStyle/>
          <a:p>
            <a:pPr algn="r"/>
            <a:r>
              <a:rPr lang="ru-RU" sz="21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ПЕРЕДАЧА отдельных бюджетных ПОЛНОМОЧИЙ</a:t>
            </a:r>
            <a:endParaRPr lang="ru-RU" sz="21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512899" y="4400600"/>
            <a:ext cx="2190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УФК по субъектам Российской Федерации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82184" y="5137163"/>
            <a:ext cx="26670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(Отделы внутреннего контроля и аудита)</a:t>
            </a:r>
            <a:endParaRPr lang="ru-RU" sz="1600" dirty="0">
              <a:solidFill>
                <a:srgbClr val="00449E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1310" y="4553000"/>
            <a:ext cx="21907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449E"/>
                </a:solidFill>
                <a:latin typeface="+mj-lt"/>
                <a:ea typeface="+mj-ea"/>
                <a:cs typeface="+mj-cs"/>
              </a:rPr>
              <a:t>ТУ Федеральной службы финансово-бюджетного надзора</a:t>
            </a:r>
          </a:p>
        </p:txBody>
      </p:sp>
      <p:sp>
        <p:nvSpPr>
          <p:cNvPr id="2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630027" y="6346828"/>
            <a:ext cx="400051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8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2743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289830726"/>
              </p:ext>
            </p:extLst>
          </p:nvPr>
        </p:nvGraphicFramePr>
        <p:xfrm>
          <a:off x="342894" y="1484784"/>
          <a:ext cx="11450063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734991" y="213885"/>
            <a:ext cx="6057967" cy="756246"/>
          </a:xfrm>
          <a:prstGeom prst="rect">
            <a:avLst/>
          </a:prstGeom>
          <a:noFill/>
        </p:spPr>
        <p:txBody>
          <a:bodyPr wrap="none" lIns="108852" tIns="54426" rIns="108852" bIns="54426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ru-RU" sz="21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ОСНОВНЫЕ НАПРАВЛЕНИЯ ДЕЯТЕЛЬНОСТИ </a:t>
            </a:r>
          </a:p>
          <a:p>
            <a:pPr algn="r"/>
            <a:r>
              <a:rPr lang="ru-RU" sz="210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ФЕДЕРАЛЬНОГО КАЗНАЧЕЙСТВА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131" y="1856332"/>
            <a:ext cx="718378" cy="62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08592" y="1763943"/>
            <a:ext cx="2263109" cy="509398"/>
          </a:xfrm>
          <a:prstGeom prst="rect">
            <a:avLst/>
          </a:prstGeom>
          <a:noFill/>
        </p:spPr>
        <p:txBody>
          <a:bodyPr wrap="square" lIns="77751" tIns="38876" rIns="77751" bIns="38876" rtlCol="0">
            <a:spAutoFit/>
          </a:bodyPr>
          <a:lstStyle/>
          <a:p>
            <a:pPr lvl="0" algn="ctr"/>
            <a:r>
              <a:rPr lang="ru-RU" sz="1400" dirty="0"/>
              <a:t>УЧАСТНИК </a:t>
            </a:r>
          </a:p>
          <a:p>
            <a:pPr lvl="0" algn="ctr"/>
            <a:r>
              <a:rPr lang="ru-RU" sz="1400" dirty="0"/>
              <a:t>ФИНАНСОВОГО РЫНКА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45203" y="1632980"/>
            <a:ext cx="2263109" cy="724842"/>
          </a:xfrm>
          <a:prstGeom prst="rect">
            <a:avLst/>
          </a:prstGeom>
          <a:noFill/>
        </p:spPr>
        <p:txBody>
          <a:bodyPr wrap="square" lIns="77751" tIns="38876" rIns="77751" bIns="38876" rtlCol="0">
            <a:spAutoFit/>
          </a:bodyPr>
          <a:lstStyle/>
          <a:p>
            <a:pPr lvl="0" algn="ctr"/>
            <a:r>
              <a:rPr lang="ru-RU" sz="1400" dirty="0"/>
              <a:t>ИНФОРМАЦИОННО-ТЕХНОЛОГИЧЕСКИЕ ФУНКЦИИ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66306" y="3419131"/>
            <a:ext cx="2054657" cy="2756167"/>
          </a:xfrm>
          <a:prstGeom prst="rect">
            <a:avLst/>
          </a:prstGeom>
          <a:noFill/>
        </p:spPr>
        <p:txBody>
          <a:bodyPr wrap="square" lIns="77751" tIns="38876" rIns="77751" bIns="38876" rtlCol="0">
            <a:spAutoFit/>
          </a:bodyPr>
          <a:lstStyle/>
          <a:p>
            <a:pPr lvl="0"/>
            <a:r>
              <a:rPr lang="ru-RU" sz="1200" dirty="0">
                <a:solidFill>
                  <a:schemeClr val="bg1"/>
                </a:solidFill>
              </a:rPr>
              <a:t>ГИИС «Электронный              бюджет»</a:t>
            </a:r>
          </a:p>
          <a:p>
            <a:pPr lvl="0"/>
            <a:endParaRPr lang="ru-RU" sz="600" dirty="0" smtClean="0">
              <a:solidFill>
                <a:schemeClr val="bg1"/>
              </a:solidFill>
            </a:endParaRPr>
          </a:p>
          <a:p>
            <a:pPr lvl="0"/>
            <a:r>
              <a:rPr lang="ru-RU" sz="1200" dirty="0" smtClean="0">
                <a:solidFill>
                  <a:schemeClr val="bg1"/>
                </a:solidFill>
              </a:rPr>
              <a:t>ГИС </a:t>
            </a:r>
            <a:r>
              <a:rPr lang="ru-RU" sz="1200" dirty="0">
                <a:solidFill>
                  <a:schemeClr val="bg1"/>
                </a:solidFill>
              </a:rPr>
              <a:t>«ГМП»</a:t>
            </a:r>
          </a:p>
          <a:p>
            <a:pPr lvl="0"/>
            <a:endParaRPr lang="ru-RU" sz="600" dirty="0" smtClean="0">
              <a:solidFill>
                <a:schemeClr val="bg1"/>
              </a:solidFill>
            </a:endParaRPr>
          </a:p>
          <a:p>
            <a:pPr lvl="0"/>
            <a:r>
              <a:rPr lang="ru-RU" sz="1200" dirty="0" smtClean="0">
                <a:solidFill>
                  <a:schemeClr val="bg1"/>
                </a:solidFill>
              </a:rPr>
              <a:t>ГАС </a:t>
            </a:r>
            <a:r>
              <a:rPr lang="ru-RU" sz="1200" dirty="0">
                <a:solidFill>
                  <a:schemeClr val="bg1"/>
                </a:solidFill>
              </a:rPr>
              <a:t>«Управление»</a:t>
            </a:r>
          </a:p>
          <a:p>
            <a:pPr lvl="0"/>
            <a:endParaRPr lang="ru-RU" sz="600" dirty="0" smtClean="0">
              <a:solidFill>
                <a:schemeClr val="bg1"/>
              </a:solidFill>
            </a:endParaRPr>
          </a:p>
          <a:p>
            <a:pPr lvl="0"/>
            <a:r>
              <a:rPr lang="ru-RU" sz="1200" dirty="0" smtClean="0">
                <a:solidFill>
                  <a:schemeClr val="bg1"/>
                </a:solidFill>
              </a:rPr>
              <a:t>Единый </a:t>
            </a:r>
            <a:r>
              <a:rPr lang="ru-RU" sz="1200" dirty="0">
                <a:solidFill>
                  <a:schemeClr val="bg1"/>
                </a:solidFill>
              </a:rPr>
              <a:t>портал                                                                                                                                          бюджетной системы</a:t>
            </a:r>
          </a:p>
          <a:p>
            <a:pPr lvl="0"/>
            <a:endParaRPr lang="ru-RU" sz="600" dirty="0">
              <a:solidFill>
                <a:schemeClr val="bg1"/>
              </a:solidFill>
            </a:endParaRPr>
          </a:p>
          <a:p>
            <a:pPr lvl="0"/>
            <a:r>
              <a:rPr lang="ru-RU" sz="1200" dirty="0">
                <a:solidFill>
                  <a:schemeClr val="bg1"/>
                </a:solidFill>
              </a:rPr>
              <a:t>ЕИС в сфере закупок</a:t>
            </a:r>
          </a:p>
          <a:p>
            <a:pPr lvl="0"/>
            <a:endParaRPr lang="ru-RU" sz="600" dirty="0">
              <a:solidFill>
                <a:schemeClr val="bg1"/>
              </a:solidFill>
            </a:endParaRPr>
          </a:p>
          <a:p>
            <a:pPr lvl="0"/>
            <a:r>
              <a:rPr lang="ru-RU" sz="1200" dirty="0">
                <a:solidFill>
                  <a:schemeClr val="bg1"/>
                </a:solidFill>
              </a:rPr>
              <a:t>Официальный сайт для размещения информации о государственных (муниципальных) учреждениях</a:t>
            </a: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630027" y="6346828"/>
            <a:ext cx="400051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9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50645" y="1620797"/>
            <a:ext cx="2263109" cy="509398"/>
          </a:xfrm>
          <a:prstGeom prst="rect">
            <a:avLst/>
          </a:prstGeom>
          <a:noFill/>
        </p:spPr>
        <p:txBody>
          <a:bodyPr wrap="square" lIns="77751" tIns="38876" rIns="77751" bIns="38876" rtlCol="0">
            <a:spAutoFit/>
          </a:bodyPr>
          <a:lstStyle/>
          <a:p>
            <a:pPr lvl="0" algn="ctr"/>
            <a:r>
              <a:rPr lang="ru-RU" sz="1400" dirty="0" smtClean="0"/>
              <a:t>ОРГАН КОНТРОЛЯ (НАДЗОРА)</a:t>
            </a:r>
            <a:endParaRPr lang="ru-RU" sz="1400" dirty="0"/>
          </a:p>
        </p:txBody>
      </p:sp>
      <p:pic>
        <p:nvPicPr>
          <p:cNvPr id="1026" name="Picture 2" descr="E:\Самара\Лупа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7122" y="1856332"/>
            <a:ext cx="678944" cy="625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48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бъект 2"/>
          <p:cNvSpPr>
            <a:spLocks noGrp="1"/>
          </p:cNvSpPr>
          <p:nvPr>
            <p:ph idx="1"/>
          </p:nvPr>
        </p:nvSpPr>
        <p:spPr>
          <a:xfrm>
            <a:off x="1127615" y="2789118"/>
            <a:ext cx="10515600" cy="784225"/>
          </a:xfrm>
        </p:spPr>
        <p:txBody>
          <a:bodyPr/>
          <a:lstStyle/>
          <a:p>
            <a:pPr marL="0" indent="0" algn="ctr">
              <a:buNone/>
            </a:pPr>
            <a:r>
              <a:rPr lang="ru-RU" sz="51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137149" y="5289313"/>
            <a:ext cx="6096000" cy="748912"/>
          </a:xfrm>
          <a:prstGeom prst="rect">
            <a:avLst/>
          </a:prstGeom>
        </p:spPr>
        <p:txBody>
          <a:bodyPr lIns="91427" tIns="45714" rIns="91427" bIns="45714">
            <a:spAutoFit/>
          </a:bodyPr>
          <a:lstStyle/>
          <a:p>
            <a:pPr marL="179976" algn="r">
              <a:spcBef>
                <a:spcPts val="0"/>
              </a:spcBef>
            </a:pPr>
            <a:endParaRPr lang="ru-RU" sz="1600" kern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9976" algn="r">
              <a:spcBef>
                <a:spcPts val="0"/>
              </a:spcBef>
            </a:pPr>
            <a:r>
              <a:rPr lang="ru-RU" sz="2700" kern="1300" dirty="0" smtClean="0">
                <a:latin typeface="Arial" panose="020B0604020202020204" pitchFamily="34" charset="0"/>
                <a:cs typeface="Arial" panose="020B0604020202020204" pitchFamily="34" charset="0"/>
              </a:rPr>
              <a:t>А.Ю. </a:t>
            </a:r>
            <a:r>
              <a:rPr lang="ru-RU" sz="2700" kern="1300" dirty="0">
                <a:latin typeface="Arial" panose="020B0604020202020204" pitchFamily="34" charset="0"/>
                <a:cs typeface="Arial" panose="020B0604020202020204" pitchFamily="34" charset="0"/>
              </a:rPr>
              <a:t>Демидов</a:t>
            </a:r>
          </a:p>
        </p:txBody>
      </p:sp>
    </p:spTree>
    <p:extLst>
      <p:ext uri="{BB962C8B-B14F-4D97-AF65-F5344CB8AC3E}">
        <p14:creationId xmlns:p14="http://schemas.microsoft.com/office/powerpoint/2010/main" val="402228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16240</TotalTime>
  <Words>881</Words>
  <Application>Microsoft Office PowerPoint</Application>
  <PresentationFormat>Произвольный</PresentationFormat>
  <Paragraphs>239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Times New Roman</vt:lpstr>
      <vt:lpstr>Open Sans Condensed</vt:lpstr>
      <vt:lpstr>Open Sans Condensed Light</vt:lpstr>
      <vt:lpstr>Wingdings</vt:lpstr>
      <vt:lpstr>Calibri Light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анализ исполнения бюджетных полномочий органов государственного (муниципального) финансового контроля, являющихся органами (должностными лицами) исполнительной власти субъектов Российской Федерации (местных администраций)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Ворон Наталья Юрьевна</cp:lastModifiedBy>
  <cp:revision>821</cp:revision>
  <cp:lastPrinted>2016-08-16T11:44:21Z</cp:lastPrinted>
  <dcterms:created xsi:type="dcterms:W3CDTF">2015-03-03T16:27:21Z</dcterms:created>
  <dcterms:modified xsi:type="dcterms:W3CDTF">2016-08-16T11:56:05Z</dcterms:modified>
</cp:coreProperties>
</file>