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8" r:id="rId2"/>
    <p:sldId id="399" r:id="rId3"/>
    <p:sldId id="402" r:id="rId4"/>
    <p:sldId id="400" r:id="rId5"/>
    <p:sldId id="408" r:id="rId6"/>
    <p:sldId id="401" r:id="rId7"/>
    <p:sldId id="409" r:id="rId8"/>
    <p:sldId id="410" r:id="rId9"/>
    <p:sldId id="412" r:id="rId10"/>
    <p:sldId id="411" r:id="rId11"/>
    <p:sldId id="403" r:id="rId12"/>
  </p:sldIdLst>
  <p:sldSz cx="12192000" cy="6858000"/>
  <p:notesSz cx="9926638" cy="67976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89D7"/>
    <a:srgbClr val="BAB0E4"/>
    <a:srgbClr val="F8B742"/>
    <a:srgbClr val="AB81D5"/>
    <a:srgbClr val="E052BB"/>
    <a:srgbClr val="FF9933"/>
    <a:srgbClr val="3483CA"/>
    <a:srgbClr val="F0ECF4"/>
    <a:srgbClr val="FF9A60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1" autoAdjust="0"/>
    <p:restoredTop sz="96416" autoAdjust="0"/>
  </p:normalViewPr>
  <p:slideViewPr>
    <p:cSldViewPr snapToGrid="0">
      <p:cViewPr>
        <p:scale>
          <a:sx n="120" d="100"/>
          <a:sy n="120" d="100"/>
        </p:scale>
        <p:origin x="720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54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BAB0E4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F8B74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Лист1!$A$2:$A$6</c:f>
              <c:strCache>
                <c:ptCount val="5"/>
                <c:pt idx="0">
                  <c:v>УВП</c:v>
                </c:pt>
                <c:pt idx="1">
                  <c:v>УКСКО</c:v>
                </c:pt>
                <c:pt idx="2">
                  <c:v>КРУвСС</c:v>
                </c:pt>
                <c:pt idx="3">
                  <c:v>КРУвСРЭ</c:v>
                </c:pt>
                <c:pt idx="4">
                  <c:v>КРУвСНБ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29</c:v>
                </c:pt>
                <c:pt idx="3">
                  <c:v>28</c:v>
                </c:pt>
                <c:pt idx="4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Лист1!$A$2:$A$6</c:f>
              <c:strCache>
                <c:ptCount val="5"/>
                <c:pt idx="0">
                  <c:v>Поручения МФ</c:v>
                </c:pt>
                <c:pt idx="1">
                  <c:v>ФСБ</c:v>
                </c:pt>
                <c:pt idx="2">
                  <c:v>ФК</c:v>
                </c:pt>
                <c:pt idx="3">
                  <c:v>ГП</c:v>
                </c:pt>
                <c:pt idx="4">
                  <c:v>Иное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50</c:v>
                </c:pt>
                <c:pt idx="1">
                  <c:v>13</c:v>
                </c:pt>
                <c:pt idx="2">
                  <c:v>10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Поручения МФ</c:v>
                </c:pt>
                <c:pt idx="1">
                  <c:v>ФСБ</c:v>
                </c:pt>
                <c:pt idx="2">
                  <c:v>ФК</c:v>
                </c:pt>
                <c:pt idx="3">
                  <c:v>ГП</c:v>
                </c:pt>
                <c:pt idx="4">
                  <c:v>Иное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Поручения МФ</c:v>
                </c:pt>
                <c:pt idx="1">
                  <c:v>ФСБ</c:v>
                </c:pt>
                <c:pt idx="2">
                  <c:v>ФК</c:v>
                </c:pt>
                <c:pt idx="3">
                  <c:v>ГП</c:v>
                </c:pt>
                <c:pt idx="4">
                  <c:v>Иное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2"/>
        <c:overlap val="100"/>
        <c:axId val="140137008"/>
        <c:axId val="140137568"/>
      </c:barChart>
      <c:catAx>
        <c:axId val="14013700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40137568"/>
        <c:crosses val="autoZero"/>
        <c:auto val="1"/>
        <c:lblAlgn val="ctr"/>
        <c:lblOffset val="100"/>
        <c:noMultiLvlLbl val="0"/>
      </c:catAx>
      <c:valAx>
        <c:axId val="1401375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0137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КРУ в сфере национальной безопасности, правоохранительной деятельности, судебной системе и оборонном комплексе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cat>
            <c:strRef>
              <c:f>Лист1!$A$2:$A$4</c:f>
              <c:strCache>
                <c:ptCount val="3"/>
                <c:pt idx="0">
                  <c:v>План</c:v>
                </c:pt>
                <c:pt idx="1">
                  <c:v>Внеплан</c:v>
                </c:pt>
                <c:pt idx="2">
                  <c:v>План/внеплан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</c:v>
                </c:pt>
                <c:pt idx="1">
                  <c:v>3</c:v>
                </c:pt>
                <c:pt idx="2">
                  <c:v>81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КРУ в социальной сфере, сфере межбюджетных отношений и социального страхования</c:v>
                </c:pt>
              </c:strCache>
            </c:strRef>
          </c:tx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889D7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9889D7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c:spPr>
          </c:dPt>
          <c:cat>
            <c:strRef>
              <c:f>Лист1!$A$2:$A$4</c:f>
              <c:strCache>
                <c:ptCount val="3"/>
                <c:pt idx="0">
                  <c:v>План</c:v>
                </c:pt>
                <c:pt idx="1">
                  <c:v>Внеплан</c:v>
                </c:pt>
                <c:pt idx="2">
                  <c:v>План/внеплан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24</c:v>
                </c:pt>
                <c:pt idx="1">
                  <c:v>9</c:v>
                </c:pt>
                <c:pt idx="2">
                  <c:v>32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КРУ в сфере развития экономики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План</c:v>
                </c:pt>
                <c:pt idx="1">
                  <c:v>Внеплан</c:v>
                </c:pt>
                <c:pt idx="2">
                  <c:v>План/внеплан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14</c:v>
                </c:pt>
                <c:pt idx="1">
                  <c:v>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Управление по контролю в сфере контрактных отношений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План</c:v>
                </c:pt>
                <c:pt idx="1">
                  <c:v>Внеплан</c:v>
                </c:pt>
                <c:pt idx="2">
                  <c:v>План/внеплан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28</c:v>
                </c:pt>
                <c:pt idx="1">
                  <c:v>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Управление ведомственных проектов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План</c:v>
                </c:pt>
                <c:pt idx="1">
                  <c:v>Внеплан</c:v>
                </c:pt>
                <c:pt idx="2">
                  <c:v>План/внеплан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0</c:v>
                </c:pt>
                <c:pt idx="1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overlap val="100"/>
        <c:axId val="141376864"/>
        <c:axId val="141377424"/>
      </c:barChart>
      <c:catAx>
        <c:axId val="14137686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41377424"/>
        <c:crosses val="autoZero"/>
        <c:auto val="1"/>
        <c:lblAlgn val="ctr"/>
        <c:lblOffset val="100"/>
        <c:noMultiLvlLbl val="0"/>
      </c:catAx>
      <c:valAx>
        <c:axId val="14137742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41376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1"/>
            <c:bubble3D val="0"/>
            <c:spPr>
              <a:solidFill>
                <a:schemeClr val="accent4"/>
              </a:solidFill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2644</c:v>
                </c:pt>
                <c:pt idx="1">
                  <c:v>1008</c:v>
                </c:pt>
                <c:pt idx="2">
                  <c:v>1362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0.81469</cdr:y>
    </cdr:from>
    <cdr:to>
      <cdr:x>0.26209</cdr:x>
      <cdr:y>0.88459</cdr:y>
    </cdr:to>
    <cdr:sp macro="" textlink="">
      <cdr:nvSpPr>
        <cdr:cNvPr id="2" name="TextBox 5"/>
        <cdr:cNvSpPr txBox="1"/>
      </cdr:nvSpPr>
      <cdr:spPr>
        <a:xfrm xmlns:a="http://schemas.openxmlformats.org/drawingml/2006/main">
          <a:off x="0" y="3228109"/>
          <a:ext cx="158075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9pPr>
        </a:lstStyle>
        <a:p xmlns:a="http://schemas.openxmlformats.org/drawingml/2006/main">
          <a:r>
            <a:rPr lang="ru-RU" sz="1200" dirty="0" smtClean="0">
              <a:latin typeface="Arial" panose="020B0604020202020204" pitchFamily="34" charset="0"/>
            </a:rPr>
            <a:t>13 обращений ФСБ</a:t>
          </a:r>
          <a:endParaRPr lang="ru-RU" sz="1200" dirty="0">
            <a:latin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0.11422</cdr:y>
    </cdr:from>
    <cdr:to>
      <cdr:x>0.2666</cdr:x>
      <cdr:y>0.18413</cdr:y>
    </cdr:to>
    <cdr:sp macro="" textlink="">
      <cdr:nvSpPr>
        <cdr:cNvPr id="3" name="TextBox 5"/>
        <cdr:cNvSpPr txBox="1"/>
      </cdr:nvSpPr>
      <cdr:spPr>
        <a:xfrm xmlns:a="http://schemas.openxmlformats.org/drawingml/2006/main">
          <a:off x="0" y="452582"/>
          <a:ext cx="1607941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9pPr>
        </a:lstStyle>
        <a:p xmlns:a="http://schemas.openxmlformats.org/drawingml/2006/main">
          <a:r>
            <a:rPr lang="ru-RU" sz="1200" dirty="0">
              <a:latin typeface="Arial" panose="020B0604020202020204" pitchFamily="34" charset="0"/>
            </a:rPr>
            <a:t>1</a:t>
          </a:r>
          <a:r>
            <a:rPr lang="ru-RU" sz="1200" dirty="0" smtClean="0">
              <a:latin typeface="Arial" panose="020B0604020202020204" pitchFamily="34" charset="0"/>
            </a:rPr>
            <a:t>0 предложений</a:t>
          </a:r>
          <a:r>
            <a:rPr lang="ru-RU" sz="1200" dirty="0">
              <a:latin typeface="Arial" panose="020B0604020202020204" pitchFamily="34" charset="0"/>
            </a:rPr>
            <a:t> </a:t>
          </a:r>
          <a:r>
            <a:rPr lang="ru-RU" sz="1200" dirty="0" smtClean="0">
              <a:latin typeface="Arial" panose="020B0604020202020204" pitchFamily="34" charset="0"/>
            </a:rPr>
            <a:t>ФК</a:t>
          </a:r>
        </a:p>
      </cdr:txBody>
    </cdr:sp>
  </cdr:relSizeAnchor>
  <cdr:relSizeAnchor xmlns:cdr="http://schemas.openxmlformats.org/drawingml/2006/chartDrawing">
    <cdr:from>
      <cdr:x>0.1444</cdr:x>
      <cdr:y>0.09992</cdr:y>
    </cdr:from>
    <cdr:to>
      <cdr:x>0.43984</cdr:x>
      <cdr:y>0.29342</cdr:y>
    </cdr:to>
    <cdr:sp macro="" textlink="">
      <cdr:nvSpPr>
        <cdr:cNvPr id="5" name="Дуга 4"/>
        <cdr:cNvSpPr/>
      </cdr:nvSpPr>
      <cdr:spPr>
        <a:xfrm xmlns:a="http://schemas.openxmlformats.org/drawingml/2006/main" rot="11085288">
          <a:off x="870904" y="395941"/>
          <a:ext cx="1781901" cy="766725"/>
        </a:xfrm>
        <a:prstGeom xmlns:a="http://schemas.openxmlformats.org/drawingml/2006/main" prst="arc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0" y="6456612"/>
            <a:ext cx="4301543" cy="34106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39713" y="673100"/>
            <a:ext cx="9391650" cy="5283200"/>
          </a:xfrm>
          <a:ln>
            <a:solidFill>
              <a:schemeClr val="bg1"/>
            </a:solidFill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2541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809173" y="461088"/>
            <a:ext cx="6308791" cy="3548849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2665" y="4387442"/>
            <a:ext cx="7941310" cy="15605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5748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39459" y="234892"/>
            <a:ext cx="9246132" cy="5201175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4224" y="5201174"/>
            <a:ext cx="9597006" cy="144290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250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1933" y="280449"/>
            <a:ext cx="7961184" cy="4478361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92948" y="4429386"/>
            <a:ext cx="9412446" cy="2105809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0092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97520" y="314005"/>
            <a:ext cx="8330010" cy="4685834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85225" y="4546833"/>
            <a:ext cx="9185945" cy="102345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213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79116" y="349779"/>
            <a:ext cx="5895227" cy="3316210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1870" y="3841833"/>
            <a:ext cx="7941310" cy="267658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6037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876425" y="352425"/>
            <a:ext cx="6026150" cy="3389313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1870" y="3783110"/>
            <a:ext cx="7941310" cy="2676585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6037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6503" y="520117"/>
            <a:ext cx="9410175" cy="5293454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1870" y="6006517"/>
            <a:ext cx="7941310" cy="52028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6037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55725" y="444500"/>
            <a:ext cx="7042150" cy="3962400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2665" y="4798503"/>
            <a:ext cx="7941310" cy="1149463"/>
          </a:xfrm>
        </p:spPr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6037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7485" y="390944"/>
            <a:ext cx="7820408" cy="4399170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2665" y="5226341"/>
            <a:ext cx="7941310" cy="7216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3633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36540" y="909113"/>
            <a:ext cx="8851970" cy="4979449"/>
          </a:xfrm>
          <a:ln>
            <a:noFill/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037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/>
              <a:t>20.06.2017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/>
              <a:t>20.06.2017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/>
              <a:t>20.06.2017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8509000" y="5219549"/>
            <a:ext cx="358394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+mn-lt"/>
              </a:rPr>
              <a:t>Начальник Управления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+mn-lt"/>
              </a:rPr>
              <a:t>планирования </a:t>
            </a:r>
            <a:r>
              <a:rPr lang="ru-RU" altLang="ru-RU" sz="1600" dirty="0">
                <a:latin typeface="+mn-lt"/>
              </a:rPr>
              <a:t>и отчетности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+mn-lt"/>
              </a:rPr>
              <a:t>контрольно-надзорной деятельности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+mn-lt"/>
              </a:rPr>
              <a:t>С.Н. Кузьмина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3600488" y="1963037"/>
            <a:ext cx="788954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latin typeface="+mn-lt"/>
              </a:rPr>
              <a:t>Организация планирования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latin typeface="+mn-lt"/>
              </a:rPr>
              <a:t>контрольно-надзорной деятельности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latin typeface="+mn-lt"/>
              </a:rPr>
              <a:t>в Федеральном казначействе</a:t>
            </a:r>
            <a:endParaRPr lang="ru-RU" altLang="ru-RU" sz="3200" dirty="0">
              <a:latin typeface="+mn-lt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4468664" y="5958213"/>
            <a:ext cx="32342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+mn-lt"/>
              </a:rPr>
              <a:t>г. Барнаул, 21-24 июня 2017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Презентации\Петрозаводск\35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546" y="1924574"/>
            <a:ext cx="3086156" cy="428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621" y="1939916"/>
            <a:ext cx="3062779" cy="4265849"/>
          </a:xfrm>
          <a:prstGeom prst="rect">
            <a:avLst/>
          </a:prstGeom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4648200" y="525092"/>
            <a:ext cx="7543800" cy="749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НПА по планированию контрольных мероприятий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4014" y="1568946"/>
            <a:ext cx="2903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356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2093" y="1569517"/>
            <a:ext cx="2933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532</a:t>
            </a:r>
            <a:endParaRPr lang="ru-RU" sz="4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09" y="1994913"/>
            <a:ext cx="2946930" cy="4115178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18264" y="1568946"/>
            <a:ext cx="2903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1092</a:t>
            </a:r>
            <a:endParaRPr lang="ru-RU" sz="4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87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Группа 174"/>
          <p:cNvGrpSpPr/>
          <p:nvPr/>
        </p:nvGrpSpPr>
        <p:grpSpPr>
          <a:xfrm>
            <a:off x="2487383" y="1621971"/>
            <a:ext cx="9447442" cy="4596491"/>
            <a:chOff x="2487383" y="1621971"/>
            <a:chExt cx="9447442" cy="4596491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9493249" y="1629893"/>
              <a:ext cx="2441576" cy="4588569"/>
            </a:xfrm>
            <a:prstGeom prst="rect">
              <a:avLst/>
            </a:prstGeom>
            <a:solidFill>
              <a:srgbClr val="F0EC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74" name="Группа 173"/>
            <p:cNvGrpSpPr/>
            <p:nvPr/>
          </p:nvGrpSpPr>
          <p:grpSpPr>
            <a:xfrm>
              <a:off x="2487383" y="1621971"/>
              <a:ext cx="9419776" cy="4596491"/>
              <a:chOff x="2487383" y="1621971"/>
              <a:chExt cx="9419776" cy="4596491"/>
            </a:xfrm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3332753" y="1621971"/>
                <a:ext cx="1164405" cy="458856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325583" y="1661390"/>
                <a:ext cx="11715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rgbClr val="A2C0A0"/>
                    </a:solidFill>
                    <a:latin typeface="Arial Black" panose="020B0A04020102020204" pitchFamily="34" charset="0"/>
                  </a:rPr>
                  <a:t>ИЮЛЬ</a:t>
                </a:r>
                <a:endParaRPr lang="ru-RU" sz="1400" dirty="0">
                  <a:solidFill>
                    <a:srgbClr val="A2C0A0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4496966" y="1621971"/>
                <a:ext cx="1071983" cy="4588569"/>
              </a:xfrm>
              <a:prstGeom prst="rect">
                <a:avLst/>
              </a:prstGeom>
              <a:solidFill>
                <a:srgbClr val="F0EC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5574029" y="1622926"/>
                <a:ext cx="1528987" cy="458856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7099963" y="1622313"/>
                <a:ext cx="1034387" cy="4589831"/>
              </a:xfrm>
              <a:prstGeom prst="rect">
                <a:avLst/>
              </a:prstGeom>
              <a:solidFill>
                <a:srgbClr val="F0EC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8134350" y="1629893"/>
                <a:ext cx="1358897" cy="458856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2488056" y="1622813"/>
                <a:ext cx="848413" cy="4588569"/>
              </a:xfrm>
              <a:prstGeom prst="rect">
                <a:avLst/>
              </a:prstGeom>
              <a:solidFill>
                <a:srgbClr val="F0EC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487383" y="1661390"/>
                <a:ext cx="8429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 Black" panose="020B0A04020102020204" pitchFamily="34" charset="0"/>
                  </a:rPr>
                  <a:t>ИЮНЬ</a:t>
                </a:r>
                <a:endParaRPr lang="ru-RU" sz="1400" dirty="0">
                  <a:solidFill>
                    <a:schemeClr val="bg1">
                      <a:lumMod val="75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476879" y="1658468"/>
                <a:ext cx="110477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 Black" panose="020B0A04020102020204" pitchFamily="34" charset="0"/>
                  </a:rPr>
                  <a:t>АВГУСТ</a:t>
                </a:r>
                <a:endParaRPr lang="ru-RU" sz="1400" dirty="0">
                  <a:solidFill>
                    <a:schemeClr val="bg1">
                      <a:lumMod val="75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581649" y="1662507"/>
                <a:ext cx="1528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rgbClr val="A2C0A0"/>
                    </a:solidFill>
                    <a:latin typeface="Arial Black" panose="020B0A04020102020204" pitchFamily="34" charset="0"/>
                  </a:rPr>
                  <a:t>СЕНТЯБРЬ</a:t>
                </a:r>
                <a:endParaRPr lang="ru-RU" sz="1400" dirty="0">
                  <a:solidFill>
                    <a:srgbClr val="A2C0A0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8143762" y="1676443"/>
                <a:ext cx="13494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rgbClr val="A2C0A0"/>
                    </a:solidFill>
                    <a:latin typeface="Arial Black" panose="020B0A04020102020204" pitchFamily="34" charset="0"/>
                  </a:rPr>
                  <a:t>НОЯБРЬ</a:t>
                </a:r>
                <a:endParaRPr lang="ru-RU" sz="1400" dirty="0">
                  <a:solidFill>
                    <a:srgbClr val="A2C0A0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9493248" y="1676443"/>
                <a:ext cx="24139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 Black" panose="020B0A04020102020204" pitchFamily="34" charset="0"/>
                  </a:rPr>
                  <a:t>ДЕКАБРЬ</a:t>
                </a:r>
                <a:endParaRPr lang="ru-RU" sz="1400" dirty="0">
                  <a:solidFill>
                    <a:schemeClr val="bg1">
                      <a:lumMod val="75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729636" y="1658510"/>
                <a:ext cx="177047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 Black" panose="020B0A04020102020204" pitchFamily="34" charset="0"/>
                  </a:rPr>
                  <a:t>ОКТЯБРЬ</a:t>
                </a:r>
                <a:endParaRPr lang="ru-RU" sz="1400" dirty="0">
                  <a:solidFill>
                    <a:schemeClr val="bg1">
                      <a:lumMod val="75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cxnSp>
        <p:nvCxnSpPr>
          <p:cNvPr id="53" name="Прямая соединительная линия 52"/>
          <p:cNvCxnSpPr/>
          <p:nvPr/>
        </p:nvCxnSpPr>
        <p:spPr>
          <a:xfrm flipH="1">
            <a:off x="8140697" y="2145824"/>
            <a:ext cx="6127" cy="3834512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648200" y="508000"/>
            <a:ext cx="7543800" cy="749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Процесс планирования контрольно-надзорной деятельности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H="1">
            <a:off x="2481941" y="1625480"/>
            <a:ext cx="5442" cy="3415508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24" idx="0"/>
          </p:cNvCxnSpPr>
          <p:nvPr/>
        </p:nvCxnSpPr>
        <p:spPr>
          <a:xfrm>
            <a:off x="3914956" y="1621971"/>
            <a:ext cx="965" cy="4365658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>
            <a:off x="8926830" y="1622753"/>
            <a:ext cx="0" cy="3418235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5579833" y="1622305"/>
            <a:ext cx="1816" cy="4241499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6092822" y="1626841"/>
            <a:ext cx="3178" cy="3414147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9878327" y="1629893"/>
            <a:ext cx="5445" cy="4073559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9999240" y="1629893"/>
            <a:ext cx="2009" cy="4015991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3341763" y="2057400"/>
            <a:ext cx="2564" cy="330708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flipH="1">
            <a:off x="8350247" y="1617860"/>
            <a:ext cx="3178" cy="3419049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4497158" y="1628655"/>
            <a:ext cx="3175" cy="3412333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/>
          <p:cNvCxnSpPr/>
          <p:nvPr/>
        </p:nvCxnSpPr>
        <p:spPr>
          <a:xfrm>
            <a:off x="11427990" y="1625480"/>
            <a:ext cx="2010" cy="3411429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flipH="1">
            <a:off x="8493122" y="1617842"/>
            <a:ext cx="3178" cy="3765688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9158512" y="1627068"/>
            <a:ext cx="0" cy="3907107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9791700" y="2057400"/>
            <a:ext cx="0" cy="2979509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5457837" y="1627665"/>
            <a:ext cx="0" cy="3736815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6593217" y="1627665"/>
            <a:ext cx="0" cy="3736815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>
            <a:off x="8698230" y="1622753"/>
            <a:ext cx="0" cy="4367108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>
            <a:off x="11729965" y="2057400"/>
            <a:ext cx="0" cy="392741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/>
          <p:cNvCxnSpPr/>
          <p:nvPr/>
        </p:nvCxnSpPr>
        <p:spPr>
          <a:xfrm>
            <a:off x="10923165" y="1625480"/>
            <a:ext cx="2010" cy="4077972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Прямая соединительная линия 164"/>
          <p:cNvCxnSpPr/>
          <p:nvPr/>
        </p:nvCxnSpPr>
        <p:spPr>
          <a:xfrm flipH="1">
            <a:off x="10709805" y="2057400"/>
            <a:ext cx="8468" cy="3679074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0" y="3578036"/>
            <a:ext cx="12192000" cy="36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УПиОКНД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6" name="Прямая соединительная линия 145"/>
          <p:cNvCxnSpPr/>
          <p:nvPr/>
        </p:nvCxnSpPr>
        <p:spPr>
          <a:xfrm>
            <a:off x="10266963" y="1626010"/>
            <a:ext cx="3403" cy="4351374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0" y="4401426"/>
            <a:ext cx="12192000" cy="36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ТОФК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88" y="3984381"/>
            <a:ext cx="12192000" cy="360000"/>
          </a:xfrm>
          <a:prstGeom prst="rect">
            <a:avLst/>
          </a:prstGeom>
          <a:solidFill>
            <a:srgbClr val="988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УПРАВЛЕНИЯ ЦАФК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3182723"/>
            <a:ext cx="12192000" cy="36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ЗАМ.РУКОВОДИТЕЛЯ ФК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2370362"/>
            <a:ext cx="12192000" cy="36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МИНФИН РОССИИ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1982107"/>
            <a:ext cx="12192000" cy="360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ОРГАНЫ ГОС. ВЛАСТИ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71697" y="1412966"/>
            <a:ext cx="631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1.06</a:t>
            </a:r>
            <a:endParaRPr lang="ru-RU" sz="800" dirty="0"/>
          </a:p>
        </p:txBody>
      </p:sp>
      <p:sp>
        <p:nvSpPr>
          <p:cNvPr id="43" name="Стрелка вниз 42"/>
          <p:cNvSpPr/>
          <p:nvPr/>
        </p:nvSpPr>
        <p:spPr>
          <a:xfrm>
            <a:off x="3836532" y="3932832"/>
            <a:ext cx="144000" cy="24864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3587036" y="1410908"/>
            <a:ext cx="631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15.07</a:t>
            </a:r>
            <a:endParaRPr lang="ru-RU" sz="800" dirty="0"/>
          </a:p>
        </p:txBody>
      </p:sp>
      <p:sp>
        <p:nvSpPr>
          <p:cNvPr id="46" name="TextBox 45"/>
          <p:cNvSpPr txBox="1"/>
          <p:nvPr/>
        </p:nvSpPr>
        <p:spPr>
          <a:xfrm>
            <a:off x="4184647" y="1406623"/>
            <a:ext cx="631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1.08</a:t>
            </a:r>
            <a:endParaRPr lang="ru-RU" sz="800" dirty="0"/>
          </a:p>
        </p:txBody>
      </p:sp>
      <p:sp>
        <p:nvSpPr>
          <p:cNvPr id="47" name="Стрелка вниз 46"/>
          <p:cNvSpPr/>
          <p:nvPr/>
        </p:nvSpPr>
        <p:spPr>
          <a:xfrm rot="10800000">
            <a:off x="4425178" y="3726656"/>
            <a:ext cx="144000" cy="257724"/>
          </a:xfrm>
          <a:prstGeom prst="downArrow">
            <a:avLst/>
          </a:prstGeom>
          <a:solidFill>
            <a:srgbClr val="9889D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низ 47"/>
          <p:cNvSpPr/>
          <p:nvPr/>
        </p:nvSpPr>
        <p:spPr>
          <a:xfrm rot="10800000">
            <a:off x="5374388" y="3326252"/>
            <a:ext cx="144000" cy="25582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5386067" y="1406869"/>
            <a:ext cx="631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1.09</a:t>
            </a:r>
            <a:endParaRPr lang="ru-RU" sz="800" dirty="0"/>
          </a:p>
        </p:txBody>
      </p:sp>
      <p:sp>
        <p:nvSpPr>
          <p:cNvPr id="51" name="Стрелка вниз 50"/>
          <p:cNvSpPr/>
          <p:nvPr/>
        </p:nvSpPr>
        <p:spPr>
          <a:xfrm>
            <a:off x="5519218" y="3937793"/>
            <a:ext cx="144000" cy="24130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5777136" y="1409229"/>
            <a:ext cx="631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10.09</a:t>
            </a:r>
            <a:endParaRPr lang="ru-RU" sz="800" dirty="0"/>
          </a:p>
        </p:txBody>
      </p:sp>
      <p:sp>
        <p:nvSpPr>
          <p:cNvPr id="55" name="TextBox 54"/>
          <p:cNvSpPr txBox="1"/>
          <p:nvPr/>
        </p:nvSpPr>
        <p:spPr>
          <a:xfrm>
            <a:off x="6281961" y="1411604"/>
            <a:ext cx="631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20.09</a:t>
            </a:r>
            <a:endParaRPr lang="ru-RU" sz="800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0" y="2770435"/>
            <a:ext cx="12192000" cy="360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РУКОВОДИТЕЛЬ ФК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479075" y="4867632"/>
            <a:ext cx="793243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Запросы предложений</a:t>
            </a:r>
            <a:endParaRPr lang="ru-RU" sz="800" dirty="0"/>
          </a:p>
        </p:txBody>
      </p:sp>
      <p:sp>
        <p:nvSpPr>
          <p:cNvPr id="3" name="Стрелка вниз 2"/>
          <p:cNvSpPr/>
          <p:nvPr/>
        </p:nvSpPr>
        <p:spPr>
          <a:xfrm rot="10800000">
            <a:off x="2401668" y="2162107"/>
            <a:ext cx="144000" cy="161187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3339873" y="2730362"/>
            <a:ext cx="144000" cy="104362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3206530" y="2326820"/>
            <a:ext cx="144000" cy="1447162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/>
          <p:cNvSpPr txBox="1"/>
          <p:nvPr/>
        </p:nvSpPr>
        <p:spPr>
          <a:xfrm>
            <a:off x="2941212" y="5307330"/>
            <a:ext cx="806231" cy="338554"/>
          </a:xfrm>
          <a:prstGeom prst="rect">
            <a:avLst/>
          </a:prstGeom>
          <a:gradFill flip="none" rotWithShape="1">
            <a:gsLst>
              <a:gs pos="66000">
                <a:schemeClr val="accent2">
                  <a:lumMod val="60000"/>
                  <a:lumOff val="40000"/>
                </a:schemeClr>
              </a:gs>
              <a:gs pos="36000">
                <a:schemeClr val="bg1">
                  <a:lumMod val="65000"/>
                </a:schemeClr>
              </a:gs>
              <a:gs pos="0">
                <a:schemeClr val="bg1">
                  <a:lumMod val="6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  <a:tileRect/>
          </a:gra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Предложения</a:t>
            </a:r>
          </a:p>
          <a:p>
            <a:r>
              <a:rPr lang="ru-RU" sz="800" dirty="0" smtClean="0"/>
              <a:t>по К М</a:t>
            </a:r>
            <a:endParaRPr lang="ru-RU" sz="800" dirty="0"/>
          </a:p>
        </p:txBody>
      </p:sp>
      <p:sp>
        <p:nvSpPr>
          <p:cNvPr id="73" name="TextBox 72"/>
          <p:cNvSpPr txBox="1"/>
          <p:nvPr/>
        </p:nvSpPr>
        <p:spPr>
          <a:xfrm>
            <a:off x="3313940" y="5863804"/>
            <a:ext cx="1208530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Сводные предложения</a:t>
            </a:r>
          </a:p>
          <a:p>
            <a:r>
              <a:rPr lang="ru-RU" sz="800" dirty="0" smtClean="0"/>
              <a:t>по КМ</a:t>
            </a:r>
            <a:endParaRPr lang="ru-RU" sz="800" dirty="0"/>
          </a:p>
        </p:txBody>
      </p:sp>
      <p:sp>
        <p:nvSpPr>
          <p:cNvPr id="75" name="TextBox 74"/>
          <p:cNvSpPr txBox="1"/>
          <p:nvPr/>
        </p:nvSpPr>
        <p:spPr>
          <a:xfrm>
            <a:off x="4094170" y="4867633"/>
            <a:ext cx="810370" cy="338554"/>
          </a:xfrm>
          <a:prstGeom prst="rect">
            <a:avLst/>
          </a:prstGeom>
          <a:solidFill>
            <a:srgbClr val="9889D7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Предложения</a:t>
            </a:r>
          </a:p>
          <a:p>
            <a:r>
              <a:rPr lang="ru-RU" sz="800" dirty="0" smtClean="0"/>
              <a:t>в План</a:t>
            </a:r>
            <a:endParaRPr lang="ru-RU" sz="800" dirty="0"/>
          </a:p>
        </p:txBody>
      </p:sp>
      <p:sp>
        <p:nvSpPr>
          <p:cNvPr id="76" name="Стрелка вниз 75"/>
          <p:cNvSpPr/>
          <p:nvPr/>
        </p:nvSpPr>
        <p:spPr>
          <a:xfrm rot="10800000">
            <a:off x="5498200" y="2950435"/>
            <a:ext cx="144000" cy="63215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TextBox 77"/>
          <p:cNvSpPr txBox="1"/>
          <p:nvPr/>
        </p:nvSpPr>
        <p:spPr>
          <a:xfrm>
            <a:off x="4973547" y="1406684"/>
            <a:ext cx="631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31.08</a:t>
            </a:r>
            <a:endParaRPr lang="ru-RU" sz="800" dirty="0"/>
          </a:p>
        </p:txBody>
      </p:sp>
      <p:sp>
        <p:nvSpPr>
          <p:cNvPr id="79" name="Стрелка вниз 78"/>
          <p:cNvSpPr/>
          <p:nvPr/>
        </p:nvSpPr>
        <p:spPr>
          <a:xfrm rot="10800000">
            <a:off x="6012551" y="3726901"/>
            <a:ext cx="144000" cy="257724"/>
          </a:xfrm>
          <a:prstGeom prst="downArrow">
            <a:avLst/>
          </a:prstGeom>
          <a:solidFill>
            <a:srgbClr val="9889D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TextBox 81"/>
          <p:cNvSpPr txBox="1"/>
          <p:nvPr/>
        </p:nvSpPr>
        <p:spPr>
          <a:xfrm>
            <a:off x="4625370" y="5364898"/>
            <a:ext cx="908608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err="1" smtClean="0"/>
              <a:t>П.Плана</a:t>
            </a:r>
            <a:endParaRPr lang="ru-RU" sz="800" dirty="0" smtClean="0"/>
          </a:p>
          <a:p>
            <a:r>
              <a:rPr lang="ru-RU" sz="800" dirty="0" smtClean="0"/>
              <a:t>на согласование</a:t>
            </a:r>
            <a:endParaRPr lang="ru-RU" sz="800" dirty="0"/>
          </a:p>
        </p:txBody>
      </p:sp>
      <p:sp>
        <p:nvSpPr>
          <p:cNvPr id="85" name="TextBox 84"/>
          <p:cNvSpPr txBox="1"/>
          <p:nvPr/>
        </p:nvSpPr>
        <p:spPr>
          <a:xfrm>
            <a:off x="5114312" y="5850612"/>
            <a:ext cx="933587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err="1" smtClean="0"/>
              <a:t>П.Плана</a:t>
            </a:r>
            <a:endParaRPr lang="ru-RU" sz="800" dirty="0" smtClean="0"/>
          </a:p>
          <a:p>
            <a:r>
              <a:rPr lang="ru-RU" sz="800" dirty="0" smtClean="0"/>
              <a:t>на рассмотрение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494020" y="4867633"/>
            <a:ext cx="1206500" cy="338554"/>
          </a:xfrm>
          <a:prstGeom prst="rect">
            <a:avLst/>
          </a:prstGeom>
          <a:solidFill>
            <a:srgbClr val="9889D7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Предложения</a:t>
            </a:r>
          </a:p>
          <a:p>
            <a:r>
              <a:rPr lang="ru-RU" sz="800" dirty="0"/>
              <a:t>п</a:t>
            </a:r>
            <a:r>
              <a:rPr lang="ru-RU" sz="800" dirty="0" smtClean="0"/>
              <a:t>о ЦЗ и участию ТОФК</a:t>
            </a:r>
            <a:endParaRPr lang="ru-RU" sz="800" dirty="0"/>
          </a:p>
        </p:txBody>
      </p:sp>
      <p:sp>
        <p:nvSpPr>
          <p:cNvPr id="91" name="TextBox 90"/>
          <p:cNvSpPr txBox="1"/>
          <p:nvPr/>
        </p:nvSpPr>
        <p:spPr>
          <a:xfrm>
            <a:off x="5628412" y="5312909"/>
            <a:ext cx="1356747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1. Проект на согласование</a:t>
            </a:r>
          </a:p>
          <a:p>
            <a:r>
              <a:rPr lang="ru-RU" sz="800" dirty="0" smtClean="0"/>
              <a:t>2. Проект, предложения</a:t>
            </a:r>
          </a:p>
          <a:p>
            <a:r>
              <a:rPr lang="ru-RU" sz="800" dirty="0" smtClean="0"/>
              <a:t>      по ЦЗ и участию ТОФК</a:t>
            </a:r>
          </a:p>
        </p:txBody>
      </p:sp>
      <p:sp>
        <p:nvSpPr>
          <p:cNvPr id="94" name="Стрелка вниз 93"/>
          <p:cNvSpPr/>
          <p:nvPr/>
        </p:nvSpPr>
        <p:spPr>
          <a:xfrm>
            <a:off x="6532678" y="3937792"/>
            <a:ext cx="144000" cy="6651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Стрелка вниз 94"/>
          <p:cNvSpPr/>
          <p:nvPr/>
        </p:nvSpPr>
        <p:spPr>
          <a:xfrm rot="10800000">
            <a:off x="6511660" y="2531269"/>
            <a:ext cx="144000" cy="1051319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трелка вниз 95"/>
          <p:cNvSpPr/>
          <p:nvPr/>
        </p:nvSpPr>
        <p:spPr>
          <a:xfrm>
            <a:off x="8086273" y="2693916"/>
            <a:ext cx="144000" cy="104362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Стрелка вниз 96"/>
          <p:cNvSpPr/>
          <p:nvPr/>
        </p:nvSpPr>
        <p:spPr>
          <a:xfrm rot="10800000">
            <a:off x="8276323" y="2950435"/>
            <a:ext cx="144000" cy="63215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TextBox 98"/>
          <p:cNvSpPr txBox="1"/>
          <p:nvPr/>
        </p:nvSpPr>
        <p:spPr>
          <a:xfrm>
            <a:off x="7426981" y="5864900"/>
            <a:ext cx="864531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Согласованный План ФК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472362" y="4867633"/>
            <a:ext cx="974408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На утверждение</a:t>
            </a:r>
          </a:p>
          <a:p>
            <a:r>
              <a:rPr lang="ru-RU" sz="800" dirty="0" smtClean="0"/>
              <a:t>Руководителю ФК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924333" y="1418699"/>
            <a:ext cx="631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10.11</a:t>
            </a:r>
            <a:endParaRPr lang="ru-RU" sz="800" dirty="0"/>
          </a:p>
        </p:txBody>
      </p:sp>
      <p:sp>
        <p:nvSpPr>
          <p:cNvPr id="106" name="Стрелка вниз 105"/>
          <p:cNvSpPr/>
          <p:nvPr/>
        </p:nvSpPr>
        <p:spPr>
          <a:xfrm>
            <a:off x="8442207" y="3130435"/>
            <a:ext cx="144000" cy="643547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Стрелка вниз 106"/>
          <p:cNvSpPr/>
          <p:nvPr/>
        </p:nvSpPr>
        <p:spPr>
          <a:xfrm>
            <a:off x="8442207" y="3937792"/>
            <a:ext cx="144000" cy="24368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TextBox 109"/>
          <p:cNvSpPr txBox="1"/>
          <p:nvPr/>
        </p:nvSpPr>
        <p:spPr>
          <a:xfrm>
            <a:off x="7521981" y="5400403"/>
            <a:ext cx="1048137" cy="338554"/>
          </a:xfrm>
          <a:prstGeom prst="rect">
            <a:avLst/>
          </a:prstGeom>
          <a:gradFill flip="none" rotWithShape="1">
            <a:gsLst>
              <a:gs pos="66000">
                <a:schemeClr val="accent6">
                  <a:lumMod val="60000"/>
                  <a:lumOff val="40000"/>
                </a:schemeClr>
              </a:gs>
              <a:gs pos="36000">
                <a:schemeClr val="accent4">
                  <a:lumMod val="60000"/>
                  <a:lumOff val="40000"/>
                </a:schemeClr>
              </a:gs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  <a:tileRect/>
          </a:gra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1. </a:t>
            </a:r>
            <a:r>
              <a:rPr lang="ru-RU" sz="800" dirty="0" err="1" smtClean="0"/>
              <a:t>Утвержд</a:t>
            </a:r>
            <a:r>
              <a:rPr lang="ru-RU" sz="800" dirty="0" smtClean="0"/>
              <a:t>. План</a:t>
            </a:r>
          </a:p>
          <a:p>
            <a:r>
              <a:rPr lang="ru-RU" sz="800" dirty="0" smtClean="0"/>
              <a:t>2. Копия утв. Плана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291512" y="1414449"/>
            <a:ext cx="4276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+1</a:t>
            </a:r>
            <a:endParaRPr lang="ru-RU" sz="800" dirty="0"/>
          </a:p>
        </p:txBody>
      </p:sp>
      <p:sp>
        <p:nvSpPr>
          <p:cNvPr id="117" name="TextBox 116"/>
          <p:cNvSpPr txBox="1"/>
          <p:nvPr/>
        </p:nvSpPr>
        <p:spPr>
          <a:xfrm>
            <a:off x="8375068" y="5860137"/>
            <a:ext cx="961337" cy="215444"/>
          </a:xfrm>
          <a:prstGeom prst="rect">
            <a:avLst/>
          </a:prstGeom>
          <a:solidFill>
            <a:srgbClr val="9889D7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Актуализация ЦЗ</a:t>
            </a:r>
          </a:p>
        </p:txBody>
      </p:sp>
      <p:sp>
        <p:nvSpPr>
          <p:cNvPr id="118" name="Стрелка вниз 117"/>
          <p:cNvSpPr/>
          <p:nvPr/>
        </p:nvSpPr>
        <p:spPr>
          <a:xfrm rot="10800000">
            <a:off x="8612876" y="3727814"/>
            <a:ext cx="144000" cy="257724"/>
          </a:xfrm>
          <a:prstGeom prst="downArrow">
            <a:avLst/>
          </a:prstGeom>
          <a:solidFill>
            <a:srgbClr val="9889D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TextBox 118"/>
          <p:cNvSpPr txBox="1"/>
          <p:nvPr/>
        </p:nvSpPr>
        <p:spPr>
          <a:xfrm>
            <a:off x="8570118" y="1412805"/>
            <a:ext cx="298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+</a:t>
            </a:r>
            <a:r>
              <a:rPr lang="ru-RU" sz="800" dirty="0" smtClean="0"/>
              <a:t>3</a:t>
            </a:r>
            <a:endParaRPr lang="ru-RU" sz="800" dirty="0"/>
          </a:p>
        </p:txBody>
      </p:sp>
      <p:sp>
        <p:nvSpPr>
          <p:cNvPr id="120" name="Стрелка вниз 119"/>
          <p:cNvSpPr/>
          <p:nvPr/>
        </p:nvSpPr>
        <p:spPr>
          <a:xfrm>
            <a:off x="8868275" y="3846513"/>
            <a:ext cx="144000" cy="6651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TextBox 122"/>
          <p:cNvSpPr txBox="1"/>
          <p:nvPr/>
        </p:nvSpPr>
        <p:spPr>
          <a:xfrm>
            <a:off x="8555446" y="4871711"/>
            <a:ext cx="1115796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Актуализированные предложения по ЦЗ и участию ТОФК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8756876" y="1409858"/>
            <a:ext cx="3295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+</a:t>
            </a:r>
            <a:r>
              <a:rPr lang="ru-RU" sz="800" dirty="0" smtClean="0"/>
              <a:t>3</a:t>
            </a:r>
            <a:endParaRPr lang="ru-RU" sz="800" dirty="0"/>
          </a:p>
        </p:txBody>
      </p:sp>
      <p:sp>
        <p:nvSpPr>
          <p:cNvPr id="128" name="TextBox 127"/>
          <p:cNvSpPr txBox="1"/>
          <p:nvPr/>
        </p:nvSpPr>
        <p:spPr>
          <a:xfrm>
            <a:off x="8929725" y="1412221"/>
            <a:ext cx="4809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20.11</a:t>
            </a:r>
            <a:endParaRPr lang="ru-RU" sz="800" dirty="0"/>
          </a:p>
        </p:txBody>
      </p:sp>
      <p:sp>
        <p:nvSpPr>
          <p:cNvPr id="130" name="TextBox 129"/>
          <p:cNvSpPr txBox="1"/>
          <p:nvPr/>
        </p:nvSpPr>
        <p:spPr>
          <a:xfrm>
            <a:off x="8646478" y="5397920"/>
            <a:ext cx="926148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Проекты Планов ТОФК</a:t>
            </a:r>
          </a:p>
        </p:txBody>
      </p:sp>
      <p:sp>
        <p:nvSpPr>
          <p:cNvPr id="131" name="Стрелка вниз 130"/>
          <p:cNvSpPr/>
          <p:nvPr/>
        </p:nvSpPr>
        <p:spPr>
          <a:xfrm rot="10800000">
            <a:off x="9086392" y="3772077"/>
            <a:ext cx="144000" cy="632153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низ 131"/>
          <p:cNvSpPr/>
          <p:nvPr/>
        </p:nvSpPr>
        <p:spPr>
          <a:xfrm>
            <a:off x="9731149" y="3932876"/>
            <a:ext cx="144000" cy="6651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TextBox 132"/>
          <p:cNvSpPr txBox="1"/>
          <p:nvPr/>
        </p:nvSpPr>
        <p:spPr>
          <a:xfrm>
            <a:off x="9545481" y="1418699"/>
            <a:ext cx="4210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10.12</a:t>
            </a:r>
            <a:endParaRPr lang="ru-RU" sz="800" dirty="0"/>
          </a:p>
        </p:txBody>
      </p:sp>
      <p:sp>
        <p:nvSpPr>
          <p:cNvPr id="135" name="TextBox 134"/>
          <p:cNvSpPr txBox="1"/>
          <p:nvPr/>
        </p:nvSpPr>
        <p:spPr>
          <a:xfrm>
            <a:off x="9651004" y="5400403"/>
            <a:ext cx="926148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Проекты планов ТОФК на </a:t>
            </a:r>
            <a:r>
              <a:rPr lang="ru-RU" sz="800" dirty="0" err="1" smtClean="0"/>
              <a:t>согл</a:t>
            </a:r>
            <a:r>
              <a:rPr lang="ru-RU" sz="800" dirty="0" smtClean="0"/>
              <a:t>-е</a:t>
            </a:r>
          </a:p>
        </p:txBody>
      </p:sp>
      <p:sp>
        <p:nvSpPr>
          <p:cNvPr id="137" name="Стрелка вниз 136"/>
          <p:cNvSpPr/>
          <p:nvPr/>
        </p:nvSpPr>
        <p:spPr>
          <a:xfrm rot="10800000">
            <a:off x="9793988" y="3326252"/>
            <a:ext cx="144000" cy="25582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Стрелка вниз 137"/>
          <p:cNvSpPr/>
          <p:nvPr/>
        </p:nvSpPr>
        <p:spPr>
          <a:xfrm rot="10800000">
            <a:off x="9917800" y="2950435"/>
            <a:ext cx="144000" cy="63215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TextBox 138"/>
          <p:cNvSpPr txBox="1"/>
          <p:nvPr/>
        </p:nvSpPr>
        <p:spPr>
          <a:xfrm>
            <a:off x="9849869" y="1412805"/>
            <a:ext cx="3166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+</a:t>
            </a:r>
            <a:r>
              <a:rPr lang="ru-RU" sz="800" dirty="0" smtClean="0"/>
              <a:t>2</a:t>
            </a:r>
            <a:endParaRPr lang="ru-RU" sz="800" dirty="0"/>
          </a:p>
        </p:txBody>
      </p:sp>
      <p:sp>
        <p:nvSpPr>
          <p:cNvPr id="140" name="TextBox 139"/>
          <p:cNvSpPr txBox="1"/>
          <p:nvPr/>
        </p:nvSpPr>
        <p:spPr>
          <a:xfrm>
            <a:off x="9723053" y="4867632"/>
            <a:ext cx="1087821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Проверенные проекты планов ТОФК на </a:t>
            </a:r>
            <a:r>
              <a:rPr lang="ru-RU" sz="800" dirty="0" err="1" smtClean="0"/>
              <a:t>ознакомл</a:t>
            </a:r>
            <a:r>
              <a:rPr lang="ru-RU" sz="800" dirty="0" smtClean="0"/>
              <a:t>-е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10059831" y="1409174"/>
            <a:ext cx="4210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15.12</a:t>
            </a:r>
            <a:endParaRPr lang="ru-RU" sz="800" dirty="0"/>
          </a:p>
        </p:txBody>
      </p:sp>
      <p:sp>
        <p:nvSpPr>
          <p:cNvPr id="151" name="Стрелка вниз 150"/>
          <p:cNvSpPr/>
          <p:nvPr/>
        </p:nvSpPr>
        <p:spPr>
          <a:xfrm rot="10800000">
            <a:off x="10203551" y="3727814"/>
            <a:ext cx="144000" cy="257724"/>
          </a:xfrm>
          <a:prstGeom prst="downArrow">
            <a:avLst/>
          </a:prstGeom>
          <a:solidFill>
            <a:srgbClr val="9889D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TextBox 152"/>
          <p:cNvSpPr txBox="1"/>
          <p:nvPr/>
        </p:nvSpPr>
        <p:spPr>
          <a:xfrm>
            <a:off x="9403103" y="5869663"/>
            <a:ext cx="1174049" cy="338554"/>
          </a:xfrm>
          <a:prstGeom prst="rect">
            <a:avLst/>
          </a:prstGeom>
          <a:solidFill>
            <a:srgbClr val="9889D7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План-график выполнения Плана ФК</a:t>
            </a:r>
          </a:p>
        </p:txBody>
      </p:sp>
      <p:sp>
        <p:nvSpPr>
          <p:cNvPr id="154" name="Стрелка вниз 153"/>
          <p:cNvSpPr/>
          <p:nvPr/>
        </p:nvSpPr>
        <p:spPr>
          <a:xfrm>
            <a:off x="10642482" y="3130435"/>
            <a:ext cx="144000" cy="643547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TextBox 155"/>
          <p:cNvSpPr txBox="1"/>
          <p:nvPr/>
        </p:nvSpPr>
        <p:spPr>
          <a:xfrm>
            <a:off x="10641603" y="5409928"/>
            <a:ext cx="1007471" cy="338554"/>
          </a:xfrm>
          <a:prstGeom prst="rect">
            <a:avLst/>
          </a:prstGeom>
          <a:gradFill flip="none" rotWithShape="1">
            <a:gsLst>
              <a:gs pos="25000">
                <a:schemeClr val="accent6">
                  <a:lumMod val="60000"/>
                  <a:lumOff val="40000"/>
                </a:schemeClr>
              </a:gs>
              <a:gs pos="11000">
                <a:schemeClr val="accent4">
                  <a:lumMod val="60000"/>
                  <a:lumOff val="40000"/>
                </a:schemeClr>
              </a:gs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0" scaled="1"/>
            <a:tileRect/>
          </a:gra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err="1" smtClean="0"/>
              <a:t>Согласов</a:t>
            </a:r>
            <a:r>
              <a:rPr lang="ru-RU" sz="800" dirty="0" smtClean="0"/>
              <a:t>. проекты планов ТОФК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0754744" y="1412805"/>
            <a:ext cx="3166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+</a:t>
            </a:r>
            <a:r>
              <a:rPr lang="ru-RU" sz="800" dirty="0" smtClean="0"/>
              <a:t>5</a:t>
            </a:r>
            <a:endParaRPr lang="ru-RU" sz="800" dirty="0"/>
          </a:p>
        </p:txBody>
      </p:sp>
      <p:sp>
        <p:nvSpPr>
          <p:cNvPr id="161" name="Стрелка вниз 160"/>
          <p:cNvSpPr/>
          <p:nvPr/>
        </p:nvSpPr>
        <p:spPr>
          <a:xfrm rot="10800000">
            <a:off x="11653999" y="3779341"/>
            <a:ext cx="144000" cy="632153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трелка вниз 161"/>
          <p:cNvSpPr/>
          <p:nvPr/>
        </p:nvSpPr>
        <p:spPr>
          <a:xfrm rot="10800000">
            <a:off x="11356075" y="2950435"/>
            <a:ext cx="144000" cy="63215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Стрелка вниз 162"/>
          <p:cNvSpPr/>
          <p:nvPr/>
        </p:nvSpPr>
        <p:spPr>
          <a:xfrm>
            <a:off x="10864624" y="3932876"/>
            <a:ext cx="144000" cy="6651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TextBox 167"/>
          <p:cNvSpPr txBox="1"/>
          <p:nvPr/>
        </p:nvSpPr>
        <p:spPr>
          <a:xfrm>
            <a:off x="10999402" y="4867632"/>
            <a:ext cx="1068773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Сводный план-график выполнения плана ФК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11210451" y="1409174"/>
            <a:ext cx="4210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2</a:t>
            </a:r>
            <a:r>
              <a:rPr lang="ru-RU" sz="800" dirty="0" smtClean="0"/>
              <a:t>5.12</a:t>
            </a:r>
            <a:endParaRPr lang="ru-RU" sz="800" dirty="0"/>
          </a:p>
        </p:txBody>
      </p:sp>
      <p:sp>
        <p:nvSpPr>
          <p:cNvPr id="173" name="TextBox 172"/>
          <p:cNvSpPr txBox="1"/>
          <p:nvPr/>
        </p:nvSpPr>
        <p:spPr>
          <a:xfrm>
            <a:off x="10809414" y="5870027"/>
            <a:ext cx="1258761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Копии утвержденных планов ТОФК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3</a:t>
            </a:fld>
            <a:endParaRPr lang="ru-RU" alt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058510" y="1617842"/>
            <a:ext cx="0" cy="3143584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2759482" y="1418701"/>
            <a:ext cx="631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solidFill>
                  <a:srgbClr val="FF0000"/>
                </a:solidFill>
              </a:rPr>
              <a:t>21.06</a:t>
            </a:r>
            <a:endParaRPr lang="ru-RU"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16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2753805" y="1752600"/>
            <a:ext cx="4095765" cy="4377267"/>
          </a:xfrm>
          <a:prstGeom prst="rect">
            <a:avLst/>
          </a:prstGeom>
          <a:gradFill>
            <a:gsLst>
              <a:gs pos="0">
                <a:schemeClr val="bg1"/>
              </a:gs>
              <a:gs pos="4900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ятиугольник 21"/>
          <p:cNvSpPr/>
          <p:nvPr/>
        </p:nvSpPr>
        <p:spPr>
          <a:xfrm>
            <a:off x="8894242" y="3448636"/>
            <a:ext cx="2400286" cy="1456267"/>
          </a:xfrm>
          <a:prstGeom prst="homePlate">
            <a:avLst>
              <a:gd name="adj" fmla="val 2267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Направление ЦЗ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6832636" y="3450228"/>
            <a:ext cx="2400286" cy="1456267"/>
          </a:xfrm>
          <a:prstGeom prst="homePlate">
            <a:avLst>
              <a:gd name="adj" fmla="val 2267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/>
            <a:r>
              <a:rPr lang="ru-RU" dirty="0" smtClean="0">
                <a:solidFill>
                  <a:schemeClr val="tx1"/>
                </a:solidFill>
              </a:rPr>
              <a:t>Согласование</a:t>
            </a:r>
          </a:p>
          <a:p>
            <a:pPr indent="449263"/>
            <a:r>
              <a:rPr lang="ru-RU" dirty="0" smtClean="0">
                <a:solidFill>
                  <a:schemeClr val="tx1"/>
                </a:solidFill>
              </a:rPr>
              <a:t>и утверждение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4783672" y="3450228"/>
            <a:ext cx="2400286" cy="1456267"/>
          </a:xfrm>
          <a:prstGeom prst="homePlate">
            <a:avLst>
              <a:gd name="adj" fmla="val 2267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/>
            <a:r>
              <a:rPr lang="ru-RU" dirty="0" smtClean="0">
                <a:solidFill>
                  <a:schemeClr val="tx1"/>
                </a:solidFill>
              </a:rPr>
              <a:t>Составление</a:t>
            </a:r>
          </a:p>
          <a:p>
            <a:pPr indent="449263"/>
            <a:r>
              <a:rPr lang="ru-RU" dirty="0" smtClean="0">
                <a:solidFill>
                  <a:schemeClr val="tx1"/>
                </a:solidFill>
              </a:rPr>
              <a:t>Плана ФК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2736871" y="3450228"/>
            <a:ext cx="2400286" cy="1456267"/>
          </a:xfrm>
          <a:prstGeom prst="homePlate">
            <a:avLst>
              <a:gd name="adj" fmla="val 2267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/>
            <a:r>
              <a:rPr lang="ru-RU" dirty="0" smtClean="0">
                <a:solidFill>
                  <a:schemeClr val="tx1"/>
                </a:solidFill>
              </a:rPr>
              <a:t>Рассмотрение</a:t>
            </a:r>
          </a:p>
          <a:p>
            <a:pPr indent="449263"/>
            <a:r>
              <a:rPr lang="ru-RU" dirty="0" smtClean="0">
                <a:solidFill>
                  <a:schemeClr val="tx1"/>
                </a:solidFill>
              </a:rPr>
              <a:t>предложений,</a:t>
            </a:r>
          </a:p>
          <a:p>
            <a:pPr indent="449263"/>
            <a:r>
              <a:rPr lang="ru-RU" dirty="0" smtClean="0">
                <a:solidFill>
                  <a:schemeClr val="tx1"/>
                </a:solidFill>
              </a:rPr>
              <a:t>отбор КМ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698515" y="3450228"/>
            <a:ext cx="2400286" cy="1456267"/>
          </a:xfrm>
          <a:prstGeom prst="homePlate">
            <a:avLst>
              <a:gd name="adj" fmla="val 2267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55600"/>
            <a:r>
              <a:rPr lang="ru-RU" dirty="0" smtClean="0">
                <a:solidFill>
                  <a:schemeClr val="tx1"/>
                </a:solidFill>
              </a:rPr>
              <a:t>Запрос</a:t>
            </a:r>
          </a:p>
          <a:p>
            <a:pPr indent="355600"/>
            <a:r>
              <a:rPr lang="ru-RU" dirty="0" smtClean="0">
                <a:solidFill>
                  <a:schemeClr val="tx1"/>
                </a:solidFill>
              </a:rPr>
              <a:t>предложений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8200" y="508000"/>
            <a:ext cx="7543800" cy="749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Основные этапы планирования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1548" y="3448579"/>
            <a:ext cx="873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50072" y="3440112"/>
            <a:ext cx="873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32870" y="3440115"/>
            <a:ext cx="873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47932" y="3440112"/>
            <a:ext cx="873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830715" y="3438972"/>
            <a:ext cx="873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5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865634" y="1666875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План ФК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I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раздел Плана УФК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53805" y="2286000"/>
            <a:ext cx="4078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Обеспечение равномерности нагрузки</a:t>
            </a:r>
          </a:p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структурные подразделения</a:t>
            </a:r>
          </a:p>
          <a:p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Выделение резерва времени на </a:t>
            </a:r>
            <a:r>
              <a:rPr lang="ru-RU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внеплан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— 15%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53805" y="5133975"/>
            <a:ext cx="4078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Применение методики</a:t>
            </a:r>
            <a:b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 отбору контрольных мероприятий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025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3375044" y="1752600"/>
            <a:ext cx="5216505" cy="4377267"/>
          </a:xfrm>
          <a:prstGeom prst="rect">
            <a:avLst/>
          </a:prstGeom>
          <a:gradFill>
            <a:gsLst>
              <a:gs pos="0">
                <a:schemeClr val="bg1"/>
              </a:gs>
              <a:gs pos="4900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ятиугольник 22"/>
          <p:cNvSpPr/>
          <p:nvPr/>
        </p:nvSpPr>
        <p:spPr>
          <a:xfrm>
            <a:off x="8591550" y="3450228"/>
            <a:ext cx="2876549" cy="1456267"/>
          </a:xfrm>
          <a:prstGeom prst="homePlate">
            <a:avLst>
              <a:gd name="adj" fmla="val 22674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8650"/>
            <a:r>
              <a:rPr lang="ru-RU" dirty="0" smtClean="0">
                <a:solidFill>
                  <a:schemeClr val="tx1"/>
                </a:solidFill>
              </a:rPr>
              <a:t>Согласование с ФК</a:t>
            </a:r>
          </a:p>
          <a:p>
            <a:pPr indent="628650"/>
            <a:r>
              <a:rPr lang="ru-RU" dirty="0" smtClean="0">
                <a:solidFill>
                  <a:schemeClr val="tx1"/>
                </a:solidFill>
              </a:rPr>
              <a:t>и утверждение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5915024" y="3450228"/>
            <a:ext cx="3000375" cy="1456267"/>
          </a:xfrm>
          <a:prstGeom prst="homePlate">
            <a:avLst>
              <a:gd name="adj" fmla="val 22674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714375"/>
            <a:r>
              <a:rPr lang="ru-RU" dirty="0" smtClean="0">
                <a:solidFill>
                  <a:schemeClr val="tx1"/>
                </a:solidFill>
              </a:rPr>
              <a:t>Составление</a:t>
            </a:r>
          </a:p>
          <a:p>
            <a:pPr indent="714375"/>
            <a:r>
              <a:rPr lang="ru-RU" dirty="0" smtClean="0">
                <a:solidFill>
                  <a:schemeClr val="tx1"/>
                </a:solidFill>
              </a:rPr>
              <a:t>Плана УФК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8200" y="508000"/>
            <a:ext cx="7543800" cy="749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Основные этапы планирования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80645" y="3440115"/>
            <a:ext cx="873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48157" y="3440112"/>
            <a:ext cx="873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865634" y="1666875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II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раздел Плана УФК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87230" y="2286000"/>
            <a:ext cx="4078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Обеспечение равномерности нагрузки</a:t>
            </a:r>
          </a:p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структурные подразделения</a:t>
            </a:r>
          </a:p>
          <a:p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Выделение резерва времени на </a:t>
            </a:r>
            <a:r>
              <a:rPr lang="ru-RU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внеплан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— 15%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87230" y="5057775"/>
            <a:ext cx="49328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Применение методики по отбору контрольных мероприятий</a:t>
            </a:r>
          </a:p>
          <a:p>
            <a:endParaRPr lang="ru-RU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Использование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типовых наименований 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тем КМ</a:t>
            </a:r>
          </a:p>
        </p:txBody>
      </p:sp>
      <p:sp>
        <p:nvSpPr>
          <p:cNvPr id="30" name="Пятиугольник 29"/>
          <p:cNvSpPr/>
          <p:nvPr/>
        </p:nvSpPr>
        <p:spPr>
          <a:xfrm>
            <a:off x="3375045" y="3440115"/>
            <a:ext cx="2882879" cy="1456267"/>
          </a:xfrm>
          <a:prstGeom prst="homePlate">
            <a:avLst>
              <a:gd name="adj" fmla="val 22674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/>
            <a:r>
              <a:rPr lang="ru-RU" dirty="0" smtClean="0">
                <a:solidFill>
                  <a:schemeClr val="tx1"/>
                </a:solidFill>
              </a:rPr>
              <a:t>Учет проекта ЦЗ</a:t>
            </a:r>
          </a:p>
          <a:p>
            <a:pPr indent="542925"/>
            <a:r>
              <a:rPr lang="ru-RU" dirty="0" smtClean="0">
                <a:solidFill>
                  <a:schemeClr val="tx1"/>
                </a:solidFill>
              </a:rPr>
              <a:t>и проекта Плана ФК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83497" y="3440112"/>
            <a:ext cx="873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698515" y="3433994"/>
            <a:ext cx="3025760" cy="1456267"/>
          </a:xfrm>
          <a:prstGeom prst="homePlate">
            <a:avLst>
              <a:gd name="adj" fmla="val 22674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28650"/>
            <a:r>
              <a:rPr lang="ru-RU" dirty="0" smtClean="0">
                <a:solidFill>
                  <a:schemeClr val="tx1"/>
                </a:solidFill>
              </a:rPr>
              <a:t>Запрос</a:t>
            </a:r>
          </a:p>
          <a:p>
            <a:pPr indent="628650"/>
            <a:r>
              <a:rPr lang="ru-RU" dirty="0" smtClean="0">
                <a:solidFill>
                  <a:schemeClr val="tx1"/>
                </a:solidFill>
              </a:rPr>
              <a:t>предложений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548" y="3448579"/>
            <a:ext cx="873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384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8246532" y="3085485"/>
            <a:ext cx="2878667" cy="28750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049865" y="3085486"/>
            <a:ext cx="2878667" cy="28750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48200" y="508000"/>
            <a:ext cx="7543800" cy="749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Отбор контрольных мероприятий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17334" y="1777997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МЕТОДЫ ПЛАНИРОВАНИЯ</a:t>
            </a:r>
            <a:endParaRPr lang="ru-RU" sz="2000" b="1" dirty="0"/>
          </a:p>
        </p:txBody>
      </p:sp>
      <p:sp>
        <p:nvSpPr>
          <p:cNvPr id="17" name="Арка 16"/>
          <p:cNvSpPr/>
          <p:nvPr/>
        </p:nvSpPr>
        <p:spPr>
          <a:xfrm rot="16200000">
            <a:off x="4358217" y="2633133"/>
            <a:ext cx="3454400" cy="3454400"/>
          </a:xfrm>
          <a:prstGeom prst="blockArc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Арка 17"/>
          <p:cNvSpPr/>
          <p:nvPr/>
        </p:nvSpPr>
        <p:spPr>
          <a:xfrm rot="5400000">
            <a:off x="4351866" y="2633133"/>
            <a:ext cx="3454400" cy="3454400"/>
          </a:xfrm>
          <a:prstGeom prst="blockArc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9865" y="2709295"/>
            <a:ext cx="2878667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Целевой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8246532" y="2707687"/>
            <a:ext cx="2878667" cy="369332"/>
          </a:xfrm>
          <a:prstGeom prst="rect">
            <a:avLst/>
          </a:prstGeom>
          <a:solidFill>
            <a:srgbClr val="FFC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Риск-ориентированный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143000" y="3293528"/>
            <a:ext cx="26839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Формирование Плана, исходя из стратегических задач, приоритетных направлений деятельности, определенных Правительством Российской Федерации и Министерством финансов Российской Федерации.</a:t>
            </a:r>
            <a:endParaRPr lang="ru-RU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8343898" y="3288645"/>
            <a:ext cx="26839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Формирование Плана на основании вероятности совершения объектом контроля нарушений в финансово-бюджетной сфере, запросов от правоохранительных и надзорных органов, информации с учетом критериев отбора.</a:t>
            </a:r>
            <a:endParaRPr lang="ru-RU" sz="1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6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5234153" y="4078010"/>
            <a:ext cx="1692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 Black" panose="020B0A04020102020204" pitchFamily="34" charset="0"/>
              </a:rPr>
              <a:t>ПЛАН</a:t>
            </a:r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01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48200" y="508000"/>
            <a:ext cx="7543800" cy="749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План на 2017 год</a:t>
            </a:r>
            <a:endParaRPr lang="ru-RU" sz="2000" b="1" dirty="0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69370630"/>
              </p:ext>
            </p:extLst>
          </p:nvPr>
        </p:nvGraphicFramePr>
        <p:xfrm>
          <a:off x="0" y="2836805"/>
          <a:ext cx="6096000" cy="3436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 title="жщгоп"/>
          <p:cNvGraphicFramePr/>
          <p:nvPr>
            <p:extLst>
              <p:ext uri="{D42A27DB-BD31-4B8C-83A1-F6EECF244321}">
                <p14:modId xmlns:p14="http://schemas.microsoft.com/office/powerpoint/2010/main" val="457252650"/>
              </p:ext>
            </p:extLst>
          </p:nvPr>
        </p:nvGraphicFramePr>
        <p:xfrm>
          <a:off x="6160654" y="2585955"/>
          <a:ext cx="6031346" cy="3962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0" y="1445656"/>
            <a:ext cx="609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разрезе оснований</a:t>
            </a:r>
          </a:p>
          <a:p>
            <a:pPr algn="ctr"/>
            <a:r>
              <a:rPr lang="ru-RU" dirty="0" smtClean="0"/>
              <a:t>для включения в План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" y="1445656"/>
            <a:ext cx="609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разрезе ответственных</a:t>
            </a:r>
          </a:p>
          <a:p>
            <a:pPr algn="ctr"/>
            <a:r>
              <a:rPr lang="ru-RU" dirty="0" smtClean="0"/>
              <a:t>исполнителей (пунктов Плана)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24648" y="3038749"/>
            <a:ext cx="18757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</a:rPr>
              <a:t>50 поручений Минфина</a:t>
            </a:r>
            <a:endParaRPr lang="ru-RU" sz="1200" dirty="0"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74552" y="2403409"/>
            <a:ext cx="1401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</a:rPr>
              <a:t>3</a:t>
            </a:r>
            <a:r>
              <a:rPr lang="ru-RU" sz="1200" dirty="0" smtClean="0">
                <a:latin typeface="Arial" panose="020B0604020202020204" pitchFamily="34" charset="0"/>
              </a:rPr>
              <a:t> обращения  ГП</a:t>
            </a:r>
            <a:endParaRPr lang="ru-RU" sz="1200" dirty="0"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55194" y="2403409"/>
            <a:ext cx="1450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Arial" panose="020B0604020202020204" pitchFamily="34" charset="0"/>
              </a:rPr>
              <a:t>1 иное основание</a:t>
            </a:r>
            <a:endParaRPr lang="ru-RU" sz="1200" dirty="0">
              <a:latin typeface="Arial" panose="020B0604020202020204" pitchFamily="34" charset="0"/>
            </a:endParaRPr>
          </a:p>
        </p:txBody>
      </p:sp>
      <p:sp>
        <p:nvSpPr>
          <p:cNvPr id="18" name="Дуга 17"/>
          <p:cNvSpPr/>
          <p:nvPr/>
        </p:nvSpPr>
        <p:spPr>
          <a:xfrm rot="15511871">
            <a:off x="7017566" y="4899661"/>
            <a:ext cx="1727200" cy="168901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уга 18"/>
          <p:cNvSpPr/>
          <p:nvPr/>
        </p:nvSpPr>
        <p:spPr>
          <a:xfrm rot="4978549">
            <a:off x="9693298" y="2676858"/>
            <a:ext cx="1514764" cy="134656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586273" y="5156957"/>
            <a:ext cx="14131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</a:rPr>
              <a:t>КРУ в социальной сфере, сфере межбюджетных отношения и социального страхования — 29</a:t>
            </a:r>
            <a:endParaRPr lang="ru-RU" sz="1000" dirty="0"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3856" y="5597281"/>
            <a:ext cx="1703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</a:rPr>
              <a:t>КРУ в сфере развития экономики — 28</a:t>
            </a:r>
            <a:endParaRPr lang="ru-RU" sz="1000" dirty="0">
              <a:latin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3856" y="2315337"/>
            <a:ext cx="1497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</a:rPr>
              <a:t>КРУ в сфере национальной безопасности, правоохранительной деятельности, судебной системе и оборонном комплексе — 16</a:t>
            </a:r>
            <a:endParaRPr lang="ru-RU" sz="1000" dirty="0">
              <a:latin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33136" y="2223720"/>
            <a:ext cx="1413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</a:rPr>
              <a:t>Управление ведомственных проектов — 4</a:t>
            </a:r>
            <a:endParaRPr lang="ru-RU" sz="1000" dirty="0">
              <a:latin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41617" y="2204207"/>
            <a:ext cx="141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</a:rPr>
              <a:t>Управление по контролю в сфере контрактных отношений — 2</a:t>
            </a:r>
            <a:endParaRPr lang="ru-RU" sz="1000" dirty="0">
              <a:latin typeface="Arial" panose="020B0604020202020204" pitchFamily="34" charset="0"/>
            </a:endParaRPr>
          </a:p>
        </p:txBody>
      </p:sp>
      <p:sp>
        <p:nvSpPr>
          <p:cNvPr id="28" name="Дуга 27"/>
          <p:cNvSpPr/>
          <p:nvPr/>
        </p:nvSpPr>
        <p:spPr>
          <a:xfrm rot="396000">
            <a:off x="3703845" y="4385221"/>
            <a:ext cx="1510144" cy="145939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уга 28"/>
          <p:cNvSpPr/>
          <p:nvPr/>
        </p:nvSpPr>
        <p:spPr>
          <a:xfrm rot="17129602">
            <a:off x="785720" y="5215725"/>
            <a:ext cx="1351488" cy="117302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уга 29"/>
          <p:cNvSpPr/>
          <p:nvPr/>
        </p:nvSpPr>
        <p:spPr>
          <a:xfrm rot="967038">
            <a:off x="1084244" y="2886985"/>
            <a:ext cx="967817" cy="8656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уга 30"/>
          <p:cNvSpPr/>
          <p:nvPr/>
        </p:nvSpPr>
        <p:spPr>
          <a:xfrm>
            <a:off x="2539718" y="2516108"/>
            <a:ext cx="694640" cy="912891"/>
          </a:xfrm>
          <a:prstGeom prst="arc">
            <a:avLst>
              <a:gd name="adj1" fmla="val 16200000"/>
              <a:gd name="adj2" fmla="val 115694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уга 31"/>
          <p:cNvSpPr/>
          <p:nvPr/>
        </p:nvSpPr>
        <p:spPr>
          <a:xfrm flipH="1">
            <a:off x="3579088" y="2516110"/>
            <a:ext cx="824743" cy="1143685"/>
          </a:xfrm>
          <a:prstGeom prst="arc">
            <a:avLst>
              <a:gd name="adj1" fmla="val 16200000"/>
              <a:gd name="adj2" fmla="val 72643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Дуга 32"/>
          <p:cNvSpPr/>
          <p:nvPr/>
        </p:nvSpPr>
        <p:spPr>
          <a:xfrm rot="16200000">
            <a:off x="9139776" y="2514600"/>
            <a:ext cx="912339" cy="96695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уга 33"/>
          <p:cNvSpPr/>
          <p:nvPr/>
        </p:nvSpPr>
        <p:spPr>
          <a:xfrm>
            <a:off x="7493876" y="2547640"/>
            <a:ext cx="1430718" cy="108926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Номер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925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48200" y="508000"/>
            <a:ext cx="7543800" cy="749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План на 2017 год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938350" y="2139316"/>
            <a:ext cx="609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разрезе поручений ФК</a:t>
            </a:r>
          </a:p>
          <a:p>
            <a:pPr algn="ctr"/>
            <a:r>
              <a:rPr lang="ru-RU" dirty="0" smtClean="0"/>
              <a:t>во </a:t>
            </a:r>
            <a:r>
              <a:rPr lang="en-US" dirty="0" smtClean="0"/>
              <a:t>II</a:t>
            </a:r>
            <a:r>
              <a:rPr lang="ru-RU" dirty="0" smtClean="0"/>
              <a:t> разделы планов УФК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36631" y="2139316"/>
            <a:ext cx="609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разрезе госпрограмм и ГРБС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2665" y="3011189"/>
            <a:ext cx="5013433" cy="2462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</a:rPr>
              <a:t>Охвачено в плане госпрограмм РФ		</a:t>
            </a:r>
            <a:r>
              <a:rPr lang="ru-RU" sz="1400" b="1" dirty="0" smtClean="0">
                <a:latin typeface="Arial" panose="020B0604020202020204" pitchFamily="34" charset="0"/>
              </a:rPr>
              <a:t>18</a:t>
            </a:r>
            <a:endParaRPr lang="ru-RU" sz="1400" b="1" dirty="0">
              <a:latin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</a:rPr>
              <a:t>Охвачено в плане ГРБС:</a:t>
            </a:r>
          </a:p>
          <a:p>
            <a:endParaRPr lang="ru-RU" sz="1400" dirty="0" smtClean="0">
              <a:latin typeface="Arial" panose="020B0604020202020204" pitchFamily="34" charset="0"/>
            </a:endParaRPr>
          </a:p>
          <a:p>
            <a:pPr indent="179388"/>
            <a:r>
              <a:rPr lang="ru-RU" sz="1400" dirty="0" smtClean="0">
                <a:latin typeface="Arial" panose="020B0604020202020204" pitchFamily="34" charset="0"/>
              </a:rPr>
              <a:t>— при осуществлении контроля</a:t>
            </a:r>
          </a:p>
          <a:p>
            <a:pPr indent="179388"/>
            <a:r>
              <a:rPr lang="ru-RU" sz="1400" dirty="0" smtClean="0">
                <a:latin typeface="Arial" panose="020B0604020202020204" pitchFamily="34" charset="0"/>
              </a:rPr>
              <a:t>в финансово-бюджетной сфере		</a:t>
            </a:r>
            <a:r>
              <a:rPr lang="ru-RU" sz="1400" b="1" dirty="0" smtClean="0">
                <a:latin typeface="Arial" panose="020B0604020202020204" pitchFamily="34" charset="0"/>
              </a:rPr>
              <a:t>29</a:t>
            </a:r>
          </a:p>
          <a:p>
            <a:pPr indent="179388"/>
            <a:endParaRPr lang="ru-RU" sz="1400" dirty="0" smtClean="0">
              <a:latin typeface="Arial" panose="020B0604020202020204" pitchFamily="34" charset="0"/>
            </a:endParaRPr>
          </a:p>
          <a:p>
            <a:pPr indent="179388"/>
            <a:r>
              <a:rPr lang="ru-RU" sz="1400" dirty="0" smtClean="0">
                <a:latin typeface="Arial" panose="020B0604020202020204" pitchFamily="34" charset="0"/>
              </a:rPr>
              <a:t>— при осуществлении контроля</a:t>
            </a:r>
          </a:p>
          <a:p>
            <a:pPr indent="179388"/>
            <a:r>
              <a:rPr lang="ru-RU" sz="1400" dirty="0" smtClean="0">
                <a:latin typeface="Arial" panose="020B0604020202020204" pitchFamily="34" charset="0"/>
              </a:rPr>
              <a:t>в сфере закупок				</a:t>
            </a:r>
            <a:r>
              <a:rPr lang="ru-RU" sz="1400" b="1" dirty="0" smtClean="0">
                <a:latin typeface="Arial" panose="020B0604020202020204" pitchFamily="34" charset="0"/>
              </a:rPr>
              <a:t>89</a:t>
            </a:r>
          </a:p>
          <a:p>
            <a:endParaRPr lang="ru-RU" sz="1400" dirty="0">
              <a:latin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79632" y="3011189"/>
            <a:ext cx="5013433" cy="24622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На основании обращений:</a:t>
            </a:r>
          </a:p>
          <a:p>
            <a:endParaRPr lang="ru-RU" sz="1400" dirty="0">
              <a:latin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</a:rPr>
              <a:t>— ФСБ России				</a:t>
            </a:r>
            <a:r>
              <a:rPr lang="ru-RU" sz="1400" b="1" dirty="0" smtClean="0">
                <a:latin typeface="Arial" panose="020B0604020202020204" pitchFamily="34" charset="0"/>
              </a:rPr>
              <a:t>7</a:t>
            </a:r>
          </a:p>
          <a:p>
            <a:endParaRPr lang="ru-RU" sz="1400" dirty="0">
              <a:latin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</a:rPr>
              <a:t>— Генеральная прокуратура РФ			</a:t>
            </a:r>
            <a:r>
              <a:rPr lang="ru-RU" sz="1400" b="1" dirty="0" smtClean="0">
                <a:latin typeface="Arial" panose="020B0604020202020204" pitchFamily="34" charset="0"/>
              </a:rPr>
              <a:t>4</a:t>
            </a:r>
          </a:p>
          <a:p>
            <a:endParaRPr lang="ru-RU" sz="1400" dirty="0">
              <a:latin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</a:rPr>
              <a:t>— ЦАФК					</a:t>
            </a:r>
            <a:r>
              <a:rPr lang="ru-RU" sz="1400" b="1" dirty="0" smtClean="0">
                <a:latin typeface="Arial" panose="020B0604020202020204" pitchFamily="34" charset="0"/>
              </a:rPr>
              <a:t>2</a:t>
            </a:r>
          </a:p>
          <a:p>
            <a:endParaRPr lang="ru-RU" sz="1400" dirty="0">
              <a:latin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</a:rPr>
              <a:t>— Минфина России				</a:t>
            </a:r>
            <a:r>
              <a:rPr lang="ru-RU" sz="1400" b="1" dirty="0" smtClean="0">
                <a:latin typeface="Arial" panose="020B0604020202020204" pitchFamily="34" charset="0"/>
              </a:rPr>
              <a:t>1</a:t>
            </a:r>
          </a:p>
          <a:p>
            <a:endParaRPr lang="ru-RU" sz="1400" dirty="0">
              <a:latin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</a:rPr>
              <a:t>— Минздрав РФ				</a:t>
            </a:r>
            <a:r>
              <a:rPr lang="ru-RU" sz="1400" b="1" dirty="0" smtClean="0">
                <a:latin typeface="Arial" panose="020B0604020202020204" pitchFamily="34" charset="0"/>
              </a:rPr>
              <a:t>1</a:t>
            </a:r>
            <a:endParaRPr lang="ru-RU" sz="1400" b="1" dirty="0">
              <a:latin typeface="Arial" panose="020B0604020202020204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262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48200" y="508000"/>
            <a:ext cx="7543800" cy="749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Итоги за 2016 год</a:t>
            </a:r>
            <a:endParaRPr lang="ru-RU" sz="2000" b="1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9</a:t>
            </a:fld>
            <a:endParaRPr lang="ru-RU" altLang="ru-RU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40508681"/>
              </p:ext>
            </p:extLst>
          </p:nvPr>
        </p:nvGraphicFramePr>
        <p:xfrm>
          <a:off x="353017" y="2133611"/>
          <a:ext cx="5882468" cy="3026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77287" y="2560868"/>
            <a:ext cx="1372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err="1" smtClean="0">
                <a:latin typeface="Arial" panose="020B0604020202020204" pitchFamily="34" charset="0"/>
              </a:rPr>
              <a:t>внеплан</a:t>
            </a:r>
            <a:r>
              <a:rPr lang="ru-RU" sz="1200" b="1" dirty="0" smtClean="0">
                <a:latin typeface="Arial" panose="020B0604020202020204" pitchFamily="34" charset="0"/>
              </a:rPr>
              <a:t> — 28%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0487" y="3941581"/>
            <a:ext cx="10999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</a:rPr>
              <a:t>план — 62%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702" y="5244674"/>
            <a:ext cx="230177" cy="2188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93683" y="1670824"/>
            <a:ext cx="3258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Количество проведенных </a:t>
            </a:r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КМ</a:t>
            </a:r>
            <a:b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в 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разрезе </a:t>
            </a:r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исполнителей (ЦА)</a:t>
            </a:r>
            <a:endParaRPr lang="ru-RU" sz="12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4878" y="5192124"/>
            <a:ext cx="2286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" panose="020B0604020202020204" pitchFamily="34" charset="0"/>
              </a:rPr>
              <a:t>КРУ в сфере национальной безопасности, правоохранительной деятельности, судебной </a:t>
            </a:r>
            <a:r>
              <a:rPr lang="ru-RU" sz="900" dirty="0" smtClean="0">
                <a:latin typeface="Arial" panose="020B0604020202020204" pitchFamily="34" charset="0"/>
              </a:rPr>
              <a:t>системе</a:t>
            </a:r>
          </a:p>
          <a:p>
            <a:r>
              <a:rPr lang="ru-RU" sz="900" dirty="0" smtClean="0">
                <a:latin typeface="Arial" panose="020B0604020202020204" pitchFamily="34" charset="0"/>
              </a:rPr>
              <a:t>и </a:t>
            </a:r>
            <a:r>
              <a:rPr lang="ru-RU" sz="900" dirty="0">
                <a:latin typeface="Arial" panose="020B0604020202020204" pitchFamily="34" charset="0"/>
              </a:rPr>
              <a:t>оборонном комплексе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399308" y="5181627"/>
            <a:ext cx="248018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Arial" panose="020B0604020202020204" pitchFamily="34" charset="0"/>
              </a:rPr>
              <a:t>КРУ в социальной сфере, сфере межбюджетных отношения и социального </a:t>
            </a:r>
            <a:r>
              <a:rPr lang="ru-RU" sz="900" dirty="0" smtClean="0">
                <a:latin typeface="Arial" panose="020B0604020202020204" pitchFamily="34" charset="0"/>
              </a:rPr>
              <a:t>страхования</a:t>
            </a:r>
            <a:endParaRPr lang="ru-RU" sz="900" dirty="0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149" y="1680349"/>
            <a:ext cx="184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Соотношение количества КМ (ЦА)</a:t>
            </a:r>
            <a:endParaRPr lang="ru-RU" sz="12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99306" y="5642752"/>
            <a:ext cx="2480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" panose="020B0604020202020204" pitchFamily="34" charset="0"/>
              </a:rPr>
              <a:t>Управление по контролю в сфере контрактных </a:t>
            </a:r>
            <a:r>
              <a:rPr lang="ru-RU" sz="900" dirty="0" smtClean="0">
                <a:latin typeface="Arial" panose="020B0604020202020204" pitchFamily="34" charset="0"/>
              </a:rPr>
              <a:t>отношений</a:t>
            </a:r>
            <a:endParaRPr lang="ru-RU" sz="9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169130" y="5244674"/>
            <a:ext cx="230177" cy="218879"/>
          </a:xfrm>
          <a:prstGeom prst="rect">
            <a:avLst/>
          </a:prstGeom>
          <a:solidFill>
            <a:srgbClr val="988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702" y="5843328"/>
            <a:ext cx="230177" cy="21887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952499" y="5828088"/>
            <a:ext cx="248018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Arial" panose="020B0604020202020204" pitchFamily="34" charset="0"/>
              </a:rPr>
              <a:t>КРУ в </a:t>
            </a:r>
            <a:r>
              <a:rPr lang="ru-RU" sz="900" dirty="0" smtClean="0">
                <a:latin typeface="Arial" panose="020B0604020202020204" pitchFamily="34" charset="0"/>
              </a:rPr>
              <a:t>сфере развития экономики</a:t>
            </a:r>
            <a:endParaRPr lang="ru-RU" sz="900" dirty="0"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69129" y="5710932"/>
            <a:ext cx="230177" cy="2188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170907" y="6074383"/>
            <a:ext cx="230177" cy="21887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391686" y="6078997"/>
            <a:ext cx="23412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latin typeface="Arial" panose="020B0604020202020204" pitchFamily="34" charset="0"/>
              </a:rPr>
              <a:t>Управление ведомственных проектов</a:t>
            </a:r>
            <a:endParaRPr lang="ru-RU" sz="900" dirty="0"/>
          </a:p>
        </p:txBody>
      </p:sp>
      <p:sp>
        <p:nvSpPr>
          <p:cNvPr id="14" name="TextBox 13"/>
          <p:cNvSpPr txBox="1"/>
          <p:nvPr/>
        </p:nvSpPr>
        <p:spPr>
          <a:xfrm>
            <a:off x="1371600" y="261364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</a:rPr>
              <a:t>28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62075" y="332801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</a:rPr>
              <a:t>14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71600" y="398524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</a:rPr>
              <a:t>24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1600" y="463294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</a:rPr>
              <a:t>15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86125" y="2613642"/>
            <a:ext cx="3431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</a:rPr>
              <a:t>11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33750" y="320419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</a:rPr>
              <a:t>3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33750" y="360424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</a:rPr>
              <a:t>6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33750" y="42424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</a:rPr>
              <a:t>9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43275" y="475676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</a:rPr>
              <a:t>3</a:t>
            </a:r>
            <a:endParaRPr lang="ru-RU" sz="1200" b="1" dirty="0"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276183" y="3513040"/>
            <a:ext cx="2486025" cy="30777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ПЛАНОВЫЕ КМ — 81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6200000">
            <a:off x="1491424" y="3508996"/>
            <a:ext cx="2741761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ВНЕПЛАНОВЫЕ КМ — 32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6" name="Диаграмма 35"/>
          <p:cNvGraphicFramePr/>
          <p:nvPr>
            <p:extLst>
              <p:ext uri="{D42A27DB-BD31-4B8C-83A1-F6EECF244321}">
                <p14:modId xmlns:p14="http://schemas.microsoft.com/office/powerpoint/2010/main" val="152516577"/>
              </p:ext>
            </p:extLst>
          </p:nvPr>
        </p:nvGraphicFramePr>
        <p:xfrm>
          <a:off x="7281862" y="2916338"/>
          <a:ext cx="3409950" cy="3287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858125" y="1680349"/>
            <a:ext cx="2466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200" b="1">
                <a:latin typeface="Arial" panose="020B0604020202020204" pitchFamily="34" charset="0"/>
                <a:ea typeface="Times New Roman" panose="02020603050405020304" pitchFamily="18" charset="0"/>
              </a:defRPr>
            </a:lvl1pPr>
          </a:lstStyle>
          <a:p>
            <a:r>
              <a:rPr lang="ru-RU" dirty="0"/>
              <a:t>Количество </a:t>
            </a:r>
            <a:r>
              <a:rPr lang="ru-RU" dirty="0" smtClean="0"/>
              <a:t>проведенных </a:t>
            </a:r>
            <a:r>
              <a:rPr lang="ru-RU" dirty="0"/>
              <a:t>КМ в разрезе показателей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325100" y="2292005"/>
            <a:ext cx="16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rial" panose="020B0604020202020204" pitchFamily="34" charset="0"/>
              </a:rPr>
              <a:t>проведенных в </a:t>
            </a:r>
            <a:r>
              <a:rPr lang="ru-RU" sz="1000" dirty="0" smtClean="0">
                <a:latin typeface="Arial" panose="020B0604020202020204" pitchFamily="34" charset="0"/>
              </a:rPr>
              <a:t>соответствии</a:t>
            </a:r>
          </a:p>
          <a:p>
            <a:r>
              <a:rPr lang="ru-RU" sz="1000" dirty="0" smtClean="0">
                <a:latin typeface="Arial" panose="020B0604020202020204" pitchFamily="34" charset="0"/>
              </a:rPr>
              <a:t>с </a:t>
            </a:r>
            <a:r>
              <a:rPr lang="ru-RU" sz="1000" dirty="0">
                <a:latin typeface="Arial" panose="020B0604020202020204" pitchFamily="34" charset="0"/>
              </a:rPr>
              <a:t>разделами I, II Плана ФК на 2016 год и разделом I Планов УФК на 2016 </a:t>
            </a:r>
            <a:r>
              <a:rPr lang="ru-RU" sz="1000" dirty="0" smtClean="0">
                <a:latin typeface="Arial" panose="020B0604020202020204" pitchFamily="34" charset="0"/>
              </a:rPr>
              <a:t>год</a:t>
            </a:r>
          </a:p>
          <a:p>
            <a:r>
              <a:rPr lang="ru-RU" sz="1000" dirty="0" smtClean="0">
                <a:latin typeface="Arial" panose="020B0604020202020204" pitchFamily="34" charset="0"/>
              </a:rPr>
              <a:t>— </a:t>
            </a:r>
            <a:r>
              <a:rPr lang="ru-RU" sz="1000" b="1" dirty="0" smtClean="0">
                <a:latin typeface="Arial" panose="020B0604020202020204" pitchFamily="34" charset="0"/>
              </a:rPr>
              <a:t>2644</a:t>
            </a:r>
            <a:r>
              <a:rPr lang="ru-RU" sz="1000" dirty="0" smtClean="0">
                <a:latin typeface="Arial" panose="020B0604020202020204" pitchFamily="34" charset="0"/>
              </a:rPr>
              <a:t> (53%)</a:t>
            </a:r>
            <a:endParaRPr lang="ru-RU" sz="1000" dirty="0">
              <a:latin typeface="Arial" panose="020B0604020202020204" pitchFamily="34" charset="0"/>
            </a:endParaRPr>
          </a:p>
          <a:p>
            <a:endParaRPr lang="ru-RU" sz="1000" dirty="0">
              <a:latin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438898" y="5238290"/>
            <a:ext cx="1143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внеплановых контрольных </a:t>
            </a:r>
            <a:r>
              <a:rPr lang="ru-RU" dirty="0" smtClean="0"/>
              <a:t>мероприятий</a:t>
            </a:r>
          </a:p>
          <a:p>
            <a:r>
              <a:rPr lang="ru-RU" dirty="0" smtClean="0"/>
              <a:t>— </a:t>
            </a:r>
            <a:r>
              <a:rPr lang="ru-RU" b="1" dirty="0" smtClean="0"/>
              <a:t>1008</a:t>
            </a:r>
            <a:r>
              <a:rPr lang="ru-RU" dirty="0" smtClean="0"/>
              <a:t> (20%)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6438899" y="2292005"/>
            <a:ext cx="1685926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000">
                <a:latin typeface="Arial" panose="020B0604020202020204" pitchFamily="34" charset="0"/>
              </a:defRPr>
            </a:lvl1pPr>
          </a:lstStyle>
          <a:p>
            <a:pPr eaLnBrk="1" fontAlgn="ctr" hangingPunct="1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dirty="0"/>
              <a:t>проведенных в </a:t>
            </a:r>
            <a:r>
              <a:rPr lang="ru-RU" dirty="0" smtClean="0"/>
              <a:t>соответствии</a:t>
            </a:r>
          </a:p>
          <a:p>
            <a:pPr eaLnBrk="1" fontAlgn="ctr" hangingPunct="1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dirty="0" smtClean="0"/>
              <a:t>с </a:t>
            </a:r>
            <a:r>
              <a:rPr lang="ru-RU" dirty="0"/>
              <a:t>разделом II Планов УФК на 2016 </a:t>
            </a:r>
            <a:r>
              <a:rPr lang="ru-RU" dirty="0" smtClean="0"/>
              <a:t>год</a:t>
            </a:r>
            <a:endParaRPr lang="ru-RU" dirty="0"/>
          </a:p>
          <a:p>
            <a:pPr eaLnBrk="1" fontAlgn="ctr" hangingPunct="1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dirty="0" smtClean="0"/>
              <a:t>— </a:t>
            </a:r>
            <a:r>
              <a:rPr lang="ru-RU" b="1" dirty="0" smtClean="0"/>
              <a:t>1362</a:t>
            </a:r>
            <a:r>
              <a:rPr lang="ru-RU" dirty="0" smtClean="0"/>
              <a:t> (27%)</a:t>
            </a:r>
          </a:p>
        </p:txBody>
      </p:sp>
      <p:sp>
        <p:nvSpPr>
          <p:cNvPr id="41" name="Дуга 40"/>
          <p:cNvSpPr/>
          <p:nvPr/>
        </p:nvSpPr>
        <p:spPr>
          <a:xfrm>
            <a:off x="7277100" y="2780716"/>
            <a:ext cx="1066800" cy="11291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Дуга 41"/>
          <p:cNvSpPr/>
          <p:nvPr/>
        </p:nvSpPr>
        <p:spPr>
          <a:xfrm rot="16649933">
            <a:off x="9644062" y="2780717"/>
            <a:ext cx="1233488" cy="138071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Дуга 42"/>
          <p:cNvSpPr/>
          <p:nvPr/>
        </p:nvSpPr>
        <p:spPr>
          <a:xfrm rot="5691026">
            <a:off x="7060500" y="4808852"/>
            <a:ext cx="543364" cy="91396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8001000" y="4232480"/>
            <a:ext cx="1876425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5014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63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48200" y="508000"/>
            <a:ext cx="7543800" cy="749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Автоматизация процесса планирования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1231" y="1692175"/>
            <a:ext cx="541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</a:rPr>
              <a:t>АС Планирование</a:t>
            </a:r>
            <a:endParaRPr lang="ru-RU" b="1" dirty="0">
              <a:latin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58607" y="1692175"/>
            <a:ext cx="541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</a:rPr>
              <a:t>Подсистема </a:t>
            </a:r>
            <a:r>
              <a:rPr lang="ru-RU" b="1" dirty="0" err="1" smtClean="0">
                <a:latin typeface="Arial" panose="020B0604020202020204" pitchFamily="34" charset="0"/>
              </a:rPr>
              <a:t>финконтроля</a:t>
            </a:r>
            <a:r>
              <a:rPr lang="ru-RU" b="1" dirty="0" smtClean="0">
                <a:latin typeface="Arial" panose="020B0604020202020204" pitchFamily="34" charset="0"/>
              </a:rPr>
              <a:t> в ГИИС ЭБ</a:t>
            </a:r>
            <a:endParaRPr lang="ru-RU" b="1" dirty="0">
              <a:latin typeface="Arial" panose="020B0604020202020204" pitchFamily="34" charset="0"/>
            </a:endParaRPr>
          </a:p>
        </p:txBody>
      </p:sp>
      <p:sp>
        <p:nvSpPr>
          <p:cNvPr id="11" name="Плюс 10"/>
          <p:cNvSpPr/>
          <p:nvPr/>
        </p:nvSpPr>
        <p:spPr>
          <a:xfrm>
            <a:off x="725215" y="2264992"/>
            <a:ext cx="430924" cy="430924"/>
          </a:xfrm>
          <a:prstGeom prst="mathPlu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инус 11"/>
          <p:cNvSpPr/>
          <p:nvPr/>
        </p:nvSpPr>
        <p:spPr>
          <a:xfrm>
            <a:off x="730455" y="3529867"/>
            <a:ext cx="430924" cy="375745"/>
          </a:xfrm>
          <a:prstGeom prst="mathMin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271752" y="2301773"/>
            <a:ext cx="44511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Позволяет вводить наименования КМ</a:t>
            </a:r>
          </a:p>
          <a:p>
            <a:r>
              <a:rPr lang="ru-RU" sz="1400" dirty="0" smtClean="0">
                <a:latin typeface="Arial" panose="020B0604020202020204" pitchFamily="34" charset="0"/>
              </a:rPr>
              <a:t>для формирования Плана и осуществлять  централизованное хранение информации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71752" y="3563850"/>
            <a:ext cx="4451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Ручной ввод большого количества информации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30" name="Минус 29"/>
          <p:cNvSpPr/>
          <p:nvPr/>
        </p:nvSpPr>
        <p:spPr>
          <a:xfrm>
            <a:off x="730455" y="4008093"/>
            <a:ext cx="430924" cy="375745"/>
          </a:xfrm>
          <a:prstGeom prst="mathMin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1271752" y="4020874"/>
            <a:ext cx="4346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Отсутствие автоматизации при анализе рисков</a:t>
            </a:r>
          </a:p>
          <a:p>
            <a:r>
              <a:rPr lang="ru-RU" sz="1400" dirty="0" smtClean="0">
                <a:latin typeface="Arial" panose="020B0604020202020204" pitchFamily="34" charset="0"/>
              </a:rPr>
              <a:t>и выборе объектов контроля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32" name="Плюс 31"/>
          <p:cNvSpPr/>
          <p:nvPr/>
        </p:nvSpPr>
        <p:spPr>
          <a:xfrm>
            <a:off x="6773917" y="2273216"/>
            <a:ext cx="430924" cy="430924"/>
          </a:xfrm>
          <a:prstGeom prst="mathPlu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7309941" y="2273216"/>
            <a:ext cx="4448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Автоматизация процесса планирования контрольных мероприятий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34" name="Плюс 33"/>
          <p:cNvSpPr/>
          <p:nvPr/>
        </p:nvSpPr>
        <p:spPr>
          <a:xfrm>
            <a:off x="6768662" y="3002030"/>
            <a:ext cx="430924" cy="430924"/>
          </a:xfrm>
          <a:prstGeom prst="mathPlu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7309941" y="2913842"/>
            <a:ext cx="44485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Интеграция с внешними информационными системами в части НСИ и статистической информации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09941" y="3731967"/>
            <a:ext cx="4448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Автоматизированный расчет рейтингов объектов контроля на основе критериев и весов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37" name="Плюс 36"/>
          <p:cNvSpPr/>
          <p:nvPr/>
        </p:nvSpPr>
        <p:spPr>
          <a:xfrm>
            <a:off x="6773917" y="3743006"/>
            <a:ext cx="430924" cy="430924"/>
          </a:xfrm>
          <a:prstGeom prst="mathPlu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6096000" y="1692175"/>
            <a:ext cx="0" cy="452994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725215" y="5205395"/>
            <a:ext cx="4918843" cy="954107"/>
            <a:chOff x="725215" y="4354085"/>
            <a:chExt cx="4918843" cy="954107"/>
          </a:xfrm>
        </p:grpSpPr>
        <p:sp>
          <p:nvSpPr>
            <p:cNvPr id="48" name="TextBox 47"/>
            <p:cNvSpPr txBox="1"/>
            <p:nvPr/>
          </p:nvSpPr>
          <p:spPr>
            <a:xfrm>
              <a:off x="725215" y="4354085"/>
              <a:ext cx="4918843" cy="9541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ru-RU" sz="1400" b="1" dirty="0" smtClean="0">
                <a:latin typeface="Arial" panose="020B0604020202020204" pitchFamily="34" charset="0"/>
              </a:endParaRPr>
            </a:p>
            <a:p>
              <a:pPr algn="ctr"/>
              <a:r>
                <a:rPr lang="ru-RU" sz="1400" b="1" dirty="0" smtClean="0">
                  <a:latin typeface="Arial" panose="020B0604020202020204" pitchFamily="34" charset="0"/>
                </a:rPr>
                <a:t>Фактически процесс планирования</a:t>
              </a:r>
            </a:p>
            <a:p>
              <a:pPr algn="ctr"/>
              <a:r>
                <a:rPr lang="ru-RU" sz="1400" b="1" dirty="0" smtClean="0">
                  <a:latin typeface="Arial" panose="020B0604020202020204" pitchFamily="34" charset="0"/>
                </a:rPr>
                <a:t>осуществляется в ручном режиме</a:t>
              </a:r>
            </a:p>
            <a:p>
              <a:pPr algn="ctr"/>
              <a:endParaRPr lang="ru-RU" sz="1400" b="1" dirty="0">
                <a:latin typeface="Arial" panose="020B0604020202020204" pitchFamily="34" charset="0"/>
              </a:endParaRPr>
            </a:p>
          </p:txBody>
        </p:sp>
        <p:sp>
          <p:nvSpPr>
            <p:cNvPr id="52" name="Знак запрета 51"/>
            <p:cNvSpPr/>
            <p:nvPr/>
          </p:nvSpPr>
          <p:spPr>
            <a:xfrm>
              <a:off x="919657" y="4603539"/>
              <a:ext cx="457199" cy="457199"/>
            </a:xfrm>
            <a:prstGeom prst="noSmoking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53" name="Номер слайда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10</a:t>
            </a:fld>
            <a:endParaRPr lang="ru-RU" altLang="ru-RU"/>
          </a:p>
        </p:txBody>
      </p:sp>
      <p:sp>
        <p:nvSpPr>
          <p:cNvPr id="38" name="Минус 37"/>
          <p:cNvSpPr/>
          <p:nvPr/>
        </p:nvSpPr>
        <p:spPr>
          <a:xfrm>
            <a:off x="735715" y="4507323"/>
            <a:ext cx="430924" cy="375745"/>
          </a:xfrm>
          <a:prstGeom prst="mathMin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люс 38"/>
          <p:cNvSpPr/>
          <p:nvPr/>
        </p:nvSpPr>
        <p:spPr>
          <a:xfrm>
            <a:off x="719965" y="2995442"/>
            <a:ext cx="430924" cy="430924"/>
          </a:xfrm>
          <a:prstGeom prst="mathPlu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1271766" y="3057015"/>
            <a:ext cx="4451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Интеграция с ИС только в части НСИ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271766" y="4546577"/>
            <a:ext cx="445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Отсутствует расчет нагрузки на контролеров-ревизоров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04691" y="4346807"/>
            <a:ext cx="4448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Автоматизация анализа рисков и выбора объектов контроля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56" name="Плюс 55"/>
          <p:cNvSpPr/>
          <p:nvPr/>
        </p:nvSpPr>
        <p:spPr>
          <a:xfrm>
            <a:off x="6768667" y="4357846"/>
            <a:ext cx="430924" cy="430924"/>
          </a:xfrm>
          <a:prstGeom prst="mathPlu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7304691" y="5040467"/>
            <a:ext cx="4448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</a:rPr>
              <a:t>Оценка рисков в режиме реального времени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58" name="Плюс 57"/>
          <p:cNvSpPr/>
          <p:nvPr/>
        </p:nvSpPr>
        <p:spPr>
          <a:xfrm>
            <a:off x="6768667" y="4967426"/>
            <a:ext cx="430924" cy="430924"/>
          </a:xfrm>
          <a:prstGeom prst="mathPlu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28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86025" y="3096975"/>
            <a:ext cx="7229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СПАСИБО ЗА ВНИМАНИЕ!</a:t>
            </a:r>
            <a:endParaRPr lang="ru-RU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8553450" y="5556766"/>
            <a:ext cx="300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Arial" panose="020B0604020202020204" pitchFamily="34" charset="0"/>
              </a:rPr>
              <a:t>skuzmina@roskazna.ru</a:t>
            </a:r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74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10563</TotalTime>
  <Words>666</Words>
  <Application>Microsoft Office PowerPoint</Application>
  <PresentationFormat>Широкоэкранный</PresentationFormat>
  <Paragraphs>238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Магаленцева Галина Алексеевна</dc:creator>
  <cp:lastModifiedBy>3015</cp:lastModifiedBy>
  <cp:revision>847</cp:revision>
  <cp:lastPrinted>2017-06-20T12:05:19Z</cp:lastPrinted>
  <dcterms:created xsi:type="dcterms:W3CDTF">2015-03-03T16:27:21Z</dcterms:created>
  <dcterms:modified xsi:type="dcterms:W3CDTF">2017-06-20T12:51:24Z</dcterms:modified>
</cp:coreProperties>
</file>