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92" r:id="rId2"/>
    <p:sldId id="427" r:id="rId3"/>
    <p:sldId id="428" r:id="rId4"/>
    <p:sldId id="417" r:id="rId5"/>
    <p:sldId id="419" r:id="rId6"/>
    <p:sldId id="442" r:id="rId7"/>
    <p:sldId id="438" r:id="rId8"/>
    <p:sldId id="437" r:id="rId9"/>
    <p:sldId id="435" r:id="rId10"/>
    <p:sldId id="434" r:id="rId11"/>
    <p:sldId id="436" r:id="rId12"/>
    <p:sldId id="430" r:id="rId13"/>
    <p:sldId id="441" r:id="rId14"/>
  </p:sldIdLst>
  <p:sldSz cx="9144000" cy="5143500" type="screen16x9"/>
  <p:notesSz cx="6705600" cy="97234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5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4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305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166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027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2888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93192A"/>
    <a:srgbClr val="D4682C"/>
    <a:srgbClr val="F66F0A"/>
    <a:srgbClr val="324E68"/>
    <a:srgbClr val="466F94"/>
    <a:srgbClr val="9CB7D0"/>
    <a:srgbClr val="6C121F"/>
    <a:srgbClr val="183D5E"/>
    <a:srgbClr val="FFEF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9" autoAdjust="0"/>
    <p:restoredTop sz="99398" autoAdjust="0"/>
  </p:normalViewPr>
  <p:slideViewPr>
    <p:cSldViewPr snapToGrid="0">
      <p:cViewPr>
        <p:scale>
          <a:sx n="100" d="100"/>
          <a:sy n="100" d="100"/>
        </p:scale>
        <p:origin x="168" y="34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5;&#1076;&#1088;&#1077;&#1081;\Desktop\&#1056;&#1072;&#1079;&#1084;&#1077;&#1097;&#1077;&#1085;&#1080;&#1077;%20&#1085;&#1077;&#1082;&#1086;&#1088;&#1088;&#1077;&#1082;&#1090;&#1085;&#1099;&#1093;%20&#1079;&#1072;&#1087;&#1080;&#1089;&#1077;&#1081;%20&#1074;%202017%20&#1075;&#1086;&#1076;&#1091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Количество записей с некорректными единицами измерения  по ГСМ в ЕИС</a:t>
            </a:r>
          </a:p>
        </c:rich>
      </c:tx>
      <c:layout>
        <c:manualLayout>
          <c:xMode val="edge"/>
          <c:yMode val="edge"/>
          <c:x val="0.13151947460414629"/>
          <c:y val="3.579429097007415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3151947460414629"/>
          <c:y val="0.23713717767674103"/>
          <c:w val="0.54648609275171089"/>
          <c:h val="0.62416294879066703"/>
        </c:manualLayout>
      </c:layout>
      <c:lineChart>
        <c:grouping val="standard"/>
        <c:ser>
          <c:idx val="0"/>
          <c:order val="0"/>
          <c:tx>
            <c:strRef>
              <c:f>Лист1!$A$14</c:f>
              <c:strCache>
                <c:ptCount val="1"/>
                <c:pt idx="0">
                  <c:v>Федеральный уровень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Лист1!$C$13:$G$13</c:f>
              <c:strCache>
                <c:ptCount val="5"/>
                <c:pt idx="0">
                  <c:v>18 марта</c:v>
                </c:pt>
                <c:pt idx="1">
                  <c:v>18 апреля</c:v>
                </c:pt>
                <c:pt idx="2">
                  <c:v>10 мая</c:v>
                </c:pt>
                <c:pt idx="3">
                  <c:v>30 мая</c:v>
                </c:pt>
                <c:pt idx="4">
                  <c:v>20 июня</c:v>
                </c:pt>
              </c:strCache>
            </c:strRef>
          </c:cat>
          <c:val>
            <c:numRef>
              <c:f>Лист1!$C$14:$G$14</c:f>
              <c:numCache>
                <c:formatCode>_-* #,##0_р_._-;\-* #,##0_р_._-;_-* "-"??_р_._-;_-@_-</c:formatCode>
                <c:ptCount val="5"/>
                <c:pt idx="0">
                  <c:v>1139</c:v>
                </c:pt>
                <c:pt idx="1">
                  <c:v>993</c:v>
                </c:pt>
                <c:pt idx="2">
                  <c:v>937</c:v>
                </c:pt>
                <c:pt idx="3">
                  <c:v>1004</c:v>
                </c:pt>
                <c:pt idx="4">
                  <c:v>1126</c:v>
                </c:pt>
              </c:numCache>
            </c:numRef>
          </c:val>
        </c:ser>
        <c:ser>
          <c:idx val="1"/>
          <c:order val="1"/>
          <c:tx>
            <c:strRef>
              <c:f>Лист1!$A$15</c:f>
              <c:strCache>
                <c:ptCount val="1"/>
                <c:pt idx="0">
                  <c:v>Уровень субъекта РФ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Лист1!$C$13:$G$13</c:f>
              <c:strCache>
                <c:ptCount val="5"/>
                <c:pt idx="0">
                  <c:v>18 марта</c:v>
                </c:pt>
                <c:pt idx="1">
                  <c:v>18 апреля</c:v>
                </c:pt>
                <c:pt idx="2">
                  <c:v>10 мая</c:v>
                </c:pt>
                <c:pt idx="3">
                  <c:v>30 мая</c:v>
                </c:pt>
                <c:pt idx="4">
                  <c:v>20 июня</c:v>
                </c:pt>
              </c:strCache>
            </c:strRef>
          </c:cat>
          <c:val>
            <c:numRef>
              <c:f>Лист1!$C$15:$G$15</c:f>
              <c:numCache>
                <c:formatCode>_-* #,##0_р_._-;\-* #,##0_р_._-;_-* "-"??_р_._-;_-@_-</c:formatCode>
                <c:ptCount val="5"/>
                <c:pt idx="0">
                  <c:v>2108</c:v>
                </c:pt>
                <c:pt idx="1">
                  <c:v>1445</c:v>
                </c:pt>
                <c:pt idx="2">
                  <c:v>1183</c:v>
                </c:pt>
                <c:pt idx="3">
                  <c:v>1220</c:v>
                </c:pt>
                <c:pt idx="4">
                  <c:v>1246</c:v>
                </c:pt>
              </c:numCache>
            </c:numRef>
          </c:val>
        </c:ser>
        <c:ser>
          <c:idx val="2"/>
          <c:order val="2"/>
          <c:tx>
            <c:strRef>
              <c:f>Лист1!$A$16</c:f>
              <c:strCache>
                <c:ptCount val="1"/>
                <c:pt idx="0">
                  <c:v>Муниципальный уровень</c:v>
                </c:pt>
              </c:strCache>
            </c:strRef>
          </c:tx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Лист1!$C$13:$G$13</c:f>
              <c:strCache>
                <c:ptCount val="5"/>
                <c:pt idx="0">
                  <c:v>18 марта</c:v>
                </c:pt>
                <c:pt idx="1">
                  <c:v>18 апреля</c:v>
                </c:pt>
                <c:pt idx="2">
                  <c:v>10 мая</c:v>
                </c:pt>
                <c:pt idx="3">
                  <c:v>30 мая</c:v>
                </c:pt>
                <c:pt idx="4">
                  <c:v>20 июня</c:v>
                </c:pt>
              </c:strCache>
            </c:strRef>
          </c:cat>
          <c:val>
            <c:numRef>
              <c:f>Лист1!$C$16:$G$16</c:f>
              <c:numCache>
                <c:formatCode>_-* #,##0_р_._-;\-* #,##0_р_._-;_-* "-"??_р_._-;_-@_-</c:formatCode>
                <c:ptCount val="5"/>
                <c:pt idx="0">
                  <c:v>2409</c:v>
                </c:pt>
                <c:pt idx="1">
                  <c:v>1248</c:v>
                </c:pt>
                <c:pt idx="2">
                  <c:v>1184</c:v>
                </c:pt>
                <c:pt idx="3">
                  <c:v>1274</c:v>
                </c:pt>
                <c:pt idx="4">
                  <c:v>1422</c:v>
                </c:pt>
              </c:numCache>
            </c:numRef>
          </c:val>
        </c:ser>
        <c:ser>
          <c:idx val="3"/>
          <c:order val="3"/>
          <c:tx>
            <c:strRef>
              <c:f>Лист1!$A$17</c:f>
              <c:strCache>
                <c:ptCount val="1"/>
                <c:pt idx="0">
                  <c:v>ИТОГО</c:v>
                </c:pt>
              </c:strCache>
            </c:strRef>
          </c:tx>
          <c:spPr>
            <a:ln w="12700">
              <a:solidFill>
                <a:srgbClr val="00FF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Lbls>
            <c:dLbl>
              <c:idx val="2"/>
              <c:layout>
                <c:manualLayout>
                  <c:x val="-4.242259706667377E-2"/>
                  <c:y val="-0.11375256957136638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8658375020369883E-2"/>
                  <c:y val="-0.10251994013194286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6.8745424679057976E-2"/>
                  <c:y val="-0.10453915575989246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Лист1!$C$13:$G$13</c:f>
              <c:strCache>
                <c:ptCount val="5"/>
                <c:pt idx="0">
                  <c:v>18 марта</c:v>
                </c:pt>
                <c:pt idx="1">
                  <c:v>18 апреля</c:v>
                </c:pt>
                <c:pt idx="2">
                  <c:v>10 мая</c:v>
                </c:pt>
                <c:pt idx="3">
                  <c:v>30 мая</c:v>
                </c:pt>
                <c:pt idx="4">
                  <c:v>20 июня</c:v>
                </c:pt>
              </c:strCache>
            </c:strRef>
          </c:cat>
          <c:val>
            <c:numRef>
              <c:f>Лист1!$C$17:$G$17</c:f>
              <c:numCache>
                <c:formatCode>_-* #,##0_р_._-;\-* #,##0_р_._-;_-* "-"??_р_._-;_-@_-</c:formatCode>
                <c:ptCount val="5"/>
                <c:pt idx="0">
                  <c:v>5656</c:v>
                </c:pt>
                <c:pt idx="1">
                  <c:v>3686</c:v>
                </c:pt>
                <c:pt idx="2">
                  <c:v>3304</c:v>
                </c:pt>
                <c:pt idx="3">
                  <c:v>3498</c:v>
                </c:pt>
                <c:pt idx="4">
                  <c:v>3794</c:v>
                </c:pt>
              </c:numCache>
            </c:numRef>
          </c:val>
        </c:ser>
        <c:marker val="1"/>
        <c:axId val="63237120"/>
        <c:axId val="66724608"/>
      </c:lineChart>
      <c:catAx>
        <c:axId val="63237120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6724608"/>
        <c:crosses val="autoZero"/>
        <c:auto val="1"/>
        <c:lblAlgn val="ctr"/>
        <c:lblOffset val="100"/>
        <c:tickLblSkip val="1"/>
        <c:tickMarkSkip val="1"/>
      </c:catAx>
      <c:valAx>
        <c:axId val="6672460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_-* #,##0_р_._-;\-* #,##0_р_._-;_-* &quot;-&quot;??_р_._-;_-@_-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323712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8480829880090011"/>
          <c:y val="0.3937372006708153"/>
          <c:w val="0.30272154930437145"/>
          <c:h val="0.2438486072336299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5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6491" cy="486717"/>
          </a:xfrm>
          <a:prstGeom prst="rect">
            <a:avLst/>
          </a:prstGeom>
        </p:spPr>
        <p:txBody>
          <a:bodyPr vert="horz" lIns="89802" tIns="44902" rIns="89802" bIns="4490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97544" y="0"/>
            <a:ext cx="2906491" cy="486717"/>
          </a:xfrm>
          <a:prstGeom prst="rect">
            <a:avLst/>
          </a:prstGeom>
        </p:spPr>
        <p:txBody>
          <a:bodyPr vert="horz" lIns="89802" tIns="44902" rIns="89802" bIns="44902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1125" y="728663"/>
            <a:ext cx="6483350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02" tIns="44902" rIns="89802" bIns="4490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0248" y="4618361"/>
            <a:ext cx="5365107" cy="4375780"/>
          </a:xfrm>
          <a:prstGeom prst="rect">
            <a:avLst/>
          </a:prstGeom>
        </p:spPr>
        <p:txBody>
          <a:bodyPr vert="horz" lIns="89802" tIns="44902" rIns="89802" bIns="4490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35168"/>
            <a:ext cx="2906491" cy="486716"/>
          </a:xfrm>
          <a:prstGeom prst="rect">
            <a:avLst/>
          </a:prstGeom>
        </p:spPr>
        <p:txBody>
          <a:bodyPr vert="horz" lIns="89802" tIns="44902" rIns="89802" bIns="4490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97544" y="9235168"/>
            <a:ext cx="2906491" cy="486716"/>
          </a:xfrm>
          <a:prstGeom prst="rect">
            <a:avLst/>
          </a:prstGeom>
        </p:spPr>
        <p:txBody>
          <a:bodyPr vert="horz" lIns="89802" tIns="44902" rIns="89802" bIns="44902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369CC-1FAE-4C9B-AFE0-B3F53FF7B406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7FD8-D044-4BA6-954F-B4DCA8D94F33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0B80-1A0A-4934-A3E6-99959A16A943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EB7B-A66B-4920-BA3D-06889A8CA927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28B4-E894-44AE-8814-1526A652917B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509F-89CC-4BF2-A194-4F5A06DDF3E2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D99E-A15E-4C7F-8366-A01269869E1D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6750E-6825-4C27-BD77-E837DFCDDD10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2727F-151E-4FF2-9979-CAB6235AE13D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1BD4-A8DD-4279-A247-BF7D72E0B986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00B4-DB42-412E-94E5-CF08074A7391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0E9837-830E-4CEC-BB18-89915D56AC6B}" type="datetime1">
              <a:rPr lang="ru-RU" smtClean="0"/>
              <a:pPr>
                <a:defRPr/>
              </a:pPr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2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5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44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30" indent="-17143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789710" y="1265512"/>
            <a:ext cx="7474526" cy="153310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95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27969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Совершенствование инструментов контроля в сфере закупок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2949259" y="4207360"/>
            <a:ext cx="3368413" cy="5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г. Барнаул</a:t>
            </a: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22 июня 2017 года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3781425" y="3079822"/>
            <a:ext cx="4808392" cy="103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pitchFamily="18" charset="0"/>
              </a:rPr>
              <a:t>Начальник Управления по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pitchFamily="18" charset="0"/>
              </a:rPr>
              <a:t> контролю в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сфере контрактных отношений</a:t>
            </a:r>
          </a:p>
          <a:p>
            <a:pPr marL="479425" indent="-479425" algn="ctr" eaLnBrk="1" hangingPunct="1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Мальцев Андрей Анатольевич</a:t>
            </a:r>
          </a:p>
        </p:txBody>
      </p:sp>
    </p:spTree>
    <p:extLst>
      <p:ext uri="{BB962C8B-B14F-4D97-AF65-F5344CB8AC3E}">
        <p14:creationId xmlns="" xmlns:p14="http://schemas.microsoft.com/office/powerpoint/2010/main" val="3878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917687" y="923441"/>
            <a:ext cx="5404440" cy="43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74" tIns="34287" rIns="68574" bIns="34287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План доклада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719236" y="1607820"/>
            <a:ext cx="8064543" cy="58448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1. Задачи по осуществлению контрольных мероприятий в сфере закупок в 2017 году и формированию новых инструментов контроля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719236" y="3047999"/>
            <a:ext cx="8064543" cy="419101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r>
              <a:rPr lang="ru-RU" alt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. Масштабирование инструментов, отработанных в проекте «ГСМ»  </a:t>
            </a:r>
            <a:endParaRPr lang="ru-RU" altLang="ru-RU" sz="16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2</a:t>
            </a:fld>
            <a:endParaRPr lang="ru-RU" sz="11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719235" y="2389909"/>
            <a:ext cx="8064543" cy="4535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2. </a:t>
            </a:r>
            <a:r>
              <a:rPr lang="ru-RU" alt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Отработка инструментов мониторинга в проекте «ГСМ»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725467" y="3667299"/>
            <a:ext cx="8064543" cy="4535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4. Вопросы методического и информационного обеспечения процесса контроля в сфере закупок</a:t>
            </a:r>
            <a:endParaRPr lang="ru-RU" sz="16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38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20538" y="722077"/>
            <a:ext cx="7870172" cy="391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74" tIns="34287" rIns="68574" bIns="34287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Основная задача 2017 года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развитие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и совершенствование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инструментов контроля в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сфере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закупок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ru-RU" sz="1600" dirty="0" smtClean="0"/>
              <a:t>Задача, поставленная </a:t>
            </a:r>
            <a:r>
              <a:rPr lang="ru-RU" sz="1600" dirty="0"/>
              <a:t>Р</a:t>
            </a:r>
            <a:r>
              <a:rPr lang="ru-RU" sz="1600" dirty="0" smtClean="0"/>
              <a:t>уководителем ФК, </a:t>
            </a:r>
            <a:r>
              <a:rPr lang="ru-RU" sz="1600" dirty="0"/>
              <a:t>по  созданию </a:t>
            </a:r>
            <a:r>
              <a:rPr lang="ru-RU" sz="1600" dirty="0" smtClean="0"/>
              <a:t>новых инструментов </a:t>
            </a:r>
            <a:r>
              <a:rPr lang="ru-RU" sz="1600" dirty="0"/>
              <a:t>контроля, </a:t>
            </a:r>
            <a:r>
              <a:rPr lang="ru-RU" sz="1600" dirty="0" smtClean="0"/>
              <a:t>обеспечивающих:</a:t>
            </a:r>
            <a:endParaRPr lang="ru-RU" sz="1600" dirty="0"/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Смещение </a:t>
            </a:r>
            <a:r>
              <a:rPr lang="ru-RU" sz="1600" dirty="0"/>
              <a:t>акцента на </a:t>
            </a:r>
            <a:r>
              <a:rPr lang="ru-RU" sz="1600" dirty="0" smtClean="0"/>
              <a:t>предварительный </a:t>
            </a:r>
            <a:r>
              <a:rPr lang="ru-RU" sz="1600" dirty="0"/>
              <a:t>контроль; </a:t>
            </a:r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Увеличение </a:t>
            </a:r>
            <a:r>
              <a:rPr lang="ru-RU" sz="1600" dirty="0"/>
              <a:t>количества </a:t>
            </a:r>
            <a:r>
              <a:rPr lang="ru-RU" sz="1600" dirty="0" smtClean="0"/>
              <a:t>объектов </a:t>
            </a:r>
            <a:r>
              <a:rPr lang="ru-RU" sz="1600" dirty="0"/>
              <a:t>контроля, расширение перечня вопросов </a:t>
            </a:r>
            <a:r>
              <a:rPr lang="ru-RU" sz="1600" dirty="0" smtClean="0"/>
              <a:t>проверок;</a:t>
            </a:r>
            <a:endParaRPr lang="ru-RU" sz="1600" dirty="0"/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Учет специфики закупок по ФАИП и по реализации мероприятий Планов информатизации государственных органов </a:t>
            </a:r>
            <a:r>
              <a:rPr lang="ru-RU" sz="1600" dirty="0"/>
              <a:t>при проведении контрольных мероприятий 2017 </a:t>
            </a:r>
            <a:r>
              <a:rPr lang="ru-RU" sz="1600" dirty="0" smtClean="0"/>
              <a:t>года;</a:t>
            </a:r>
            <a:endParaRPr lang="ru-RU" sz="1600" dirty="0"/>
          </a:p>
          <a:p>
            <a:pPr marL="285725" indent="-2857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Разработка и внедрение элементов мониторинга в процессе контроля в сфере закупок;</a:t>
            </a:r>
          </a:p>
          <a:p>
            <a:pPr marL="285725" indent="-2857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Необходимость совершенствования нормативной правовой базы контрольной деятельности.</a:t>
            </a: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3</a:t>
            </a:fld>
            <a:endParaRPr lang="ru-RU" sz="1100" b="1" dirty="0"/>
          </a:p>
        </p:txBody>
      </p:sp>
    </p:spTree>
    <p:extLst>
      <p:ext uri="{BB962C8B-B14F-4D97-AF65-F5344CB8AC3E}">
        <p14:creationId xmlns="" xmlns:p14="http://schemas.microsoft.com/office/powerpoint/2010/main" val="11727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4</a:t>
            </a:fld>
            <a:endParaRPr lang="ru-RU" sz="1100" b="1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955962" y="1222138"/>
            <a:ext cx="7543801" cy="345377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1.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Выбор предметной области –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Закупка ГСМ.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Анализ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позиций планов-графиков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относящихся к закупке ГСМ в УК СКО.</a:t>
            </a: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Организация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работы по исправлению некорректных данных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во всех УФК.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4.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Проведение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работ по исправлению некорректных данных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во всех УФК: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Рассылка материалов в УФК  в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четыре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этапа: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09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февраля 2017 года: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22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февраля 2017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года;</a:t>
            </a:r>
          </a:p>
          <a:p>
            <a:pPr lvl="0"/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 6 апреля 2017 года;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 15 июня  2017 года.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Организация исправлений УФК.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Учет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результатов исправлений информации в ЕИС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Учет результатов контрольных мероприятий по субъектам РФ. </a:t>
            </a:r>
          </a:p>
          <a:p>
            <a:pPr lvl="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5. 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Проведение контрольных мероприятий на основе анализа исправлений в УФК по Волгоградской области и УФК по Самарской области.</a:t>
            </a: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6672" y="623456"/>
            <a:ext cx="6927273" cy="335880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2. Отработка инструментов мониторинга в проекте «ГСМ»</a:t>
            </a:r>
          </a:p>
        </p:txBody>
      </p:sp>
    </p:spTree>
    <p:extLst>
      <p:ext uri="{BB962C8B-B14F-4D97-AF65-F5344CB8AC3E}">
        <p14:creationId xmlns="" xmlns:p14="http://schemas.microsoft.com/office/powerpoint/2010/main" val="407578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5</a:t>
            </a:fld>
            <a:endParaRPr lang="ru-RU" sz="1100" b="1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218788" y="777636"/>
            <a:ext cx="8686800" cy="382438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6.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Анализ результатов проведения работ по исправлению некорректных данных 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    Изменение количества некорректных записей в ЕИС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Всего исправлено  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5012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некорректных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записей 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ЕИС на сумму </a:t>
            </a:r>
            <a:r>
              <a:rPr lang="ru-RU" sz="1400" b="1" dirty="0" smtClean="0"/>
              <a:t>18 </a:t>
            </a:r>
            <a:r>
              <a:rPr lang="ru-RU" sz="1400" b="1" dirty="0"/>
              <a:t>215 539 </a:t>
            </a:r>
            <a:r>
              <a:rPr lang="ru-RU" sz="1400" b="1" dirty="0" smtClean="0"/>
              <a:t>835,46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238" y="1408449"/>
            <a:ext cx="8607667" cy="43414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Chart 1"/>
          <p:cNvGraphicFramePr>
            <a:graphicFrameLocks/>
          </p:cNvGraphicFramePr>
          <p:nvPr/>
        </p:nvGraphicFramePr>
        <p:xfrm>
          <a:off x="1211580" y="868680"/>
          <a:ext cx="6720840" cy="3406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5849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6</a:t>
            </a:fld>
            <a:endParaRPr lang="ru-RU" sz="11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50913" y="354057"/>
            <a:ext cx="612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информации в ЕИС по закупкам ГСМ </a:t>
            </a:r>
            <a:b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несколькими кодами ОКПД2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30579" y="960120"/>
          <a:ext cx="7749541" cy="3593566"/>
        </p:xfrm>
        <a:graphic>
          <a:graphicData uri="http://schemas.openxmlformats.org/drawingml/2006/table">
            <a:tbl>
              <a:tblPr/>
              <a:tblGrid>
                <a:gridCol w="1313481"/>
                <a:gridCol w="1273067"/>
                <a:gridCol w="1262963"/>
                <a:gridCol w="768210"/>
                <a:gridCol w="914400"/>
                <a:gridCol w="1143000"/>
                <a:gridCol w="1074420"/>
              </a:tblGrid>
              <a:tr h="198343"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объекта закупки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Описание объекта закупки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ЕдИзм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Кол-во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Цена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Сумма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Уровень субъекта контроля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68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Поставка бензина и дизельного топлива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Поставка бензина и дизельного топлива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Литр;^кубический дециметр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12 026,00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49,89р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600 000,00р.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муниципальный уровень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402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Горюче-смазочные материалы (дизельное топливо, бензин автомобильный с октановым числом более 80, но не более 92)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Горюче-смазочные материалы (дизельное топливо, бензин автомобильный с октановым числом более 80, но не более 92)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Литр;^кубический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дециметр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26 600,26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37,59р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1 000 000,00р.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муниципальный уровень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59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Поставка автомобильного топлива (ДТ и бензин)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Дизельное топливо и бензин АИ 92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Литр;^кубический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дециметр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2 500,00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57,94р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144 861,80р.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федеральный уровень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90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Поставка бензина и дизельного топлива для нужд Заказчика через АЗС поставщика с использованием топливных (магнитных) карт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 соответствии Техническим регламентом, утвержденным постановлением Правительства РФ от 27 февраля 2008 г. №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Условная единица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1,00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r" fontAlgn="t"/>
                      <a:r>
                        <a:rPr lang="ru-RU" sz="10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4 </a:t>
                      </a:r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071 108,40р.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4 071 108,40р. 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федеральный уровень</a:t>
                      </a:r>
                    </a:p>
                  </a:txBody>
                  <a:tcPr marL="4769" marR="4769" marT="47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8709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7</a:t>
            </a:fld>
            <a:endParaRPr lang="ru-RU" sz="11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50913" y="354057"/>
            <a:ext cx="612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информации в ЕИС и в аукционной документации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2440" y="952500"/>
          <a:ext cx="8069581" cy="3180883"/>
        </p:xfrm>
        <a:graphic>
          <a:graphicData uri="http://schemas.openxmlformats.org/drawingml/2006/table">
            <a:tbl>
              <a:tblPr/>
              <a:tblGrid>
                <a:gridCol w="1209590"/>
                <a:gridCol w="806394"/>
                <a:gridCol w="932345"/>
                <a:gridCol w="831191"/>
                <a:gridCol w="972327"/>
                <a:gridCol w="1094391"/>
                <a:gridCol w="184319"/>
                <a:gridCol w="875513"/>
                <a:gridCol w="1163511"/>
              </a:tblGrid>
              <a:tr h="22098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333399"/>
                          </a:solidFill>
                          <a:latin typeface="+mn-lt"/>
                        </a:rPr>
                        <a:t>ПЛАН-ГРАФИК</a:t>
                      </a:r>
                    </a:p>
                  </a:txBody>
                  <a:tcPr marL="4800" marR="4800" marT="48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ИЗВЕЩЕНИЕ</a:t>
                      </a:r>
                    </a:p>
                  </a:txBody>
                  <a:tcPr marL="4800" marR="4800" marT="48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00" marR="4800" marT="48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Аукционная документация</a:t>
                      </a:r>
                    </a:p>
                  </a:txBody>
                  <a:tcPr marL="4800" marR="4800" marT="48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15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Описание объекта закупки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Начальная (максимальная) цена контракта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ОКПД 2. Код категории (6-ой уровень)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Наименование единицы измерения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Наименование единицы измерения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Описание объекта закупки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00" marR="4800" marT="48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НмЦК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Наименование единицы измерения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FF3"/>
                    </a:solidFill>
                  </a:tcPr>
                </a:tc>
              </a:tr>
              <a:tr h="2023991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Приобретение материальных запасов (горюче-смазочных материалов) для нужд Управления Федеральной службы государственной регистрации, кадастра и картографии по Республике Татарстан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6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2 992 851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6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19.20.21.110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6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Литр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;</a:t>
                      </a:r>
                      <a:b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^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кубический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дециметр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Условная единица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Приобретение материальных запасов (горюче-смазочных материалов) для нужд Управления Федеральной службы государственной регистрации, кадастра и картографии по Республике Татарстан</a:t>
                      </a:r>
                    </a:p>
                  </a:txBody>
                  <a:tcPr marL="4800" marR="4800" marT="48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800" marR="4800" marT="48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2 992 851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6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Литр</a:t>
                      </a:r>
                    </a:p>
                  </a:txBody>
                  <a:tcPr marL="4800" marR="4800" marT="4800" marB="0">
                    <a:lnL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9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6373" y="4240256"/>
            <a:ext cx="6121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Признаки нарушения части 12 статьи 21  44-ФЗ.</a:t>
            </a:r>
          </a:p>
          <a:p>
            <a:r>
              <a:rPr lang="ru-RU" sz="1400" dirty="0" smtClean="0"/>
              <a:t>Общее количество записей в ЕИС  </a:t>
            </a:r>
            <a:r>
              <a:rPr lang="ru-RU" sz="1400" b="1" dirty="0" smtClean="0"/>
              <a:t>1 462 </a:t>
            </a:r>
            <a:r>
              <a:rPr lang="ru-RU" sz="1400" dirty="0" smtClean="0"/>
              <a:t>шт.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68709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8</a:t>
            </a:fld>
            <a:endParaRPr lang="ru-RU" sz="11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59473" y="369297"/>
            <a:ext cx="6119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материалов информационного контроля для УФК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0100" y="853439"/>
          <a:ext cx="7764780" cy="3844641"/>
        </p:xfrm>
        <a:graphic>
          <a:graphicData uri="http://schemas.openxmlformats.org/drawingml/2006/table">
            <a:tbl>
              <a:tblPr/>
              <a:tblGrid>
                <a:gridCol w="1552956"/>
                <a:gridCol w="1552956"/>
                <a:gridCol w="1552956"/>
                <a:gridCol w="1552956"/>
                <a:gridCol w="1552956"/>
              </a:tblGrid>
              <a:tr h="3633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Наименование ТОФК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Наименование органа  финансового контроля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ИНН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Кол-во 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субъектов</a:t>
                      </a:r>
                      <a:b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контроля  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в 2017 году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Кол-во позиций Планов-графиков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УФК по Республике Татарстан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Министерство финансов Республики Татарстан 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1654019570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133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3 912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34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Краснодарскому краю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Департамент финансово-бюджетного надзора Краснодарского края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2308076951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89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2 409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Хабаровскому краю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Министерство финансов Хабаровского края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2700000176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142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Новосибирской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Контрольное Управление Новосибирской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5406722140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771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Ростовской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Министерство финансов Ростовской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6163030330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340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34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Саратовской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Контрольно-аналитический комитет Саратовской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6450082068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717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Свердловской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Министерство финансов Свердловской области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6661004608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4 115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34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УФК по г. Санкт-Петербургу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Комитет государственного финансового контроля Санкт-Петербурга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7841492353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82</a:t>
                      </a: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6 619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49">
                <a:tc>
                  <a:txBody>
                    <a:bodyPr/>
                    <a:lstStyle/>
                    <a:p>
                      <a:pPr marL="72000"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340" marR="3340" marT="3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19 025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348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9</a:t>
            </a:fld>
            <a:endParaRPr lang="ru-RU" sz="11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717357" y="726594"/>
            <a:ext cx="7848600" cy="108527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Информация в ЕИС по закупкам медицинского оборудования, содержащая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условные единицы измерения </a:t>
            </a:r>
          </a:p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Записи в ЕИС (Планы-графики) по закупкам медицинского оборудования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(Код ОКПД2 – 32.50)</a:t>
            </a:r>
          </a:p>
          <a:p>
            <a:pPr marL="285750" indent="-28575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868364"/>
              </p:ext>
            </p:extLst>
          </p:nvPr>
        </p:nvGraphicFramePr>
        <p:xfrm>
          <a:off x="990600" y="1828209"/>
          <a:ext cx="7247467" cy="212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742"/>
                <a:gridCol w="2361691"/>
                <a:gridCol w="3270034"/>
              </a:tblGrid>
              <a:tr h="733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единицы измерения 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Количество </a:t>
                      </a:r>
                      <a:r>
                        <a:rPr lang="ru-RU" sz="1500" b="1" dirty="0" smtClean="0">
                          <a:effectLst/>
                        </a:rPr>
                        <a:t>записей, </a:t>
                      </a:r>
                      <a:r>
                        <a:rPr lang="ru-RU" sz="1500" b="1" dirty="0">
                          <a:effectLst/>
                        </a:rPr>
                        <a:t>шт.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Сумма, руб.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единица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6 965   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катушка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 2   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</a:tr>
              <a:tr h="267175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штука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594   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</a:tr>
              <a:tr h="245904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банка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33   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</a:tr>
              <a:tr h="40648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7 594   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8 517 171 767,00 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319866" y="4080088"/>
          <a:ext cx="5139267" cy="655320"/>
        </p:xfrm>
        <a:graphic>
          <a:graphicData uri="http://schemas.openxmlformats.org/drawingml/2006/table">
            <a:tbl>
              <a:tblPr/>
              <a:tblGrid>
                <a:gridCol w="2862954"/>
                <a:gridCol w="2276313"/>
              </a:tblGrid>
              <a:tr h="1428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i="0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записей, </a:t>
                      </a:r>
                      <a:r>
                        <a:rPr lang="ru-RU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нулевой НМЦК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 нулевым количеством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16727" y="356756"/>
            <a:ext cx="6927273" cy="305103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3. Масштабирование инструментов, отработанных в проекте «ГСМ»</a:t>
            </a:r>
          </a:p>
        </p:txBody>
      </p:sp>
    </p:spTree>
    <p:extLst>
      <p:ext uri="{BB962C8B-B14F-4D97-AF65-F5344CB8AC3E}">
        <p14:creationId xmlns="" xmlns:p14="http://schemas.microsoft.com/office/powerpoint/2010/main" val="7663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10</a:t>
            </a:fld>
            <a:endParaRPr lang="ru-RU" sz="11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780011" y="814648"/>
            <a:ext cx="7848600" cy="83974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Записи в ЕИС (Размещение извещений)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по закупкам медицинского оборудования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(Код ОКПД2 – 32.50)</a:t>
            </a:r>
          </a:p>
          <a:p>
            <a:pPr marL="285750" indent="-28575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868364"/>
              </p:ext>
            </p:extLst>
          </p:nvPr>
        </p:nvGraphicFramePr>
        <p:xfrm>
          <a:off x="1002453" y="1738462"/>
          <a:ext cx="7247467" cy="2141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742"/>
                <a:gridCol w="2361691"/>
                <a:gridCol w="3270034"/>
              </a:tblGrid>
              <a:tr h="728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единицы измерения 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Количество </a:t>
                      </a:r>
                      <a:r>
                        <a:rPr lang="ru-RU" sz="1500" b="1" dirty="0" smtClean="0">
                          <a:effectLst/>
                        </a:rPr>
                        <a:t>записей, </a:t>
                      </a:r>
                      <a:r>
                        <a:rPr lang="ru-RU" sz="1500" b="1" dirty="0">
                          <a:effectLst/>
                        </a:rPr>
                        <a:t>шт.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Сумма, руб.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единица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29 305 025,00   </a:t>
                      </a:r>
                    </a:p>
                  </a:txBody>
                  <a:tcPr marL="68580" marR="68580" marT="0" marB="0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катушка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4 140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6 612 561 525,00   </a:t>
                      </a:r>
                    </a:p>
                  </a:txBody>
                  <a:tcPr marL="68580" marR="68580" marT="0" marB="0"/>
                </a:tc>
              </a:tr>
              <a:tr h="267175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штука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    1 365 342,00   </a:t>
                      </a:r>
                    </a:p>
                  </a:txBody>
                  <a:tcPr marL="68580" marR="68580" marT="0" marB="0"/>
                </a:tc>
              </a:tr>
              <a:tr h="245904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банка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303 033 434,00   </a:t>
                      </a:r>
                    </a:p>
                  </a:txBody>
                  <a:tcPr marL="68580" marR="68580" marT="0" marB="0"/>
                </a:tc>
              </a:tr>
              <a:tr h="40648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4 375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/>
                      </a:r>
                      <a:b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</a:t>
                      </a: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6 946 265 326,00  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63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11</a:t>
            </a:fld>
            <a:endParaRPr lang="ru-RU" sz="11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780011" y="860368"/>
            <a:ext cx="7848600" cy="83974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Записи в ЕИС (Реестр контрактов)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по закупкам медицинского оборудования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(Код ОКПД2 – 32.50)</a:t>
            </a:r>
          </a:p>
          <a:p>
            <a:pPr marL="285750" indent="-28575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868364"/>
              </p:ext>
            </p:extLst>
          </p:nvPr>
        </p:nvGraphicFramePr>
        <p:xfrm>
          <a:off x="1002453" y="1784182"/>
          <a:ext cx="7247467" cy="2120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742"/>
                <a:gridCol w="2361691"/>
                <a:gridCol w="3270034"/>
              </a:tblGrid>
              <a:tr h="728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единицы измерения </a:t>
                      </a:r>
                      <a:endParaRPr lang="ru-RU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Количество </a:t>
                      </a:r>
                      <a:r>
                        <a:rPr lang="ru-RU" sz="1500" b="1" dirty="0" smtClean="0">
                          <a:effectLst/>
                        </a:rPr>
                        <a:t>записей, </a:t>
                      </a:r>
                      <a:r>
                        <a:rPr lang="ru-RU" sz="1500" b="1" dirty="0">
                          <a:effectLst/>
                        </a:rPr>
                        <a:t>шт.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Сумма, руб.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единица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102 265 107,00   </a:t>
                      </a:r>
                    </a:p>
                  </a:txBody>
                  <a:tcPr marL="68580" marR="68580" marT="0" marB="0" anchor="b"/>
                </a:tc>
              </a:tr>
              <a:tr h="236343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катушка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2 290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3 739 163 712,00   </a:t>
                      </a:r>
                    </a:p>
                  </a:txBody>
                  <a:tcPr marL="68580" marR="68580" marT="0" marB="0" anchor="b"/>
                </a:tc>
              </a:tr>
              <a:tr h="267175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штука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77 598 985,00   </a:t>
                      </a:r>
                    </a:p>
                  </a:txBody>
                  <a:tcPr marL="68580" marR="68580" marT="0" marB="0" anchor="b"/>
                </a:tc>
              </a:tr>
              <a:tr h="245904">
                <a:tc>
                  <a:txBody>
                    <a:bodyPr/>
                    <a:lstStyle/>
                    <a:p>
                      <a:pPr marL="72000" algn="l" fontAlgn="t">
                        <a:spcBef>
                          <a:spcPts val="0"/>
                        </a:spcBef>
                      </a:pPr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Условная банка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63 442 436,00   </a:t>
                      </a:r>
                    </a:p>
                  </a:txBody>
                  <a:tcPr marL="68580" marR="68580" marT="0" marB="0" anchor="b"/>
                </a:tc>
              </a:tr>
              <a:tr h="40648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2 387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3 982 470 240,00   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663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29588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12</a:t>
            </a:fld>
            <a:endParaRPr lang="ru-RU" sz="11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89884" y="194695"/>
            <a:ext cx="5541316" cy="612879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4. Вопросы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методического и информационного обеспечения процесса контроля в сфере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закупок</a:t>
            </a:r>
            <a:endParaRPr lang="ru-RU" alt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9533" y="930522"/>
            <a:ext cx="82803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 smtClean="0">
                <a:solidFill>
                  <a:srgbClr val="002060"/>
                </a:solidFill>
              </a:rPr>
              <a:t>              Проект </a:t>
            </a:r>
            <a:r>
              <a:rPr lang="ru-RU" sz="1200" b="1" dirty="0">
                <a:solidFill>
                  <a:srgbClr val="002060"/>
                </a:solidFill>
              </a:rPr>
              <a:t>Стандарта внутренней организации контрольного мероприятия «Проверка соблюдения требований Федерального закона от 5 апреля 2013 г. № 44-ФЗ «О контрактной системе в сфере закупок товаров, работ, услуг для обеспечения государственных и муниципальных нужд».</a:t>
            </a:r>
          </a:p>
          <a:p>
            <a:r>
              <a:rPr lang="ru-RU" sz="1200" b="1" i="1" dirty="0">
                <a:solidFill>
                  <a:srgbClr val="002060"/>
                </a:solidFill>
              </a:rPr>
              <a:t> </a:t>
            </a:r>
            <a:r>
              <a:rPr lang="ru-RU" sz="1200" b="1" i="1" dirty="0" smtClean="0">
                <a:solidFill>
                  <a:srgbClr val="002060"/>
                </a:solidFill>
              </a:rPr>
              <a:t>Приложения</a:t>
            </a:r>
            <a:r>
              <a:rPr lang="ru-RU" sz="1200" b="1" i="1" dirty="0">
                <a:solidFill>
                  <a:srgbClr val="002060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002060"/>
                </a:solidFill>
              </a:rPr>
              <a:t>Форма </a:t>
            </a:r>
            <a:r>
              <a:rPr lang="ru-RU" sz="1200" dirty="0">
                <a:solidFill>
                  <a:srgbClr val="002060"/>
                </a:solidFill>
              </a:rPr>
              <a:t>«Паспорт контрольного мероприятия, проводимого в отношении закупок для обеспечения федеральных нужд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«Паспорт контрольного мероприятия, проводимого в отношении </a:t>
            </a:r>
            <a:r>
              <a:rPr lang="ru-RU" sz="1200" dirty="0" smtClean="0">
                <a:solidFill>
                  <a:srgbClr val="002060"/>
                </a:solidFill>
              </a:rPr>
              <a:t>органа </a:t>
            </a:r>
            <a:r>
              <a:rPr lang="ru-RU" sz="1200" dirty="0">
                <a:solidFill>
                  <a:srgbClr val="002060"/>
                </a:solidFill>
              </a:rPr>
              <a:t>государственного (муниципального) финансового контроля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«Сводный паспорт контрольных мероприятий в сфере закупок»</a:t>
            </a:r>
            <a:r>
              <a:rPr lang="ru-RU" sz="1200" i="1" dirty="0">
                <a:solidFill>
                  <a:srgbClr val="002060"/>
                </a:solidFill>
              </a:rPr>
              <a:t> за отчетный период</a:t>
            </a:r>
            <a:r>
              <a:rPr lang="ru-RU" sz="1200" i="1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«Типовая форма справки о результатах предварительного информационного контроля при проведении контроля в отношении закупок для обеспечения федеральных нужд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«Типовая программа камеральной проверки в отношении закупок для обеспечения федеральных нужд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«Типовая программа выездной проверки в отношении закупок для обеспечения федеральных нужд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«Запрос об истребовании документов для проведения камеральной проверки в отношении закупок для обеспечения федеральных нужд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Перечень основных возможных нарушений законодательства Российской Федерации и иных нормативных правовых актов о контрактной системе в сфере закупок товаров, работ, услуг для обеспечения государственных и муниципальных нужд, выявляемых органами Федерального казначейства при осуществлении контроля в сфере </a:t>
            </a:r>
            <a:r>
              <a:rPr lang="ru-RU" sz="1200" dirty="0" smtClean="0">
                <a:solidFill>
                  <a:srgbClr val="002060"/>
                </a:solidFill>
              </a:rPr>
              <a:t>закупок;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«Типовая форма справки о результатах предварительного информационного контроля при проведении проверки в отношении органа государственного (муниципального) финансового контроля</a:t>
            </a:r>
            <a:r>
              <a:rPr lang="ru-RU" sz="1200" dirty="0" smtClean="0">
                <a:solidFill>
                  <a:srgbClr val="002060"/>
                </a:solidFill>
              </a:rPr>
              <a:t>»;</a:t>
            </a:r>
            <a:endParaRPr lang="ru-RU" sz="12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</a:rPr>
              <a:t>Форма «Типовая программа выездной проверки в отношении органов государственного (муниципального) финансового контроля, являющихся органами (должностными лицами) исполнительной власти субъектов </a:t>
            </a:r>
            <a:r>
              <a:rPr lang="ru-RU" sz="1200" dirty="0" smtClean="0">
                <a:solidFill>
                  <a:srgbClr val="002060"/>
                </a:solidFill>
              </a:rPr>
              <a:t>Российской Федерации </a:t>
            </a:r>
            <a:r>
              <a:rPr lang="ru-RU" sz="1200" dirty="0">
                <a:solidFill>
                  <a:srgbClr val="002060"/>
                </a:solidFill>
              </a:rPr>
              <a:t>(местных администраций</a:t>
            </a:r>
            <a:r>
              <a:rPr lang="ru-RU" sz="1200" dirty="0" smtClean="0">
                <a:solidFill>
                  <a:srgbClr val="002060"/>
                </a:solidFill>
              </a:rPr>
              <a:t>)».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9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655627" y="4767264"/>
            <a:ext cx="34549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1100" b="1" smtClean="0"/>
              <a:pPr>
                <a:defRPr/>
              </a:pPr>
              <a:t>13</a:t>
            </a:fld>
            <a:endParaRPr lang="ru-RU" sz="1100" b="1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40607" y="926117"/>
            <a:ext cx="8229600" cy="336368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23441" y="1786479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2094046" y="1329511"/>
            <a:ext cx="5318875" cy="236577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  <a:p>
            <a:pPr marL="171450" indent="-171450" defTabSz="685800" eaLnBrk="0" hangingPunc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  <a:defRPr/>
            </a:pPr>
            <a:endParaRPr lang="ru-RU" sz="26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171450" indent="-171450" algn="ctr" defTabSz="685800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600" b="1" dirty="0">
                <a:solidFill>
                  <a:srgbClr val="002060"/>
                </a:solidFill>
                <a:latin typeface="+mn-lt"/>
                <a:cs typeface="+mn-cs"/>
              </a:rPr>
              <a:t>Спасибо за внимание</a:t>
            </a: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!</a:t>
            </a:r>
          </a:p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100" dirty="0">
              <a:latin typeface="+mn-lt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23441" y="3060160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448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28296</TotalTime>
  <Words>975</Words>
  <Application>Microsoft Office PowerPoint</Application>
  <PresentationFormat>Экран (16:9)</PresentationFormat>
  <Paragraphs>255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Андрей Мальцев</cp:lastModifiedBy>
  <cp:revision>1214</cp:revision>
  <cp:lastPrinted>2017-04-03T17:44:08Z</cp:lastPrinted>
  <dcterms:created xsi:type="dcterms:W3CDTF">2015-03-03T16:27:21Z</dcterms:created>
  <dcterms:modified xsi:type="dcterms:W3CDTF">2017-06-21T18:01:12Z</dcterms:modified>
</cp:coreProperties>
</file>