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6" r:id="rId2"/>
    <p:sldMasterId id="2147483709" r:id="rId3"/>
  </p:sldMasterIdLst>
  <p:notesMasterIdLst>
    <p:notesMasterId r:id="rId15"/>
  </p:notesMasterIdLst>
  <p:handoutMasterIdLst>
    <p:handoutMasterId r:id="rId16"/>
  </p:handoutMasterIdLst>
  <p:sldIdLst>
    <p:sldId id="277" r:id="rId4"/>
    <p:sldId id="305" r:id="rId5"/>
    <p:sldId id="306" r:id="rId6"/>
    <p:sldId id="293" r:id="rId7"/>
    <p:sldId id="294" r:id="rId8"/>
    <p:sldId id="295" r:id="rId9"/>
    <p:sldId id="285" r:id="rId10"/>
    <p:sldId id="304" r:id="rId11"/>
    <p:sldId id="286" r:id="rId12"/>
    <p:sldId id="303" r:id="rId13"/>
    <p:sldId id="290" r:id="rId14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FF99"/>
    <a:srgbClr val="FFFF66"/>
    <a:srgbClr val="88A9D2"/>
    <a:srgbClr val="FEF5DE"/>
    <a:srgbClr val="FFFFFF"/>
    <a:srgbClr val="FF7676"/>
    <a:srgbClr val="4ABE80"/>
    <a:srgbClr val="006600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93" autoAdjust="0"/>
    <p:restoredTop sz="95667" autoAdjust="0"/>
  </p:normalViewPr>
  <p:slideViewPr>
    <p:cSldViewPr snapToGrid="0">
      <p:cViewPr varScale="1">
        <p:scale>
          <a:sx n="101" d="100"/>
          <a:sy n="101" d="100"/>
        </p:scale>
        <p:origin x="90" y="1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117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Предусмотрено</c:v>
                </c:pt>
              </c:strCache>
            </c:strRef>
          </c:tx>
          <c:spPr>
            <a:solidFill>
              <a:schemeClr val="tx2"/>
            </a:solidFill>
            <a:ln>
              <a:solidFill>
                <a:schemeClr val="bg1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2021 год (Закон № 385-ФЗ)</c:v>
                </c:pt>
                <c:pt idx="1">
                  <c:v>2022 год (Закон № 390-ФЗ)</c:v>
                </c:pt>
                <c:pt idx="2">
                  <c:v>2023 год (Закон № 390-ФЗ)</c:v>
                </c:pt>
                <c:pt idx="3">
                  <c:v>2024 год (Закон № 390-ФЗ)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231</c:v>
                </c:pt>
                <c:pt idx="1">
                  <c:v>258</c:v>
                </c:pt>
                <c:pt idx="2">
                  <c:v>232</c:v>
                </c:pt>
                <c:pt idx="3">
                  <c:v>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09-4445-9A63-6C4463D7093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Распределено</c:v>
                </c:pt>
              </c:strCache>
            </c:strRef>
          </c:tx>
          <c:spPr>
            <a:solidFill>
              <a:srgbClr val="99CC00"/>
            </a:solidFill>
            <a:ln>
              <a:solidFill>
                <a:schemeClr val="bg1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00000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2021 год (Закон № 385-ФЗ)</c:v>
                </c:pt>
                <c:pt idx="1">
                  <c:v>2022 год (Закон № 390-ФЗ)</c:v>
                </c:pt>
                <c:pt idx="2">
                  <c:v>2023 год (Закон № 390-ФЗ)</c:v>
                </c:pt>
                <c:pt idx="3">
                  <c:v>2024 год (Закон № 390-ФЗ)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217</c:v>
                </c:pt>
                <c:pt idx="1">
                  <c:v>243</c:v>
                </c:pt>
                <c:pt idx="2">
                  <c:v>209</c:v>
                </c:pt>
                <c:pt idx="3">
                  <c:v>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09-4445-9A63-6C4463D70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"/>
        <c:axId val="677259600"/>
        <c:axId val="677260584"/>
      </c:barChart>
      <c:catAx>
        <c:axId val="677259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RU"/>
          </a:p>
        </c:txPr>
        <c:crossAx val="677260584"/>
        <c:crosses val="autoZero"/>
        <c:auto val="1"/>
        <c:lblAlgn val="ctr"/>
        <c:lblOffset val="100"/>
        <c:noMultiLvlLbl val="0"/>
      </c:catAx>
      <c:valAx>
        <c:axId val="677260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RU"/>
          </a:p>
        </c:txPr>
        <c:crossAx val="67725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000000"/>
          </a:solidFill>
          <a:latin typeface="Cambria" panose="02040503050406030204" pitchFamily="18" charset="0"/>
          <a:ea typeface="Cambria" panose="020405030504060302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18099647266309E-2"/>
          <c:y val="3.742764336726119E-2"/>
          <c:w val="0.8935831932832371"/>
          <c:h val="0.8527549775392544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Дотации за счёт 1% централизации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831-4EB9-9005-E5819FA44DA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5831-4EB9-9005-E5819FA44DAB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5831-4EB9-9005-E5819FA44DAB}"/>
              </c:ext>
            </c:extLst>
          </c:dPt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Лист1!$B$2:$B$6</c:f>
              <c:numCache>
                <c:formatCode>#\ ##0.0</c:formatCode>
                <c:ptCount val="5"/>
                <c:pt idx="0">
                  <c:v>203.26661670000001</c:v>
                </c:pt>
                <c:pt idx="1">
                  <c:v>188.9205901</c:v>
                </c:pt>
                <c:pt idx="2">
                  <c:v>241.22468610000001</c:v>
                </c:pt>
                <c:pt idx="3">
                  <c:v>256.74184750000001</c:v>
                </c:pt>
                <c:pt idx="4">
                  <c:v>276.29745639999999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31-4EB9-9005-E5819FA44DA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Дотации по методике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c:spPr>
          <c:invertIfNegative val="0"/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Лист1!$C$2:$C$6</c:f>
              <c:numCache>
                <c:formatCode>#\ ##0.0</c:formatCode>
                <c:ptCount val="5"/>
                <c:pt idx="0">
                  <c:v>299.23982452000001</c:v>
                </c:pt>
                <c:pt idx="1">
                  <c:v>313.87870815999997</c:v>
                </c:pt>
                <c:pt idx="2">
                  <c:v>289.78190624000001</c:v>
                </c:pt>
                <c:pt idx="3">
                  <c:v>283.19725527999992</c:v>
                </c:pt>
                <c:pt idx="4">
                  <c:v>277.33057260999999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831-4EB9-9005-E5819FA44DA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c:spPr>
          <c:invertIfNegative val="0"/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Лист1!$D$2:$D$6</c:f>
              <c:numCache>
                <c:formatCode>#\ ##0.0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831-4EB9-9005-E5819FA44DA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rgbClr val="FFC49F"/>
            </a:solidFill>
            <a:ln w="9525" cap="rnd">
              <a:noFill/>
              <a:round/>
            </a:ln>
          </c:spPr>
          <c:invertIfNegative val="0"/>
          <c:dPt>
            <c:idx val="2"/>
            <c:invertIfNegative val="0"/>
            <c:bubble3D val="0"/>
            <c:spPr>
              <a:solidFill>
                <a:srgbClr val="FFCC66"/>
              </a:solidFill>
              <a:ln w="9525" cap="rnd">
                <a:noFill/>
                <a:round/>
              </a:ln>
            </c:spPr>
            <c:extLst>
              <c:ext xmlns:c16="http://schemas.microsoft.com/office/drawing/2014/chart" uri="{C3380CC4-5D6E-409C-BE32-E72D297353CC}">
                <c16:uniqueId val="{00000004-5738-4482-B88C-18DF66FB3C9E}"/>
              </c:ext>
            </c:extLst>
          </c:dPt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Лист1!$E$2:$E$6</c:f>
              <c:numCache>
                <c:formatCode>#\ ##0.0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831-4EB9-9005-E5819FA44DA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Дотации с учетом инвентаризации</c:v>
                </c:pt>
              </c:strCache>
            </c:strRef>
          </c:tx>
          <c:spPr>
            <a:solidFill>
              <a:srgbClr val="FFCC66"/>
            </a:solidFill>
            <a:ln>
              <a:noFill/>
            </a:ln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5831-4EB9-9005-E5819FA44DA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5831-4EB9-9005-E5819FA44DAB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5831-4EB9-9005-E5819FA44DAB}"/>
              </c:ext>
            </c:extLst>
          </c:dPt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Лист1!$F$2:$F$6</c:f>
              <c:numCache>
                <c:formatCode>#\ ##0.0</c:formatCode>
                <c:ptCount val="5"/>
                <c:pt idx="0">
                  <c:v>215.35990338000013</c:v>
                </c:pt>
                <c:pt idx="1">
                  <c:v>215.48541354</c:v>
                </c:pt>
                <c:pt idx="2">
                  <c:v>227.57425385999997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831-4EB9-9005-E5819FA44DAB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Планируемый объем дотаций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8-5738-4482-B88C-18DF66FB3C9E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Нераспределенный резерв</c:v>
                </c:pt>
              </c:strCache>
            </c:strRef>
          </c:tx>
          <c:spPr>
            <a:solidFill>
              <a:srgbClr val="FFC49F"/>
            </a:solidFill>
            <a:ln>
              <a:noFill/>
            </a:ln>
          </c:spPr>
          <c:invertIfNegative val="0"/>
          <c:cat>
            <c:strRef>
              <c:f>Лист1!$A$2:$A$6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Лист1!$H$2:$H$6</c:f>
              <c:numCache>
                <c:formatCode>General</c:formatCode>
                <c:ptCount val="5"/>
                <c:pt idx="3" formatCode="#\ ##0.0">
                  <c:v>231.40247262000008</c:v>
                </c:pt>
                <c:pt idx="4" formatCode="#\ ##0.0">
                  <c:v>237.26915528999996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738-4482-B88C-18DF66FB3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80729344"/>
        <c:axId val="180730880"/>
      </c:barChart>
      <c:catAx>
        <c:axId val="180729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rgbClr val="080808"/>
                </a:solidFill>
              </a:defRPr>
            </a:pPr>
            <a:endParaRPr lang="ru-RU"/>
          </a:p>
        </c:txPr>
        <c:crossAx val="180730880"/>
        <c:crosses val="autoZero"/>
        <c:auto val="1"/>
        <c:lblAlgn val="ctr"/>
        <c:lblOffset val="100"/>
        <c:noMultiLvlLbl val="0"/>
      </c:catAx>
      <c:valAx>
        <c:axId val="180730880"/>
        <c:scaling>
          <c:orientation val="minMax"/>
          <c:max val="900"/>
          <c:min val="0"/>
        </c:scaling>
        <c:delete val="0"/>
        <c:axPos val="l"/>
        <c:majorGridlines>
          <c:spPr>
            <a:ln cap="rnd">
              <a:solidFill>
                <a:srgbClr val="B9CBBF"/>
              </a:solidFill>
              <a:prstDash val="lgDash"/>
              <a:bevel/>
            </a:ln>
          </c:spPr>
        </c:majorGridlines>
        <c:numFmt formatCode="#,##0" sourceLinked="0"/>
        <c:majorTickMark val="out"/>
        <c:minorTickMark val="none"/>
        <c:tickLblPos val="nextTo"/>
        <c:spPr>
          <a:noFill/>
          <a:ln w="0">
            <a:noFill/>
            <a:prstDash val="dash"/>
          </a:ln>
        </c:spPr>
        <c:txPr>
          <a:bodyPr rot="0" anchor="ctr" anchorCtr="1"/>
          <a:lstStyle/>
          <a:p>
            <a:pPr marL="0" algn="r">
              <a:defRPr sz="1600" b="1" spc="-20" baseline="0">
                <a:solidFill>
                  <a:srgbClr val="080808"/>
                </a:solidFill>
              </a:defRPr>
            </a:pPr>
            <a:endParaRPr lang="ru-RU"/>
          </a:p>
        </c:txPr>
        <c:crossAx val="180729344"/>
        <c:crosses val="autoZero"/>
        <c:crossBetween val="between"/>
        <c:majorUnit val="150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Cambria" panose="02040503050406030204" pitchFamily="18" charset="0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0.11951</cdr:x>
      <cdr:y>0.13113</cdr:y>
    </cdr:from>
    <cdr:to>
      <cdr:x>0.24033</cdr:x>
      <cdr:y>0.21127</cdr:y>
    </cdr:to>
    <cdr:sp macro="" textlink="">
      <cdr:nvSpPr>
        <cdr:cNvPr id="16" name="TextBox 7"/>
        <cdr:cNvSpPr txBox="1"/>
      </cdr:nvSpPr>
      <cdr:spPr>
        <a:xfrm xmlns:a="http://schemas.openxmlformats.org/drawingml/2006/main">
          <a:off x="1092767" y="755509"/>
          <a:ext cx="1104790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400" b="1" i="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93,9%</a:t>
          </a:r>
        </a:p>
      </cdr:txBody>
    </cdr:sp>
  </cdr:relSizeAnchor>
  <cdr:relSizeAnchor xmlns:cdr="http://schemas.openxmlformats.org/drawingml/2006/chartDrawing">
    <cdr:from>
      <cdr:x>0.34894</cdr:x>
      <cdr:y>0.06525</cdr:y>
    </cdr:from>
    <cdr:to>
      <cdr:x>0.46976</cdr:x>
      <cdr:y>0.14538</cdr:y>
    </cdr:to>
    <cdr:sp macro="" textlink="">
      <cdr:nvSpPr>
        <cdr:cNvPr id="17" name="TextBox 7"/>
        <cdr:cNvSpPr txBox="1"/>
      </cdr:nvSpPr>
      <cdr:spPr>
        <a:xfrm xmlns:a="http://schemas.openxmlformats.org/drawingml/2006/main">
          <a:off x="3190692" y="375949"/>
          <a:ext cx="1104790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2400" b="1" i="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94,2%</a:t>
          </a:r>
        </a:p>
      </cdr:txBody>
    </cdr:sp>
  </cdr:relSizeAnchor>
  <cdr:relSizeAnchor xmlns:cdr="http://schemas.openxmlformats.org/drawingml/2006/chartDrawing">
    <cdr:from>
      <cdr:x>0.09091</cdr:x>
      <cdr:y>0.59777</cdr:y>
    </cdr:from>
    <cdr:to>
      <cdr:x>0.24636</cdr:x>
      <cdr:y>0.70194</cdr:y>
    </cdr:to>
    <cdr:sp macro="" textlink="">
      <cdr:nvSpPr>
        <cdr:cNvPr id="18" name="TextBox 7"/>
        <cdr:cNvSpPr txBox="1"/>
      </cdr:nvSpPr>
      <cdr:spPr>
        <a:xfrm xmlns:a="http://schemas.openxmlformats.org/drawingml/2006/main">
          <a:off x="831272" y="3443962"/>
          <a:ext cx="1421477" cy="60016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2 844 млрд. руб. из</a:t>
          </a:r>
          <a:b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3 054 млрд. руб.</a:t>
          </a:r>
          <a:b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или </a:t>
          </a:r>
          <a:r>
            <a:rPr lang="ru-RU" sz="1100" b="1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93,1%</a:t>
          </a:r>
          <a:endParaRPr lang="ru-RU" sz="1100" b="1" i="0" dirty="0" smtClean="0">
            <a:solidFill>
              <a:srgbClr val="000000"/>
            </a:solidFill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0.32364</cdr:x>
      <cdr:y>0.59862</cdr:y>
    </cdr:from>
    <cdr:to>
      <cdr:x>0.47909</cdr:x>
      <cdr:y>0.70279</cdr:y>
    </cdr:to>
    <cdr:sp macro="" textlink="">
      <cdr:nvSpPr>
        <cdr:cNvPr id="19" name="TextBox 7"/>
        <cdr:cNvSpPr txBox="1"/>
      </cdr:nvSpPr>
      <cdr:spPr>
        <a:xfrm xmlns:a="http://schemas.openxmlformats.org/drawingml/2006/main">
          <a:off x="2959330" y="3448875"/>
          <a:ext cx="1421477" cy="60016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3 088 млрд. руб. из</a:t>
          </a:r>
          <a:b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3 229 млрд. руб.</a:t>
          </a:r>
          <a:b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или </a:t>
          </a:r>
          <a:r>
            <a:rPr lang="ru-RU" sz="1100" b="1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95,6%</a:t>
          </a:r>
          <a:endParaRPr lang="ru-RU" sz="1100" b="1" i="0" dirty="0" smtClean="0">
            <a:solidFill>
              <a:srgbClr val="000000"/>
            </a:solidFill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0.55727</cdr:x>
      <cdr:y>0.59643</cdr:y>
    </cdr:from>
    <cdr:to>
      <cdr:x>0.71273</cdr:x>
      <cdr:y>0.7006</cdr:y>
    </cdr:to>
    <cdr:sp macro="" textlink="">
      <cdr:nvSpPr>
        <cdr:cNvPr id="20" name="TextBox 7"/>
        <cdr:cNvSpPr txBox="1"/>
      </cdr:nvSpPr>
      <cdr:spPr>
        <a:xfrm xmlns:a="http://schemas.openxmlformats.org/drawingml/2006/main">
          <a:off x="5095702" y="3436242"/>
          <a:ext cx="1421476" cy="60016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3 010 млрд. руб. из</a:t>
          </a:r>
          <a:b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3 352 млрд. руб.</a:t>
          </a:r>
          <a:b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или </a:t>
          </a:r>
          <a:r>
            <a:rPr lang="ru-RU" b="1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89,8</a:t>
          </a:r>
          <a:r>
            <a:rPr lang="ru-RU" sz="1100" b="1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%</a:t>
          </a:r>
          <a:endParaRPr lang="ru-RU" sz="1100" b="1" i="0" dirty="0" smtClean="0">
            <a:solidFill>
              <a:srgbClr val="000000"/>
            </a:solidFill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0.79</cdr:x>
      <cdr:y>0.5958</cdr:y>
    </cdr:from>
    <cdr:to>
      <cdr:x>0.94364</cdr:x>
      <cdr:y>0.69997</cdr:y>
    </cdr:to>
    <cdr:sp macro="" textlink="">
      <cdr:nvSpPr>
        <cdr:cNvPr id="21" name="TextBox 7"/>
        <cdr:cNvSpPr txBox="1"/>
      </cdr:nvSpPr>
      <cdr:spPr>
        <a:xfrm xmlns:a="http://schemas.openxmlformats.org/drawingml/2006/main">
          <a:off x="7223760" y="3432616"/>
          <a:ext cx="1404851" cy="60016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3 041 млрд. руб. из</a:t>
          </a:r>
          <a:b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3 336 млрд. руб.</a:t>
          </a:r>
          <a:b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</a:br>
          <a:r>
            <a:rPr lang="ru-RU" sz="11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или </a:t>
          </a:r>
          <a:r>
            <a:rPr lang="ru-RU" sz="1100" b="1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91,2%</a:t>
          </a:r>
          <a:endParaRPr lang="ru-RU" sz="1100" b="1" i="0" dirty="0" smtClean="0">
            <a:solidFill>
              <a:srgbClr val="000000"/>
            </a:solidFill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51163" cy="498476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9" y="0"/>
            <a:ext cx="2951162" cy="498476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r">
              <a:defRPr sz="1200"/>
            </a:lvl1pPr>
          </a:lstStyle>
          <a:p>
            <a:fld id="{B3CB4F5B-9D95-454F-9831-6E59D7FC172A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442452"/>
            <a:ext cx="2951163" cy="498476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9" y="9442452"/>
            <a:ext cx="2951162" cy="498476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r">
              <a:defRPr sz="1200"/>
            </a:lvl1pPr>
          </a:lstStyle>
          <a:p>
            <a:fld id="{89D20B16-2FB8-49E3-8E12-E719BE096E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720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50475" cy="498773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0" y="3"/>
            <a:ext cx="2950475" cy="498773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r">
              <a:defRPr sz="1200"/>
            </a:lvl1pPr>
          </a:lstStyle>
          <a:p>
            <a:fld id="{E6107755-F227-4228-AE6C-161CAE5084F7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8" rIns="91418" bIns="457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4073"/>
            <a:ext cx="5447030" cy="3914239"/>
          </a:xfrm>
          <a:prstGeom prst="rect">
            <a:avLst/>
          </a:prstGeom>
        </p:spPr>
        <p:txBody>
          <a:bodyPr vert="horz" lIns="91418" tIns="45708" rIns="91418" bIns="457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2157"/>
            <a:ext cx="2950475" cy="498772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0" y="9442157"/>
            <a:ext cx="2950475" cy="498772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r">
              <a:defRPr sz="1200"/>
            </a:lvl1pPr>
          </a:lstStyle>
          <a:p>
            <a:fld id="{E856FCE1-ABAB-4C11-93F3-7CCB0DA980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444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0175" y="0"/>
            <a:ext cx="6688138" cy="50149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694824" y="5485281"/>
            <a:ext cx="5567039" cy="372625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815B1-5170-49A2-9828-FAF16E47C3C4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168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3775" y="746125"/>
            <a:ext cx="4979988" cy="3735388"/>
          </a:xfrm>
          <a:ln/>
        </p:spPr>
      </p:sp>
      <p:sp>
        <p:nvSpPr>
          <p:cNvPr id="133123" name="Rectangle 3"/>
          <p:cNvSpPr>
            <a:spLocks noGrp="1"/>
          </p:cNvSpPr>
          <p:nvPr>
            <p:ph type="body" idx="1"/>
          </p:nvPr>
        </p:nvSpPr>
        <p:spPr>
          <a:xfrm>
            <a:off x="332662" y="4729240"/>
            <a:ext cx="6422434" cy="4888444"/>
          </a:xfrm>
          <a:noFill/>
        </p:spPr>
        <p:txBody>
          <a:bodyPr lIns="88695" tIns="44350" rIns="88695" bIns="44350"/>
          <a:lstStyle/>
          <a:p>
            <a:pPr>
              <a:lnSpc>
                <a:spcPct val="90000"/>
              </a:lnSpc>
            </a:pPr>
            <a:endParaRPr lang="ru-RU" sz="11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28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DF7488-F959-4354-8519-2DD858B41BD7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228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788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27013" y="0"/>
            <a:ext cx="6497637" cy="4873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98549" y="4905401"/>
            <a:ext cx="6754321" cy="3797682"/>
          </a:xfrm>
        </p:spPr>
        <p:txBody>
          <a:bodyPr/>
          <a:lstStyle/>
          <a:p>
            <a:pPr indent="363251" algn="just"/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245">
              <a:defRPr/>
            </a:pPr>
            <a:fld id="{FF080ABB-6090-43ED-B2B2-2B20FD593ED4}" type="slidenum">
              <a:rPr lang="ru-RU">
                <a:solidFill>
                  <a:prstClr val="black"/>
                </a:solidFill>
                <a:latin typeface="Calibri"/>
              </a:rPr>
              <a:pPr defTabSz="914245">
                <a:defRPr/>
              </a:pPr>
              <a:t>4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2443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79388" y="0"/>
            <a:ext cx="6543675" cy="49085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97845" y="4939334"/>
            <a:ext cx="6705853" cy="5084755"/>
          </a:xfrm>
        </p:spPr>
        <p:txBody>
          <a:bodyPr/>
          <a:lstStyle/>
          <a:p>
            <a:pPr indent="356568" algn="just"/>
            <a:endParaRPr lang="ru-RU" sz="13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5758">
              <a:defRPr/>
            </a:pPr>
            <a:fld id="{DCDD3579-EFFF-41F8-8C5E-B1FF660ADBA2}" type="slidenum">
              <a:rPr lang="ru-RU">
                <a:solidFill>
                  <a:prstClr val="black"/>
                </a:solidFill>
                <a:latin typeface="Calibri"/>
              </a:rPr>
              <a:pPr defTabSz="905758">
                <a:defRPr/>
              </a:pPr>
              <a:t>5</a:t>
            </a:fld>
            <a:endParaRPr lang="ru-RU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7833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4325" y="19050"/>
            <a:ext cx="6372225" cy="47799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2" y="4800004"/>
            <a:ext cx="7001657" cy="5086876"/>
          </a:xfrm>
        </p:spPr>
        <p:txBody>
          <a:bodyPr/>
          <a:lstStyle/>
          <a:p>
            <a:pPr indent="181641" algn="just"/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2735">
              <a:defRPr/>
            </a:pPr>
            <a:fld id="{8225AC64-427E-4B58-8687-B02BC96EAD27}" type="slidenum">
              <a:rPr lang="ru-RU">
                <a:solidFill>
                  <a:prstClr val="black"/>
                </a:solidFill>
                <a:latin typeface="Calibri"/>
              </a:rPr>
              <a:pPr defTabSz="922735">
                <a:defRPr/>
              </a:pPr>
              <a:t>6</a:t>
            </a:fld>
            <a:endParaRPr lang="ru-RU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3034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6225" y="0"/>
            <a:ext cx="6453188" cy="4840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99260" y="4871719"/>
            <a:ext cx="6803140" cy="4805209"/>
          </a:xfrm>
        </p:spPr>
        <p:txBody>
          <a:bodyPr/>
          <a:lstStyle/>
          <a:p>
            <a:pPr indent="366654" algn="just"/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D3579-EFFF-41F8-8C5E-B1FF660ADBA2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410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6225" y="0"/>
            <a:ext cx="6453188" cy="4840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99260" y="4871719"/>
            <a:ext cx="6803140" cy="4805209"/>
          </a:xfrm>
        </p:spPr>
        <p:txBody>
          <a:bodyPr/>
          <a:lstStyle/>
          <a:p>
            <a:pPr indent="366654" algn="just"/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D3579-EFFF-41F8-8C5E-B1FF660ADBA2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7327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76225" y="0"/>
            <a:ext cx="6453188" cy="48402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99260" y="4871719"/>
            <a:ext cx="6803140" cy="4805209"/>
          </a:xfrm>
        </p:spPr>
        <p:txBody>
          <a:bodyPr/>
          <a:lstStyle/>
          <a:p>
            <a:pPr indent="366654" algn="just"/>
            <a:r>
              <a:rPr lang="ru-RU" sz="1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D3579-EFFF-41F8-8C5E-B1FF660ADBA2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291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50813" y="0"/>
            <a:ext cx="7159626" cy="5370513"/>
          </a:xfrm>
        </p:spPr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4885C7-51DE-4494-81BD-AE74B3395E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875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6700D-4265-4051-BBA3-00F23C3889B1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579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07AC8-4B89-4230-A843-6DC09E18C2F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110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475D5-73ED-4789-9340-CF77398BFC61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199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3253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0668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2249488"/>
            <a:ext cx="8229600" cy="4324350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37F9F-2458-4072-99F4-42F5BF429A7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2621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Сравнение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41342" y="2"/>
            <a:ext cx="463550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>
              <a:defRPr/>
            </a:pPr>
            <a:r>
              <a:rPr lang="ru-RU" sz="1846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1662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47184" cy="31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477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662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69012" cy="40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03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031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2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7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2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7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2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2" y="-1587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2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-1587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2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6" y="-787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62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62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41342" y="2"/>
            <a:ext cx="463550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>
              <a:defRPr/>
            </a:pPr>
            <a:r>
              <a:rPr lang="ru-RU" sz="1846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1662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47184" cy="31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477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662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69012" cy="40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03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031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7C948A7D-6C52-4157-BEA1-1B3B6891AE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20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77" y="15290"/>
            <a:ext cx="31212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20835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ложка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2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7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2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7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2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2" y="-1587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2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-1587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662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6" y="-787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62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662" dirty="0">
                <a:solidFill>
                  <a:prstClr val="white"/>
                </a:solidFill>
              </a:endParaRPr>
            </a:p>
          </p:txBody>
        </p:sp>
      </p:grp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7C948A7D-6C52-4157-BEA1-1B3B6891AE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574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6700D-4265-4051-BBA3-00F23C3889B1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931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747F8-47F5-4502-B4B4-EA021291FFC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362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392AA-BD59-4F72-9EE7-CC928CFC75BB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028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3B405-4EC3-4903-B855-61B61FE3A6CD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837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747F8-47F5-4502-B4B4-EA021291FFC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1054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C12CA-4BD4-407B-A24C-3A4427C5C226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756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ECEF2-A60B-48EF-A9BA-79BC0934D22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203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1E6DA-C153-4E04-A1CA-1644CC378CAC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6083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DD26A-4DBE-43D3-ADE6-062A9C4E528F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1292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A79DB-B367-4D02-A611-9A01CCBB9EE8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5473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07AC8-4B89-4230-A843-6DC09E18C2F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2894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475D5-73ED-4789-9340-CF77398BFC61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967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3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8977313" y="-1588"/>
            <a:ext cx="25400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8875713" y="0"/>
            <a:ext cx="6350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13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26"/>
          <p:cNvPicPr preferRelativeResize="0"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-1588"/>
            <a:ext cx="342900" cy="406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>
            <a:spLocks noChangeArrowheads="1"/>
          </p:cNvSpPr>
          <p:nvPr userDrawn="1"/>
        </p:nvSpPr>
        <p:spPr bwMode="auto">
          <a:xfrm>
            <a:off x="8540750" y="14288"/>
            <a:ext cx="4365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fld id="{25029BC5-01DE-4E50-9984-57707C0EE516}" type="slidenum">
              <a:rPr lang="ru-RU" smtClean="0">
                <a:solidFill>
                  <a:prstClr val="white"/>
                </a:solidFill>
              </a:rPr>
              <a:pPr algn="ctr" eaLnBrk="1" hangingPunct="1">
                <a:defRPr/>
              </a:pPr>
              <a:t>‹#›</a:t>
            </a:fld>
            <a:endParaRPr lang="ru-RU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216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892377" y="6530877"/>
            <a:ext cx="151587" cy="20781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095733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392AA-BD59-4F72-9EE7-CC928CFC75BB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599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3B405-4EC3-4903-B855-61B61FE3A6CD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65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C12CA-4BD4-407B-A24C-3A4427C5C226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273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ECEF2-A60B-48EF-A9BA-79BC0934D22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381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1E6DA-C153-4E04-A1CA-1644CC378CAC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70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DD26A-4DBE-43D3-ADE6-062A9C4E528F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32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A79DB-B367-4D02-A611-9A01CCBB9EE8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9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BF3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текста</a:t>
            </a:r>
          </a:p>
          <a:p>
            <a:pPr lvl="1"/>
            <a:r>
              <a:rPr lang="ru-RU" altLang="ru-RU" dirty="0" smtClean="0"/>
              <a:t>Второй уровень</a:t>
            </a:r>
          </a:p>
          <a:p>
            <a:pPr lvl="2"/>
            <a:r>
              <a:rPr lang="ru-RU" altLang="ru-RU" dirty="0" smtClean="0"/>
              <a:t>Третий уровень</a:t>
            </a:r>
          </a:p>
          <a:p>
            <a:pPr lvl="3"/>
            <a:r>
              <a:rPr lang="ru-RU" altLang="ru-RU" dirty="0" smtClean="0"/>
              <a:t>Четвертый уровень</a:t>
            </a:r>
          </a:p>
          <a:p>
            <a:pPr lvl="4"/>
            <a:r>
              <a:rPr lang="ru-RU" alt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05935E-5F08-40FD-8FAA-FD879793EF80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 bwMode="invGray">
          <a:xfrm>
            <a:off x="9085263" y="793"/>
            <a:ext cx="57150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 bwMode="invGray">
          <a:xfrm>
            <a:off x="9043988" y="793"/>
            <a:ext cx="28575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 userDrawn="1"/>
        </p:nvSpPr>
        <p:spPr bwMode="invGray">
          <a:xfrm>
            <a:off x="9024938" y="793"/>
            <a:ext cx="9525" cy="309600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 userDrawn="1"/>
        </p:nvSpPr>
        <p:spPr bwMode="invGray">
          <a:xfrm>
            <a:off x="8977313" y="793"/>
            <a:ext cx="25400" cy="309600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 userDrawn="1"/>
        </p:nvSpPr>
        <p:spPr bwMode="invGray">
          <a:xfrm>
            <a:off x="8915400" y="2381"/>
            <a:ext cx="55563" cy="30960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 bwMode="invGray">
          <a:xfrm>
            <a:off x="8875713" y="2381"/>
            <a:ext cx="6350" cy="30960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 userDrawn="1"/>
        </p:nvSpPr>
        <p:spPr bwMode="auto">
          <a:xfrm>
            <a:off x="8540750" y="14288"/>
            <a:ext cx="4365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fld id="{25029BC5-01DE-4E50-9984-57707C0EE516}" type="slidenum">
              <a:rPr lang="ru-RU" smtClean="0">
                <a:solidFill>
                  <a:prstClr val="white"/>
                </a:solidFill>
              </a:rPr>
              <a:pPr algn="ctr" eaLnBrk="1" hangingPunct="1">
                <a:defRPr/>
              </a:pPr>
              <a:t>‹#›</a:t>
            </a:fld>
            <a:endParaRPr lang="ru-RU" dirty="0" smtClean="0">
              <a:solidFill>
                <a:prstClr val="white"/>
              </a:solidFill>
            </a:endParaRPr>
          </a:p>
        </p:txBody>
      </p:sp>
      <p:pic>
        <p:nvPicPr>
          <p:cNvPr id="24" name="Рисунок 23" descr="Герб МФ (2)"/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40" y="8620"/>
            <a:ext cx="422523" cy="475532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sx="103000" sy="103000" algn="t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1950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88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Дата 2"/>
          <p:cNvSpPr>
            <a:spLocks noGrp="1"/>
          </p:cNvSpPr>
          <p:nvPr>
            <p:ph type="dt" sz="half" idx="2"/>
          </p:nvPr>
        </p:nvSpPr>
        <p:spPr>
          <a:xfrm>
            <a:off x="6583974" y="612775"/>
            <a:ext cx="958362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38">
                <a:solidFill>
                  <a:schemeClr val="accent2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 dirty="0">
              <a:solidFill>
                <a:srgbClr val="438086"/>
              </a:solidFill>
            </a:endParaRPr>
          </a:p>
        </p:txBody>
      </p:sp>
      <p:sp>
        <p:nvSpPr>
          <p:cNvPr id="1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6174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38" dirty="0">
                <a:solidFill>
                  <a:schemeClr val="accent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438086"/>
              </a:solidFill>
            </a:endParaRPr>
          </a:p>
        </p:txBody>
      </p:sp>
      <p:sp>
        <p:nvSpPr>
          <p:cNvPr id="1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173915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>
              <a:defRPr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CA8C7D-5002-44B9-BE1C-CBCC48AE0C3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40728" y="1"/>
            <a:ext cx="464526" cy="379413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>
              <a:defRPr/>
            </a:pPr>
            <a:r>
              <a:rPr lang="ru-RU" sz="1846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1662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32" name="Прямоугольник 17"/>
          <p:cNvSpPr>
            <a:spLocks noChangeArrowheads="1"/>
          </p:cNvSpPr>
          <p:nvPr userDrawn="1"/>
        </p:nvSpPr>
        <p:spPr bwMode="auto">
          <a:xfrm>
            <a:off x="964223" y="-20638"/>
            <a:ext cx="247184" cy="31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477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1662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" name="TextBox 13"/>
          <p:cNvSpPr txBox="1">
            <a:spLocks noChangeArrowheads="1"/>
          </p:cNvSpPr>
          <p:nvPr userDrawn="1"/>
        </p:nvSpPr>
        <p:spPr bwMode="auto">
          <a:xfrm>
            <a:off x="775189" y="-61913"/>
            <a:ext cx="369012" cy="40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031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031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086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92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Arial" charset="0"/>
        </a:defRPr>
      </a:lvl5pPr>
      <a:lvl6pPr marL="422041" algn="l" rtl="0" fontAlgn="base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Trebuchet MS" pitchFamily="34" charset="0"/>
        </a:defRPr>
      </a:lvl6pPr>
      <a:lvl7pPr marL="844083" algn="l" rtl="0" fontAlgn="base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Trebuchet MS" pitchFamily="34" charset="0"/>
        </a:defRPr>
      </a:lvl7pPr>
      <a:lvl8pPr marL="1266124" algn="l" rtl="0" fontAlgn="base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Trebuchet MS" pitchFamily="34" charset="0"/>
        </a:defRPr>
      </a:lvl8pPr>
      <a:lvl9pPr marL="1688165" algn="l" rtl="0" fontAlgn="base">
        <a:spcBef>
          <a:spcPct val="0"/>
        </a:spcBef>
        <a:spcAft>
          <a:spcPct val="0"/>
        </a:spcAft>
        <a:defRPr sz="3692">
          <a:solidFill>
            <a:schemeClr val="tx2"/>
          </a:solidFill>
          <a:latin typeface="Trebuchet MS" pitchFamily="34" charset="0"/>
        </a:defRPr>
      </a:lvl9pPr>
    </p:titleStyle>
    <p:bodyStyle>
      <a:lvl1pPr marL="337047" indent="-235933" algn="l" rtl="0" eaLnBrk="0" fontAlgn="base" hangingPunct="0">
        <a:spcBef>
          <a:spcPts val="277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06684" indent="-227141" algn="l" rtl="0" eaLnBrk="0" fontAlgn="base" hangingPunct="0">
        <a:spcBef>
          <a:spcPts val="277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851410" indent="-202228" algn="l" rtl="0" eaLnBrk="0" fontAlgn="base" hangingPunct="0">
        <a:spcBef>
          <a:spcPts val="277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15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88808" indent="-184643" algn="l" rtl="0" eaLnBrk="0" fontAlgn="base" hangingPunct="0">
        <a:spcBef>
          <a:spcPts val="277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31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2244" indent="-168524" algn="l" rtl="0" eaLnBrk="0" fontAlgn="base" hangingPunct="0">
        <a:spcBef>
          <a:spcPts val="27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1846" kern="1200">
          <a:solidFill>
            <a:srgbClr val="A04DA3"/>
          </a:solidFill>
          <a:latin typeface="+mn-lt"/>
          <a:ea typeface="+mn-ea"/>
          <a:cs typeface="+mn-cs"/>
        </a:defRPr>
      </a:lvl5pPr>
      <a:lvl6pPr marL="1485585" indent="-168817" algn="l" rtl="0" eaLnBrk="1" latinLnBrk="0" hangingPunct="1">
        <a:spcBef>
          <a:spcPts val="277"/>
        </a:spcBef>
        <a:buClr>
          <a:schemeClr val="accent3"/>
        </a:buClr>
        <a:buFont typeface="Georgia"/>
        <a:buChar char="▫"/>
        <a:defRPr kumimoji="0" sz="1662" kern="1200">
          <a:solidFill>
            <a:schemeClr val="accent3"/>
          </a:solidFill>
          <a:latin typeface="+mn-lt"/>
          <a:ea typeface="+mn-ea"/>
          <a:cs typeface="+mn-cs"/>
        </a:defRPr>
      </a:lvl6pPr>
      <a:lvl7pPr marL="1688165" indent="-168817" algn="l" rtl="0" eaLnBrk="1" latinLnBrk="0" hangingPunct="1">
        <a:spcBef>
          <a:spcPts val="277"/>
        </a:spcBef>
        <a:buClr>
          <a:schemeClr val="accent3"/>
        </a:buClr>
        <a:buFont typeface="Georgia"/>
        <a:buChar char="▫"/>
        <a:defRPr kumimoji="0" sz="1477" kern="1200">
          <a:solidFill>
            <a:schemeClr val="accent3"/>
          </a:solidFill>
          <a:latin typeface="+mn-lt"/>
          <a:ea typeface="+mn-ea"/>
          <a:cs typeface="+mn-cs"/>
        </a:defRPr>
      </a:lvl7pPr>
      <a:lvl8pPr marL="1873863" indent="-168817" algn="l" rtl="0" eaLnBrk="1" latinLnBrk="0" hangingPunct="1">
        <a:spcBef>
          <a:spcPts val="277"/>
        </a:spcBef>
        <a:buClr>
          <a:schemeClr val="accent3"/>
        </a:buClr>
        <a:buFont typeface="Georgia"/>
        <a:buChar char="◦"/>
        <a:defRPr kumimoji="0" sz="1385" kern="1200">
          <a:solidFill>
            <a:schemeClr val="accent3"/>
          </a:solidFill>
          <a:latin typeface="+mn-lt"/>
          <a:ea typeface="+mn-ea"/>
          <a:cs typeface="+mn-cs"/>
        </a:defRPr>
      </a:lvl8pPr>
      <a:lvl9pPr marL="2068002" indent="-168817" algn="l" rtl="0" eaLnBrk="1" latinLnBrk="0" hangingPunct="1">
        <a:spcBef>
          <a:spcPts val="277"/>
        </a:spcBef>
        <a:buClr>
          <a:schemeClr val="accent3"/>
        </a:buClr>
        <a:buFont typeface="Georgia"/>
        <a:buChar char="◦"/>
        <a:defRPr kumimoji="0" sz="1292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BF3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текста</a:t>
            </a:r>
          </a:p>
          <a:p>
            <a:pPr lvl="1"/>
            <a:r>
              <a:rPr lang="ru-RU" altLang="ru-RU" dirty="0" smtClean="0"/>
              <a:t>Второй уровень</a:t>
            </a:r>
          </a:p>
          <a:p>
            <a:pPr lvl="2"/>
            <a:r>
              <a:rPr lang="ru-RU" altLang="ru-RU" dirty="0" smtClean="0"/>
              <a:t>Третий уровень</a:t>
            </a:r>
          </a:p>
          <a:p>
            <a:pPr lvl="3"/>
            <a:r>
              <a:rPr lang="ru-RU" altLang="ru-RU" dirty="0" smtClean="0"/>
              <a:t>Четвертый уровень</a:t>
            </a:r>
          </a:p>
          <a:p>
            <a:pPr lvl="4"/>
            <a:r>
              <a:rPr lang="ru-RU" alt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05935E-5F08-40FD-8FAA-FD879793EF80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 bwMode="invGray">
          <a:xfrm>
            <a:off x="9085263" y="793"/>
            <a:ext cx="57150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 bwMode="invGray">
          <a:xfrm>
            <a:off x="9043988" y="793"/>
            <a:ext cx="28575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 userDrawn="1"/>
        </p:nvSpPr>
        <p:spPr bwMode="invGray">
          <a:xfrm>
            <a:off x="9024938" y="793"/>
            <a:ext cx="9525" cy="309600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 userDrawn="1"/>
        </p:nvSpPr>
        <p:spPr bwMode="invGray">
          <a:xfrm>
            <a:off x="8977313" y="793"/>
            <a:ext cx="25400" cy="309600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 userDrawn="1"/>
        </p:nvSpPr>
        <p:spPr bwMode="invGray">
          <a:xfrm>
            <a:off x="8915400" y="2381"/>
            <a:ext cx="55563" cy="30960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 bwMode="invGray">
          <a:xfrm>
            <a:off x="8875713" y="2381"/>
            <a:ext cx="6350" cy="30960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Рисунок 19" descr="Герб МФ (2)"/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3572"/>
            <a:ext cx="342900" cy="41037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/>
          <p:cNvSpPr txBox="1">
            <a:spLocks noChangeArrowheads="1"/>
          </p:cNvSpPr>
          <p:nvPr userDrawn="1"/>
        </p:nvSpPr>
        <p:spPr bwMode="auto">
          <a:xfrm>
            <a:off x="8540750" y="14288"/>
            <a:ext cx="4365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fld id="{25029BC5-01DE-4E50-9984-57707C0EE516}" type="slidenum">
              <a:rPr lang="ru-RU" smtClean="0">
                <a:solidFill>
                  <a:prstClr val="white"/>
                </a:solidFill>
              </a:rPr>
              <a:pPr algn="ctr" eaLnBrk="1" hangingPunct="1">
                <a:defRPr/>
              </a:pPr>
              <a:t>‹#›</a:t>
            </a:fld>
            <a:endParaRPr lang="ru-RU" dirty="0" smtClean="0">
              <a:solidFill>
                <a:prstClr val="white"/>
              </a:solidFill>
            </a:endParaRPr>
          </a:p>
        </p:txBody>
      </p:sp>
      <p:sp>
        <p:nvSpPr>
          <p:cNvPr id="22" name="Прямоугольник 4"/>
          <p:cNvSpPr>
            <a:spLocks noChangeArrowheads="1"/>
          </p:cNvSpPr>
          <p:nvPr userDrawn="1"/>
        </p:nvSpPr>
        <p:spPr bwMode="auto">
          <a:xfrm>
            <a:off x="1692000" y="8798"/>
            <a:ext cx="5760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di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prstClr val="white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Департамент межбюджетных отношений</a:t>
            </a:r>
          </a:p>
        </p:txBody>
      </p:sp>
    </p:spTree>
    <p:extLst>
      <p:ext uri="{BB962C8B-B14F-4D97-AF65-F5344CB8AC3E}">
        <p14:creationId xmlns:p14="http://schemas.microsoft.com/office/powerpoint/2010/main" val="3856420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>
            <a:spLocks noChangeArrowheads="1"/>
          </p:cNvSpPr>
          <p:nvPr/>
        </p:nvSpPr>
        <p:spPr bwMode="auto">
          <a:xfrm>
            <a:off x="0" y="2673402"/>
            <a:ext cx="9144000" cy="143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3700" b="1" i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3700" b="1" i="1" dirty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межбюджетных отношений </a:t>
            </a:r>
            <a:r>
              <a:rPr lang="ru-RU" sz="3700" b="1" i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700" b="1" i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700" b="1" i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700" b="1" i="1" dirty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2022-2024 </a:t>
            </a:r>
            <a:r>
              <a:rPr lang="ru-RU" sz="3700" b="1" i="1" dirty="0" smtClean="0">
                <a:solidFill>
                  <a:srgbClr val="005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</a:t>
            </a:r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00" y="4789867"/>
            <a:ext cx="9143999" cy="2068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316416" y="0"/>
            <a:ext cx="504056" cy="2606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6" name="Рисунок 5" descr="Герб МФ (2)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36" y="476672"/>
            <a:ext cx="2055457" cy="2313329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sx="103000" sy="103000" algn="tl" rotWithShape="0">
              <a:prstClr val="black">
                <a:alpha val="20000"/>
              </a:prstClr>
            </a:outerShdw>
          </a:effectLst>
        </p:spPr>
      </p:pic>
      <p:sp>
        <p:nvSpPr>
          <p:cNvPr id="7" name="Rectangle 15"/>
          <p:cNvSpPr/>
          <p:nvPr/>
        </p:nvSpPr>
        <p:spPr>
          <a:xfrm>
            <a:off x="-9000" y="4748733"/>
            <a:ext cx="9162000" cy="72000"/>
          </a:xfrm>
          <a:prstGeom prst="rect">
            <a:avLst/>
          </a:prstGeom>
          <a:solidFill>
            <a:srgbClr val="007635"/>
          </a:solidFill>
        </p:spPr>
        <p:txBody>
          <a:bodyPr wrap="square" anchor="ctr">
            <a:spAutoFit/>
          </a:bodyPr>
          <a:lstStyle/>
          <a:p>
            <a:pPr marL="504000"/>
            <a:endParaRPr lang="en-US" sz="2000" dirty="0">
              <a:solidFill>
                <a:prstClr val="white">
                  <a:lumMod val="95000"/>
                </a:prstClr>
              </a:solidFill>
              <a:latin typeface="Bookman Old Style" panose="02050604050505020204" pitchFamily="18" charset="0"/>
              <a:cs typeface="DINCondensedC"/>
            </a:endParaRPr>
          </a:p>
        </p:txBody>
      </p:sp>
      <p:sp>
        <p:nvSpPr>
          <p:cNvPr id="8" name="Rectangle 15"/>
          <p:cNvSpPr/>
          <p:nvPr/>
        </p:nvSpPr>
        <p:spPr>
          <a:xfrm flipH="1">
            <a:off x="8794663" y="4535114"/>
            <a:ext cx="360000" cy="216000"/>
          </a:xfrm>
          <a:prstGeom prst="rtTriangle">
            <a:avLst/>
          </a:prstGeom>
          <a:solidFill>
            <a:srgbClr val="007635"/>
          </a:solidFill>
        </p:spPr>
        <p:txBody>
          <a:bodyPr wrap="square" anchor="ctr">
            <a:spAutoFit/>
          </a:bodyPr>
          <a:lstStyle/>
          <a:p>
            <a:pPr marL="180975">
              <a:lnSpc>
                <a:spcPct val="95000"/>
              </a:lnSpc>
            </a:pPr>
            <a:endParaRPr lang="en-US" sz="2000" dirty="0">
              <a:solidFill>
                <a:prstClr val="white">
                  <a:lumMod val="95000"/>
                </a:prstClr>
              </a:solidFill>
              <a:latin typeface="Bookman Old Style" panose="02050604050505020204" pitchFamily="18" charset="0"/>
              <a:cs typeface="DINCondensedC"/>
            </a:endParaRPr>
          </a:p>
        </p:txBody>
      </p:sp>
      <p:sp>
        <p:nvSpPr>
          <p:cNvPr id="9" name="Rectangle 15"/>
          <p:cNvSpPr/>
          <p:nvPr/>
        </p:nvSpPr>
        <p:spPr>
          <a:xfrm rot="10800000" flipH="1">
            <a:off x="-8730" y="4812233"/>
            <a:ext cx="360000" cy="216000"/>
          </a:xfrm>
          <a:prstGeom prst="rtTriangle">
            <a:avLst/>
          </a:prstGeom>
          <a:solidFill>
            <a:srgbClr val="007635"/>
          </a:solidFill>
        </p:spPr>
        <p:txBody>
          <a:bodyPr wrap="square" anchor="ctr">
            <a:spAutoFit/>
          </a:bodyPr>
          <a:lstStyle/>
          <a:p>
            <a:pPr marL="180975">
              <a:lnSpc>
                <a:spcPct val="95000"/>
              </a:lnSpc>
            </a:pPr>
            <a:endParaRPr lang="en-US" sz="2000" dirty="0">
              <a:solidFill>
                <a:prstClr val="white">
                  <a:lumMod val="95000"/>
                </a:prstClr>
              </a:solidFill>
              <a:latin typeface="Bookman Old Style" panose="02050604050505020204" pitchFamily="18" charset="0"/>
              <a:cs typeface="DINCondensedC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" y="4062684"/>
            <a:ext cx="91349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Monotype Corsiva" panose="03010101010201010101" pitchFamily="66" charset="0"/>
              </a:rPr>
              <a:t>Исполняющий обязанности директора </a:t>
            </a:r>
            <a:r>
              <a:rPr lang="ru-RU" sz="2000" dirty="0">
                <a:latin typeface="Monotype Corsiva" panose="03010101010201010101" pitchFamily="66" charset="0"/>
              </a:rPr>
              <a:t>Департамента межбюджетных отношений </a:t>
            </a:r>
          </a:p>
          <a:p>
            <a:pPr algn="ctr"/>
            <a:r>
              <a:rPr lang="ru-RU" sz="2000" dirty="0" smtClean="0">
                <a:latin typeface="Monotype Corsiva" panose="03010101010201010101" pitchFamily="66" charset="0"/>
              </a:rPr>
              <a:t>Васильев </a:t>
            </a:r>
            <a:r>
              <a:rPr lang="ru-RU" sz="2000" smtClean="0">
                <a:latin typeface="Monotype Corsiva" panose="03010101010201010101" pitchFamily="66" charset="0"/>
              </a:rPr>
              <a:t>Вадим Викторович</a:t>
            </a:r>
            <a:endParaRPr lang="ru-RU" sz="20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87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097" y="699720"/>
            <a:ext cx="8856984" cy="6153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I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. Реструктурированная задолженность подлежит погашению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до 2029 года включительно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, 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в 2021-2024 годах по 5% суммы задолженности ежегодно, в 2025-2029 годах ежегодно равными долями от остатка суммы задолженности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, при условии принятия обязательств по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ограничению дефицита,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поэтапному сокращению доли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госдолга,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включая задолженности по рыночным заимствованиям.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II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.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 2021 году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средства бюджета субъекта РФ, высвобождаемые в результате снижения объема погашения задолженности 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(разница между действующим графиком и новыми предложениями)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,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подлежат направлению: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на осуществление субъектом бюджетных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инвестиций в объекты инфраструктуры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 целях реализации новых инвестиционных проектов 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(</a:t>
            </a:r>
            <a:r>
              <a:rPr kumimoji="0" lang="ru-RU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высвобожд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. от реструктуризации 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2020-2021 годов)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; 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на профилактику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и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устранение 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COVID-19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 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(</a:t>
            </a:r>
            <a:r>
              <a:rPr kumimoji="0" lang="ru-RU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высвобожд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. от реструктуризации 2020 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года)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; 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на компенсацию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снижения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налоговых и неналоговых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доходов 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(</a:t>
            </a:r>
            <a:r>
              <a:rPr kumimoji="0" lang="ru-RU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высвобожд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. от реструктуризации 2020 года)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; 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на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обеспечение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расходов связанных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с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реализацией региональных проектов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, обеспечивающих достижение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целей,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показателей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и результатов федеральных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проектов 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(</a:t>
            </a:r>
            <a:r>
              <a:rPr kumimoji="0" lang="ru-RU" sz="1200" b="0" i="1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высвобожд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. от реструктуризации 2020 года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)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ru-RU" sz="1200" b="1" i="1" u="none" strike="noStrike" kern="1200" cap="none" spc="0" normalizeH="0" baseline="0" noProof="0" dirty="0" smtClean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III.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2022 году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высвобождаемые средства бюджета субъекта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РФ (от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реструктуризации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2020-2021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годов) </a:t>
            </a:r>
            <a:r>
              <a:rPr kumimoji="0" lang="ru-RU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(ФЗ о внесении изменений в БКРФ и особенности исп. в 2022 г.)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подлежат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направлению: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на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создание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 и (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или)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реконструкцию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(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модернизацию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)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объектов инфраструктуры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,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технологическое присоединение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к сетям инженерно-технического обеспечения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целях реализации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новых инвестиционных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проектов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;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на профилактику и устранение 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COVID-19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 </a:t>
            </a:r>
            <a:r>
              <a:rPr kumimoji="0" lang="ru-RU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. 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IV.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Средства бюджета субъекта РФ, высвобождаемые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 2023-2024 годах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,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подлежат направлению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на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создание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и (или) реконструкцию (модернизацию) объектов инфраструктуры,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технологическое присоединение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к сетям инженерно-технического обеспечения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 целях реализации новых инвестиционных проектов 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(</a:t>
            </a:r>
            <a:r>
              <a:rPr kumimoji="0" lang="ru-RU" sz="1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высвобожд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. от реструктуризации 2020-2021 годов)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 </a:t>
            </a:r>
            <a:r>
              <a:rPr kumimoji="0" lang="ru-RU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. 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ru-RU" sz="1200" b="0" i="1" u="none" strike="noStrike" kern="1200" cap="none" spc="0" normalizeH="0" baseline="0" noProof="0" dirty="0" smtClean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V.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Правительство РФ вправе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списать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задолженность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 субъекта по бюджетным кредитам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в объеме поступления налоговых доходов в федеральный бюджет от реализации новых инвестиционных проектов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1" u="none" strike="noStrike" kern="1200" cap="none" spc="0" normalizeH="0" baseline="0" noProof="0" dirty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Справочно</a:t>
            </a:r>
            <a:r>
              <a:rPr kumimoji="0" lang="ru-RU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/>
              </a:rPr>
              <a:t>: объем высвобождаемых – 628,6 млрд. рублей.</a:t>
            </a:r>
            <a:endParaRPr kumimoji="0" lang="ru-RU" sz="1200" b="1" i="1" u="none" strike="noStrike" kern="1200" cap="none" spc="0" normalizeH="0" baseline="0" noProof="0" dirty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097" y="266154"/>
            <a:ext cx="8935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Условия реструктуризации задолженности </a:t>
            </a: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бюджетных кредитов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65175" y="0"/>
            <a:ext cx="896983" cy="304800"/>
          </a:xfrm>
          <a:prstGeom prst="rect">
            <a:avLst/>
          </a:prstGeom>
          <a:solidFill>
            <a:srgbClr val="02843D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1402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8902" y="235255"/>
            <a:ext cx="9143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000" b="1" kern="0" dirty="0" smtClean="0">
                <a:solidFill>
                  <a:srgbClr val="005828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Изменения* в правила </a:t>
            </a:r>
            <a:r>
              <a:rPr lang="ru-RU" sz="2000" b="1" kern="0" dirty="0">
                <a:solidFill>
                  <a:srgbClr val="005828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проведения реструктуризации обязательств (задолженности) регионов по </a:t>
            </a:r>
            <a:r>
              <a:rPr lang="ru-RU" sz="2000" b="1" kern="0" dirty="0" smtClean="0">
                <a:solidFill>
                  <a:srgbClr val="005828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бюджетным кредитам</a:t>
            </a:r>
          </a:p>
          <a:p>
            <a:pPr lvl="0" algn="ctr">
              <a:defRPr/>
            </a:pPr>
            <a:r>
              <a:rPr lang="ru-RU" sz="1600" i="1" kern="0" dirty="0" smtClean="0">
                <a:solidFill>
                  <a:srgbClr val="005828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(постановление </a:t>
            </a:r>
            <a:r>
              <a:rPr lang="ru-RU" sz="1600" i="1" kern="0" dirty="0">
                <a:solidFill>
                  <a:srgbClr val="005828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Правительства Российской Федерации </a:t>
            </a:r>
            <a:r>
              <a:rPr lang="ru-RU" sz="1600" i="1" kern="0" dirty="0" smtClean="0">
                <a:solidFill>
                  <a:srgbClr val="005828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от </a:t>
            </a:r>
            <a:r>
              <a:rPr lang="ru-RU" sz="1600" i="1" kern="0" dirty="0">
                <a:solidFill>
                  <a:srgbClr val="005828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13.12.2017 </a:t>
            </a:r>
            <a:r>
              <a:rPr lang="ru-RU" sz="1600" i="1" kern="0" dirty="0" smtClean="0">
                <a:solidFill>
                  <a:srgbClr val="005828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№ 1531</a:t>
            </a:r>
            <a:r>
              <a:rPr kumimoji="0" lang="ru-RU" sz="1600" i="1" u="none" strike="noStrike" kern="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)</a:t>
            </a:r>
            <a:endParaRPr kumimoji="0" lang="ru-RU" sz="1600" i="1" u="none" strike="noStrike" kern="1200" cap="none" spc="0" normalizeH="0" baseline="0" noProof="0" dirty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205814"/>
            <a:ext cx="9143999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sz="1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2021 - 2024 годов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объем рыночных заимствований может превысить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установленный 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показатель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объем средств, высвобождаемых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2021 году (в 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соответствии Правилами проведения в 2021 году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реструктуризации) 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направленных 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2021 - 2024 годах  на осуществление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бюджетных 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инвестиций в объекты инфраструктуры 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целях реализации новых инвестиционных 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проектов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342900" algn="just">
              <a:spcAft>
                <a:spcPts val="0"/>
              </a:spcAft>
            </a:pP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2022 - 2024 годов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объем госдолга включая объем задолженности по рыночным заимствованиям могут превысить установленные показатели на сумму бюджетных ассигнований, направленных на осуществление субъектом бюджетных инвестиций в объекты инфраструктуры в целях реализации новых инвестиционных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проектов.</a:t>
            </a:r>
            <a:endParaRPr lang="ru-RU" sz="15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sz="1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итогам отчетного года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объем госдолга может превысить </a:t>
            </a: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установленные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показатели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сумму снижения налоговых и неналоговых доходов 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консолидированного бюджета субъекта Российской Федерации;</a:t>
            </a:r>
          </a:p>
          <a:p>
            <a:pPr indent="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сумму государственных гарантий, предоставленных субъектом Российской Федерации в целях обеспечения исполнения обязательств юридических лиц по договорам займа, </a:t>
            </a:r>
            <a:r>
              <a:rPr lang="ru-RU" sz="14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заключенным в соответствии с Правилами финансирования строительства (реконструкции) объектов инфраструктуры с использованием облигаций специализированных обществ проектного финансирования, утвержденными постановлением Правительства Российской Федерации от 31 декабря 2020 г. № 2459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остаток реструктурированной в 2021 году задолженности по бюджетным кредитам;</a:t>
            </a:r>
          </a:p>
          <a:p>
            <a:pPr indent="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объем задолженности по бюджетным кредитам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предоставленным из федерального бюджета </a:t>
            </a:r>
            <a:r>
              <a:rPr lang="ru-RU" sz="1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финансовое обеспечение реализации инфраструктурных проектов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357188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объем задолженности местных бюджетов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перед субъектом РФ 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бюджетным кредитам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предоставленным из бюджета субъекта 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РФ </a:t>
            </a:r>
            <a:r>
              <a:rPr lang="ru-RU" sz="15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погашения долговых обязательств по рыночным заимствованиям муниципальных образований </a:t>
            </a:r>
            <a:r>
              <a:rPr lang="ru-RU" sz="145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счет бюджетного кредита, предоставленного бюджету субъекта РФ из федерального бюджета для погашения долговых обязательств субъекта РФ (муниципального образования) по рыночным заимствованиям</a:t>
            </a:r>
            <a:r>
              <a:rPr lang="ru-RU" sz="1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5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79050" y="30097"/>
            <a:ext cx="720080" cy="2160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22254" y="1078435"/>
            <a:ext cx="79248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* утверждены постановлением </a:t>
            </a:r>
            <a:r>
              <a:rPr lang="ru-RU" sz="1100" i="1" dirty="0">
                <a:latin typeface="Times New Roman" panose="02020603050405020304" pitchFamily="18" charset="0"/>
                <a:ea typeface="Calibri" panose="020F0502020204030204" pitchFamily="34" charset="0"/>
              </a:rPr>
              <a:t>Правительства Российской Федерации от 27.09.2021 № 1629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482292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2"/>
          <p:cNvSpPr>
            <a:spLocks/>
          </p:cNvSpPr>
          <p:nvPr/>
        </p:nvSpPr>
        <p:spPr bwMode="auto">
          <a:xfrm>
            <a:off x="0" y="505729"/>
            <a:ext cx="91535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Межбюджетные трансферты бюджетам субъектов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Российской Федерации в 2020-2024 годах</a:t>
            </a:r>
            <a:b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</a:b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33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9" name="Text Box 107"/>
          <p:cNvSpPr txBox="1">
            <a:spLocks noChangeArrowheads="1"/>
          </p:cNvSpPr>
          <p:nvPr/>
        </p:nvSpPr>
        <p:spPr bwMode="auto">
          <a:xfrm>
            <a:off x="7267202" y="942572"/>
            <a:ext cx="184553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  <a:cs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(млрд. рублей)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521286"/>
              </p:ext>
            </p:extLst>
          </p:nvPr>
        </p:nvGraphicFramePr>
        <p:xfrm>
          <a:off x="107500" y="1219571"/>
          <a:ext cx="8915658" cy="5425329"/>
        </p:xfrm>
        <a:graphic>
          <a:graphicData uri="http://schemas.openxmlformats.org/drawingml/2006/table">
            <a:tbl>
              <a:tblPr/>
              <a:tblGrid>
                <a:gridCol w="2150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1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250">
                  <a:extLst>
                    <a:ext uri="{9D8B030D-6E8A-4147-A177-3AD203B41FA5}">
                      <a16:colId xmlns:a16="http://schemas.microsoft.com/office/drawing/2014/main" val="3043329359"/>
                    </a:ext>
                  </a:extLst>
                </a:gridCol>
                <a:gridCol w="549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9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410">
                  <a:extLst>
                    <a:ext uri="{9D8B030D-6E8A-4147-A177-3AD203B41FA5}">
                      <a16:colId xmlns:a16="http://schemas.microsoft.com/office/drawing/2014/main" val="1643475041"/>
                    </a:ext>
                  </a:extLst>
                </a:gridCol>
                <a:gridCol w="5494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4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9410">
                  <a:extLst>
                    <a:ext uri="{9D8B030D-6E8A-4147-A177-3AD203B41FA5}">
                      <a16:colId xmlns:a16="http://schemas.microsoft.com/office/drawing/2014/main" val="257838047"/>
                    </a:ext>
                  </a:extLst>
                </a:gridCol>
                <a:gridCol w="549410">
                  <a:extLst>
                    <a:ext uri="{9D8B030D-6E8A-4147-A177-3AD203B41FA5}">
                      <a16:colId xmlns:a16="http://schemas.microsoft.com/office/drawing/2014/main" val="1482801312"/>
                    </a:ext>
                  </a:extLst>
                </a:gridCol>
                <a:gridCol w="5494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9410">
                  <a:extLst>
                    <a:ext uri="{9D8B030D-6E8A-4147-A177-3AD203B41FA5}">
                      <a16:colId xmlns:a16="http://schemas.microsoft.com/office/drawing/2014/main" val="2713054758"/>
                    </a:ext>
                  </a:extLst>
                </a:gridCol>
                <a:gridCol w="5494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9410">
                  <a:extLst>
                    <a:ext uri="{9D8B030D-6E8A-4147-A177-3AD203B41FA5}">
                      <a16:colId xmlns:a16="http://schemas.microsoft.com/office/drawing/2014/main" val="4252098967"/>
                    </a:ext>
                  </a:extLst>
                </a:gridCol>
              </a:tblGrid>
              <a:tr h="19469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2020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2021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2022 год</a:t>
                      </a:r>
                      <a:endParaRPr lang="ru-RU" sz="1000" b="1" i="0" u="none" strike="noStrike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2023 год</a:t>
                      </a:r>
                      <a:endParaRPr lang="ru-RU" sz="1000" b="1" i="0" u="none" strike="noStrike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8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Касса на 01.01.2021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СБР на </a:t>
                      </a:r>
                      <a:r>
                        <a:rPr lang="ru-RU" sz="8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01.12.2021</a:t>
                      </a:r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Закон </a:t>
                      </a:r>
                      <a:b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№ 385-ФЗ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Закон </a:t>
                      </a:r>
                      <a:br>
                        <a:rPr lang="ru-RU" sz="8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№ 390-ФЗ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Δ </a:t>
                      </a:r>
                      <a: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к закону,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Δ </a:t>
                      </a:r>
                      <a: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к 2021 году,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Закон </a:t>
                      </a:r>
                      <a:b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№ 385-ФЗ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Закон </a:t>
                      </a:r>
                      <a:br>
                        <a:rPr lang="ru-RU" sz="8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№ 390-ФЗ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Δ </a:t>
                      </a:r>
                      <a: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к закону,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l-GR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Δ </a:t>
                      </a:r>
                      <a: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к 2022 году,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Закон </a:t>
                      </a:r>
                      <a:br>
                        <a:rPr lang="ru-RU" sz="8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№ 390-ФЗ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Δ к </a:t>
                      </a:r>
                      <a:r>
                        <a:rPr lang="ru-RU" sz="8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Закону </a:t>
                      </a:r>
                      <a:r>
                        <a:rPr lang="ru-RU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на 2022 год,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37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7=6/5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8=6/4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11=10/9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12=10/6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14=13/10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0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ВСЕГО,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</a:t>
                      </a:r>
                      <a:r>
                        <a:rPr lang="ru-RU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т.ч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3 698,4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3 664,0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2 832,9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3 228,6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2 906,0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3 352,1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3 335,6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1" u="none" strike="noStrike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нацпроекты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814,7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819,5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665,7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938,2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140,9%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114,5%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635,4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1 036,6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163,1%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110,5%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1 105,0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106,6%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Дотации, в том числе: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1 303,7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1 025,9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Дотации на выравнивание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Дотации на частичную компенсацию дополнительных расходов на повышение оплаты труда работников бюджетной сферы и иные цели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Дотации (гранты) бюджетам субъектов РФ за достижение показателей деятельности органов исполнительной власти субъектов </a:t>
                      </a:r>
                      <a:r>
                        <a:rPr lang="ru-RU" sz="105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РФ</a:t>
                      </a:r>
                      <a:endParaRPr lang="ru-RU" sz="105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Субсидии, в том числе: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1 011,5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1 286,3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1 024,9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1 398,9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1 090,1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1 534,1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1 684,3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1" u="none" strike="noStrike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нацпроекты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442,8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481,7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393,6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646,0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164,1%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134,1%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398,5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746,6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187,4%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115,6%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912,4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122,2%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Субвенции, в том числе: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5560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1" u="none" strike="noStrike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нацпроекты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122,6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152,9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166,4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165,8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99,6%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108,4%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167,8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180,1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107,3%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108,6%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192,6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106,9%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648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Иные межбюджетные трансферты, в том числе: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817,8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125,2%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892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1" u="none" strike="noStrike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нацпроекты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249,4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184,9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105,7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126,4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119,6%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68,3%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69,1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109,9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158,9%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1" u="none" strike="noStrik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86,9%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1" u="none" strike="noStrike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&lt;0,1</a:t>
                      </a:r>
                      <a:endParaRPr lang="ru-RU" sz="1050" b="1" i="1" u="none" strike="noStrik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1" u="none" strike="noStrike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</a:rPr>
                        <a:t>&lt;0,01%</a:t>
                      </a:r>
                      <a:endParaRPr lang="ru-RU" sz="1050" b="1" i="1" u="none" strike="noStrik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E1C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17954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100392" y="44624"/>
            <a:ext cx="720080" cy="2160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109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8743584"/>
              </p:ext>
            </p:extLst>
          </p:nvPr>
        </p:nvGraphicFramePr>
        <p:xfrm>
          <a:off x="0" y="1030147"/>
          <a:ext cx="9144000" cy="5761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55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defPPr>
              <a:defRPr lang="ru-RU"/>
            </a:defPPr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5828"/>
                </a:solidFill>
                <a:latin typeface="Cambria" panose="02040503050406030204" pitchFamily="18" charset="0"/>
                <a:ea typeface="+mj-ea"/>
                <a:cs typeface="+mj-cs"/>
              </a:defRPr>
            </a:lvl1pPr>
          </a:lstStyle>
          <a:p>
            <a:r>
              <a:rPr lang="ru-RU" sz="2400" dirty="0" smtClean="0"/>
              <a:t>Распределение межбюджетных трансфертов</a:t>
            </a:r>
            <a:br>
              <a:rPr lang="ru-RU" sz="2400" dirty="0" smtClean="0"/>
            </a:br>
            <a:r>
              <a:rPr lang="ru-RU" sz="2400" dirty="0" smtClean="0"/>
              <a:t>на 2021-2024 гг.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279138"/>
            <a:ext cx="55175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(шт.)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99606" y="1800045"/>
            <a:ext cx="110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90,1%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94885" y="2385127"/>
            <a:ext cx="110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90,5%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100392" y="44624"/>
            <a:ext cx="720080" cy="2160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773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4113724" y="6031440"/>
            <a:ext cx="5030275" cy="507831"/>
          </a:xfrm>
          <a:custGeom>
            <a:avLst/>
            <a:gdLst>
              <a:gd name="connsiteX0" fmla="*/ 0 w 4608000"/>
              <a:gd name="connsiteY0" fmla="*/ 0 h 523220"/>
              <a:gd name="connsiteX1" fmla="*/ 4608000 w 4608000"/>
              <a:gd name="connsiteY1" fmla="*/ 0 h 523220"/>
              <a:gd name="connsiteX2" fmla="*/ 4608000 w 4608000"/>
              <a:gd name="connsiteY2" fmla="*/ 523220 h 523220"/>
              <a:gd name="connsiteX3" fmla="*/ 0 w 4608000"/>
              <a:gd name="connsiteY3" fmla="*/ 523220 h 523220"/>
              <a:gd name="connsiteX4" fmla="*/ 0 w 4608000"/>
              <a:gd name="connsiteY4" fmla="*/ 0 h 523220"/>
              <a:gd name="connsiteX0" fmla="*/ 0 w 5030275"/>
              <a:gd name="connsiteY0" fmla="*/ 3175 h 523220"/>
              <a:gd name="connsiteX1" fmla="*/ 5030275 w 5030275"/>
              <a:gd name="connsiteY1" fmla="*/ 0 h 523220"/>
              <a:gd name="connsiteX2" fmla="*/ 5030275 w 5030275"/>
              <a:gd name="connsiteY2" fmla="*/ 523220 h 523220"/>
              <a:gd name="connsiteX3" fmla="*/ 422275 w 5030275"/>
              <a:gd name="connsiteY3" fmla="*/ 523220 h 523220"/>
              <a:gd name="connsiteX4" fmla="*/ 0 w 5030275"/>
              <a:gd name="connsiteY4" fmla="*/ 3175 h 523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30275" h="523220">
                <a:moveTo>
                  <a:pt x="0" y="3175"/>
                </a:moveTo>
                <a:lnTo>
                  <a:pt x="5030275" y="0"/>
                </a:lnTo>
                <a:lnTo>
                  <a:pt x="5030275" y="523220"/>
                </a:lnTo>
                <a:lnTo>
                  <a:pt x="422275" y="523220"/>
                </a:lnTo>
                <a:lnTo>
                  <a:pt x="0" y="3175"/>
                </a:lnTo>
                <a:close/>
              </a:path>
            </a:pathLst>
          </a:custGeom>
          <a:gradFill flip="none" rotWithShape="1">
            <a:gsLst>
              <a:gs pos="0">
                <a:srgbClr val="FFCC66"/>
              </a:gs>
              <a:gs pos="50000">
                <a:srgbClr val="FFCC66">
                  <a:lumMod val="60000"/>
                  <a:lumOff val="40000"/>
                </a:srgbClr>
              </a:gs>
              <a:gs pos="100000">
                <a:srgbClr val="FFCC66">
                  <a:lumMod val="30000"/>
                  <a:lumOff val="70000"/>
                </a:srgbClr>
              </a:gs>
            </a:gsLst>
            <a:lin ang="16200000" scaled="1"/>
            <a:tileRect/>
          </a:gradFill>
          <a:ln w="3175" cap="flat" cmpd="sng" algn="ctr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800"/>
              </a:buClr>
              <a:buSzPct val="120000"/>
              <a:buFontTx/>
              <a:buNone/>
              <a:tabLst/>
              <a:defRPr/>
            </a:pPr>
            <a:r>
              <a:rPr kumimoji="0" lang="ru-RU" sz="1350" b="0" i="0" u="none" strike="noStrike" kern="0" cap="none" spc="-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rPr>
              <a:t>с учетом коэффициента соотношения расчетных объемов расходных обязательств к фактическим расходам</a:t>
            </a: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-7620" y="6031440"/>
            <a:ext cx="4536000" cy="507831"/>
          </a:xfrm>
          <a:custGeom>
            <a:avLst/>
            <a:gdLst>
              <a:gd name="connsiteX0" fmla="*/ 0 w 4536000"/>
              <a:gd name="connsiteY0" fmla="*/ 0 h 518040"/>
              <a:gd name="connsiteX1" fmla="*/ 4536000 w 4536000"/>
              <a:gd name="connsiteY1" fmla="*/ 0 h 518040"/>
              <a:gd name="connsiteX2" fmla="*/ 4536000 w 4536000"/>
              <a:gd name="connsiteY2" fmla="*/ 518040 h 518040"/>
              <a:gd name="connsiteX3" fmla="*/ 0 w 4536000"/>
              <a:gd name="connsiteY3" fmla="*/ 518040 h 518040"/>
              <a:gd name="connsiteX4" fmla="*/ 0 w 4536000"/>
              <a:gd name="connsiteY4" fmla="*/ 0 h 518040"/>
              <a:gd name="connsiteX0" fmla="*/ 0 w 4536000"/>
              <a:gd name="connsiteY0" fmla="*/ 0 h 518040"/>
              <a:gd name="connsiteX1" fmla="*/ 4113725 w 4536000"/>
              <a:gd name="connsiteY1" fmla="*/ 3175 h 518040"/>
              <a:gd name="connsiteX2" fmla="*/ 4536000 w 4536000"/>
              <a:gd name="connsiteY2" fmla="*/ 518040 h 518040"/>
              <a:gd name="connsiteX3" fmla="*/ 0 w 4536000"/>
              <a:gd name="connsiteY3" fmla="*/ 518040 h 518040"/>
              <a:gd name="connsiteX4" fmla="*/ 0 w 4536000"/>
              <a:gd name="connsiteY4" fmla="*/ 0 h 518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36000" h="518040">
                <a:moveTo>
                  <a:pt x="0" y="0"/>
                </a:moveTo>
                <a:lnTo>
                  <a:pt x="4113725" y="3175"/>
                </a:lnTo>
                <a:lnTo>
                  <a:pt x="4536000" y="518040"/>
                </a:lnTo>
                <a:lnTo>
                  <a:pt x="0" y="51804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B0F0">
                  <a:alpha val="10000"/>
                </a:srgbClr>
              </a:gs>
              <a:gs pos="50000">
                <a:srgbClr val="00B0F0">
                  <a:alpha val="40000"/>
                </a:srgbClr>
              </a:gs>
              <a:gs pos="100000">
                <a:srgbClr val="00B0F0">
                  <a:alpha val="70000"/>
                </a:srgbClr>
              </a:gs>
            </a:gsLst>
            <a:lin ang="5400000" scaled="0"/>
          </a:gradFill>
          <a:ln w="3175" cap="flat" cmpd="sng" algn="ctr">
            <a:solidFill>
              <a:schemeClr val="tx1"/>
            </a:solidFill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800"/>
              </a:buClr>
              <a:buSzPct val="120000"/>
              <a:buFontTx/>
              <a:buNone/>
              <a:tabLst/>
              <a:defRPr/>
            </a:pPr>
            <a:r>
              <a:rPr kumimoji="0" lang="ru-RU" sz="1350" b="0" i="0" u="none" strike="noStrike" kern="0" cap="none" spc="-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rPr>
              <a:t>по действующей методике исходя из налогового потенциала и индекса бюджетных расходов</a:t>
            </a:r>
          </a:p>
        </p:txBody>
      </p:sp>
      <p:grpSp>
        <p:nvGrpSpPr>
          <p:cNvPr id="51" name="Группа 50"/>
          <p:cNvGrpSpPr/>
          <p:nvPr/>
        </p:nvGrpSpPr>
        <p:grpSpPr>
          <a:xfrm>
            <a:off x="-20865" y="855735"/>
            <a:ext cx="9106584" cy="5167637"/>
            <a:chOff x="68675" y="980769"/>
            <a:chExt cx="9075325" cy="5013044"/>
          </a:xfrm>
        </p:grpSpPr>
        <p:grpSp>
          <p:nvGrpSpPr>
            <p:cNvPr id="36" name="Группа 35"/>
            <p:cNvGrpSpPr/>
            <p:nvPr/>
          </p:nvGrpSpPr>
          <p:grpSpPr>
            <a:xfrm>
              <a:off x="68675" y="1352919"/>
              <a:ext cx="9075325" cy="4640894"/>
              <a:chOff x="36000" y="1352919"/>
              <a:chExt cx="9072001" cy="4640894"/>
            </a:xfrm>
          </p:grpSpPr>
          <p:grpSp>
            <p:nvGrpSpPr>
              <p:cNvPr id="23" name="Группа 22"/>
              <p:cNvGrpSpPr/>
              <p:nvPr/>
            </p:nvGrpSpPr>
            <p:grpSpPr>
              <a:xfrm>
                <a:off x="36000" y="1352919"/>
                <a:ext cx="9072001" cy="4640894"/>
                <a:chOff x="36000" y="1352919"/>
                <a:chExt cx="9072001" cy="4640894"/>
              </a:xfrm>
            </p:grpSpPr>
            <p:graphicFrame>
              <p:nvGraphicFramePr>
                <p:cNvPr id="2" name="Диаграмма 1"/>
                <p:cNvGraphicFramePr/>
                <p:nvPr>
                  <p:extLst>
                    <p:ext uri="{D42A27DB-BD31-4B8C-83A1-F6EECF244321}">
                      <p14:modId xmlns:p14="http://schemas.microsoft.com/office/powerpoint/2010/main" val="3308446527"/>
                    </p:ext>
                  </p:extLst>
                </p:nvPr>
              </p:nvGraphicFramePr>
              <p:xfrm>
                <a:off x="36000" y="1352919"/>
                <a:ext cx="9072001" cy="4640894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  <p:sp>
              <p:nvSpPr>
                <p:cNvPr id="7" name="Прямоугольник 6"/>
                <p:cNvSpPr/>
                <p:nvPr/>
              </p:nvSpPr>
              <p:spPr>
                <a:xfrm>
                  <a:off x="871448" y="1751453"/>
                  <a:ext cx="1260000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2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80808"/>
                      </a:solidFill>
                      <a:effectLst>
                        <a:glow rad="101600">
                          <a:prstClr val="white">
                            <a:alpha val="60000"/>
                          </a:prstClr>
                        </a:glow>
                      </a:effectLst>
                      <a:uLnTx/>
                      <a:uFillTx/>
                      <a:latin typeface="Cambria" panose="02040503050406030204" pitchFamily="18" charset="0"/>
                      <a:ea typeface="+mn-ea"/>
                      <a:cs typeface="+mn-cs"/>
                    </a:rPr>
                    <a:t>717,9</a:t>
                  </a:r>
                  <a:endParaRPr kumimoji="0" lang="ru-RU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80808"/>
                    </a:solidFill>
                    <a:effectLst>
                      <a:glow rad="101600">
                        <a:prstClr val="white">
                          <a:alpha val="60000"/>
                        </a:prstClr>
                      </a:glow>
                    </a:effectLst>
                    <a:uLnTx/>
                    <a:uFillTx/>
                    <a:latin typeface="Cambria" panose="020405030504060302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3" name="Прямоугольник 12"/>
                <p:cNvSpPr/>
                <p:nvPr/>
              </p:nvSpPr>
              <p:spPr>
                <a:xfrm>
                  <a:off x="2489598" y="1780827"/>
                  <a:ext cx="1260000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2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80808"/>
                      </a:solidFill>
                      <a:effectLst>
                        <a:glow rad="101600">
                          <a:prstClr val="white">
                            <a:alpha val="60000"/>
                          </a:prstClr>
                        </a:glow>
                      </a:effectLst>
                      <a:uLnTx/>
                      <a:uFillTx/>
                      <a:latin typeface="Cambria" panose="02040503050406030204" pitchFamily="18" charset="0"/>
                      <a:ea typeface="+mn-ea"/>
                      <a:cs typeface="+mn-cs"/>
                    </a:rPr>
                    <a:t>718,3</a:t>
                  </a:r>
                  <a:endParaRPr kumimoji="0" lang="ru-RU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80808"/>
                    </a:solidFill>
                    <a:effectLst>
                      <a:glow rad="101600">
                        <a:prstClr val="white">
                          <a:alpha val="60000"/>
                        </a:prstClr>
                      </a:glow>
                    </a:effectLst>
                    <a:uLnTx/>
                    <a:uFillTx/>
                    <a:latin typeface="Cambria" panose="020405030504060302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4" name="Прямоугольник 13"/>
                <p:cNvSpPr/>
                <p:nvPr/>
              </p:nvSpPr>
              <p:spPr>
                <a:xfrm>
                  <a:off x="4088176" y="1584323"/>
                  <a:ext cx="1260000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2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80808"/>
                      </a:solidFill>
                      <a:effectLst>
                        <a:glow rad="101600">
                          <a:prstClr val="white">
                            <a:alpha val="60000"/>
                          </a:prstClr>
                        </a:glow>
                      </a:effectLst>
                      <a:uLnTx/>
                      <a:uFillTx/>
                      <a:latin typeface="Cambria" panose="02040503050406030204" pitchFamily="18" charset="0"/>
                      <a:ea typeface="+mn-ea"/>
                      <a:cs typeface="+mn-cs"/>
                    </a:rPr>
                    <a:t>758,6</a:t>
                  </a:r>
                  <a:endParaRPr kumimoji="0" lang="ru-RU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80808"/>
                    </a:solidFill>
                    <a:effectLst>
                      <a:glow rad="101600">
                        <a:prstClr val="white">
                          <a:alpha val="60000"/>
                        </a:prstClr>
                      </a:glow>
                    </a:effectLst>
                    <a:uLnTx/>
                    <a:uFillTx/>
                    <a:latin typeface="Cambria" panose="020405030504060302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Прямоугольник 14"/>
                <p:cNvSpPr/>
                <p:nvPr/>
              </p:nvSpPr>
              <p:spPr>
                <a:xfrm>
                  <a:off x="5724865" y="1545124"/>
                  <a:ext cx="1260000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2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80808"/>
                      </a:solidFill>
                      <a:effectLst>
                        <a:glow rad="101600">
                          <a:prstClr val="white">
                            <a:alpha val="60000"/>
                          </a:prstClr>
                        </a:glow>
                      </a:effectLst>
                      <a:uLnTx/>
                      <a:uFillTx/>
                      <a:latin typeface="Cambria" panose="02040503050406030204" pitchFamily="18" charset="0"/>
                      <a:ea typeface="+mn-ea"/>
                      <a:cs typeface="+mn-cs"/>
                    </a:rPr>
                    <a:t>771,3</a:t>
                  </a:r>
                  <a:endParaRPr kumimoji="0" lang="ru-RU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80808"/>
                    </a:solidFill>
                    <a:effectLst>
                      <a:glow rad="101600">
                        <a:prstClr val="white">
                          <a:alpha val="60000"/>
                        </a:prstClr>
                      </a:glow>
                    </a:effectLst>
                    <a:uLnTx/>
                    <a:uFillTx/>
                    <a:latin typeface="Cambria" panose="020405030504060302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Прямоугольник 15"/>
                <p:cNvSpPr/>
                <p:nvPr/>
              </p:nvSpPr>
              <p:spPr>
                <a:xfrm>
                  <a:off x="7344048" y="1455662"/>
                  <a:ext cx="1260000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ru-RU" sz="2800" b="1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srgbClr val="080808"/>
                      </a:solidFill>
                      <a:effectLst>
                        <a:glow rad="101600">
                          <a:prstClr val="white">
                            <a:alpha val="60000"/>
                          </a:prstClr>
                        </a:glow>
                      </a:effectLst>
                      <a:uLnTx/>
                      <a:uFillTx/>
                      <a:latin typeface="Cambria" panose="02040503050406030204" pitchFamily="18" charset="0"/>
                      <a:ea typeface="+mn-ea"/>
                      <a:cs typeface="+mn-cs"/>
                    </a:rPr>
                    <a:t>790,9</a:t>
                  </a:r>
                  <a:endParaRPr kumimoji="0" lang="ru-RU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80808"/>
                    </a:solidFill>
                    <a:effectLst>
                      <a:glow rad="101600">
                        <a:prstClr val="white">
                          <a:alpha val="60000"/>
                        </a:prstClr>
                      </a:glow>
                    </a:effectLst>
                    <a:uLnTx/>
                    <a:uFillTx/>
                    <a:latin typeface="Cambria" panose="02040503050406030204" pitchFamily="18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6" name="Text Box 34"/>
              <p:cNvSpPr txBox="1">
                <a:spLocks noChangeArrowheads="1"/>
              </p:cNvSpPr>
              <p:nvPr/>
            </p:nvSpPr>
            <p:spPr bwMode="auto">
              <a:xfrm>
                <a:off x="1069232" y="2541734"/>
                <a:ext cx="863268" cy="461665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  <a:extLst/>
            </p:spPr>
            <p:txBody>
              <a:bodyPr wrap="squar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30%</a:t>
                </a:r>
              </a:p>
            </p:txBody>
          </p:sp>
          <p:sp>
            <p:nvSpPr>
              <p:cNvPr id="27" name="Text Box 34"/>
              <p:cNvSpPr txBox="1">
                <a:spLocks noChangeArrowheads="1"/>
              </p:cNvSpPr>
              <p:nvPr/>
            </p:nvSpPr>
            <p:spPr bwMode="auto">
              <a:xfrm>
                <a:off x="2663163" y="2540138"/>
                <a:ext cx="879654" cy="461665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  <a:extLst/>
            </p:spPr>
            <p:txBody>
              <a:bodyPr wrap="squar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30%</a:t>
                </a:r>
              </a:p>
            </p:txBody>
          </p:sp>
          <p:cxnSp>
            <p:nvCxnSpPr>
              <p:cNvPr id="28" name="Прямая со стрелкой 27"/>
              <p:cNvCxnSpPr/>
              <p:nvPr/>
            </p:nvCxnSpPr>
            <p:spPr>
              <a:xfrm flipV="1">
                <a:off x="2131448" y="1991806"/>
                <a:ext cx="434831" cy="3856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1972515" y="1644472"/>
                <a:ext cx="7200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+0,1%</a:t>
                </a:r>
                <a:endPara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80808"/>
                  </a:solidFill>
                  <a:effectLst/>
                  <a:uLnTx/>
                  <a:uFillTx/>
                  <a:latin typeface="Cambria" panose="020405030504060302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0" name="Прямая со стрелкой 29"/>
              <p:cNvCxnSpPr/>
              <p:nvPr/>
            </p:nvCxnSpPr>
            <p:spPr>
              <a:xfrm flipV="1">
                <a:off x="3716133" y="1854324"/>
                <a:ext cx="421693" cy="166329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 стрелкой 31"/>
              <p:cNvCxnSpPr/>
              <p:nvPr/>
            </p:nvCxnSpPr>
            <p:spPr>
              <a:xfrm flipV="1">
                <a:off x="5335124" y="1865151"/>
                <a:ext cx="477442" cy="22498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 стрелкой 33"/>
              <p:cNvCxnSpPr/>
              <p:nvPr/>
            </p:nvCxnSpPr>
            <p:spPr>
              <a:xfrm flipV="1">
                <a:off x="6973479" y="1733530"/>
                <a:ext cx="453534" cy="102742"/>
              </a:xfrm>
              <a:prstGeom prst="straightConnector1">
                <a:avLst/>
              </a:prstGeom>
              <a:ln w="15875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6775945" y="1436680"/>
                <a:ext cx="712872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+2,5%</a:t>
                </a:r>
                <a:endPara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80808"/>
                  </a:solidFill>
                  <a:effectLst/>
                  <a:uLnTx/>
                  <a:uFillTx/>
                  <a:latin typeface="Cambria" panose="020405030504060302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sp>
            <p:nvSpPr>
              <p:cNvPr id="68" name="Text Box 34"/>
              <p:cNvSpPr txBox="1">
                <a:spLocks noChangeArrowheads="1"/>
              </p:cNvSpPr>
              <p:nvPr/>
            </p:nvSpPr>
            <p:spPr bwMode="auto">
              <a:xfrm>
                <a:off x="4308525" y="2377750"/>
                <a:ext cx="879654" cy="461665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  <a:extLst/>
            </p:spPr>
            <p:txBody>
              <a:bodyPr wrap="squar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30%</a:t>
                </a:r>
                <a:endParaRPr kumimoji="0" lang="ru-RU" alt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80808"/>
                  </a:solidFill>
                  <a:effectLst/>
                  <a:uLnTx/>
                  <a:uFillTx/>
                  <a:latin typeface="Cambria" panose="020405030504060302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sp>
            <p:nvSpPr>
              <p:cNvPr id="69" name="Text Box 34"/>
              <p:cNvSpPr txBox="1">
                <a:spLocks noChangeArrowheads="1"/>
              </p:cNvSpPr>
              <p:nvPr/>
            </p:nvSpPr>
            <p:spPr bwMode="auto">
              <a:xfrm>
                <a:off x="5941820" y="2292848"/>
                <a:ext cx="879654" cy="461665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  <a:extLst/>
            </p:spPr>
            <p:txBody>
              <a:bodyPr wrap="squar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30%</a:t>
                </a:r>
                <a:endParaRPr kumimoji="0" lang="ru-RU" alt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80808"/>
                  </a:solidFill>
                  <a:effectLst/>
                  <a:uLnTx/>
                  <a:uFillTx/>
                  <a:latin typeface="Cambria" panose="020405030504060302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sp>
            <p:nvSpPr>
              <p:cNvPr id="70" name="Text Box 34"/>
              <p:cNvSpPr txBox="1">
                <a:spLocks noChangeArrowheads="1"/>
              </p:cNvSpPr>
              <p:nvPr/>
            </p:nvSpPr>
            <p:spPr bwMode="auto">
              <a:xfrm>
                <a:off x="7552137" y="2284642"/>
                <a:ext cx="879654" cy="461665"/>
              </a:xfrm>
              <a:prstGeom prst="rect">
                <a:avLst/>
              </a:prstGeom>
              <a:noFill/>
              <a:ln w="25400" cap="flat" cmpd="sng" algn="ctr">
                <a:noFill/>
                <a:prstDash val="solid"/>
              </a:ln>
              <a:effectLst/>
              <a:extLst/>
            </p:spPr>
            <p:txBody>
              <a:bodyPr wrap="square">
                <a:spAutoFit/>
              </a:bodyPr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30%</a:t>
                </a:r>
                <a:endParaRPr kumimoji="0" lang="ru-RU" alt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80808"/>
                  </a:solidFill>
                  <a:effectLst/>
                  <a:uLnTx/>
                  <a:uFillTx/>
                  <a:latin typeface="Cambria" panose="020405030504060302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3482641" y="1561516"/>
                <a:ext cx="7200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+5,</a:t>
                </a:r>
                <a:r>
                  <a:rPr kumimoji="0" lang="ru-RU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6</a:t>
                </a:r>
                <a:r>
                  <a:rPr kumimoji="0" lang="ru-RU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%</a:t>
                </a:r>
                <a:endPara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80808"/>
                  </a:solidFill>
                  <a:effectLst/>
                  <a:uLnTx/>
                  <a:uFillTx/>
                  <a:latin typeface="Cambria" panose="020405030504060302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5183756" y="1562638"/>
                <a:ext cx="72000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+1,</a:t>
                </a:r>
                <a:r>
                  <a:rPr kumimoji="0" lang="ru-RU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7</a:t>
                </a:r>
                <a:r>
                  <a:rPr kumimoji="0" lang="ru-RU" sz="1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80808"/>
                    </a:solidFill>
                    <a:effectLst/>
                    <a:uLnTx/>
                    <a:uFillTx/>
                    <a:latin typeface="Cambria" panose="02040503050406030204" pitchFamily="18" charset="0"/>
                    <a:ea typeface="+mn-ea"/>
                    <a:cs typeface="Times New Roman" panose="02020603050405020304" pitchFamily="18" charset="0"/>
                  </a:rPr>
                  <a:t>%</a:t>
                </a:r>
                <a:endPara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80808"/>
                  </a:solidFill>
                  <a:effectLst/>
                  <a:uLnTx/>
                  <a:uFillTx/>
                  <a:latin typeface="Cambria" panose="020405030504060302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0" name="Прямоугольник 39"/>
            <p:cNvSpPr/>
            <p:nvPr/>
          </p:nvSpPr>
          <p:spPr bwMode="auto">
            <a:xfrm>
              <a:off x="113785" y="980769"/>
              <a:ext cx="742584" cy="447854"/>
            </a:xfrm>
            <a:prstGeom prst="rect">
              <a:avLst/>
            </a:prstGeom>
            <a:noFill/>
            <a:ln w="25400" cap="flat" cmpd="sng" algn="ctr">
              <a:noFill/>
              <a:prstDash val="solid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6800"/>
                </a:buClr>
                <a:buSzPct val="120000"/>
                <a:buFontTx/>
                <a:buNone/>
                <a:tabLst/>
                <a:defRPr/>
              </a:pPr>
              <a:r>
                <a:rPr kumimoji="0" lang="ru-RU" sz="1200" b="1" i="1" u="none" strike="noStrike" kern="0" cap="none" spc="-10" normalizeH="0" baseline="0" noProof="0" dirty="0">
                  <a:ln>
                    <a:noFill/>
                  </a:ln>
                  <a:solidFill>
                    <a:srgbClr val="080808"/>
                  </a:solidFill>
                  <a:effectLst/>
                  <a:uLnTx/>
                  <a:uFillTx/>
                  <a:latin typeface="Cambria" panose="02040503050406030204" pitchFamily="18" charset="0"/>
                  <a:ea typeface="+mn-ea"/>
                  <a:cs typeface="Times New Roman" panose="02020603050405020304" pitchFamily="18" charset="0"/>
                </a:rPr>
                <a:t>млрд. рублей</a:t>
              </a:r>
              <a:endParaRPr kumimoji="0" lang="ru-RU" sz="1050" b="1" i="1" u="none" strike="noStrike" kern="0" cap="none" spc="-1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62" name="Text Box 34"/>
          <p:cNvSpPr txBox="1">
            <a:spLocks noChangeArrowheads="1"/>
          </p:cNvSpPr>
          <p:nvPr/>
        </p:nvSpPr>
        <p:spPr bwMode="auto">
          <a:xfrm>
            <a:off x="1044005" y="4135873"/>
            <a:ext cx="863584" cy="46166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rPr>
              <a:t>70</a:t>
            </a:r>
            <a:r>
              <a:rPr kumimoji="0" lang="ru-RU" alt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rPr>
              <a:t>%</a:t>
            </a:r>
          </a:p>
        </p:txBody>
      </p:sp>
      <p:sp>
        <p:nvSpPr>
          <p:cNvPr id="63" name="Text Box 34"/>
          <p:cNvSpPr txBox="1">
            <a:spLocks noChangeArrowheads="1"/>
          </p:cNvSpPr>
          <p:nvPr/>
        </p:nvSpPr>
        <p:spPr bwMode="auto">
          <a:xfrm>
            <a:off x="2667883" y="4080053"/>
            <a:ext cx="863584" cy="46166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rPr>
              <a:t>70</a:t>
            </a:r>
            <a:r>
              <a:rPr kumimoji="0" lang="ru-RU" alt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rPr>
              <a:t>%</a:t>
            </a:r>
          </a:p>
        </p:txBody>
      </p:sp>
      <p:sp>
        <p:nvSpPr>
          <p:cNvPr id="64" name="Text Box 34"/>
          <p:cNvSpPr txBox="1">
            <a:spLocks noChangeArrowheads="1"/>
          </p:cNvSpPr>
          <p:nvPr/>
        </p:nvSpPr>
        <p:spPr bwMode="auto">
          <a:xfrm>
            <a:off x="4296452" y="3848692"/>
            <a:ext cx="863584" cy="46166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rPr>
              <a:t>70%</a:t>
            </a:r>
            <a:endParaRPr kumimoji="0" lang="ru-RU" altLang="ru-RU" sz="2400" b="1" i="0" u="none" strike="noStrike" kern="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6" name="Text Box 34"/>
          <p:cNvSpPr txBox="1">
            <a:spLocks noChangeArrowheads="1"/>
          </p:cNvSpPr>
          <p:nvPr/>
        </p:nvSpPr>
        <p:spPr bwMode="auto">
          <a:xfrm>
            <a:off x="7545677" y="3959441"/>
            <a:ext cx="863584" cy="46166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rPr>
              <a:t>70</a:t>
            </a:r>
            <a:r>
              <a:rPr kumimoji="0" lang="ru-RU" alt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rPr>
              <a:t>%</a:t>
            </a:r>
          </a:p>
        </p:txBody>
      </p:sp>
      <p:sp>
        <p:nvSpPr>
          <p:cNvPr id="54" name="Rectangle 22"/>
          <p:cNvSpPr txBox="1">
            <a:spLocks/>
          </p:cNvSpPr>
          <p:nvPr/>
        </p:nvSpPr>
        <p:spPr>
          <a:xfrm>
            <a:off x="-20865" y="323536"/>
            <a:ext cx="9185731" cy="7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defPPr>
              <a:defRPr lang="ru-RU"/>
            </a:defPPr>
            <a:lvl1pPr algn="ctr">
              <a:defRPr sz="2400" b="1">
                <a:solidFill>
                  <a:srgbClr val="005828"/>
                </a:solidFill>
                <a:latin typeface="Times New Roman" pitchFamily="18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Схема распределения дотаций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/>
            </a:r>
            <a:b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</a:b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на выравнивание бюджетной обеспеченности</a:t>
            </a:r>
          </a:p>
        </p:txBody>
      </p:sp>
      <p:sp>
        <p:nvSpPr>
          <p:cNvPr id="47" name="Text Box 34"/>
          <p:cNvSpPr txBox="1">
            <a:spLocks noChangeArrowheads="1"/>
          </p:cNvSpPr>
          <p:nvPr/>
        </p:nvSpPr>
        <p:spPr bwMode="auto">
          <a:xfrm>
            <a:off x="5914392" y="3817894"/>
            <a:ext cx="863584" cy="46166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rPr>
              <a:t>70%</a:t>
            </a:r>
            <a:endParaRPr kumimoji="0" lang="ru-RU" altLang="ru-RU" sz="2400" b="1" i="0" u="none" strike="noStrike" kern="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5" name="Скругленный прямоугольник 104"/>
          <p:cNvSpPr/>
          <p:nvPr/>
        </p:nvSpPr>
        <p:spPr bwMode="auto">
          <a:xfrm>
            <a:off x="5951096" y="3260644"/>
            <a:ext cx="2340000" cy="324000"/>
          </a:xfrm>
          <a:prstGeom prst="roundRect">
            <a:avLst>
              <a:gd name="adj" fmla="val 50000"/>
            </a:avLst>
          </a:prstGeom>
          <a:solidFill>
            <a:schemeClr val="bg1">
              <a:alpha val="70000"/>
            </a:schemeClr>
          </a:solidFill>
          <a:ln w="6350" cap="flat" cmpd="sng" algn="ctr">
            <a:solidFill>
              <a:schemeClr val="tx1"/>
            </a:solidFill>
            <a:prstDash val="sysDash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800"/>
              </a:buClr>
              <a:buSzPct val="120000"/>
              <a:buFontTx/>
              <a:buNone/>
              <a:tabLst/>
              <a:defRPr/>
            </a:pPr>
            <a:endParaRPr kumimoji="0" lang="ru-RU" sz="1100" b="0" i="0" u="none" strike="noStrike" kern="0" cap="none" spc="-1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6" name="Прямоугольник 105"/>
          <p:cNvSpPr/>
          <p:nvPr/>
        </p:nvSpPr>
        <p:spPr bwMode="auto">
          <a:xfrm>
            <a:off x="5982786" y="3281349"/>
            <a:ext cx="2340000" cy="307777"/>
          </a:xfrm>
          <a:prstGeom prst="rect">
            <a:avLst/>
          </a:prstGeom>
          <a:noFill/>
          <a:ln w="254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800"/>
              </a:buClr>
              <a:buSzPct val="120000"/>
              <a:buFontTx/>
              <a:buNone/>
              <a:tabLst/>
              <a:defRPr/>
            </a:pPr>
            <a:r>
              <a:rPr kumimoji="0" lang="ru-RU" sz="1400" b="0" i="0" u="none" strike="noStrike" kern="0" cap="none" spc="-10" normalizeH="0" baseline="0" noProof="0" dirty="0">
                <a:ln>
                  <a:noFill/>
                </a:ln>
                <a:solidFill>
                  <a:srgbClr val="080808"/>
                </a:solidFill>
                <a:effectLst>
                  <a:glow rad="76200">
                    <a:prstClr val="white">
                      <a:alpha val="75000"/>
                    </a:prstClr>
                  </a:glow>
                </a:effectLst>
                <a:uLnTx/>
                <a:uFillTx/>
                <a:latin typeface="Cambria" panose="02040503050406030204" pitchFamily="18" charset="0"/>
                <a:ea typeface="+mn-ea"/>
                <a:cs typeface="Times New Roman" panose="02020603050405020304" pitchFamily="18" charset="0"/>
              </a:rPr>
              <a:t>Нераспределенный резерв</a:t>
            </a:r>
            <a:endParaRPr kumimoji="0" lang="ru-RU" sz="1100" b="0" i="0" u="none" strike="noStrike" kern="0" cap="none" spc="-10" normalizeH="0" baseline="0" noProof="0" dirty="0">
              <a:ln>
                <a:noFill/>
              </a:ln>
              <a:solidFill>
                <a:srgbClr val="080808"/>
              </a:solidFill>
              <a:effectLst>
                <a:glow rad="76200">
                  <a:prstClr val="white">
                    <a:alpha val="75000"/>
                  </a:prstClr>
                </a:glow>
              </a:effectLst>
              <a:uLnTx/>
              <a:uFillTx/>
              <a:latin typeface="Cambria" panose="020405030504060302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07" name="Прямая со стрелкой 106"/>
          <p:cNvCxnSpPr>
            <a:stCxn id="105" idx="0"/>
          </p:cNvCxnSpPr>
          <p:nvPr/>
        </p:nvCxnSpPr>
        <p:spPr>
          <a:xfrm flipV="1">
            <a:off x="7121096" y="2738537"/>
            <a:ext cx="763272" cy="522107"/>
          </a:xfrm>
          <a:prstGeom prst="straightConnector1">
            <a:avLst/>
          </a:prstGeom>
          <a:ln w="158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 стрелкой 107"/>
          <p:cNvCxnSpPr>
            <a:stCxn id="105" idx="0"/>
          </p:cNvCxnSpPr>
          <p:nvPr/>
        </p:nvCxnSpPr>
        <p:spPr>
          <a:xfrm flipH="1" flipV="1">
            <a:off x="6300192" y="2738537"/>
            <a:ext cx="820904" cy="522107"/>
          </a:xfrm>
          <a:prstGeom prst="straightConnector1">
            <a:avLst/>
          </a:prstGeom>
          <a:ln w="158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8100392" y="44624"/>
            <a:ext cx="720080" cy="2160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718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3">
            <a:extLst>
              <a:ext uri="{FF2B5EF4-FFF2-40B4-BE49-F238E27FC236}">
                <a16:creationId xmlns:a16="http://schemas.microsoft.com/office/drawing/2014/main" id="{AA33F388-C809-4120-8950-69D32430F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895" y="3716459"/>
            <a:ext cx="8336747" cy="56989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defPPr>
              <a:defRPr lang="ru-RU"/>
            </a:defPPr>
            <a:lvl1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Применение ограничений на общий объем дотации субъекту РФ</a:t>
            </a:r>
            <a:br>
              <a:rPr kumimoji="0" lang="ru-RU" sz="17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</a:br>
            <a:r>
              <a:rPr kumimoji="0" lang="ru-RU" sz="175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в 2022 году по сравнению с объемом дотаций </a:t>
            </a:r>
            <a:r>
              <a:rPr kumimoji="0" lang="ru-RU" sz="1750" b="1" i="0" u="sng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на 2021 год</a:t>
            </a:r>
            <a:endParaRPr kumimoji="0" lang="ru-RU" sz="1750" b="1" i="0" u="sng" strike="noStrike" kern="1200" cap="none" spc="0" normalizeH="0" baseline="0" noProof="0" dirty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943" y="952153"/>
            <a:ext cx="9036035" cy="2710366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 anchorCtr="0"/>
          <a:lstStyle/>
          <a:p>
            <a:pPr marL="0" marR="0" lvl="0" indent="2698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>
                <a:srgbClr val="C0504D">
                  <a:lumMod val="50000"/>
                </a:srgbClr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Сохранение </a:t>
            </a: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второго критерия выравнивания, равного </a:t>
            </a: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0,9, при этом расчет </a:t>
            </a: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дотаций исходя из </a:t>
            </a: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объёма </a:t>
            </a:r>
            <a:r>
              <a:rPr kumimoji="0" lang="ru-RU" sz="1700" b="1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средств, необходимого для доведения до </a:t>
            </a: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РБО 1,0 </a:t>
            </a: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и </a:t>
            </a:r>
            <a:r>
              <a:rPr kumimoji="0" lang="ru-RU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распределение </a:t>
            </a: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в </a:t>
            </a:r>
            <a:r>
              <a:rPr kumimoji="0" lang="ru-RU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пределах критерия выравнивания 0,9</a:t>
            </a:r>
          </a:p>
          <a:p>
            <a:pPr marL="0" marR="0" lvl="0" indent="2698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>
                <a:srgbClr val="C0504D">
                  <a:lumMod val="50000"/>
                </a:srgbClr>
              </a:buClr>
              <a:buSzTx/>
              <a:buFont typeface="+mj-lt"/>
              <a:buAutoNum type="arabicPeriod"/>
              <a:tabLst/>
              <a:defRPr/>
            </a:pPr>
            <a:r>
              <a:rPr kumimoji="0" lang="ru-RU" sz="1700" b="1" i="0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ru-RU" sz="1700" b="0" i="0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Учет </a:t>
            </a:r>
            <a:r>
              <a:rPr kumimoji="0" lang="ru-RU" sz="1700" b="1" i="0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средней численности населения за 4 года </a:t>
            </a:r>
            <a:r>
              <a:rPr kumimoji="0" lang="ru-RU" sz="1700" b="0" i="0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(факт за 3 отчетных года и прогнозной численности текущего года </a:t>
            </a:r>
            <a:r>
              <a:rPr kumimoji="0" lang="ru-RU" sz="1700" b="0" i="0" u="none" strike="noStrike" kern="1200" cap="none" spc="-30" normalizeH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с учетом естественного прироста</a:t>
            </a:r>
            <a:r>
              <a:rPr kumimoji="0" lang="ru-RU" sz="1700" b="0" i="0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), </a:t>
            </a:r>
            <a:r>
              <a:rPr kumimoji="0" lang="ru-RU" sz="1700" b="0" i="0" u="none" strike="noStrike" kern="1200" cap="none" spc="-30" normalizeH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что </a:t>
            </a:r>
            <a:r>
              <a:rPr kumimoji="0" lang="ru-RU" sz="1700" b="0" i="1" u="none" strike="noStrike" kern="1200" cap="none" spc="-30" normalizeH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позволяет нивелировать эффекты резкого снижения дотации </a:t>
            </a:r>
            <a:r>
              <a:rPr kumimoji="0" lang="ru-RU" sz="1700" b="0" i="1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при </a:t>
            </a:r>
            <a:r>
              <a:rPr kumimoji="0" lang="ru-RU" sz="1700" b="0" i="1" u="none" strike="noStrike" kern="1200" cap="none" spc="-30" normalizeH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снижении численности населения</a:t>
            </a:r>
          </a:p>
          <a:p>
            <a:pPr marL="0" marR="0" lvl="0" indent="2698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>
                <a:srgbClr val="C0504D">
                  <a:lumMod val="50000"/>
                </a:srgbClr>
              </a:buClr>
              <a:buSzTx/>
              <a:buFont typeface="+mj-lt"/>
              <a:buAutoNum type="arabicPeriod"/>
              <a:tabLst/>
              <a:defRPr/>
            </a:pPr>
            <a:r>
              <a:rPr kumimoji="0" lang="ru-RU" sz="1700" b="1" i="0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Исключение </a:t>
            </a:r>
            <a:r>
              <a:rPr kumimoji="0" lang="ru-RU" sz="1700" b="0" i="0" u="none" strike="noStrike" kern="1200" cap="none" spc="-30" normalizeH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из расчёта налогового потенциала </a:t>
            </a:r>
            <a:r>
              <a:rPr kumimoji="0" lang="ru-RU" sz="1700" b="1" i="0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объемов </a:t>
            </a:r>
            <a:r>
              <a:rPr kumimoji="0" lang="ru-RU" sz="1700" b="1" i="0" u="none" strike="noStrike" kern="1200" cap="none" spc="-30" normalizeH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акцизов на нефтепродукты, </a:t>
            </a:r>
            <a:r>
              <a:rPr kumimoji="0" lang="ru-RU" sz="1700" b="1" i="0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поступающих в </a:t>
            </a:r>
            <a:r>
              <a:rPr kumimoji="0" lang="ru-RU" sz="1700" b="1" i="0" u="none" strike="noStrike" kern="1200" cap="none" spc="-30" normalizeH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целях реализации </a:t>
            </a:r>
            <a:r>
              <a:rPr kumimoji="0" lang="ru-RU" sz="1700" b="1" i="0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нацпроекта </a:t>
            </a:r>
            <a:r>
              <a:rPr kumimoji="0" lang="ru-RU" sz="1700" b="1" i="0" u="none" strike="noStrike" kern="1200" cap="none" spc="-30" normalizeH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«</a:t>
            </a:r>
            <a:r>
              <a:rPr kumimoji="0" lang="ru-RU" sz="1700" b="1" i="0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Безопасные </a:t>
            </a:r>
            <a:r>
              <a:rPr kumimoji="0" lang="ru-RU" sz="1700" b="1" i="0" u="none" strike="noStrike" kern="1200" cap="none" spc="-30" normalizeH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качественные </a:t>
            </a:r>
            <a:r>
              <a:rPr kumimoji="0" lang="ru-RU" sz="1700" b="1" i="0" u="none" strike="noStrike" kern="1200" cap="none" spc="-30" normalizeH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дороги» </a:t>
            </a:r>
          </a:p>
          <a:p>
            <a:pPr marL="0" marR="0" lvl="0" indent="26987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>
                <a:srgbClr val="C0504D">
                  <a:lumMod val="50000"/>
                </a:srgbClr>
              </a:buClr>
              <a:buSzTx/>
              <a:buFont typeface="+mj-lt"/>
              <a:buAutoNum type="arabicPeriod"/>
              <a:tabLst/>
              <a:defRPr/>
            </a:pP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Учет </a:t>
            </a:r>
            <a:r>
              <a:rPr kumimoji="0" lang="ru-RU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влияния на налоговый потенциал в 2023-2024 годах</a:t>
            </a: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отмены </a:t>
            </a:r>
            <a:r>
              <a:rPr kumimoji="0" lang="ru-RU" sz="1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механизма КГН</a:t>
            </a:r>
            <a:endParaRPr kumimoji="0" lang="ru-RU" sz="17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3058" y="561264"/>
            <a:ext cx="8611515" cy="374819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AA33F388-C809-4120-8950-69D32430F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350" y="532673"/>
            <a:ext cx="8336747" cy="4320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defPPr>
              <a:defRPr lang="ru-RU"/>
            </a:defPPr>
            <a:lvl1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750" b="1" i="0" u="none" strike="noStrike" kern="1200" cap="none" spc="-2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Уточнение подходов к распределению дотаций на выравнивание на 2022 год</a:t>
            </a:r>
            <a:endParaRPr kumimoji="0" lang="ru-RU" sz="1750" b="1" i="0" u="none" strike="noStrike" kern="1200" cap="none" spc="-20" normalizeH="0" baseline="0" noProof="0" dirty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grpSp>
        <p:nvGrpSpPr>
          <p:cNvPr id="7" name="Группа 6"/>
          <p:cNvGrpSpPr>
            <a:grpSpLocks noChangeAspect="1"/>
          </p:cNvGrpSpPr>
          <p:nvPr/>
        </p:nvGrpSpPr>
        <p:grpSpPr>
          <a:xfrm>
            <a:off x="106099" y="460673"/>
            <a:ext cx="571494" cy="576000"/>
            <a:chOff x="46408" y="701006"/>
            <a:chExt cx="726755" cy="732487"/>
          </a:xfrm>
        </p:grpSpPr>
        <p:sp>
          <p:nvSpPr>
            <p:cNvPr id="8" name="Овал 7"/>
            <p:cNvSpPr/>
            <p:nvPr/>
          </p:nvSpPr>
          <p:spPr>
            <a:xfrm>
              <a:off x="46408" y="701006"/>
              <a:ext cx="726755" cy="73248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0" rIns="180000" bIns="360000" rtlCol="0" anchor="ctr"/>
            <a:lstStyle/>
            <a:p>
              <a:pPr marL="0" marR="0" lvl="0" indent="363538" algn="just" defTabSz="914400" rtl="0" eaLnBrk="1" fontAlgn="auto" latinLnBrk="0" hangingPunct="1">
                <a:lnSpc>
                  <a:spcPts val="23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endParaRPr kumimoji="0" lang="ru-RU" sz="1900" b="0" i="0" u="none" strike="noStrike" kern="1200" cap="none" spc="0" normalizeH="0" baseline="0" noProof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endParaRPr>
            </a:p>
          </p:txBody>
        </p:sp>
        <p:pic>
          <p:nvPicPr>
            <p:cNvPr id="9" name="Picture 3" descr="C:\Users\1164\Desktop\Новая папка (3)\103-equalize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308"/>
            <a:stretch/>
          </p:blipFill>
          <p:spPr bwMode="auto">
            <a:xfrm>
              <a:off x="178749" y="836213"/>
              <a:ext cx="462072" cy="462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Прямоугольник 10"/>
          <p:cNvSpPr/>
          <p:nvPr/>
        </p:nvSpPr>
        <p:spPr>
          <a:xfrm>
            <a:off x="0" y="5661248"/>
            <a:ext cx="9143999" cy="11161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 anchorCtr="0"/>
          <a:lstStyle/>
          <a:p>
            <a:pPr algn="ctr">
              <a:buClr>
                <a:srgbClr val="C0504D">
                  <a:lumMod val="50000"/>
                </a:srgbClr>
              </a:buClr>
            </a:pPr>
            <a:endParaRPr lang="ru-RU" sz="1600" b="1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18" name="Прямоугольный треугольник 17"/>
          <p:cNvSpPr/>
          <p:nvPr/>
        </p:nvSpPr>
        <p:spPr>
          <a:xfrm flipH="1">
            <a:off x="7604264" y="4154000"/>
            <a:ext cx="1539736" cy="1507248"/>
          </a:xfrm>
          <a:custGeom>
            <a:avLst/>
            <a:gdLst>
              <a:gd name="connsiteX0" fmla="*/ 0 w 5880114"/>
              <a:gd name="connsiteY0" fmla="*/ 1916832 h 1916832"/>
              <a:gd name="connsiteX1" fmla="*/ 0 w 5880114"/>
              <a:gd name="connsiteY1" fmla="*/ 0 h 1916832"/>
              <a:gd name="connsiteX2" fmla="*/ 5880114 w 5880114"/>
              <a:gd name="connsiteY2" fmla="*/ 1916832 h 1916832"/>
              <a:gd name="connsiteX3" fmla="*/ 0 w 5880114"/>
              <a:gd name="connsiteY3" fmla="*/ 1916832 h 1916832"/>
              <a:gd name="connsiteX0" fmla="*/ 0 w 5880114"/>
              <a:gd name="connsiteY0" fmla="*/ 1916832 h 1916832"/>
              <a:gd name="connsiteX1" fmla="*/ 0 w 5880114"/>
              <a:gd name="connsiteY1" fmla="*/ 0 h 1916832"/>
              <a:gd name="connsiteX2" fmla="*/ 5880114 w 5880114"/>
              <a:gd name="connsiteY2" fmla="*/ 1916832 h 1916832"/>
              <a:gd name="connsiteX3" fmla="*/ 0 w 5880114"/>
              <a:gd name="connsiteY3" fmla="*/ 1916832 h 1916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0114" h="1916832">
                <a:moveTo>
                  <a:pt x="0" y="1916832"/>
                </a:moveTo>
                <a:lnTo>
                  <a:pt x="0" y="0"/>
                </a:lnTo>
                <a:cubicBezTo>
                  <a:pt x="1960038" y="638944"/>
                  <a:pt x="596305" y="1408516"/>
                  <a:pt x="5880114" y="1916832"/>
                </a:cubicBezTo>
                <a:lnTo>
                  <a:pt x="0" y="1916832"/>
                </a:lnTo>
                <a:close/>
              </a:path>
            </a:pathLst>
          </a:custGeom>
          <a:solidFill>
            <a:srgbClr val="0284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6252" y="4356507"/>
            <a:ext cx="6717996" cy="368637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 anchorCtr="0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504D">
                  <a:lumMod val="50000"/>
                </a:srgbClr>
              </a:buClr>
              <a:buSzTx/>
              <a:buFontTx/>
              <a:buNone/>
              <a:tabLst/>
              <a:defRPr/>
            </a:pP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1.  </a:t>
            </a: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Ограничение прироста </a:t>
            </a:r>
            <a:r>
              <a:rPr kumimoji="0" lang="ru-RU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дотации региону не более 10%</a:t>
            </a:r>
            <a:endParaRPr kumimoji="0" lang="ru-RU" sz="1700" b="0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6252" y="4803229"/>
            <a:ext cx="7387780" cy="786011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 anchorCtr="0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504D">
                  <a:lumMod val="50000"/>
                </a:srgbClr>
              </a:buClr>
              <a:buSzTx/>
              <a:buFontTx/>
              <a:buNone/>
              <a:tabLst/>
              <a:defRPr/>
            </a:pP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2. </a:t>
            </a:r>
            <a:r>
              <a:rPr kumimoji="0" lang="ru-RU" sz="17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Неснижение</a:t>
            </a:r>
            <a:r>
              <a:rPr kumimoji="0" lang="ru-RU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ru-RU" sz="1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дотации </a:t>
            </a:r>
            <a:r>
              <a:rPr kumimoji="0" lang="ru-RU" sz="17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всем</a:t>
            </a:r>
            <a:r>
              <a:rPr kumimoji="0" lang="ru-RU" sz="17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ru-RU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регионам – получателям дотаций на выравнивание</a:t>
            </a:r>
            <a:endParaRPr kumimoji="0" lang="ru-RU" sz="1700" b="0" i="0" u="none" strike="sng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7474032" y="4418174"/>
            <a:ext cx="1669968" cy="360034"/>
            <a:chOff x="7990284" y="5348396"/>
            <a:chExt cx="1153716" cy="292441"/>
          </a:xfrm>
        </p:grpSpPr>
        <p:sp>
          <p:nvSpPr>
            <p:cNvPr id="21" name="Пятиугольник 20"/>
            <p:cNvSpPr/>
            <p:nvPr/>
          </p:nvSpPr>
          <p:spPr>
            <a:xfrm flipH="1">
              <a:off x="7990284" y="5355149"/>
              <a:ext cx="1153716" cy="285688"/>
            </a:xfrm>
            <a:prstGeom prst="homePlate">
              <a:avLst>
                <a:gd name="adj" fmla="val 119349"/>
              </a:avLst>
            </a:prstGeom>
            <a:solidFill>
              <a:srgbClr val="C4BD97">
                <a:alpha val="74902"/>
              </a:srgb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ook Antiqua"/>
                  <a:ea typeface="+mn-ea"/>
                  <a:cs typeface="+mn-cs"/>
                </a:rPr>
                <a:t>&gt;</a:t>
              </a:r>
              <a:r>
                <a:rPr kumimoji="0" lang="ru-RU" sz="16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110%</a:t>
              </a:r>
              <a:endParaRPr kumimoji="0" lang="ru-RU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cxnSp>
          <p:nvCxnSpPr>
            <p:cNvPr id="26" name="Прямая соединительная линия 25"/>
            <p:cNvCxnSpPr/>
            <p:nvPr/>
          </p:nvCxnSpPr>
          <p:spPr>
            <a:xfrm>
              <a:off x="8323517" y="5348424"/>
              <a:ext cx="820483" cy="0"/>
            </a:xfrm>
            <a:prstGeom prst="line">
              <a:avLst/>
            </a:prstGeom>
            <a:ln w="28575">
              <a:solidFill>
                <a:srgbClr val="0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>
              <a:stCxn id="21" idx="3"/>
            </p:cNvCxnSpPr>
            <p:nvPr/>
          </p:nvCxnSpPr>
          <p:spPr>
            <a:xfrm flipV="1">
              <a:off x="7990284" y="5348396"/>
              <a:ext cx="333233" cy="149598"/>
            </a:xfrm>
            <a:prstGeom prst="line">
              <a:avLst/>
            </a:prstGeom>
            <a:ln w="28575">
              <a:solidFill>
                <a:srgbClr val="0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Прямоугольник 84"/>
          <p:cNvSpPr/>
          <p:nvPr/>
        </p:nvSpPr>
        <p:spPr>
          <a:xfrm>
            <a:off x="0" y="5667326"/>
            <a:ext cx="9144000" cy="1056548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 anchorCtr="0"/>
          <a:lstStyle/>
          <a:p>
            <a:pPr lvl="0" indent="396000" algn="just">
              <a:buClr>
                <a:srgbClr val="C0504D">
                  <a:lumMod val="50000"/>
                </a:srgbClr>
              </a:buClr>
              <a:defRPr/>
            </a:pPr>
            <a:r>
              <a:rPr lang="ru-RU" sz="16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В 2021 году предусмотрена </a:t>
            </a:r>
            <a:r>
              <a:rPr kumimoji="0" lang="ru-RU" sz="1600" b="1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компенсация </a:t>
            </a:r>
            <a:r>
              <a:rPr kumimoji="0" lang="ru-RU" sz="1600" b="1" i="0" u="none" strike="noStrike" kern="1200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снижения дотации</a:t>
            </a:r>
            <a:r>
              <a:rPr kumimoji="0" lang="ru-RU" sz="1600" b="0" i="0" u="none" strike="noStrike" kern="1200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 в </a:t>
            </a:r>
            <a:r>
              <a:rPr kumimoji="0" lang="ru-RU" sz="1600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связи </a:t>
            </a:r>
            <a:r>
              <a:rPr kumimoji="0" lang="ru-RU" sz="1600" b="0" i="0" u="none" strike="noStrike" kern="1200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с уменьшением </a:t>
            </a:r>
            <a:r>
              <a:rPr kumimoji="0" lang="ru-RU" sz="1600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/>
            </a:r>
            <a:br>
              <a:rPr kumimoji="0" lang="ru-RU" sz="1600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</a:br>
            <a:r>
              <a:rPr kumimoji="0" lang="ru-RU" sz="1600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с </a:t>
            </a:r>
            <a:r>
              <a:rPr kumimoji="0" lang="ru-RU" sz="1600" b="0" i="0" u="none" strike="noStrike" kern="1200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2022 года критерия выравнивания с 1,0 до </a:t>
            </a:r>
            <a:r>
              <a:rPr kumimoji="0" lang="ru-RU" sz="1600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0,9</a:t>
            </a:r>
            <a:r>
              <a:rPr kumimoji="0" lang="ru-RU" sz="1600" b="0" i="0" u="none" strike="noStrike" kern="1200" cap="none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Cambria" panose="02040503050406030204" pitchFamily="18" charset="0"/>
              </a:rPr>
              <a:t>доведение </a:t>
            </a:r>
            <a:r>
              <a:rPr lang="ru-RU" sz="16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до 75% </a:t>
            </a:r>
            <a:r>
              <a:rPr lang="ru-RU" sz="1600" b="1" dirty="0">
                <a:solidFill>
                  <a:srgbClr val="000000"/>
                </a:solidFill>
                <a:latin typeface="Cambria" panose="02040503050406030204" pitchFamily="18" charset="0"/>
              </a:rPr>
              <a:t>от объёма </a:t>
            </a:r>
            <a:r>
              <a:rPr lang="ru-RU" sz="16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выравнивания 2021 года </a:t>
            </a:r>
            <a:r>
              <a:rPr lang="ru-RU" sz="1600" dirty="0" smtClean="0">
                <a:solidFill>
                  <a:srgbClr val="000000"/>
                </a:solidFill>
                <a:latin typeface="Cambria" panose="02040503050406030204" pitchFamily="18" charset="0"/>
              </a:rPr>
              <a:t>в размере </a:t>
            </a:r>
            <a:r>
              <a:rPr lang="ru-RU" sz="16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15,3 </a:t>
            </a:r>
            <a:r>
              <a:rPr lang="ru-RU" sz="1600" b="1" dirty="0">
                <a:solidFill>
                  <a:srgbClr val="000000"/>
                </a:solidFill>
                <a:latin typeface="Cambria" panose="02040503050406030204" pitchFamily="18" charset="0"/>
              </a:rPr>
              <a:t>млрд. </a:t>
            </a:r>
            <a:r>
              <a:rPr lang="ru-RU" sz="16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рублей для </a:t>
            </a:r>
            <a:r>
              <a:rPr lang="ru-RU" sz="1600" b="1" dirty="0">
                <a:solidFill>
                  <a:srgbClr val="000000"/>
                </a:solidFill>
                <a:latin typeface="Cambria" panose="02040503050406030204" pitchFamily="18" charset="0"/>
              </a:rPr>
              <a:t>11 </a:t>
            </a:r>
            <a:r>
              <a:rPr lang="ru-RU" sz="16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регионов</a:t>
            </a:r>
            <a:r>
              <a:rPr lang="ru-RU" sz="16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kumimoji="0" lang="ru-RU" sz="1600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с </a:t>
            </a:r>
            <a:r>
              <a:rPr kumimoji="0" lang="ru-RU" sz="1600" b="0" i="0" u="none" strike="noStrike" kern="1200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уровнем РБО до выравнивания &gt; </a:t>
            </a:r>
            <a:r>
              <a:rPr kumimoji="0" lang="ru-RU" sz="1600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0,9 (в том</a:t>
            </a:r>
            <a:r>
              <a:rPr kumimoji="0" lang="ru-RU" sz="1600" b="0" i="0" u="none" strike="noStrike" kern="1200" cap="none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 числе</a:t>
            </a:r>
            <a:r>
              <a:rPr kumimoji="0" lang="ru-RU" sz="1600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 с </a:t>
            </a:r>
            <a:r>
              <a:rPr kumimoji="0" lang="ru-RU" sz="1600" b="0" i="0" u="none" strike="noStrike" kern="1200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РБО &gt; 1,0), которые в </a:t>
            </a:r>
            <a:r>
              <a:rPr kumimoji="0" lang="ru-RU" sz="1600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текущем году являлись </a:t>
            </a:r>
            <a:r>
              <a:rPr kumimoji="0" lang="ru-RU" sz="1600" b="0" i="0" u="none" strike="noStrike" kern="1200" cap="none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получателями </a:t>
            </a:r>
            <a:r>
              <a:rPr kumimoji="0" lang="ru-RU" sz="1600" b="0" i="0" u="none" strike="noStrike" kern="1200" cap="none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</a:rPr>
              <a:t>дотации.</a:t>
            </a:r>
            <a:endParaRPr kumimoji="0" lang="en-US" sz="1600" b="0" i="0" u="none" strike="noStrike" kern="1200" cap="none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7474032" y="5042204"/>
            <a:ext cx="1669968" cy="354564"/>
            <a:chOff x="7990284" y="4608630"/>
            <a:chExt cx="1153716" cy="285689"/>
          </a:xfrm>
        </p:grpSpPr>
        <p:sp>
          <p:nvSpPr>
            <p:cNvPr id="32" name="Пятиугольник 31"/>
            <p:cNvSpPr/>
            <p:nvPr/>
          </p:nvSpPr>
          <p:spPr>
            <a:xfrm flipH="1">
              <a:off x="7990284" y="4608630"/>
              <a:ext cx="1153716" cy="285688"/>
            </a:xfrm>
            <a:prstGeom prst="homePlate">
              <a:avLst>
                <a:gd name="adj" fmla="val 119349"/>
              </a:avLst>
            </a:prstGeom>
            <a:solidFill>
              <a:srgbClr val="C4BD97">
                <a:alpha val="74902"/>
              </a:srgb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ook Antiqua"/>
                  <a:ea typeface="+mn-ea"/>
                  <a:cs typeface="+mn-cs"/>
                </a:rPr>
                <a:t>&gt;</a:t>
              </a:r>
              <a:r>
                <a:rPr kumimoji="0" lang="ru-RU" sz="16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=100%</a:t>
              </a:r>
              <a:endParaRPr kumimoji="0" lang="ru-RU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>
              <a:off x="8323517" y="4894317"/>
              <a:ext cx="820483" cy="2"/>
            </a:xfrm>
            <a:prstGeom prst="line">
              <a:avLst/>
            </a:prstGeom>
            <a:ln w="28575">
              <a:solidFill>
                <a:srgbClr val="0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>
              <a:stCxn id="32" idx="3"/>
            </p:cNvCxnSpPr>
            <p:nvPr/>
          </p:nvCxnSpPr>
          <p:spPr>
            <a:xfrm>
              <a:off x="7990284" y="4751474"/>
              <a:ext cx="333233" cy="142843"/>
            </a:xfrm>
            <a:prstGeom prst="line">
              <a:avLst/>
            </a:prstGeom>
            <a:ln w="28575">
              <a:solidFill>
                <a:srgbClr val="0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Скругленный прямоугольник 30"/>
          <p:cNvSpPr/>
          <p:nvPr/>
        </p:nvSpPr>
        <p:spPr>
          <a:xfrm>
            <a:off x="393555" y="3723859"/>
            <a:ext cx="8611515" cy="593194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06099" y="3732456"/>
            <a:ext cx="571494" cy="576000"/>
            <a:chOff x="106099" y="3830295"/>
            <a:chExt cx="571494" cy="576000"/>
          </a:xfrm>
        </p:grpSpPr>
        <p:sp>
          <p:nvSpPr>
            <p:cNvPr id="13" name="Овал 12"/>
            <p:cNvSpPr/>
            <p:nvPr/>
          </p:nvSpPr>
          <p:spPr>
            <a:xfrm>
              <a:off x="106099" y="3830295"/>
              <a:ext cx="571494" cy="576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360000" rIns="180000" bIns="360000" rtlCol="0" anchor="ctr"/>
            <a:lstStyle/>
            <a:p>
              <a:pPr marL="0" marR="0" lvl="0" indent="363538" algn="just" defTabSz="914400" rtl="0" eaLnBrk="1" fontAlgn="auto" latinLnBrk="0" hangingPunct="1">
                <a:lnSpc>
                  <a:spcPts val="23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Wingdings" panose="05000000000000000000" pitchFamily="2" charset="2"/>
                <a:buChar char="ü"/>
                <a:tabLst/>
                <a:defRPr/>
              </a:pPr>
              <a:endParaRPr kumimoji="0" lang="ru-RU" sz="1900" b="0" i="0" u="none" strike="noStrike" kern="1200" cap="none" spc="0" normalizeH="0" baseline="0" noProof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endParaRPr>
            </a:p>
          </p:txBody>
        </p:sp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846" y="3885856"/>
              <a:ext cx="468000" cy="468000"/>
            </a:xfrm>
            <a:prstGeom prst="rect">
              <a:avLst/>
            </a:prstGeom>
          </p:spPr>
        </p:pic>
      </p:grpSp>
      <p:sp>
        <p:nvSpPr>
          <p:cNvPr id="27" name="Прямоугольник 26"/>
          <p:cNvSpPr/>
          <p:nvPr/>
        </p:nvSpPr>
        <p:spPr>
          <a:xfrm>
            <a:off x="8100392" y="44624"/>
            <a:ext cx="720080" cy="2160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644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/>
          </p:cNvSpPr>
          <p:nvPr/>
        </p:nvSpPr>
        <p:spPr bwMode="auto">
          <a:xfrm>
            <a:off x="0" y="302322"/>
            <a:ext cx="9144000" cy="96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Подходы к распределению дотаций на частичную компенсацию дополнительных расходов на повышение оплаты труда работников бюджетной сферы и иные цели в 2022 году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 bwMode="auto">
          <a:xfrm>
            <a:off x="179512" y="2852936"/>
            <a:ext cx="8784976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accent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accent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accent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rgbClr val="A04DA3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537" marR="0" lvl="0" indent="0" algn="just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rgbClr val="005828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/>
          </p:nvPr>
        </p:nvGraphicFramePr>
        <p:xfrm>
          <a:off x="143508" y="1268760"/>
          <a:ext cx="8856984" cy="784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6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4893">
                <a:tc>
                  <a:txBody>
                    <a:bodyPr/>
                    <a:lstStyle/>
                    <a:p>
                      <a:pPr indent="360000" algn="just">
                        <a:lnSpc>
                          <a:spcPts val="1800"/>
                        </a:lnSpc>
                      </a:pP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2022 - 2024 годы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предусмотрены дотации в объеме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90,0 млрд. рублей ежегодно,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направляемые в 2022 году на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компенсацию 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дополнительных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 на повышение оплаты труда 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учётом следующих подходов: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323528" y="2093196"/>
            <a:ext cx="8640960" cy="360000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AA33F388-C809-4120-8950-69D32430F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16" y="2095074"/>
            <a:ext cx="5832693" cy="3600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defPPr>
              <a:defRPr lang="ru-RU"/>
            </a:defPPr>
            <a:lvl1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-2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Для «указных» категорий работников бюджетной сферы</a:t>
            </a:r>
          </a:p>
        </p:txBody>
      </p:sp>
      <p:sp>
        <p:nvSpPr>
          <p:cNvPr id="8" name="Овал 7"/>
          <p:cNvSpPr/>
          <p:nvPr/>
        </p:nvSpPr>
        <p:spPr>
          <a:xfrm>
            <a:off x="151056" y="2075196"/>
            <a:ext cx="396000" cy="396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I</a:t>
            </a: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179513" y="2458624"/>
          <a:ext cx="8820980" cy="1372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20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2607">
                <a:tc>
                  <a:txBody>
                    <a:bodyPr/>
                    <a:lstStyle/>
                    <a:p>
                      <a:pPr indent="180000" algn="just">
                        <a:lnSpc>
                          <a:spcPts val="1800"/>
                        </a:lnSpc>
                        <a:spcAft>
                          <a:spcPts val="400"/>
                        </a:spcAft>
                      </a:pPr>
                      <a:r>
                        <a:rPr lang="ru-RU" sz="1600" b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ru-RU" sz="1600" b="1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численности получателей услуг </a:t>
                      </a:r>
                      <a:r>
                        <a:rPr lang="ru-RU" sz="1600" b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отраслях социальной сферы в 2020 году </a:t>
                      </a:r>
                      <a:r>
                        <a:rPr lang="ru-RU" sz="1600" b="0" i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(данные Росстата, Минпросвещения России, Минкультуры России и </a:t>
                      </a:r>
                      <a:r>
                        <a:rPr lang="ru-RU" sz="1600" b="0" i="0" spc="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Минспорта</a:t>
                      </a:r>
                      <a:r>
                        <a:rPr lang="ru-RU" sz="1600" b="0" i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России по видам образования)</a:t>
                      </a:r>
                      <a:r>
                        <a:rPr lang="ru-RU" sz="1600" b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indent="180000" algn="just">
                        <a:lnSpc>
                          <a:spcPts val="1800"/>
                        </a:lnSpc>
                        <a:spcAft>
                          <a:spcPts val="400"/>
                        </a:spcAft>
                      </a:pPr>
                      <a:r>
                        <a:rPr lang="ru-RU" sz="1600" b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фактического уровня </a:t>
                      </a:r>
                      <a:r>
                        <a:rPr lang="ru-RU" sz="1600" b="1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среднемесячного дохода от трудовой деятельности </a:t>
                      </a:r>
                      <a:r>
                        <a:rPr lang="ru-RU" sz="1600" b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2020 год</a:t>
                      </a:r>
                      <a:br>
                        <a:rPr lang="ru-RU" sz="1600" b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(данные Росстата);</a:t>
                      </a:r>
                    </a:p>
                    <a:p>
                      <a:pPr marL="0" marR="0" indent="180000" algn="just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</a:t>
                      </a:r>
                      <a:r>
                        <a:rPr lang="ru-RU" sz="1600" b="1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 достижения</a:t>
                      </a:r>
                      <a:r>
                        <a:rPr lang="ru-RU" sz="1600" b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2020 году </a:t>
                      </a:r>
                      <a:r>
                        <a:rPr lang="ru-RU" sz="1600" b="1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целевых показателей повышения оплаты труда</a:t>
                      </a:r>
                      <a:r>
                        <a:rPr lang="ru-RU" sz="1600" b="0" spc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/>
          </p:nvPr>
        </p:nvGraphicFramePr>
        <p:xfrm>
          <a:off x="180493" y="4245312"/>
          <a:ext cx="8820000" cy="1122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22456">
                <a:tc>
                  <a:txBody>
                    <a:bodyPr/>
                    <a:lstStyle/>
                    <a:p>
                      <a:pPr indent="180000" algn="just">
                        <a:lnSpc>
                          <a:spcPts val="1800"/>
                        </a:lnSpc>
                        <a:spcAft>
                          <a:spcPts val="400"/>
                        </a:spcAft>
                      </a:pP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численности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работников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государственных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учреждений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субъектов РФ и муниципальных учреждений,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которых распространяется увеличение МРОТ с 01.01.2022 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13 617 рублей;</a:t>
                      </a:r>
                    </a:p>
                    <a:p>
                      <a:pPr indent="180000" algn="just">
                        <a:lnSpc>
                          <a:spcPts val="1800"/>
                        </a:lnSpc>
                        <a:spcAft>
                          <a:spcPts val="400"/>
                        </a:spcAft>
                      </a:pP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районных коэффициентов 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заработной плате и процентных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надбавок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установленных</a:t>
                      </a:r>
                      <a:b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федеральном уровне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Скругленный прямоугольник 11"/>
          <p:cNvSpPr/>
          <p:nvPr/>
        </p:nvSpPr>
        <p:spPr>
          <a:xfrm>
            <a:off x="323528" y="3872905"/>
            <a:ext cx="8611515" cy="360000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AA33F388-C809-4120-8950-69D32430F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16" y="3880926"/>
            <a:ext cx="7848916" cy="3600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defPPr>
              <a:defRPr lang="ru-RU"/>
            </a:defPPr>
            <a:lvl1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-2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Для работников, на которых распространяется увеличение МРОТ</a:t>
            </a:r>
          </a:p>
        </p:txBody>
      </p:sp>
      <p:sp>
        <p:nvSpPr>
          <p:cNvPr id="14" name="Овал 13"/>
          <p:cNvSpPr/>
          <p:nvPr/>
        </p:nvSpPr>
        <p:spPr>
          <a:xfrm>
            <a:off x="151056" y="3854905"/>
            <a:ext cx="396000" cy="396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5374" y="3888923"/>
            <a:ext cx="576064" cy="360000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II</a:t>
            </a: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79512" y="5369750"/>
            <a:ext cx="8784976" cy="360000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360000" rIns="180000" bIns="360000" rtlCol="0" anchor="ctr"/>
          <a:lstStyle/>
          <a:p>
            <a:pPr marL="0" marR="0" lvl="0" indent="0" algn="ctr" defTabSz="914400" rtl="0" eaLnBrk="1" fontAlgn="auto" latinLnBrk="0" hangingPunct="1">
              <a:lnSpc>
                <a:spcPts val="23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/>
          </p:nvPr>
        </p:nvGraphicFramePr>
        <p:xfrm>
          <a:off x="196313" y="5710943"/>
          <a:ext cx="8820000" cy="105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11273">
                <a:tc>
                  <a:txBody>
                    <a:bodyPr/>
                    <a:lstStyle/>
                    <a:p>
                      <a:pPr marL="0" indent="179388" algn="just">
                        <a:lnSpc>
                          <a:spcPts val="1800"/>
                        </a:lnSpc>
                        <a:spcAft>
                          <a:spcPts val="400"/>
                        </a:spcAft>
                      </a:pP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доли дополнительных расходов 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повышение заработной платы по категориям работников бюджетной сферы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2022 году 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(к уровню 2021 года);</a:t>
                      </a:r>
                    </a:p>
                    <a:p>
                      <a:pPr marL="0" indent="179388" algn="just">
                        <a:lnSpc>
                          <a:spcPts val="1800"/>
                        </a:lnSpc>
                        <a:spcAft>
                          <a:spcPts val="400"/>
                        </a:spcAft>
                      </a:pP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уровень расчетной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бюджетной обеспеченности 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после выравнивания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2022 год 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(дотации</a:t>
                      </a:r>
                      <a:b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предусматриваются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регионам </a:t>
                      </a:r>
                      <a:r>
                        <a:rPr lang="ru-RU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РБО </a:t>
                      </a:r>
                      <a:r>
                        <a:rPr lang="en-US" sz="1600" b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 1</a:t>
                      </a:r>
                      <a:r>
                        <a:rPr lang="en-US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Text Box 3">
            <a:extLst>
              <a:ext uri="{FF2B5EF4-FFF2-40B4-BE49-F238E27FC236}">
                <a16:creationId xmlns:a16="http://schemas.microsoft.com/office/drawing/2014/main" id="{AA33F388-C809-4120-8950-69D32430F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313" y="5363317"/>
            <a:ext cx="8738729" cy="3600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defPPr>
              <a:defRPr lang="ru-RU"/>
            </a:defPPr>
            <a:lvl1pPr marR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Times New Roman"/>
                <a:ea typeface="+mj-ea"/>
                <a:cs typeface="+mj-cs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pPr marL="447675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-2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Для </a:t>
            </a:r>
            <a:r>
              <a:rPr kumimoji="0" lang="ru-RU" sz="1600" b="1" i="0" u="none" strike="noStrike" kern="1200" cap="none" spc="-2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перечисленных категорий </a:t>
            </a:r>
            <a:r>
              <a:rPr kumimoji="0" lang="ru-RU" sz="1600" b="1" i="0" u="none" strike="noStrike" kern="1200" cap="none" spc="-2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работников также учитываются</a:t>
            </a:r>
            <a:r>
              <a:rPr kumimoji="0" lang="ru-RU" sz="1600" b="1" i="0" u="none" strike="noStrike" kern="1200" cap="none" spc="-2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: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100392" y="44624"/>
            <a:ext cx="720080" cy="2160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668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17736" y="884210"/>
            <a:ext cx="9148066" cy="460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defPPr>
              <a:defRPr lang="ru-RU"/>
            </a:defPPr>
            <a:lvl1pPr algn="ctr">
              <a:defRPr sz="2000" b="1">
                <a:solidFill>
                  <a:srgbClr val="005828"/>
                </a:solidFill>
                <a:latin typeface="Cambria" panose="02040503050406030204" pitchFamily="18" charset="0"/>
              </a:defRPr>
            </a:lvl1pPr>
          </a:lstStyle>
          <a:p>
            <a:pPr indent="182563" algn="just"/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На 2022 год предусмотрена приостановка </a:t>
            </a:r>
            <a:r>
              <a:rPr lang="ru-RU" sz="1400" u="sng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отдельных норм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о снятии ограничений в бюджетном 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процессе 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1400" u="sng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установлены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некоторые </a:t>
            </a:r>
            <a:r>
              <a:rPr lang="ru-RU" sz="1400" u="sng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исполнения 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бюджетов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110373"/>
              </p:ext>
            </p:extLst>
          </p:nvPr>
        </p:nvGraphicFramePr>
        <p:xfrm>
          <a:off x="0" y="1380592"/>
          <a:ext cx="9154689" cy="4964592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9154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32672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ru-RU" sz="12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приостановление</a:t>
                      </a:r>
                      <a:r>
                        <a:rPr kumimoji="0" lang="ru-RU" sz="12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положений, связанных с ограничениями для регионов (муниципалитетов) в зависимости от группы долговой устойчивости, </a:t>
                      </a:r>
                      <a:r>
                        <a:rPr kumimoji="0" lang="ru-RU" sz="12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в части:</a:t>
                      </a:r>
                    </a:p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размещения</a:t>
                      </a:r>
                      <a:r>
                        <a:rPr kumimoji="0" lang="ru-RU" sz="11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государственных </a:t>
                      </a:r>
                      <a:r>
                        <a:rPr kumimoji="0" lang="ru-RU" sz="11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ценных бумаг</a:t>
                      </a:r>
                      <a:r>
                        <a:rPr kumimoji="0" lang="ru-RU" sz="11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осуществления заимствований</a:t>
                      </a:r>
                      <a:r>
                        <a:rPr kumimoji="0" lang="ru-RU" sz="11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1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объема </a:t>
                      </a:r>
                      <a:r>
                        <a:rPr kumimoji="0" lang="ru-RU" sz="11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расходов на обслуживание </a:t>
                      </a:r>
                      <a:r>
                        <a:rPr kumimoji="0" lang="ru-RU" sz="11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государственного </a:t>
                      </a:r>
                      <a:r>
                        <a:rPr kumimoji="0" lang="ru-RU" sz="11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долга </a:t>
                      </a:r>
                      <a:r>
                        <a:rPr kumimoji="0" lang="ru-RU" sz="11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(сохраняется действие ранее введенного ограничения </a:t>
                      </a:r>
                      <a:r>
                        <a:rPr kumimoji="0" lang="ru-RU" sz="11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в 15%</a:t>
                      </a:r>
                      <a:r>
                        <a:rPr kumimoji="0" lang="ru-RU" sz="11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);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738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kumimoji="0" lang="ru-RU" sz="1200" b="0" i="1" u="none" strike="noStrike" kern="1200" cap="none" spc="-20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kumimoji="0" lang="ru-RU" sz="1200" b="1" i="1" u="none" strike="noStrike" kern="1200" cap="none" spc="-20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возможность превышения </a:t>
                      </a:r>
                      <a:r>
                        <a:rPr kumimoji="0" lang="ru-RU" sz="1200" b="0" i="1" u="none" strike="noStrike" kern="1200" cap="none" spc="-20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утвержденных законом региона о бюджете </a:t>
                      </a:r>
                      <a:r>
                        <a:rPr kumimoji="0" lang="ru-RU" sz="1200" b="1" i="1" u="none" strike="noStrike" kern="1200" cap="none" spc="-20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предельных объемов долга </a:t>
                      </a:r>
                      <a:r>
                        <a:rPr kumimoji="0" lang="ru-RU" sz="1200" b="0" i="1" u="none" strike="noStrike" kern="1200" cap="none" spc="-20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и предусмотренных Бюджетным кодексом РФ </a:t>
                      </a:r>
                      <a:r>
                        <a:rPr kumimoji="0" lang="ru-RU" sz="1200" b="1" i="1" u="none" strike="noStrike" kern="1200" cap="none" spc="-20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размеров дефицита </a:t>
                      </a:r>
                      <a:r>
                        <a:rPr kumimoji="0" lang="ru-RU" sz="1200" b="0" i="1" u="none" strike="noStrike" kern="1200" cap="none" spc="-20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на величину средств, направленных на профилактику и устранение последствий </a:t>
                      </a:r>
                      <a:r>
                        <a:rPr kumimoji="0" lang="ru-RU" sz="1200" b="0" i="1" u="none" strike="noStrike" kern="1200" cap="none" spc="-20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коронавирусной</a:t>
                      </a:r>
                      <a:r>
                        <a:rPr kumimoji="0" lang="ru-RU" sz="1200" b="0" i="1" u="none" strike="noStrike" kern="1200" cap="none" spc="-20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инфекции, на сумму бюджетных ассигнований, направленных субъектом РФ на реализацию новых инвестиционных проектов, а также на объем инфраструктурных бюджетных кредитов;</a:t>
                      </a:r>
                      <a:endParaRPr kumimoji="0" lang="ru-RU" sz="1200" b="0" i="1" u="none" strike="noStrike" kern="1200" cap="none" spc="-20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LnTx/>
                        <a:uFillTx/>
                        <a:latin typeface="Cambria" panose="0204050305040603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6809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3) </a:t>
                      </a:r>
                      <a:r>
                        <a:rPr kumimoji="0" lang="ru-RU" sz="12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приостановление</a:t>
                      </a:r>
                      <a:r>
                        <a:rPr kumimoji="0" lang="ru-RU" sz="12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положения </a:t>
                      </a:r>
                      <a:r>
                        <a:rPr lang="ru-RU" sz="1200" b="1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об обязательном согласовании Минфином </a:t>
                      </a:r>
                      <a:r>
                        <a:rPr lang="ru-RU" sz="12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России </a:t>
                      </a:r>
                      <a:r>
                        <a:rPr lang="ru-RU" sz="1200" b="1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программ заимствований</a:t>
                      </a:r>
                      <a:r>
                        <a:rPr lang="ru-RU" sz="12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200" b="1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ru-RU" sz="1200" b="1" i="1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регионов</a:t>
                      </a:r>
                      <a:r>
                        <a:rPr lang="ru-RU" sz="12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, отнесенных к группам </a:t>
                      </a:r>
                      <a:r>
                        <a:rPr lang="ru-RU" sz="1200" b="1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 низкой и средней долговой устойчивостью</a:t>
                      </a:r>
                      <a:r>
                        <a:rPr lang="ru-RU" sz="1200" b="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b="0" i="1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r>
                        <a:rPr lang="ru-RU" sz="12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дновременно продлевается действие положений о государственной регистрации условий эмиссии ценных бумаг и </a:t>
                      </a:r>
                      <a:r>
                        <a:rPr lang="ru-RU" sz="1200" b="1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сохраняется запрет на размещение </a:t>
                      </a:r>
                      <a:r>
                        <a:rPr lang="ru-RU" sz="12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регионом (муниципалитетом) с кредитным рейтингом ниже устанавливаемого Правительством уровня </a:t>
                      </a:r>
                      <a:r>
                        <a:rPr lang="ru-RU" sz="1200" b="1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ценных бумаг </a:t>
                      </a:r>
                      <a:r>
                        <a:rPr lang="ru-RU" sz="1200" i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 доходностью выше ключевой ставки (+1%);</a:t>
                      </a:r>
                      <a:endParaRPr lang="ru-RU" sz="1200" b="0" i="1" kern="1200" cap="none" spc="0" dirty="0" smtClean="0">
                        <a:ln w="1905"/>
                        <a:solidFill>
                          <a:schemeClr val="bg2">
                            <a:lumMod val="10000"/>
                          </a:schemeClr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" panose="0204050305040603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564507"/>
                  </a:ext>
                </a:extLst>
              </a:tr>
              <a:tr h="627969">
                <a:tc>
                  <a:txBody>
                    <a:bodyPr/>
                    <a:lstStyle/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4)</a:t>
                      </a:r>
                      <a:r>
                        <a:rPr lang="ru-RU" sz="1200" b="0" i="1" spc="-2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1" spc="-2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озможность</a:t>
                      </a: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регионов и муниципалитетов 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определять своими законами порядок использования</a:t>
                      </a:r>
                      <a:r>
                        <a:rPr lang="ru-RU" sz="1200" b="1" i="1" spc="-2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"не связанных" остатков</a:t>
                      </a: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, например, направлять такие остатки в резервный фонд (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после</a:t>
                      </a:r>
                      <a:r>
                        <a:rPr lang="ru-RU" sz="1200" b="1" i="1" spc="-2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1 января 2023 года</a:t>
                      </a:r>
                      <a:r>
                        <a:rPr lang="ru-RU" sz="1200" b="0" i="1" spc="-2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такое право будет предоставлено </a:t>
                      </a:r>
                      <a:r>
                        <a:rPr lang="ru-RU" sz="1200" b="1" i="1" spc="-2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только </a:t>
                      </a:r>
                      <a:r>
                        <a:rPr lang="ru-RU" sz="1200" b="0" i="1" spc="-2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регионам и муниципалитетам, отнесенным </a:t>
                      </a:r>
                      <a:r>
                        <a:rPr lang="ru-RU" sz="1200" b="1" i="1" spc="-2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 группам заемщиков с высокой и средней долговой устойчивостью</a:t>
                      </a: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651">
                <a:tc>
                  <a:txBody>
                    <a:bodyPr/>
                    <a:lstStyle/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5) 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расширение возможностей </a:t>
                      </a: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регионов 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по финансированию </a:t>
                      </a: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«не собственных» 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расходных обязательств</a:t>
                      </a:r>
                      <a:r>
                        <a:rPr lang="ru-RU" sz="1200" b="1" i="1" spc="-2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в целях финансового обеспечения мероприятий, связанных с </a:t>
                      </a: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предотвращением влияния ухудшения экономической ситуации на развитие отраслей экономики, профилактикой и устранением последствий распространения </a:t>
                      </a:r>
                      <a:r>
                        <a:rPr lang="ru-RU" sz="1200" b="1" i="1" spc="-20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коронавирусной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инфекции</a:t>
                      </a: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, а также иные расходные обязательства, определенные высшим исполнительным органом государственной власти субъекта РФ (местной администрацией);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382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6) 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возможность</a:t>
                      </a: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для дотационных регионов и муниципалитетов 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не возвращать привлеченные на единые счета </a:t>
                      </a: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бюджетов </a:t>
                      </a:r>
                      <a:r>
                        <a:rPr lang="ru-RU" sz="1200" b="1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средства юридических лиц </a:t>
                      </a:r>
                      <a:r>
                        <a:rPr lang="ru-RU" sz="1200" b="0" i="1" spc="-2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при завершении текущего финансового года;</a:t>
                      </a:r>
                    </a:p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i="1" spc="-2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89711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017" y="236766"/>
            <a:ext cx="911716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2000" b="1" dirty="0">
                <a:solidFill>
                  <a:srgbClr val="005828"/>
                </a:solidFill>
                <a:latin typeface="Cambria" panose="02040503050406030204" pitchFamily="18" charset="0"/>
              </a:rPr>
              <a:t>Особенности организации бюджетного </a:t>
            </a:r>
            <a:r>
              <a:rPr lang="ru-RU" sz="2000" b="1" dirty="0" smtClean="0">
                <a:solidFill>
                  <a:srgbClr val="005828"/>
                </a:solidFill>
                <a:latin typeface="Cambria" panose="02040503050406030204" pitchFamily="18" charset="0"/>
              </a:rPr>
              <a:t>процесса </a:t>
            </a:r>
            <a:br>
              <a:rPr lang="ru-RU" sz="2000" b="1" dirty="0" smtClean="0">
                <a:solidFill>
                  <a:srgbClr val="005828"/>
                </a:solidFill>
                <a:latin typeface="Cambria" panose="02040503050406030204" pitchFamily="18" charset="0"/>
              </a:rPr>
            </a:br>
            <a:r>
              <a:rPr lang="ru-RU" sz="2000" b="1" dirty="0" smtClean="0">
                <a:solidFill>
                  <a:srgbClr val="005828"/>
                </a:solidFill>
                <a:latin typeface="Cambria" panose="02040503050406030204" pitchFamily="18" charset="0"/>
              </a:rPr>
              <a:t>в </a:t>
            </a:r>
            <a:r>
              <a:rPr lang="ru-RU" sz="2000" b="1" dirty="0">
                <a:solidFill>
                  <a:srgbClr val="005828"/>
                </a:solidFill>
                <a:latin typeface="Cambria" panose="02040503050406030204" pitchFamily="18" charset="0"/>
              </a:rPr>
              <a:t>субъектах Российской Федерации на 2022 </a:t>
            </a:r>
            <a:r>
              <a:rPr lang="ru-RU" sz="2000" b="1" dirty="0" smtClean="0">
                <a:solidFill>
                  <a:srgbClr val="005828"/>
                </a:solidFill>
                <a:latin typeface="Cambria" panose="02040503050406030204" pitchFamily="18" charset="0"/>
              </a:rPr>
              <a:t>год (1)</a:t>
            </a:r>
            <a:endParaRPr lang="ru-RU" sz="2000" b="1" dirty="0">
              <a:solidFill>
                <a:srgbClr val="005828"/>
              </a:solidFill>
              <a:latin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452821"/>
            <a:ext cx="91407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i="1" dirty="0" smtClean="0">
                <a:solidFill>
                  <a:schemeClr val="bg2">
                    <a:lumMod val="10000"/>
                  </a:schemeClr>
                </a:solidFill>
              </a:rPr>
              <a:t>*</a:t>
            </a:r>
            <a:r>
              <a:rPr lang="ru-RU" sz="900" i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Федеральный закон </a:t>
            </a:r>
            <a:r>
              <a:rPr lang="ru-RU" sz="900" i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от 29.11.2021 </a:t>
            </a:r>
            <a:r>
              <a:rPr lang="ru-RU" sz="900" i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№ 384-ФЗ «О </a:t>
            </a:r>
            <a:r>
              <a:rPr lang="ru-RU" sz="900" i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внесении изменений в Бюджетный кодекс Российской Федерации и отдельные законодательные акты Российской Федерации и установлении особенностей исполнения бюджетов бюджетной системы Российской Федерации в 2022 году»</a:t>
            </a:r>
            <a:endParaRPr lang="ru-RU" sz="9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148670" y="44624"/>
            <a:ext cx="720080" cy="2160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877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903665"/>
              </p:ext>
            </p:extLst>
          </p:nvPr>
        </p:nvGraphicFramePr>
        <p:xfrm>
          <a:off x="0" y="1052208"/>
          <a:ext cx="9154689" cy="421941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9154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702">
                <a:tc>
                  <a:txBody>
                    <a:bodyPr/>
                    <a:lstStyle/>
                    <a:p>
                      <a:pPr marL="0" marR="0" lvl="0" indent="182563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До 1 января 2023 года будут приостановлены положения Бюджетного кодекса РФ, устанавливающие: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35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2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в качестве условия предоставления субсидий </a:t>
                      </a: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местным бюджетам из регионального бюджета </a:t>
                      </a:r>
                      <a:r>
                        <a:rPr lang="ru-RU" sz="12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наличие в бюджете </a:t>
                      </a: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муниципального образования </a:t>
                      </a:r>
                      <a:r>
                        <a:rPr lang="ru-RU" sz="12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бюджетных ассигнований </a:t>
                      </a: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на исполнение расходных обязательств;</a:t>
                      </a:r>
                      <a:endParaRPr lang="ru-RU" sz="1200" i="1" kern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2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обязанность предоставления субсидий </a:t>
                      </a: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из бюджета субъекта РФ бюджетам муниципальных образований </a:t>
                      </a:r>
                      <a:r>
                        <a:rPr lang="ru-RU" sz="12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в соответствии с перечнем</a:t>
                      </a: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5645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2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требование о распределении субсидий </a:t>
                      </a: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местным бюджетам из бюджета субъекта РФ между муниципальными образованиями </a:t>
                      </a:r>
                      <a:r>
                        <a:rPr lang="ru-RU" sz="12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законом региона о бюджете</a:t>
                      </a: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2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15% ограничение на объем иных межбюджетных трансфертов </a:t>
                      </a: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местным бюджетам </a:t>
                      </a:r>
                      <a:r>
                        <a:rPr lang="ru-RU" sz="12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и дотаций местным бюджетам </a:t>
                      </a: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на поддержку мер по обеспечению сбалансированности местных бюджетов из бюджета субъекта РФ </a:t>
                      </a:r>
                      <a:r>
                        <a:rPr lang="ru-RU" sz="12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в общем объеме межбюджетных трансфертов</a:t>
                      </a:r>
                      <a:r>
                        <a:rPr lang="ru-RU" sz="12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местным бюджетам из регионального бюджета.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382">
                <a:tc>
                  <a:txBody>
                    <a:bodyPr/>
                    <a:lstStyle/>
                    <a:p>
                      <a:pPr marL="0" indent="182563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В 2022 году </a:t>
                      </a:r>
                      <a:r>
                        <a:rPr lang="ru-RU" sz="14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предусмотрено право высшего</a:t>
                      </a:r>
                      <a:r>
                        <a:rPr lang="ru-RU" sz="14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исполнительного </a:t>
                      </a:r>
                      <a:r>
                        <a:rPr lang="ru-RU" sz="14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органа государственной власти субъекта </a:t>
                      </a:r>
                      <a:r>
                        <a:rPr lang="ru-RU" sz="14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РФ </a:t>
                      </a:r>
                      <a:r>
                        <a:rPr lang="ru-RU" sz="14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принимать решения по перераспределению (распределению) </a:t>
                      </a:r>
                      <a:r>
                        <a:rPr lang="ru-RU" sz="14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между муниципальными образованиями </a:t>
                      </a:r>
                      <a:r>
                        <a:rPr lang="ru-RU" sz="14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субсидий, субвенций и иных межбюджетных трансфертов</a:t>
                      </a:r>
                      <a:r>
                        <a:rPr lang="ru-RU" sz="14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, предоставляемых из регионального бюджета, власти </a:t>
                      </a:r>
                      <a:r>
                        <a:rPr lang="ru-RU" sz="14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 внесением соответствующих изменений в соглашение </a:t>
                      </a:r>
                      <a:r>
                        <a:rPr lang="ru-RU" sz="14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о предоставлении субсидии (иного межбюджетного трансферта, если соглашение заключено), </a:t>
                      </a:r>
                      <a:r>
                        <a:rPr lang="ru-RU" sz="14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а также возможность внесения изменений в распределение объемов субвенций </a:t>
                      </a:r>
                      <a:r>
                        <a:rPr lang="ru-RU" sz="1400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между муниципальными </a:t>
                      </a:r>
                      <a:r>
                        <a:rPr lang="ru-RU" sz="1400" b="1" i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образованиями актами исполнительных органов власти.</a:t>
                      </a:r>
                      <a:endParaRPr lang="ru-RU" sz="1400" i="1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89711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017" y="327198"/>
            <a:ext cx="911716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2000" b="1" dirty="0">
                <a:solidFill>
                  <a:srgbClr val="005828"/>
                </a:solidFill>
                <a:latin typeface="Cambria" panose="02040503050406030204" pitchFamily="18" charset="0"/>
              </a:rPr>
              <a:t>Особенности организации бюджетного </a:t>
            </a:r>
            <a:r>
              <a:rPr lang="ru-RU" sz="2000" b="1" dirty="0" smtClean="0">
                <a:solidFill>
                  <a:srgbClr val="005828"/>
                </a:solidFill>
                <a:latin typeface="Cambria" panose="02040503050406030204" pitchFamily="18" charset="0"/>
              </a:rPr>
              <a:t>процесса </a:t>
            </a:r>
            <a:br>
              <a:rPr lang="ru-RU" sz="2000" b="1" dirty="0" smtClean="0">
                <a:solidFill>
                  <a:srgbClr val="005828"/>
                </a:solidFill>
                <a:latin typeface="Cambria" panose="02040503050406030204" pitchFamily="18" charset="0"/>
              </a:rPr>
            </a:br>
            <a:r>
              <a:rPr lang="ru-RU" sz="2000" b="1" dirty="0" smtClean="0">
                <a:solidFill>
                  <a:srgbClr val="005828"/>
                </a:solidFill>
                <a:latin typeface="Cambria" panose="02040503050406030204" pitchFamily="18" charset="0"/>
              </a:rPr>
              <a:t>в </a:t>
            </a:r>
            <a:r>
              <a:rPr lang="ru-RU" sz="2000" b="1" dirty="0">
                <a:solidFill>
                  <a:srgbClr val="005828"/>
                </a:solidFill>
                <a:latin typeface="Cambria" panose="02040503050406030204" pitchFamily="18" charset="0"/>
              </a:rPr>
              <a:t>субъектах Российской Федерации на 2022 </a:t>
            </a:r>
            <a:r>
              <a:rPr lang="ru-RU" sz="2000" b="1" dirty="0" smtClean="0">
                <a:solidFill>
                  <a:srgbClr val="005828"/>
                </a:solidFill>
                <a:latin typeface="Cambria" panose="02040503050406030204" pitchFamily="18" charset="0"/>
              </a:rPr>
              <a:t>год (2)</a:t>
            </a:r>
            <a:endParaRPr lang="ru-RU" sz="2000" b="1" dirty="0">
              <a:solidFill>
                <a:srgbClr val="005828"/>
              </a:solidFill>
              <a:latin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5377645"/>
            <a:ext cx="91407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i="1" dirty="0" smtClean="0">
                <a:solidFill>
                  <a:schemeClr val="bg2">
                    <a:lumMod val="10000"/>
                  </a:schemeClr>
                </a:solidFill>
              </a:rPr>
              <a:t>*</a:t>
            </a:r>
            <a:r>
              <a:rPr lang="ru-RU" sz="900" i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Федеральный закон </a:t>
            </a:r>
            <a:r>
              <a:rPr lang="ru-RU" sz="900" i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от 29.11.2021 № 384-ФЗ «</a:t>
            </a:r>
            <a:r>
              <a:rPr lang="ru-RU" sz="900" i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О </a:t>
            </a:r>
            <a:r>
              <a:rPr lang="ru-RU" sz="900" i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внесении изменений в Бюджетный кодекс Российской Федерации и отдельные законодательные акты Российской Федерации и установлении особенностей исполнения бюджетов бюджетной системы Российской Федерации в 2022 году»</a:t>
            </a:r>
            <a:endParaRPr lang="ru-RU" sz="9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148670" y="44624"/>
            <a:ext cx="720080" cy="2160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078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586614"/>
              </p:ext>
            </p:extLst>
          </p:nvPr>
        </p:nvGraphicFramePr>
        <p:xfrm>
          <a:off x="3215" y="1268828"/>
          <a:ext cx="9140785" cy="4731499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9140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81246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) в качестве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основания для внесения изменений в сводную бюджетную роспись                                 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(без внесения изменений в закон о бюджете)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предлагается установить факты                  поступления 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в региональный бюджет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дотаций 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из федерального бюджета (заключения соглашения о предоставлении дотаций) в течение текущего финансового года, что позволит регионам осуществлять соответствующие расходы в ходе исполнения бюджетов;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479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2) 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на «инфраструктурные» бюджетные кредиты и кредиты, предоставленные местным бюджетам за счет средств федерального бюджета,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не будут распространяться ограничения по объемам заимствований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и размещению средств 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регионального бюджета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на банковских депозитах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600" b="0" i="1" kern="1200" cap="none" spc="0" dirty="0" smtClean="0">
                        <a:ln w="1905"/>
                        <a:solidFill>
                          <a:srgbClr val="080808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Cambria" panose="020405030504060302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810306"/>
                  </a:ext>
                </a:extLst>
              </a:tr>
              <a:tr h="741712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3)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установление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в отношении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субсидий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на финансовое обеспечение непредвиденных расходов 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на проведение мероприятий, связанных с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ликвидацией последствий стихийных бедствий и других чрезвычайных ситуаций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, иного предельного уровня софинансирования;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9586632"/>
                  </a:ext>
                </a:extLst>
              </a:tr>
              <a:tr h="1531099"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4) установление правовых оснований для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внесения изменений в сводную бюджетную роспись 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(без внесения изменений в закон о бюджете)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для перераспределения 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бюджетных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ассигнований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между государственными программами и (или) их структурными элементами </a:t>
                      </a:r>
                      <a:b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(в пределах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10%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от годового объёма 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на реализацию </a:t>
                      </a:r>
                      <a:r>
                        <a:rPr kumimoji="0" lang="ru-RU" sz="1600" b="0" i="1" u="none" strike="noStrike" kern="1200" cap="none" spc="-20" normalizeH="0" baseline="0" noProof="0" dirty="0" err="1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ГП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без увеличения 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предусмотренного законом о бюджете</a:t>
                      </a:r>
                      <a:r>
                        <a:rPr kumimoji="0" lang="ru-RU" sz="1600" b="1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 общего объема БА </a:t>
                      </a:r>
                      <a:r>
                        <a:rPr kumimoji="0" lang="ru-RU" sz="1600" b="0" i="1" u="none" strike="noStrike" kern="1200" cap="none" spc="-2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на соответствующий финансовый год).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954647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7504" y="409549"/>
            <a:ext cx="892899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ru-RU" sz="2400" b="1" dirty="0">
                <a:solidFill>
                  <a:srgbClr val="005828"/>
                </a:solidFill>
                <a:latin typeface="Cambria" panose="02040503050406030204" pitchFamily="18" charset="0"/>
              </a:rPr>
              <a:t>Изменения в Бюджетный кодекс Российской Федерации, вступающие в силу с 2022 </a:t>
            </a:r>
            <a:r>
              <a:rPr lang="ru-RU" sz="2400" b="1" dirty="0" smtClean="0">
                <a:solidFill>
                  <a:srgbClr val="005828"/>
                </a:solidFill>
                <a:latin typeface="Cambria" panose="02040503050406030204" pitchFamily="18" charset="0"/>
              </a:rPr>
              <a:t>года* </a:t>
            </a:r>
            <a:endParaRPr lang="ru-RU" sz="2400" b="1" dirty="0">
              <a:solidFill>
                <a:srgbClr val="005828"/>
              </a:solidFill>
              <a:latin typeface="Cambria" panose="0204050305040603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58502" y="30097"/>
            <a:ext cx="720080" cy="2160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15" y="6106835"/>
            <a:ext cx="91407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i="1" dirty="0" smtClean="0">
                <a:solidFill>
                  <a:schemeClr val="bg2">
                    <a:lumMod val="10000"/>
                  </a:schemeClr>
                </a:solidFill>
              </a:rPr>
              <a:t>*</a:t>
            </a:r>
            <a:r>
              <a:rPr lang="ru-RU" sz="900" i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Федеральный закон </a:t>
            </a:r>
            <a:r>
              <a:rPr lang="ru-RU" sz="900" i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от 29.11.2021 № 384-ФЗ «</a:t>
            </a:r>
            <a:r>
              <a:rPr lang="ru-RU" sz="900" i="1" dirty="0" smtClean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О </a:t>
            </a:r>
            <a:r>
              <a:rPr lang="ru-RU" sz="900" i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glow rad="101600">
                    <a:prstClr val="white">
                      <a:alpha val="60000"/>
                    </a:prst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Times New Roman" panose="02020603050405020304" pitchFamily="18" charset="0"/>
              </a:rPr>
              <a:t>внесении изменений в Бюджетный кодекс Российской Федерации и отдельные законодательные акты Российской Федерации и установлении особенностей исполнения бюджетов бюджетной системы Российской Федерации в 2022 году»</a:t>
            </a:r>
            <a:endParaRPr lang="ru-RU" sz="900" i="1" dirty="0"/>
          </a:p>
        </p:txBody>
      </p:sp>
    </p:spTree>
    <p:extLst>
      <p:ext uri="{BB962C8B-B14F-4D97-AF65-F5344CB8AC3E}">
        <p14:creationId xmlns:p14="http://schemas.microsoft.com/office/powerpoint/2010/main" val="188559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Тема Office">
  <a:themeElements>
    <a:clrScheme name="Другая 5">
      <a:dk1>
        <a:srgbClr val="005828"/>
      </a:dk1>
      <a:lt1>
        <a:sysClr val="window" lastClr="FFFFFF"/>
      </a:lt1>
      <a:dk2>
        <a:srgbClr val="02843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b="1" dirty="0" smtClean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9_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9_Городская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Тема Office">
  <a:themeElements>
    <a:clrScheme name="Другая 5">
      <a:dk1>
        <a:srgbClr val="005828"/>
      </a:dk1>
      <a:lt1>
        <a:sysClr val="window" lastClr="FFFFFF"/>
      </a:lt1>
      <a:dk2>
        <a:srgbClr val="02843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b="1" dirty="0" smtClean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1835</TotalTime>
  <Words>2203</Words>
  <Application>Microsoft Office PowerPoint</Application>
  <PresentationFormat>Экран (4:3)</PresentationFormat>
  <Paragraphs>349</Paragraphs>
  <Slides>11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26" baseType="lpstr">
      <vt:lpstr>Arial</vt:lpstr>
      <vt:lpstr>Book Antiqua</vt:lpstr>
      <vt:lpstr>Bookman Old Style</vt:lpstr>
      <vt:lpstr>Calibri</vt:lpstr>
      <vt:lpstr>Cambria</vt:lpstr>
      <vt:lpstr>DINCondensedC</vt:lpstr>
      <vt:lpstr>Georgia</vt:lpstr>
      <vt:lpstr>Monotype Corsiva</vt:lpstr>
      <vt:lpstr>Times New Roman</vt:lpstr>
      <vt:lpstr>Trebuchet MS</vt:lpstr>
      <vt:lpstr>Wingdings</vt:lpstr>
      <vt:lpstr>Wingdings 2</vt:lpstr>
      <vt:lpstr>2_Тема Office</vt:lpstr>
      <vt:lpstr>9_Городская</vt:lpstr>
      <vt:lpstr>3_Тема Office</vt:lpstr>
      <vt:lpstr>Презентация PowerPoint</vt:lpstr>
      <vt:lpstr>Презентация PowerPoint</vt:lpstr>
      <vt:lpstr>Распределение межбюджетных трансфертов на 2021-2024 гг.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ЛАРЦЕВА ДАРЬЯ МИХАЙЛОВНА</dc:creator>
  <cp:lastModifiedBy>Гурова Екатерина Викторовна</cp:lastModifiedBy>
  <cp:revision>149</cp:revision>
  <cp:lastPrinted>2021-12-07T09:56:58Z</cp:lastPrinted>
  <dcterms:created xsi:type="dcterms:W3CDTF">2020-09-23T11:15:47Z</dcterms:created>
  <dcterms:modified xsi:type="dcterms:W3CDTF">2021-12-08T14:05:32Z</dcterms:modified>
</cp:coreProperties>
</file>