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7" r:id="rId2"/>
    <p:sldMasterId id="2147483703" r:id="rId3"/>
  </p:sldMasterIdLst>
  <p:notesMasterIdLst>
    <p:notesMasterId r:id="rId14"/>
  </p:notesMasterIdLst>
  <p:handoutMasterIdLst>
    <p:handoutMasterId r:id="rId15"/>
  </p:handoutMasterIdLst>
  <p:sldIdLst>
    <p:sldId id="306" r:id="rId4"/>
    <p:sldId id="349" r:id="rId5"/>
    <p:sldId id="339" r:id="rId6"/>
    <p:sldId id="340" r:id="rId7"/>
    <p:sldId id="333" r:id="rId8"/>
    <p:sldId id="335" r:id="rId9"/>
    <p:sldId id="342" r:id="rId10"/>
    <p:sldId id="343" r:id="rId11"/>
    <p:sldId id="348" r:id="rId12"/>
    <p:sldId id="347" r:id="rId13"/>
  </p:sldIdLst>
  <p:sldSz cx="9144000" cy="5143500" type="screen16x9"/>
  <p:notesSz cx="9926638" cy="6797675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65" userDrawn="1">
          <p15:clr>
            <a:srgbClr val="A4A3A4"/>
          </p15:clr>
        </p15:guide>
        <p15:guide id="2" pos="34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хобабин Никита Михайлович" initials="ЛНМ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800" autoAdjust="0"/>
  </p:normalViewPr>
  <p:slideViewPr>
    <p:cSldViewPr>
      <p:cViewPr varScale="1">
        <p:scale>
          <a:sx n="106" d="100"/>
          <a:sy n="106" d="100"/>
        </p:scale>
        <p:origin x="-706" y="-72"/>
      </p:cViewPr>
      <p:guideLst>
        <p:guide orient="horz" pos="4565"/>
        <p:guide pos="34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Количество</a:t>
            </a:r>
            <a:r>
              <a:rPr lang="ru-RU" sz="1200" b="1" i="0" baseline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з</a:t>
            </a:r>
            <a:r>
              <a:rPr lang="ru-RU" sz="1200" b="1" i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аключенных </a:t>
            </a:r>
            <a:r>
              <a:rPr lang="ru-RU" sz="1200" b="1" i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Договоров о предоставлении</a:t>
            </a:r>
            <a:r>
              <a:rPr lang="ru-RU" sz="1200" b="1" i="0" baseline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b="1" i="0" baseline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Кредита </a:t>
            </a:r>
            <a:endParaRPr lang="ru-RU" sz="1200" b="1" i="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283020960408117"/>
          <c:y val="0.1139335340435386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217034490407003E-2"/>
          <c:y val="0.25989308321753896"/>
          <c:w val="0.90662843774962909"/>
          <c:h val="0.518451045891990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Лист2!$D$8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36168627844382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41971479858469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18760071801941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Лист2!$C$9:$C$11</c:f>
              <c:strCache>
                <c:ptCount val="3"/>
                <c:pt idx="0">
                  <c:v>Всего</c:v>
                </c:pt>
                <c:pt idx="1">
                  <c:v>Субъекты Российской Федерации</c:v>
                </c:pt>
                <c:pt idx="2">
                  <c:v>Муниципальные образования</c:v>
                </c:pt>
              </c:strCache>
            </c:strRef>
          </c:cat>
          <c:val>
            <c:numRef>
              <c:f>Лист2!$D$9:$D$11</c:f>
              <c:numCache>
                <c:formatCode>General</c:formatCode>
                <c:ptCount val="3"/>
                <c:pt idx="0">
                  <c:v>215</c:v>
                </c:pt>
                <c:pt idx="1">
                  <c:v>72</c:v>
                </c:pt>
                <c:pt idx="2">
                  <c:v>143</c:v>
                </c:pt>
              </c:numCache>
            </c:numRef>
          </c:val>
        </c:ser>
        <c:ser>
          <c:idx val="1"/>
          <c:order val="1"/>
          <c:tx>
            <c:strRef>
              <c:f>Лист2!$E$8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2957219787733E-2"/>
                  <c:y val="-3.56853203568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47774331872615E-2"/>
                  <c:y val="-2.9197080291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47774331872677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Лист2!$C$9:$C$11</c:f>
              <c:strCache>
                <c:ptCount val="3"/>
                <c:pt idx="0">
                  <c:v>Всего</c:v>
                </c:pt>
                <c:pt idx="1">
                  <c:v>Субъекты Российской Федерации</c:v>
                </c:pt>
                <c:pt idx="2">
                  <c:v>Муниципальные образования</c:v>
                </c:pt>
              </c:strCache>
            </c:strRef>
          </c:cat>
          <c:val>
            <c:numRef>
              <c:f>Лист2!$E$9:$E$11</c:f>
              <c:numCache>
                <c:formatCode>General</c:formatCode>
                <c:ptCount val="3"/>
                <c:pt idx="0">
                  <c:v>182</c:v>
                </c:pt>
                <c:pt idx="1">
                  <c:v>66</c:v>
                </c:pt>
                <c:pt idx="2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128576"/>
        <c:axId val="84105984"/>
        <c:axId val="0"/>
      </c:bar3DChart>
      <c:catAx>
        <c:axId val="951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105984"/>
        <c:crosses val="autoZero"/>
        <c:auto val="1"/>
        <c:lblAlgn val="ctr"/>
        <c:lblOffset val="100"/>
        <c:noMultiLvlLbl val="0"/>
      </c:catAx>
      <c:valAx>
        <c:axId val="8410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1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1200" b="1" i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Количество обратившихся </a:t>
            </a:r>
            <a:r>
              <a:rPr lang="ru-RU" sz="1200" b="1" i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за предоставлением </a:t>
            </a:r>
            <a:r>
              <a:rPr lang="ru-RU" sz="1200" b="1" i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Кредитов</a:t>
            </a:r>
            <a:endParaRPr lang="ru-RU" sz="1200" b="1" i="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031410008175207"/>
          <c:y val="7.01754385964912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751909729768438E-2"/>
          <c:y val="0.25333333333333335"/>
          <c:w val="0.91024779293634639"/>
          <c:h val="0.53068503937007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Лист2!$D$8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36168627844382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41971479858469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18760071801941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Лист2!$C$10:$C$11</c:f>
              <c:strCache>
                <c:ptCount val="2"/>
                <c:pt idx="0">
                  <c:v>Субъекты Российской Федерации</c:v>
                </c:pt>
                <c:pt idx="1">
                  <c:v>Муниципальные образования</c:v>
                </c:pt>
              </c:strCache>
            </c:strRef>
          </c:cat>
          <c:val>
            <c:numRef>
              <c:f>Лист2!$F$10:$F$11</c:f>
              <c:numCache>
                <c:formatCode>General</c:formatCode>
                <c:ptCount val="2"/>
                <c:pt idx="0">
                  <c:v>50</c:v>
                </c:pt>
                <c:pt idx="1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Лист2!$E$8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2957219787733E-2"/>
                  <c:y val="-3.56853203568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47774331872615E-2"/>
                  <c:y val="-2.9197080291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47774331872677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Лист2!$C$10:$C$11</c:f>
              <c:strCache>
                <c:ptCount val="2"/>
                <c:pt idx="0">
                  <c:v>Субъекты Российской Федерации</c:v>
                </c:pt>
                <c:pt idx="1">
                  <c:v>Муниципальные образования</c:v>
                </c:pt>
              </c:strCache>
            </c:strRef>
          </c:cat>
          <c:val>
            <c:numRef>
              <c:f>Лист2!$G$10:$G$11</c:f>
              <c:numCache>
                <c:formatCode>General</c:formatCode>
                <c:ptCount val="2"/>
                <c:pt idx="0">
                  <c:v>26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127552"/>
        <c:axId val="76980800"/>
        <c:axId val="0"/>
      </c:bar3DChart>
      <c:catAx>
        <c:axId val="951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980800"/>
        <c:crosses val="autoZero"/>
        <c:auto val="1"/>
        <c:lblAlgn val="ctr"/>
        <c:lblOffset val="100"/>
        <c:noMultiLvlLbl val="0"/>
      </c:catAx>
      <c:valAx>
        <c:axId val="769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12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200" b="1" i="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baseline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200" b="1" i="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ыданных</a:t>
            </a:r>
            <a:r>
              <a:rPr lang="ru-RU" sz="1200" b="1" i="0" baseline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Кредитов </a:t>
            </a:r>
            <a:endParaRPr lang="ru-RU" sz="1200" b="1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307046234605291"/>
          <c:y val="6.896551724137930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475671310316981E-2"/>
          <c:y val="0.21586568920264279"/>
          <c:w val="0.90266081727566316"/>
          <c:h val="0.49283938466025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Лист2!$D$8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36168627844382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41971479858469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718760071801941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Лист2!$C$9:$C$11</c:f>
              <c:strCache>
                <c:ptCount val="3"/>
                <c:pt idx="0">
                  <c:v>Всего</c:v>
                </c:pt>
                <c:pt idx="1">
                  <c:v>Субъекты Российской Федерации</c:v>
                </c:pt>
                <c:pt idx="2">
                  <c:v>Муниципальные образования</c:v>
                </c:pt>
              </c:strCache>
            </c:strRef>
          </c:cat>
          <c:val>
            <c:numRef>
              <c:f>Лист2!$H$9:$H$11</c:f>
              <c:numCache>
                <c:formatCode>General</c:formatCode>
                <c:ptCount val="3"/>
                <c:pt idx="0">
                  <c:v>261</c:v>
                </c:pt>
                <c:pt idx="1">
                  <c:v>95</c:v>
                </c:pt>
                <c:pt idx="2">
                  <c:v>166</c:v>
                </c:pt>
              </c:numCache>
            </c:numRef>
          </c:val>
        </c:ser>
        <c:ser>
          <c:idx val="1"/>
          <c:order val="1"/>
          <c:tx>
            <c:strRef>
              <c:f>Лист2!$E$8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2957219787733E-2"/>
                  <c:y val="-3.56853203568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47774331872615E-2"/>
                  <c:y val="-2.9197080291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47774331872677E-2"/>
                  <c:y val="-3.892944038929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Лист2!$C$9:$C$11</c:f>
              <c:strCache>
                <c:ptCount val="3"/>
                <c:pt idx="0">
                  <c:v>Всего</c:v>
                </c:pt>
                <c:pt idx="1">
                  <c:v>Субъекты Российской Федерации</c:v>
                </c:pt>
                <c:pt idx="2">
                  <c:v>Муниципальные образования</c:v>
                </c:pt>
              </c:strCache>
            </c:strRef>
          </c:cat>
          <c:val>
            <c:numRef>
              <c:f>Лист2!$I$9:$I$11</c:f>
              <c:numCache>
                <c:formatCode>General</c:formatCode>
                <c:ptCount val="3"/>
                <c:pt idx="0">
                  <c:v>134</c:v>
                </c:pt>
                <c:pt idx="1">
                  <c:v>37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16064"/>
        <c:axId val="76982528"/>
        <c:axId val="0"/>
      </c:bar3DChart>
      <c:catAx>
        <c:axId val="1010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982528"/>
        <c:crosses val="autoZero"/>
        <c:auto val="1"/>
        <c:lblAlgn val="ctr"/>
        <c:lblOffset val="100"/>
        <c:noMultiLvlLbl val="0"/>
      </c:catAx>
      <c:valAx>
        <c:axId val="769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10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A4EAC-1FEB-42A0-A940-59C01286B5B4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06FDAE-6AC9-4B4F-809F-CE41447A5DAD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2A4CE565-CC75-4316-9518-77CA4BA697EF}" type="parTrans" cxnId="{9F0E970E-5438-421F-A18A-283AEE2C9CA0}">
      <dgm:prSet/>
      <dgm:spPr/>
      <dgm:t>
        <a:bodyPr/>
        <a:lstStyle/>
        <a:p>
          <a:endParaRPr lang="ru-RU"/>
        </a:p>
      </dgm:t>
    </dgm:pt>
    <dgm:pt modelId="{C473C2AC-2811-4386-A703-AE3DA9F6A26F}" type="sibTrans" cxnId="{9F0E970E-5438-421F-A18A-283AEE2C9CA0}">
      <dgm:prSet/>
      <dgm:spPr/>
      <dgm:t>
        <a:bodyPr/>
        <a:lstStyle/>
        <a:p>
          <a:endParaRPr lang="ru-RU"/>
        </a:p>
      </dgm:t>
    </dgm:pt>
    <dgm:pt modelId="{C4A13236-D9E9-48EB-8DF8-DC703018785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Определение остатков средств на единых счетах федерального бюджета и бюджетов субъектов Российской Федерации на начало операционного дня за каждый календарный день отчетного периода (квартала)</a:t>
          </a:r>
          <a:endParaRPr lang="ru-RU" sz="1000" b="1" dirty="0">
            <a:solidFill>
              <a:srgbClr val="11437F"/>
            </a:solidFill>
          </a:endParaRPr>
        </a:p>
      </dgm:t>
    </dgm:pt>
    <dgm:pt modelId="{8C9199AD-FDC2-4E64-A185-C85A0A6663F5}" type="parTrans" cxnId="{17D53353-E525-4C96-806A-66EF80687A20}">
      <dgm:prSet/>
      <dgm:spPr/>
      <dgm:t>
        <a:bodyPr/>
        <a:lstStyle/>
        <a:p>
          <a:endParaRPr lang="ru-RU"/>
        </a:p>
      </dgm:t>
    </dgm:pt>
    <dgm:pt modelId="{39D1B60B-A748-4C93-B8FA-D84CB7141988}" type="sibTrans" cxnId="{17D53353-E525-4C96-806A-66EF80687A20}">
      <dgm:prSet/>
      <dgm:spPr/>
      <dgm:t>
        <a:bodyPr/>
        <a:lstStyle/>
        <a:p>
          <a:endParaRPr lang="ru-RU"/>
        </a:p>
      </dgm:t>
    </dgm:pt>
    <dgm:pt modelId="{8C3CA41F-86D1-4462-BD11-0FBB2997DA96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53454AD2-FA5F-4E8A-B935-E6A2D4682A2B}" type="parTrans" cxnId="{5A882C23-6BD8-498B-A805-BF5D5256A2B8}">
      <dgm:prSet/>
      <dgm:spPr/>
      <dgm:t>
        <a:bodyPr/>
        <a:lstStyle/>
        <a:p>
          <a:endParaRPr lang="ru-RU"/>
        </a:p>
      </dgm:t>
    </dgm:pt>
    <dgm:pt modelId="{4C8028DB-0050-4E57-9F23-F3E6179A58B4}" type="sibTrans" cxnId="{5A882C23-6BD8-498B-A805-BF5D5256A2B8}">
      <dgm:prSet/>
      <dgm:spPr/>
      <dgm:t>
        <a:bodyPr/>
        <a:lstStyle/>
        <a:p>
          <a:endParaRPr lang="ru-RU"/>
        </a:p>
      </dgm:t>
    </dgm:pt>
    <dgm:pt modelId="{92EE8998-014A-4BF2-821B-32B336B68718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Корректировка остатков средств по единым счетам бюджетов на суммы выданных и полученных бюджетных кредитов</a:t>
          </a:r>
          <a:endParaRPr lang="ru-RU" sz="1000" b="1" dirty="0">
            <a:solidFill>
              <a:srgbClr val="11437F"/>
            </a:solidFill>
          </a:endParaRPr>
        </a:p>
      </dgm:t>
    </dgm:pt>
    <dgm:pt modelId="{0BA7134A-9EAD-452A-ABF4-3DC8E25BA480}" type="parTrans" cxnId="{FEDBA944-2568-4AA7-9763-4C17CF801123}">
      <dgm:prSet/>
      <dgm:spPr/>
      <dgm:t>
        <a:bodyPr/>
        <a:lstStyle/>
        <a:p>
          <a:endParaRPr lang="ru-RU"/>
        </a:p>
      </dgm:t>
    </dgm:pt>
    <dgm:pt modelId="{4AEB6330-82D1-4D86-BF9E-14640413D18C}" type="sibTrans" cxnId="{FEDBA944-2568-4AA7-9763-4C17CF801123}">
      <dgm:prSet/>
      <dgm:spPr/>
      <dgm:t>
        <a:bodyPr/>
        <a:lstStyle/>
        <a:p>
          <a:endParaRPr lang="ru-RU"/>
        </a:p>
      </dgm:t>
    </dgm:pt>
    <dgm:pt modelId="{FDF5551C-46BD-4012-A0D8-66E71CEC0FCF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9FFDD5CA-F737-4140-8B26-8A01EFE879A1}" type="parTrans" cxnId="{777228FC-2C78-473C-9E99-8CF01BEA7F08}">
      <dgm:prSet/>
      <dgm:spPr/>
      <dgm:t>
        <a:bodyPr/>
        <a:lstStyle/>
        <a:p>
          <a:endParaRPr lang="ru-RU"/>
        </a:p>
      </dgm:t>
    </dgm:pt>
    <dgm:pt modelId="{7062B608-667B-44BB-8295-DD30FD0CF90D}" type="sibTrans" cxnId="{777228FC-2C78-473C-9E99-8CF01BEA7F08}">
      <dgm:prSet/>
      <dgm:spPr/>
      <dgm:t>
        <a:bodyPr/>
        <a:lstStyle/>
        <a:p>
          <a:endParaRPr lang="ru-RU"/>
        </a:p>
      </dgm:t>
    </dgm:pt>
    <dgm:pt modelId="{84EF1260-AE3F-4DF9-8CA4-8D6248181EE3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Суммирование полученных расчетных остатков средств по каждому единому счетам бюджета за все календарные дни отчетного периода (квартала)</a:t>
          </a:r>
          <a:endParaRPr lang="ru-RU" sz="1000" b="1" dirty="0">
            <a:solidFill>
              <a:srgbClr val="11437F"/>
            </a:solidFill>
          </a:endParaRPr>
        </a:p>
      </dgm:t>
    </dgm:pt>
    <dgm:pt modelId="{FD11E69E-EA1E-42F7-8A2F-EBF24FF4ED38}" type="parTrans" cxnId="{8F217412-A51A-462D-B629-ED583F8C8FB6}">
      <dgm:prSet/>
      <dgm:spPr/>
      <dgm:t>
        <a:bodyPr/>
        <a:lstStyle/>
        <a:p>
          <a:endParaRPr lang="ru-RU"/>
        </a:p>
      </dgm:t>
    </dgm:pt>
    <dgm:pt modelId="{EDCA930B-7B95-4EC7-8C87-6D3BDC7BAF81}" type="sibTrans" cxnId="{8F217412-A51A-462D-B629-ED583F8C8FB6}">
      <dgm:prSet/>
      <dgm:spPr/>
      <dgm:t>
        <a:bodyPr/>
        <a:lstStyle/>
        <a:p>
          <a:endParaRPr lang="ru-RU"/>
        </a:p>
      </dgm:t>
    </dgm:pt>
    <dgm:pt modelId="{2949E42E-FB63-4C89-8B8F-599635835B69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Итоговое суммирование расчетных остатков средств по всем единым счетам бюджетов, участвующим в расчете</a:t>
          </a:r>
          <a:endParaRPr lang="ru-RU" sz="1000" b="1" dirty="0">
            <a:solidFill>
              <a:srgbClr val="11437F"/>
            </a:solidFill>
          </a:endParaRPr>
        </a:p>
      </dgm:t>
    </dgm:pt>
    <dgm:pt modelId="{78820B01-2A71-4D48-9D11-F1B350119BD4}" type="parTrans" cxnId="{56269426-F236-476C-B26B-66EA84A0F0F1}">
      <dgm:prSet/>
      <dgm:spPr/>
      <dgm:t>
        <a:bodyPr/>
        <a:lstStyle/>
        <a:p>
          <a:endParaRPr lang="ru-RU"/>
        </a:p>
      </dgm:t>
    </dgm:pt>
    <dgm:pt modelId="{5CED3755-15EF-4126-B8CD-18573FAAA647}" type="sibTrans" cxnId="{56269426-F236-476C-B26B-66EA84A0F0F1}">
      <dgm:prSet/>
      <dgm:spPr/>
      <dgm:t>
        <a:bodyPr/>
        <a:lstStyle/>
        <a:p>
          <a:endParaRPr lang="ru-RU"/>
        </a:p>
      </dgm:t>
    </dgm:pt>
    <dgm:pt modelId="{A25D2E1F-A617-49D9-81CD-37CBD8A3453E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98629AC9-8592-46CE-AAB1-1AF616D77AD5}" type="sibTrans" cxnId="{E49F33E1-F9F9-4A11-9DE4-73327C63B46A}">
      <dgm:prSet/>
      <dgm:spPr/>
      <dgm:t>
        <a:bodyPr/>
        <a:lstStyle/>
        <a:p>
          <a:endParaRPr lang="ru-RU"/>
        </a:p>
      </dgm:t>
    </dgm:pt>
    <dgm:pt modelId="{77A3C902-B87C-48A0-93CC-945623BE54C2}" type="parTrans" cxnId="{E49F33E1-F9F9-4A11-9DE4-73327C63B46A}">
      <dgm:prSet/>
      <dgm:spPr/>
      <dgm:t>
        <a:bodyPr/>
        <a:lstStyle/>
        <a:p>
          <a:endParaRPr lang="ru-RU"/>
        </a:p>
      </dgm:t>
    </dgm:pt>
    <dgm:pt modelId="{29CA58BE-90A6-4F02-AA0E-0B5DC998659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Определение доли каждого бюджета в итоговой сумме расчетных остатков</a:t>
          </a:r>
          <a:endParaRPr lang="ru-RU" sz="1000" b="1" dirty="0">
            <a:solidFill>
              <a:srgbClr val="11437F"/>
            </a:solidFill>
          </a:endParaRPr>
        </a:p>
      </dgm:t>
    </dgm:pt>
    <dgm:pt modelId="{E6ACF4F5-0DEA-4C75-BE98-F26AEBDBD3FA}" type="parTrans" cxnId="{0E461D71-4ED5-4E7C-A13C-6FB3FE0E8D29}">
      <dgm:prSet/>
      <dgm:spPr/>
      <dgm:t>
        <a:bodyPr/>
        <a:lstStyle/>
        <a:p>
          <a:endParaRPr lang="ru-RU"/>
        </a:p>
      </dgm:t>
    </dgm:pt>
    <dgm:pt modelId="{A09ED40C-D7F8-478A-AA0E-A29E51723B6A}" type="sibTrans" cxnId="{0E461D71-4ED5-4E7C-A13C-6FB3FE0E8D29}">
      <dgm:prSet/>
      <dgm:spPr/>
      <dgm:t>
        <a:bodyPr/>
        <a:lstStyle/>
        <a:p>
          <a:endParaRPr lang="ru-RU"/>
        </a:p>
      </dgm:t>
    </dgm:pt>
    <dgm:pt modelId="{130E0620-0B7A-4868-BD75-7672194D47DB}">
      <dgm:prSet phldrT="[Текст]"/>
      <dgm:spPr/>
      <dgm:t>
        <a:bodyPr/>
        <a:lstStyle/>
        <a:p>
          <a:r>
            <a:rPr lang="ru-RU" dirty="0"/>
            <a:t>5</a:t>
          </a:r>
        </a:p>
      </dgm:t>
    </dgm:pt>
    <dgm:pt modelId="{6BCE1A1A-EB3A-4791-9AFD-C38BFD74DD4C}" type="parTrans" cxnId="{A87391EF-3460-42FD-B654-2EC4C330743A}">
      <dgm:prSet/>
      <dgm:spPr/>
      <dgm:t>
        <a:bodyPr/>
        <a:lstStyle/>
        <a:p>
          <a:endParaRPr lang="ru-RU"/>
        </a:p>
      </dgm:t>
    </dgm:pt>
    <dgm:pt modelId="{5D2C150E-E6D1-4A22-BC0B-5A0B422EB60D}" type="sibTrans" cxnId="{A87391EF-3460-42FD-B654-2EC4C330743A}">
      <dgm:prSet/>
      <dgm:spPr/>
      <dgm:t>
        <a:bodyPr/>
        <a:lstStyle/>
        <a:p>
          <a:endParaRPr lang="ru-RU"/>
        </a:p>
      </dgm:t>
    </dgm:pt>
    <dgm:pt modelId="{8FE3933E-8BB3-47E3-AD38-7D72F501C3F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Определение суммы полученных средств </a:t>
          </a:r>
          <a:r>
            <a:rPr lang="ru-RU" altLang="ru-RU" sz="1000" b="1" dirty="0" smtClean="0">
              <a:solidFill>
                <a:srgbClr val="11437F"/>
              </a:solidFill>
            </a:rPr>
            <a:t>от размещения временно свободных средств единого казначейского счета</a:t>
          </a:r>
          <a:endParaRPr lang="ru-RU" sz="1000" b="1" dirty="0">
            <a:solidFill>
              <a:srgbClr val="11437F"/>
            </a:solidFill>
          </a:endParaRPr>
        </a:p>
      </dgm:t>
    </dgm:pt>
    <dgm:pt modelId="{FEB378D6-CC53-4904-A94E-BBF2F1B54B62}" type="parTrans" cxnId="{0B1DE0AE-0043-49CE-AAEF-DBF7ADECD6B0}">
      <dgm:prSet/>
      <dgm:spPr/>
      <dgm:t>
        <a:bodyPr/>
        <a:lstStyle/>
        <a:p>
          <a:endParaRPr lang="ru-RU"/>
        </a:p>
      </dgm:t>
    </dgm:pt>
    <dgm:pt modelId="{4E5DA0A4-04CC-4EC6-9D08-2FFBBB0977AB}" type="sibTrans" cxnId="{0B1DE0AE-0043-49CE-AAEF-DBF7ADECD6B0}">
      <dgm:prSet/>
      <dgm:spPr/>
      <dgm:t>
        <a:bodyPr/>
        <a:lstStyle/>
        <a:p>
          <a:endParaRPr lang="ru-RU"/>
        </a:p>
      </dgm:t>
    </dgm:pt>
    <dgm:pt modelId="{8C7E5CA7-4DD0-49C1-A07C-2B0D99C44FC7}">
      <dgm:prSet phldrT="[Текст]"/>
      <dgm:spPr/>
      <dgm:t>
        <a:bodyPr/>
        <a:lstStyle/>
        <a:p>
          <a:r>
            <a:rPr lang="ru-RU" dirty="0"/>
            <a:t>6</a:t>
          </a:r>
        </a:p>
      </dgm:t>
    </dgm:pt>
    <dgm:pt modelId="{0A437666-B5FE-455C-BD65-AF765D558427}" type="parTrans" cxnId="{CD28ED3D-DAE4-42A4-9B1D-97FE68DA042E}">
      <dgm:prSet/>
      <dgm:spPr/>
      <dgm:t>
        <a:bodyPr/>
        <a:lstStyle/>
        <a:p>
          <a:endParaRPr lang="ru-RU"/>
        </a:p>
      </dgm:t>
    </dgm:pt>
    <dgm:pt modelId="{BEACCB2B-4E0C-412D-BC37-47EF17499064}" type="sibTrans" cxnId="{CD28ED3D-DAE4-42A4-9B1D-97FE68DA042E}">
      <dgm:prSet/>
      <dgm:spPr/>
      <dgm:t>
        <a:bodyPr/>
        <a:lstStyle/>
        <a:p>
          <a:endParaRPr lang="ru-RU"/>
        </a:p>
      </dgm:t>
    </dgm:pt>
    <dgm:pt modelId="{842586DF-2F2D-4F10-8530-8DA2B1EE418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Расчет суммы средств к перечислению в доход федерального бюджета и бюджетов субъектов Российской Федерации</a:t>
          </a:r>
          <a:endParaRPr lang="ru-RU" sz="1000" b="1" dirty="0">
            <a:solidFill>
              <a:srgbClr val="11437F"/>
            </a:solidFill>
          </a:endParaRPr>
        </a:p>
      </dgm:t>
    </dgm:pt>
    <dgm:pt modelId="{372E2ABC-D2CF-4FCB-A190-5E939C4A76CA}" type="parTrans" cxnId="{4A603087-20F6-4F02-9771-10A0DD99063C}">
      <dgm:prSet/>
      <dgm:spPr/>
      <dgm:t>
        <a:bodyPr/>
        <a:lstStyle/>
        <a:p>
          <a:endParaRPr lang="ru-RU"/>
        </a:p>
      </dgm:t>
    </dgm:pt>
    <dgm:pt modelId="{90751F7D-D692-4A9C-B748-00183EC55E90}" type="sibTrans" cxnId="{4A603087-20F6-4F02-9771-10A0DD99063C}">
      <dgm:prSet/>
      <dgm:spPr/>
      <dgm:t>
        <a:bodyPr/>
        <a:lstStyle/>
        <a:p>
          <a:endParaRPr lang="ru-RU"/>
        </a:p>
      </dgm:t>
    </dgm:pt>
    <dgm:pt modelId="{FC5864FC-9318-4A42-98C1-79A1EC8C245A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F896A19F-5DE6-4D11-8000-9C893956652C}" type="parTrans" cxnId="{35BC403D-9862-4FDF-9C13-4656F0B157C7}">
      <dgm:prSet/>
      <dgm:spPr/>
      <dgm:t>
        <a:bodyPr/>
        <a:lstStyle/>
        <a:p>
          <a:endParaRPr lang="ru-RU"/>
        </a:p>
      </dgm:t>
    </dgm:pt>
    <dgm:pt modelId="{C42D26C2-4830-41DA-A32A-AF326AC1AABD}" type="sibTrans" cxnId="{35BC403D-9862-4FDF-9C13-4656F0B157C7}">
      <dgm:prSet/>
      <dgm:spPr/>
      <dgm:t>
        <a:bodyPr/>
        <a:lstStyle/>
        <a:p>
          <a:endParaRPr lang="ru-RU"/>
        </a:p>
      </dgm:t>
    </dgm:pt>
    <dgm:pt modelId="{65C6C848-6BC0-48F7-ABCA-7F85EBD7DD33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Перечисление средств на «распределительные» счета органов Федерального казначейства и последующее их зачисление на единые счета бюджетов</a:t>
          </a:r>
          <a:endParaRPr lang="ru-RU" sz="1000" b="1" dirty="0">
            <a:solidFill>
              <a:srgbClr val="11437F"/>
            </a:solidFill>
          </a:endParaRPr>
        </a:p>
      </dgm:t>
    </dgm:pt>
    <dgm:pt modelId="{00C7CF89-D611-41F9-B47A-7F54EFC9C5B8}" type="parTrans" cxnId="{56F8F31D-5A7C-4025-BD30-82DA94CE1F87}">
      <dgm:prSet/>
      <dgm:spPr/>
      <dgm:t>
        <a:bodyPr/>
        <a:lstStyle/>
        <a:p>
          <a:endParaRPr lang="ru-RU"/>
        </a:p>
      </dgm:t>
    </dgm:pt>
    <dgm:pt modelId="{6E74C0D9-C3A3-4E09-B3DF-5A48FEAD4F4D}" type="sibTrans" cxnId="{56F8F31D-5A7C-4025-BD30-82DA94CE1F87}">
      <dgm:prSet/>
      <dgm:spPr/>
      <dgm:t>
        <a:bodyPr/>
        <a:lstStyle/>
        <a:p>
          <a:endParaRPr lang="ru-RU"/>
        </a:p>
      </dgm:t>
    </dgm:pt>
    <dgm:pt modelId="{4F7316EF-BD9D-48BC-A9F3-0BB34A384F8D}">
      <dgm:prSet phldrT="[Текст]"/>
      <dgm:spPr/>
      <dgm:t>
        <a:bodyPr/>
        <a:lstStyle/>
        <a:p>
          <a:r>
            <a:rPr lang="ru-RU" dirty="0"/>
            <a:t>8</a:t>
          </a:r>
        </a:p>
      </dgm:t>
    </dgm:pt>
    <dgm:pt modelId="{CB1C0977-B047-40C6-9A84-B16DBE0A65B1}" type="parTrans" cxnId="{0CC430F6-33AD-48DC-9F4B-84BDC46C9F53}">
      <dgm:prSet/>
      <dgm:spPr/>
      <dgm:t>
        <a:bodyPr/>
        <a:lstStyle/>
        <a:p>
          <a:endParaRPr lang="ru-RU"/>
        </a:p>
      </dgm:t>
    </dgm:pt>
    <dgm:pt modelId="{7B8282B5-55A6-483E-A8D3-662AF11D8E49}" type="sibTrans" cxnId="{0CC430F6-33AD-48DC-9F4B-84BDC46C9F53}">
      <dgm:prSet/>
      <dgm:spPr/>
      <dgm:t>
        <a:bodyPr/>
        <a:lstStyle/>
        <a:p>
          <a:endParaRPr lang="ru-RU"/>
        </a:p>
      </dgm:t>
    </dgm:pt>
    <dgm:pt modelId="{0D72A8AD-50A5-4314-9F27-EBD6254369E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11437F"/>
              </a:solidFill>
            </a:rPr>
            <a:t>Направление в Минфин России и финансовые органы субъектов Российской Федерации информации об объеме средств, зачисленных в бюджеты </a:t>
          </a:r>
          <a:endParaRPr lang="ru-RU" sz="1000" b="1" dirty="0">
            <a:solidFill>
              <a:srgbClr val="11437F"/>
            </a:solidFill>
          </a:endParaRPr>
        </a:p>
      </dgm:t>
    </dgm:pt>
    <dgm:pt modelId="{67EE7A13-D4DD-4A12-8955-DD4A64BAC176}" type="parTrans" cxnId="{0F2AA21F-D671-41C2-A71C-9D703DE6C090}">
      <dgm:prSet/>
      <dgm:spPr/>
      <dgm:t>
        <a:bodyPr/>
        <a:lstStyle/>
        <a:p>
          <a:endParaRPr lang="ru-RU"/>
        </a:p>
      </dgm:t>
    </dgm:pt>
    <dgm:pt modelId="{19FC1D60-371F-47B8-86AD-03F54EB3A645}" type="sibTrans" cxnId="{0F2AA21F-D671-41C2-A71C-9D703DE6C090}">
      <dgm:prSet/>
      <dgm:spPr/>
      <dgm:t>
        <a:bodyPr/>
        <a:lstStyle/>
        <a:p>
          <a:endParaRPr lang="ru-RU"/>
        </a:p>
      </dgm:t>
    </dgm:pt>
    <dgm:pt modelId="{36AB5A8E-E363-47CC-B6A5-CA16BC44C2CB}">
      <dgm:prSet phldrT="[Текст]"/>
      <dgm:spPr/>
      <dgm:t>
        <a:bodyPr/>
        <a:lstStyle/>
        <a:p>
          <a:r>
            <a:rPr lang="ru-RU" dirty="0"/>
            <a:t>9</a:t>
          </a:r>
        </a:p>
      </dgm:t>
    </dgm:pt>
    <dgm:pt modelId="{9B7EDBA7-84A5-4215-AB35-6B086CD455B9}" type="parTrans" cxnId="{A966D78C-D862-41EF-9F2E-B83B0C05334A}">
      <dgm:prSet/>
      <dgm:spPr/>
      <dgm:t>
        <a:bodyPr/>
        <a:lstStyle/>
        <a:p>
          <a:endParaRPr lang="ru-RU"/>
        </a:p>
      </dgm:t>
    </dgm:pt>
    <dgm:pt modelId="{25C278F5-99E7-491A-9DED-C53C7D3B9957}" type="sibTrans" cxnId="{A966D78C-D862-41EF-9F2E-B83B0C05334A}">
      <dgm:prSet/>
      <dgm:spPr/>
      <dgm:t>
        <a:bodyPr/>
        <a:lstStyle/>
        <a:p>
          <a:endParaRPr lang="ru-RU"/>
        </a:p>
      </dgm:t>
    </dgm:pt>
    <dgm:pt modelId="{FDA7ECCC-58DB-4C50-BE3A-B2F7344352EE}" type="pres">
      <dgm:prSet presAssocID="{D72A4EAC-1FEB-42A0-A940-59C01286B5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870389-5F6E-4417-A7AE-6FF676D309E5}" type="pres">
      <dgm:prSet presAssocID="{DD06FDAE-6AC9-4B4F-809F-CE41447A5DAD}" presName="composite" presStyleCnt="0"/>
      <dgm:spPr/>
      <dgm:t>
        <a:bodyPr/>
        <a:lstStyle/>
        <a:p>
          <a:endParaRPr lang="ru-RU"/>
        </a:p>
      </dgm:t>
    </dgm:pt>
    <dgm:pt modelId="{ECBC5FCE-817D-4333-BBF7-0010086EF37A}" type="pres">
      <dgm:prSet presAssocID="{DD06FDAE-6AC9-4B4F-809F-CE41447A5DAD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97730-2165-4BD6-A856-3CFD06A261EB}" type="pres">
      <dgm:prSet presAssocID="{DD06FDAE-6AC9-4B4F-809F-CE41447A5DAD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7DC34-1341-4C13-8B0C-B0F1EFB74964}" type="pres">
      <dgm:prSet presAssocID="{C473C2AC-2811-4386-A703-AE3DA9F6A26F}" presName="sp" presStyleCnt="0"/>
      <dgm:spPr/>
      <dgm:t>
        <a:bodyPr/>
        <a:lstStyle/>
        <a:p>
          <a:endParaRPr lang="ru-RU"/>
        </a:p>
      </dgm:t>
    </dgm:pt>
    <dgm:pt modelId="{2C567DAB-6C66-4F9A-B860-FF6049398416}" type="pres">
      <dgm:prSet presAssocID="{8C3CA41F-86D1-4462-BD11-0FBB2997DA96}" presName="composite" presStyleCnt="0"/>
      <dgm:spPr/>
      <dgm:t>
        <a:bodyPr/>
        <a:lstStyle/>
        <a:p>
          <a:endParaRPr lang="ru-RU"/>
        </a:p>
      </dgm:t>
    </dgm:pt>
    <dgm:pt modelId="{DF39EBCF-2700-4083-A03F-DDEBBC607C13}" type="pres">
      <dgm:prSet presAssocID="{8C3CA41F-86D1-4462-BD11-0FBB2997DA96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B65E5-1011-43CA-AC41-DDC78EB86B15}" type="pres">
      <dgm:prSet presAssocID="{8C3CA41F-86D1-4462-BD11-0FBB2997DA96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673A1-D1D3-4980-9D43-DE5C9F256D35}" type="pres">
      <dgm:prSet presAssocID="{4C8028DB-0050-4E57-9F23-F3E6179A58B4}" presName="sp" presStyleCnt="0"/>
      <dgm:spPr/>
      <dgm:t>
        <a:bodyPr/>
        <a:lstStyle/>
        <a:p>
          <a:endParaRPr lang="ru-RU"/>
        </a:p>
      </dgm:t>
    </dgm:pt>
    <dgm:pt modelId="{7013819C-B62D-4424-B72B-93A0D29EE3A3}" type="pres">
      <dgm:prSet presAssocID="{FDF5551C-46BD-4012-A0D8-66E71CEC0FCF}" presName="composite" presStyleCnt="0"/>
      <dgm:spPr/>
      <dgm:t>
        <a:bodyPr/>
        <a:lstStyle/>
        <a:p>
          <a:endParaRPr lang="ru-RU"/>
        </a:p>
      </dgm:t>
    </dgm:pt>
    <dgm:pt modelId="{8F8DCD18-26EA-4EC9-8FEB-FCBBCC0A94E8}" type="pres">
      <dgm:prSet presAssocID="{FDF5551C-46BD-4012-A0D8-66E71CEC0FCF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A67B8-F89F-4072-9144-5B1D3E65BD9A}" type="pres">
      <dgm:prSet presAssocID="{FDF5551C-46BD-4012-A0D8-66E71CEC0FCF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E233B-61B1-4378-9A3D-E05CB11CA3CC}" type="pres">
      <dgm:prSet presAssocID="{7062B608-667B-44BB-8295-DD30FD0CF90D}" presName="sp" presStyleCnt="0"/>
      <dgm:spPr/>
      <dgm:t>
        <a:bodyPr/>
        <a:lstStyle/>
        <a:p>
          <a:endParaRPr lang="ru-RU"/>
        </a:p>
      </dgm:t>
    </dgm:pt>
    <dgm:pt modelId="{2B92713B-14AD-44FD-8A3A-6ABEB2593840}" type="pres">
      <dgm:prSet presAssocID="{A25D2E1F-A617-49D9-81CD-37CBD8A3453E}" presName="composite" presStyleCnt="0"/>
      <dgm:spPr/>
      <dgm:t>
        <a:bodyPr/>
        <a:lstStyle/>
        <a:p>
          <a:endParaRPr lang="ru-RU"/>
        </a:p>
      </dgm:t>
    </dgm:pt>
    <dgm:pt modelId="{B7A3D7DA-7007-4FFC-AA1E-1DDC18574618}" type="pres">
      <dgm:prSet presAssocID="{A25D2E1F-A617-49D9-81CD-37CBD8A3453E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92A61-A248-4DE6-9A55-3BD87920533B}" type="pres">
      <dgm:prSet presAssocID="{A25D2E1F-A617-49D9-81CD-37CBD8A3453E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D6397-D173-4924-8B79-03F88E4B3AD1}" type="pres">
      <dgm:prSet presAssocID="{98629AC9-8592-46CE-AAB1-1AF616D77AD5}" presName="sp" presStyleCnt="0"/>
      <dgm:spPr/>
      <dgm:t>
        <a:bodyPr/>
        <a:lstStyle/>
        <a:p>
          <a:endParaRPr lang="ru-RU"/>
        </a:p>
      </dgm:t>
    </dgm:pt>
    <dgm:pt modelId="{E4F0C74C-D83E-4ECD-8779-BB91A48A2246}" type="pres">
      <dgm:prSet presAssocID="{130E0620-0B7A-4868-BD75-7672194D47DB}" presName="composite" presStyleCnt="0"/>
      <dgm:spPr/>
      <dgm:t>
        <a:bodyPr/>
        <a:lstStyle/>
        <a:p>
          <a:endParaRPr lang="ru-RU"/>
        </a:p>
      </dgm:t>
    </dgm:pt>
    <dgm:pt modelId="{B079E53C-B0B5-48A4-A781-F4BBEDF36ED3}" type="pres">
      <dgm:prSet presAssocID="{130E0620-0B7A-4868-BD75-7672194D47DB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6D09B-9009-436E-B94A-8975FF351D75}" type="pres">
      <dgm:prSet presAssocID="{130E0620-0B7A-4868-BD75-7672194D47DB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2CEA8-FC37-43CF-ADB6-A809F5737B15}" type="pres">
      <dgm:prSet presAssocID="{5D2C150E-E6D1-4A22-BC0B-5A0B422EB60D}" presName="sp" presStyleCnt="0"/>
      <dgm:spPr/>
      <dgm:t>
        <a:bodyPr/>
        <a:lstStyle/>
        <a:p>
          <a:endParaRPr lang="ru-RU"/>
        </a:p>
      </dgm:t>
    </dgm:pt>
    <dgm:pt modelId="{A4488617-4635-4844-8012-BF53B12C2804}" type="pres">
      <dgm:prSet presAssocID="{8C7E5CA7-4DD0-49C1-A07C-2B0D99C44FC7}" presName="composite" presStyleCnt="0"/>
      <dgm:spPr/>
      <dgm:t>
        <a:bodyPr/>
        <a:lstStyle/>
        <a:p>
          <a:endParaRPr lang="ru-RU"/>
        </a:p>
      </dgm:t>
    </dgm:pt>
    <dgm:pt modelId="{590E213F-BFFF-4255-8A45-B858ABBF6D7E}" type="pres">
      <dgm:prSet presAssocID="{8C7E5CA7-4DD0-49C1-A07C-2B0D99C44FC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D4272-479D-4EF5-96AD-1B4438079B30}" type="pres">
      <dgm:prSet presAssocID="{8C7E5CA7-4DD0-49C1-A07C-2B0D99C44FC7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F60A7-7C8F-416B-BE14-FDAC600C4888}" type="pres">
      <dgm:prSet presAssocID="{BEACCB2B-4E0C-412D-BC37-47EF17499064}" presName="sp" presStyleCnt="0"/>
      <dgm:spPr/>
      <dgm:t>
        <a:bodyPr/>
        <a:lstStyle/>
        <a:p>
          <a:endParaRPr lang="ru-RU"/>
        </a:p>
      </dgm:t>
    </dgm:pt>
    <dgm:pt modelId="{755212D5-696E-488B-B998-A773256EDC4C}" type="pres">
      <dgm:prSet presAssocID="{FC5864FC-9318-4A42-98C1-79A1EC8C245A}" presName="composite" presStyleCnt="0"/>
      <dgm:spPr/>
      <dgm:t>
        <a:bodyPr/>
        <a:lstStyle/>
        <a:p>
          <a:endParaRPr lang="ru-RU"/>
        </a:p>
      </dgm:t>
    </dgm:pt>
    <dgm:pt modelId="{848C0D22-55B2-4BC3-B3A1-D04DC4A4B56A}" type="pres">
      <dgm:prSet presAssocID="{FC5864FC-9318-4A42-98C1-79A1EC8C245A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86A0E-9111-4476-A827-82388D9D332D}" type="pres">
      <dgm:prSet presAssocID="{FC5864FC-9318-4A42-98C1-79A1EC8C245A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3F6C-D8EF-4536-90D4-19969D843CB0}" type="pres">
      <dgm:prSet presAssocID="{C42D26C2-4830-41DA-A32A-AF326AC1AABD}" presName="sp" presStyleCnt="0"/>
      <dgm:spPr/>
      <dgm:t>
        <a:bodyPr/>
        <a:lstStyle/>
        <a:p>
          <a:endParaRPr lang="ru-RU"/>
        </a:p>
      </dgm:t>
    </dgm:pt>
    <dgm:pt modelId="{78AC09E1-2561-41F8-B335-140AEECBACDA}" type="pres">
      <dgm:prSet presAssocID="{4F7316EF-BD9D-48BC-A9F3-0BB34A384F8D}" presName="composite" presStyleCnt="0"/>
      <dgm:spPr/>
      <dgm:t>
        <a:bodyPr/>
        <a:lstStyle/>
        <a:p>
          <a:endParaRPr lang="ru-RU"/>
        </a:p>
      </dgm:t>
    </dgm:pt>
    <dgm:pt modelId="{FEE412AA-F1C1-418A-B682-5181CBA94E6D}" type="pres">
      <dgm:prSet presAssocID="{4F7316EF-BD9D-48BC-A9F3-0BB34A384F8D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84296-77CE-4D11-A71A-62FFB0B0AA93}" type="pres">
      <dgm:prSet presAssocID="{4F7316EF-BD9D-48BC-A9F3-0BB34A384F8D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79181-01FE-4922-9E61-94236C72D661}" type="pres">
      <dgm:prSet presAssocID="{7B8282B5-55A6-483E-A8D3-662AF11D8E49}" presName="sp" presStyleCnt="0"/>
      <dgm:spPr/>
      <dgm:t>
        <a:bodyPr/>
        <a:lstStyle/>
        <a:p>
          <a:endParaRPr lang="ru-RU"/>
        </a:p>
      </dgm:t>
    </dgm:pt>
    <dgm:pt modelId="{1416EA01-AA70-4CD1-B3D7-2907F1876E83}" type="pres">
      <dgm:prSet presAssocID="{36AB5A8E-E363-47CC-B6A5-CA16BC44C2CB}" presName="composite" presStyleCnt="0"/>
      <dgm:spPr/>
      <dgm:t>
        <a:bodyPr/>
        <a:lstStyle/>
        <a:p>
          <a:endParaRPr lang="ru-RU"/>
        </a:p>
      </dgm:t>
    </dgm:pt>
    <dgm:pt modelId="{78122CE1-306B-40A0-8AAB-6CF530BB5524}" type="pres">
      <dgm:prSet presAssocID="{36AB5A8E-E363-47CC-B6A5-CA16BC44C2CB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0283-804F-44E1-8F55-BB1C742D709A}" type="pres">
      <dgm:prSet presAssocID="{36AB5A8E-E363-47CC-B6A5-CA16BC44C2CB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931BB-52AE-4221-92DD-B8DBEE340088}" type="presOf" srcId="{FC5864FC-9318-4A42-98C1-79A1EC8C245A}" destId="{848C0D22-55B2-4BC3-B3A1-D04DC4A4B56A}" srcOrd="0" destOrd="0" presId="urn:microsoft.com/office/officeart/2005/8/layout/chevron2"/>
    <dgm:cxn modelId="{AAFB1567-BCDB-4E3E-B2EC-FFAC180C5A79}" type="presOf" srcId="{8FE3933E-8BB3-47E3-AD38-7D72F501C3FA}" destId="{5E2D4272-479D-4EF5-96AD-1B4438079B30}" srcOrd="0" destOrd="0" presId="urn:microsoft.com/office/officeart/2005/8/layout/chevron2"/>
    <dgm:cxn modelId="{CC5E4D21-616D-47A4-8CBF-CA8E3C805768}" type="presOf" srcId="{842586DF-2F2D-4F10-8530-8DA2B1EE418F}" destId="{5F586A0E-9111-4476-A827-82388D9D332D}" srcOrd="0" destOrd="0" presId="urn:microsoft.com/office/officeart/2005/8/layout/chevron2"/>
    <dgm:cxn modelId="{A87391EF-3460-42FD-B654-2EC4C330743A}" srcId="{D72A4EAC-1FEB-42A0-A940-59C01286B5B4}" destId="{130E0620-0B7A-4868-BD75-7672194D47DB}" srcOrd="4" destOrd="0" parTransId="{6BCE1A1A-EB3A-4791-9AFD-C38BFD74DD4C}" sibTransId="{5D2C150E-E6D1-4A22-BC0B-5A0B422EB60D}"/>
    <dgm:cxn modelId="{E49F33E1-F9F9-4A11-9DE4-73327C63B46A}" srcId="{D72A4EAC-1FEB-42A0-A940-59C01286B5B4}" destId="{A25D2E1F-A617-49D9-81CD-37CBD8A3453E}" srcOrd="3" destOrd="0" parTransId="{77A3C902-B87C-48A0-93CC-945623BE54C2}" sibTransId="{98629AC9-8592-46CE-AAB1-1AF616D77AD5}"/>
    <dgm:cxn modelId="{0B1DE0AE-0043-49CE-AAEF-DBF7ADECD6B0}" srcId="{8C7E5CA7-4DD0-49C1-A07C-2B0D99C44FC7}" destId="{8FE3933E-8BB3-47E3-AD38-7D72F501C3FA}" srcOrd="0" destOrd="0" parTransId="{FEB378D6-CC53-4904-A94E-BBF2F1B54B62}" sibTransId="{4E5DA0A4-04CC-4EC6-9D08-2FFBBB0977AB}"/>
    <dgm:cxn modelId="{D8879447-F6C0-4E86-952E-FEA916DA3740}" type="presOf" srcId="{92EE8998-014A-4BF2-821B-32B336B68718}" destId="{13BB65E5-1011-43CA-AC41-DDC78EB86B15}" srcOrd="0" destOrd="0" presId="urn:microsoft.com/office/officeart/2005/8/layout/chevron2"/>
    <dgm:cxn modelId="{4A603087-20F6-4F02-9771-10A0DD99063C}" srcId="{FC5864FC-9318-4A42-98C1-79A1EC8C245A}" destId="{842586DF-2F2D-4F10-8530-8DA2B1EE418F}" srcOrd="0" destOrd="0" parTransId="{372E2ABC-D2CF-4FCB-A190-5E939C4A76CA}" sibTransId="{90751F7D-D692-4A9C-B748-00183EC55E90}"/>
    <dgm:cxn modelId="{0E461D71-4ED5-4E7C-A13C-6FB3FE0E8D29}" srcId="{130E0620-0B7A-4868-BD75-7672194D47DB}" destId="{29CA58BE-90A6-4F02-AA0E-0B5DC998659B}" srcOrd="0" destOrd="0" parTransId="{E6ACF4F5-0DEA-4C75-BE98-F26AEBDBD3FA}" sibTransId="{A09ED40C-D7F8-478A-AA0E-A29E51723B6A}"/>
    <dgm:cxn modelId="{94565AF1-2D3A-4036-9959-C15C76CB3A2D}" type="presOf" srcId="{65C6C848-6BC0-48F7-ABCA-7F85EBD7DD33}" destId="{FFF84296-77CE-4D11-A71A-62FFB0B0AA93}" srcOrd="0" destOrd="0" presId="urn:microsoft.com/office/officeart/2005/8/layout/chevron2"/>
    <dgm:cxn modelId="{33566E8E-156C-4583-84D3-1CE2C8D22709}" type="presOf" srcId="{A25D2E1F-A617-49D9-81CD-37CBD8A3453E}" destId="{B7A3D7DA-7007-4FFC-AA1E-1DDC18574618}" srcOrd="0" destOrd="0" presId="urn:microsoft.com/office/officeart/2005/8/layout/chevron2"/>
    <dgm:cxn modelId="{56269426-F236-476C-B26B-66EA84A0F0F1}" srcId="{A25D2E1F-A617-49D9-81CD-37CBD8A3453E}" destId="{2949E42E-FB63-4C89-8B8F-599635835B69}" srcOrd="0" destOrd="0" parTransId="{78820B01-2A71-4D48-9D11-F1B350119BD4}" sibTransId="{5CED3755-15EF-4126-B8CD-18573FAAA647}"/>
    <dgm:cxn modelId="{EE5EB408-A018-4E17-9AD7-BAF0BEA6BD8F}" type="presOf" srcId="{130E0620-0B7A-4868-BD75-7672194D47DB}" destId="{B079E53C-B0B5-48A4-A781-F4BBEDF36ED3}" srcOrd="0" destOrd="0" presId="urn:microsoft.com/office/officeart/2005/8/layout/chevron2"/>
    <dgm:cxn modelId="{0CC430F6-33AD-48DC-9F4B-84BDC46C9F53}" srcId="{D72A4EAC-1FEB-42A0-A940-59C01286B5B4}" destId="{4F7316EF-BD9D-48BC-A9F3-0BB34A384F8D}" srcOrd="7" destOrd="0" parTransId="{CB1C0977-B047-40C6-9A84-B16DBE0A65B1}" sibTransId="{7B8282B5-55A6-483E-A8D3-662AF11D8E49}"/>
    <dgm:cxn modelId="{48A6C40C-310E-4617-92FF-9A6EFA1690AC}" type="presOf" srcId="{36AB5A8E-E363-47CC-B6A5-CA16BC44C2CB}" destId="{78122CE1-306B-40A0-8AAB-6CF530BB5524}" srcOrd="0" destOrd="0" presId="urn:microsoft.com/office/officeart/2005/8/layout/chevron2"/>
    <dgm:cxn modelId="{CD28ED3D-DAE4-42A4-9B1D-97FE68DA042E}" srcId="{D72A4EAC-1FEB-42A0-A940-59C01286B5B4}" destId="{8C7E5CA7-4DD0-49C1-A07C-2B0D99C44FC7}" srcOrd="5" destOrd="0" parTransId="{0A437666-B5FE-455C-BD65-AF765D558427}" sibTransId="{BEACCB2B-4E0C-412D-BC37-47EF17499064}"/>
    <dgm:cxn modelId="{6370E0F8-C895-44E5-8157-AA66CF45E3CC}" type="presOf" srcId="{84EF1260-AE3F-4DF9-8CA4-8D6248181EE3}" destId="{AAFA67B8-F89F-4072-9144-5B1D3E65BD9A}" srcOrd="0" destOrd="0" presId="urn:microsoft.com/office/officeart/2005/8/layout/chevron2"/>
    <dgm:cxn modelId="{4C638B32-F387-451A-8AF1-7A4E42319B4F}" type="presOf" srcId="{2949E42E-FB63-4C89-8B8F-599635835B69}" destId="{30992A61-A248-4DE6-9A55-3BD87920533B}" srcOrd="0" destOrd="0" presId="urn:microsoft.com/office/officeart/2005/8/layout/chevron2"/>
    <dgm:cxn modelId="{777228FC-2C78-473C-9E99-8CF01BEA7F08}" srcId="{D72A4EAC-1FEB-42A0-A940-59C01286B5B4}" destId="{FDF5551C-46BD-4012-A0D8-66E71CEC0FCF}" srcOrd="2" destOrd="0" parTransId="{9FFDD5CA-F737-4140-8B26-8A01EFE879A1}" sibTransId="{7062B608-667B-44BB-8295-DD30FD0CF90D}"/>
    <dgm:cxn modelId="{AB1E38A3-6035-4596-9D46-B6D0667616A7}" type="presOf" srcId="{8C3CA41F-86D1-4462-BD11-0FBB2997DA96}" destId="{DF39EBCF-2700-4083-A03F-DDEBBC607C13}" srcOrd="0" destOrd="0" presId="urn:microsoft.com/office/officeart/2005/8/layout/chevron2"/>
    <dgm:cxn modelId="{B43EFA11-3384-4CA7-87D4-9148A47BC511}" type="presOf" srcId="{FDF5551C-46BD-4012-A0D8-66E71CEC0FCF}" destId="{8F8DCD18-26EA-4EC9-8FEB-FCBBCC0A94E8}" srcOrd="0" destOrd="0" presId="urn:microsoft.com/office/officeart/2005/8/layout/chevron2"/>
    <dgm:cxn modelId="{0F2AA21F-D671-41C2-A71C-9D703DE6C090}" srcId="{36AB5A8E-E363-47CC-B6A5-CA16BC44C2CB}" destId="{0D72A8AD-50A5-4314-9F27-EBD6254369E2}" srcOrd="0" destOrd="0" parTransId="{67EE7A13-D4DD-4A12-8955-DD4A64BAC176}" sibTransId="{19FC1D60-371F-47B8-86AD-03F54EB3A645}"/>
    <dgm:cxn modelId="{56F8F31D-5A7C-4025-BD30-82DA94CE1F87}" srcId="{4F7316EF-BD9D-48BC-A9F3-0BB34A384F8D}" destId="{65C6C848-6BC0-48F7-ABCA-7F85EBD7DD33}" srcOrd="0" destOrd="0" parTransId="{00C7CF89-D611-41F9-B47A-7F54EFC9C5B8}" sibTransId="{6E74C0D9-C3A3-4E09-B3DF-5A48FEAD4F4D}"/>
    <dgm:cxn modelId="{8F217412-A51A-462D-B629-ED583F8C8FB6}" srcId="{FDF5551C-46BD-4012-A0D8-66E71CEC0FCF}" destId="{84EF1260-AE3F-4DF9-8CA4-8D6248181EE3}" srcOrd="0" destOrd="0" parTransId="{FD11E69E-EA1E-42F7-8A2F-EBF24FF4ED38}" sibTransId="{EDCA930B-7B95-4EC7-8C87-6D3BDC7BAF81}"/>
    <dgm:cxn modelId="{2E41EA14-1581-46D4-BB2D-28CB10B601C4}" type="presOf" srcId="{4F7316EF-BD9D-48BC-A9F3-0BB34A384F8D}" destId="{FEE412AA-F1C1-418A-B682-5181CBA94E6D}" srcOrd="0" destOrd="0" presId="urn:microsoft.com/office/officeart/2005/8/layout/chevron2"/>
    <dgm:cxn modelId="{E907B877-E0CE-443F-A002-A7CC4A24E71C}" type="presOf" srcId="{29CA58BE-90A6-4F02-AA0E-0B5DC998659B}" destId="{4A26D09B-9009-436E-B94A-8975FF351D75}" srcOrd="0" destOrd="0" presId="urn:microsoft.com/office/officeart/2005/8/layout/chevron2"/>
    <dgm:cxn modelId="{65CA36B2-5AED-41A8-A527-9B1C48ED051C}" type="presOf" srcId="{DD06FDAE-6AC9-4B4F-809F-CE41447A5DAD}" destId="{ECBC5FCE-817D-4333-BBF7-0010086EF37A}" srcOrd="0" destOrd="0" presId="urn:microsoft.com/office/officeart/2005/8/layout/chevron2"/>
    <dgm:cxn modelId="{77E2D1BC-8DA2-4EE9-A00A-28EEDEDE71C2}" type="presOf" srcId="{C4A13236-D9E9-48EB-8DF8-DC7030187850}" destId="{12497730-2165-4BD6-A856-3CFD06A261EB}" srcOrd="0" destOrd="0" presId="urn:microsoft.com/office/officeart/2005/8/layout/chevron2"/>
    <dgm:cxn modelId="{9F0E970E-5438-421F-A18A-283AEE2C9CA0}" srcId="{D72A4EAC-1FEB-42A0-A940-59C01286B5B4}" destId="{DD06FDAE-6AC9-4B4F-809F-CE41447A5DAD}" srcOrd="0" destOrd="0" parTransId="{2A4CE565-CC75-4316-9518-77CA4BA697EF}" sibTransId="{C473C2AC-2811-4386-A703-AE3DA9F6A26F}"/>
    <dgm:cxn modelId="{4929AA66-311C-4402-AF45-0575BDACBA50}" type="presOf" srcId="{0D72A8AD-50A5-4314-9F27-EBD6254369E2}" destId="{338E0283-804F-44E1-8F55-BB1C742D709A}" srcOrd="0" destOrd="0" presId="urn:microsoft.com/office/officeart/2005/8/layout/chevron2"/>
    <dgm:cxn modelId="{5A882C23-6BD8-498B-A805-BF5D5256A2B8}" srcId="{D72A4EAC-1FEB-42A0-A940-59C01286B5B4}" destId="{8C3CA41F-86D1-4462-BD11-0FBB2997DA96}" srcOrd="1" destOrd="0" parTransId="{53454AD2-FA5F-4E8A-B935-E6A2D4682A2B}" sibTransId="{4C8028DB-0050-4E57-9F23-F3E6179A58B4}"/>
    <dgm:cxn modelId="{CEA83E05-9660-4D05-B207-04A9CAA08725}" type="presOf" srcId="{8C7E5CA7-4DD0-49C1-A07C-2B0D99C44FC7}" destId="{590E213F-BFFF-4255-8A45-B858ABBF6D7E}" srcOrd="0" destOrd="0" presId="urn:microsoft.com/office/officeart/2005/8/layout/chevron2"/>
    <dgm:cxn modelId="{17D53353-E525-4C96-806A-66EF80687A20}" srcId="{DD06FDAE-6AC9-4B4F-809F-CE41447A5DAD}" destId="{C4A13236-D9E9-48EB-8DF8-DC7030187850}" srcOrd="0" destOrd="0" parTransId="{8C9199AD-FDC2-4E64-A185-C85A0A6663F5}" sibTransId="{39D1B60B-A748-4C93-B8FA-D84CB7141988}"/>
    <dgm:cxn modelId="{A966D78C-D862-41EF-9F2E-B83B0C05334A}" srcId="{D72A4EAC-1FEB-42A0-A940-59C01286B5B4}" destId="{36AB5A8E-E363-47CC-B6A5-CA16BC44C2CB}" srcOrd="8" destOrd="0" parTransId="{9B7EDBA7-84A5-4215-AB35-6B086CD455B9}" sibTransId="{25C278F5-99E7-491A-9DED-C53C7D3B9957}"/>
    <dgm:cxn modelId="{FEDBA944-2568-4AA7-9763-4C17CF801123}" srcId="{8C3CA41F-86D1-4462-BD11-0FBB2997DA96}" destId="{92EE8998-014A-4BF2-821B-32B336B68718}" srcOrd="0" destOrd="0" parTransId="{0BA7134A-9EAD-452A-ABF4-3DC8E25BA480}" sibTransId="{4AEB6330-82D1-4D86-BF9E-14640413D18C}"/>
    <dgm:cxn modelId="{35BC403D-9862-4FDF-9C13-4656F0B157C7}" srcId="{D72A4EAC-1FEB-42A0-A940-59C01286B5B4}" destId="{FC5864FC-9318-4A42-98C1-79A1EC8C245A}" srcOrd="6" destOrd="0" parTransId="{F896A19F-5DE6-4D11-8000-9C893956652C}" sibTransId="{C42D26C2-4830-41DA-A32A-AF326AC1AABD}"/>
    <dgm:cxn modelId="{AF489A32-CE96-4335-BBD8-2B19086FA27C}" type="presOf" srcId="{D72A4EAC-1FEB-42A0-A940-59C01286B5B4}" destId="{FDA7ECCC-58DB-4C50-BE3A-B2F7344352EE}" srcOrd="0" destOrd="0" presId="urn:microsoft.com/office/officeart/2005/8/layout/chevron2"/>
    <dgm:cxn modelId="{337BDF2D-C991-4976-8AA5-539ADE0ACCA0}" type="presParOf" srcId="{FDA7ECCC-58DB-4C50-BE3A-B2F7344352EE}" destId="{26870389-5F6E-4417-A7AE-6FF676D309E5}" srcOrd="0" destOrd="0" presId="urn:microsoft.com/office/officeart/2005/8/layout/chevron2"/>
    <dgm:cxn modelId="{4652853C-7572-4652-864C-FD2539B2B23A}" type="presParOf" srcId="{26870389-5F6E-4417-A7AE-6FF676D309E5}" destId="{ECBC5FCE-817D-4333-BBF7-0010086EF37A}" srcOrd="0" destOrd="0" presId="urn:microsoft.com/office/officeart/2005/8/layout/chevron2"/>
    <dgm:cxn modelId="{B443B507-897C-41D8-8AD0-3C0A7764FAC3}" type="presParOf" srcId="{26870389-5F6E-4417-A7AE-6FF676D309E5}" destId="{12497730-2165-4BD6-A856-3CFD06A261EB}" srcOrd="1" destOrd="0" presId="urn:microsoft.com/office/officeart/2005/8/layout/chevron2"/>
    <dgm:cxn modelId="{B7635DBD-B2A8-4FD3-A635-A552E2EEF289}" type="presParOf" srcId="{FDA7ECCC-58DB-4C50-BE3A-B2F7344352EE}" destId="{D547DC34-1341-4C13-8B0C-B0F1EFB74964}" srcOrd="1" destOrd="0" presId="urn:microsoft.com/office/officeart/2005/8/layout/chevron2"/>
    <dgm:cxn modelId="{D52AAE9D-46E5-4A9F-94CB-BF7DA74739CC}" type="presParOf" srcId="{FDA7ECCC-58DB-4C50-BE3A-B2F7344352EE}" destId="{2C567DAB-6C66-4F9A-B860-FF6049398416}" srcOrd="2" destOrd="0" presId="urn:microsoft.com/office/officeart/2005/8/layout/chevron2"/>
    <dgm:cxn modelId="{1B6001BE-6307-4C8C-94DB-598D2037C197}" type="presParOf" srcId="{2C567DAB-6C66-4F9A-B860-FF6049398416}" destId="{DF39EBCF-2700-4083-A03F-DDEBBC607C13}" srcOrd="0" destOrd="0" presId="urn:microsoft.com/office/officeart/2005/8/layout/chevron2"/>
    <dgm:cxn modelId="{9E763F05-3CFA-42CE-AD19-D8E31271FD0D}" type="presParOf" srcId="{2C567DAB-6C66-4F9A-B860-FF6049398416}" destId="{13BB65E5-1011-43CA-AC41-DDC78EB86B15}" srcOrd="1" destOrd="0" presId="urn:microsoft.com/office/officeart/2005/8/layout/chevron2"/>
    <dgm:cxn modelId="{84D87158-98E4-43E8-B3D9-FA25A2F081B7}" type="presParOf" srcId="{FDA7ECCC-58DB-4C50-BE3A-B2F7344352EE}" destId="{46B673A1-D1D3-4980-9D43-DE5C9F256D35}" srcOrd="3" destOrd="0" presId="urn:microsoft.com/office/officeart/2005/8/layout/chevron2"/>
    <dgm:cxn modelId="{FF7B314D-B7E5-49C6-A1C1-4E8FCDAAC074}" type="presParOf" srcId="{FDA7ECCC-58DB-4C50-BE3A-B2F7344352EE}" destId="{7013819C-B62D-4424-B72B-93A0D29EE3A3}" srcOrd="4" destOrd="0" presId="urn:microsoft.com/office/officeart/2005/8/layout/chevron2"/>
    <dgm:cxn modelId="{ABD2C2B8-842C-43D5-833A-3D8A15E0BCFA}" type="presParOf" srcId="{7013819C-B62D-4424-B72B-93A0D29EE3A3}" destId="{8F8DCD18-26EA-4EC9-8FEB-FCBBCC0A94E8}" srcOrd="0" destOrd="0" presId="urn:microsoft.com/office/officeart/2005/8/layout/chevron2"/>
    <dgm:cxn modelId="{66F84F9F-D4F9-42A4-91EF-C47DEF1B108A}" type="presParOf" srcId="{7013819C-B62D-4424-B72B-93A0D29EE3A3}" destId="{AAFA67B8-F89F-4072-9144-5B1D3E65BD9A}" srcOrd="1" destOrd="0" presId="urn:microsoft.com/office/officeart/2005/8/layout/chevron2"/>
    <dgm:cxn modelId="{4527A23C-339E-4C7C-9238-EDD873CBA2BE}" type="presParOf" srcId="{FDA7ECCC-58DB-4C50-BE3A-B2F7344352EE}" destId="{425E233B-61B1-4378-9A3D-E05CB11CA3CC}" srcOrd="5" destOrd="0" presId="urn:microsoft.com/office/officeart/2005/8/layout/chevron2"/>
    <dgm:cxn modelId="{FF5F48E0-548D-42EC-80C5-6F31F5942AA8}" type="presParOf" srcId="{FDA7ECCC-58DB-4C50-BE3A-B2F7344352EE}" destId="{2B92713B-14AD-44FD-8A3A-6ABEB2593840}" srcOrd="6" destOrd="0" presId="urn:microsoft.com/office/officeart/2005/8/layout/chevron2"/>
    <dgm:cxn modelId="{FF147D49-EF3A-48C5-94EB-EFA36A6D251C}" type="presParOf" srcId="{2B92713B-14AD-44FD-8A3A-6ABEB2593840}" destId="{B7A3D7DA-7007-4FFC-AA1E-1DDC18574618}" srcOrd="0" destOrd="0" presId="urn:microsoft.com/office/officeart/2005/8/layout/chevron2"/>
    <dgm:cxn modelId="{A9FC3B56-20B7-4F49-81D7-5E39E78B512A}" type="presParOf" srcId="{2B92713B-14AD-44FD-8A3A-6ABEB2593840}" destId="{30992A61-A248-4DE6-9A55-3BD87920533B}" srcOrd="1" destOrd="0" presId="urn:microsoft.com/office/officeart/2005/8/layout/chevron2"/>
    <dgm:cxn modelId="{EB957634-C808-45D3-A041-E3FAFDDABD9D}" type="presParOf" srcId="{FDA7ECCC-58DB-4C50-BE3A-B2F7344352EE}" destId="{740D6397-D173-4924-8B79-03F88E4B3AD1}" srcOrd="7" destOrd="0" presId="urn:microsoft.com/office/officeart/2005/8/layout/chevron2"/>
    <dgm:cxn modelId="{F1EA1A95-009C-4F45-B3E0-264D0D86CA42}" type="presParOf" srcId="{FDA7ECCC-58DB-4C50-BE3A-B2F7344352EE}" destId="{E4F0C74C-D83E-4ECD-8779-BB91A48A2246}" srcOrd="8" destOrd="0" presId="urn:microsoft.com/office/officeart/2005/8/layout/chevron2"/>
    <dgm:cxn modelId="{47BDB6BB-6842-460C-86C0-75AE3B64694E}" type="presParOf" srcId="{E4F0C74C-D83E-4ECD-8779-BB91A48A2246}" destId="{B079E53C-B0B5-48A4-A781-F4BBEDF36ED3}" srcOrd="0" destOrd="0" presId="urn:microsoft.com/office/officeart/2005/8/layout/chevron2"/>
    <dgm:cxn modelId="{63B40D0F-EAE6-4EB6-8FA5-E4A44C328E36}" type="presParOf" srcId="{E4F0C74C-D83E-4ECD-8779-BB91A48A2246}" destId="{4A26D09B-9009-436E-B94A-8975FF351D75}" srcOrd="1" destOrd="0" presId="urn:microsoft.com/office/officeart/2005/8/layout/chevron2"/>
    <dgm:cxn modelId="{84B77553-8DF4-4769-963B-DFD51E63822A}" type="presParOf" srcId="{FDA7ECCC-58DB-4C50-BE3A-B2F7344352EE}" destId="{CEC2CEA8-FC37-43CF-ADB6-A809F5737B15}" srcOrd="9" destOrd="0" presId="urn:microsoft.com/office/officeart/2005/8/layout/chevron2"/>
    <dgm:cxn modelId="{FB99CBFC-BDE2-43C0-A59F-3F238F64A10A}" type="presParOf" srcId="{FDA7ECCC-58DB-4C50-BE3A-B2F7344352EE}" destId="{A4488617-4635-4844-8012-BF53B12C2804}" srcOrd="10" destOrd="0" presId="urn:microsoft.com/office/officeart/2005/8/layout/chevron2"/>
    <dgm:cxn modelId="{7DD2272D-97F2-4CE9-8664-EC7FFE90FF02}" type="presParOf" srcId="{A4488617-4635-4844-8012-BF53B12C2804}" destId="{590E213F-BFFF-4255-8A45-B858ABBF6D7E}" srcOrd="0" destOrd="0" presId="urn:microsoft.com/office/officeart/2005/8/layout/chevron2"/>
    <dgm:cxn modelId="{857B5525-FE34-4D0D-8265-81E99951E2C5}" type="presParOf" srcId="{A4488617-4635-4844-8012-BF53B12C2804}" destId="{5E2D4272-479D-4EF5-96AD-1B4438079B30}" srcOrd="1" destOrd="0" presId="urn:microsoft.com/office/officeart/2005/8/layout/chevron2"/>
    <dgm:cxn modelId="{62722D19-2EF9-4E7D-9F51-187F06DF5FFD}" type="presParOf" srcId="{FDA7ECCC-58DB-4C50-BE3A-B2F7344352EE}" destId="{6F8F60A7-7C8F-416B-BE14-FDAC600C4888}" srcOrd="11" destOrd="0" presId="urn:microsoft.com/office/officeart/2005/8/layout/chevron2"/>
    <dgm:cxn modelId="{7A6B087B-B056-4F7F-9D58-678CF87EDCC3}" type="presParOf" srcId="{FDA7ECCC-58DB-4C50-BE3A-B2F7344352EE}" destId="{755212D5-696E-488B-B998-A773256EDC4C}" srcOrd="12" destOrd="0" presId="urn:microsoft.com/office/officeart/2005/8/layout/chevron2"/>
    <dgm:cxn modelId="{B2A2D0D4-E840-4F11-BD1A-C39215310D9D}" type="presParOf" srcId="{755212D5-696E-488B-B998-A773256EDC4C}" destId="{848C0D22-55B2-4BC3-B3A1-D04DC4A4B56A}" srcOrd="0" destOrd="0" presId="urn:microsoft.com/office/officeart/2005/8/layout/chevron2"/>
    <dgm:cxn modelId="{9640FC10-1FD2-457E-9928-11A2C23AC104}" type="presParOf" srcId="{755212D5-696E-488B-B998-A773256EDC4C}" destId="{5F586A0E-9111-4476-A827-82388D9D332D}" srcOrd="1" destOrd="0" presId="urn:microsoft.com/office/officeart/2005/8/layout/chevron2"/>
    <dgm:cxn modelId="{7D8C82FA-2668-4D5F-B697-10D606854D07}" type="presParOf" srcId="{FDA7ECCC-58DB-4C50-BE3A-B2F7344352EE}" destId="{20CE3F6C-D8EF-4536-90D4-19969D843CB0}" srcOrd="13" destOrd="0" presId="urn:microsoft.com/office/officeart/2005/8/layout/chevron2"/>
    <dgm:cxn modelId="{C32D14FF-ACAB-4AF7-A0D6-B76306F138D7}" type="presParOf" srcId="{FDA7ECCC-58DB-4C50-BE3A-B2F7344352EE}" destId="{78AC09E1-2561-41F8-B335-140AEECBACDA}" srcOrd="14" destOrd="0" presId="urn:microsoft.com/office/officeart/2005/8/layout/chevron2"/>
    <dgm:cxn modelId="{35D7F3EA-874D-4014-B492-23E77544AC03}" type="presParOf" srcId="{78AC09E1-2561-41F8-B335-140AEECBACDA}" destId="{FEE412AA-F1C1-418A-B682-5181CBA94E6D}" srcOrd="0" destOrd="0" presId="urn:microsoft.com/office/officeart/2005/8/layout/chevron2"/>
    <dgm:cxn modelId="{F31104B7-30E6-446C-A2F1-D40BA1BBC945}" type="presParOf" srcId="{78AC09E1-2561-41F8-B335-140AEECBACDA}" destId="{FFF84296-77CE-4D11-A71A-62FFB0B0AA93}" srcOrd="1" destOrd="0" presId="urn:microsoft.com/office/officeart/2005/8/layout/chevron2"/>
    <dgm:cxn modelId="{841877AD-FD04-4820-A570-1279A87C5939}" type="presParOf" srcId="{FDA7ECCC-58DB-4C50-BE3A-B2F7344352EE}" destId="{BA679181-01FE-4922-9E61-94236C72D661}" srcOrd="15" destOrd="0" presId="urn:microsoft.com/office/officeart/2005/8/layout/chevron2"/>
    <dgm:cxn modelId="{94C1B346-F7B9-4F4A-987C-68948DDFEE5F}" type="presParOf" srcId="{FDA7ECCC-58DB-4C50-BE3A-B2F7344352EE}" destId="{1416EA01-AA70-4CD1-B3D7-2907F1876E83}" srcOrd="16" destOrd="0" presId="urn:microsoft.com/office/officeart/2005/8/layout/chevron2"/>
    <dgm:cxn modelId="{A500ABAC-DAAB-497F-A4E1-8EC1C795AC1F}" type="presParOf" srcId="{1416EA01-AA70-4CD1-B3D7-2907F1876E83}" destId="{78122CE1-306B-40A0-8AAB-6CF530BB5524}" srcOrd="0" destOrd="0" presId="urn:microsoft.com/office/officeart/2005/8/layout/chevron2"/>
    <dgm:cxn modelId="{D1A75ABE-D9E4-4361-9ED3-DCC94D22A75A}" type="presParOf" srcId="{1416EA01-AA70-4CD1-B3D7-2907F1876E83}" destId="{338E0283-804F-44E1-8F55-BB1C742D70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C5FCE-817D-4333-BBF7-0010086EF37A}">
      <dsp:nvSpPr>
        <dsp:cNvPr id="0" name=""/>
        <dsp:cNvSpPr/>
      </dsp:nvSpPr>
      <dsp:spPr>
        <a:xfrm rot="5400000">
          <a:off x="-73916" y="77315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1</a:t>
          </a:r>
        </a:p>
      </dsp:txBody>
      <dsp:txXfrm rot="-5400000">
        <a:off x="1" y="175869"/>
        <a:ext cx="344942" cy="147833"/>
      </dsp:txXfrm>
    </dsp:sp>
    <dsp:sp modelId="{12497730-2165-4BD6-A856-3CFD06A261EB}">
      <dsp:nvSpPr>
        <dsp:cNvPr id="0" name=""/>
        <dsp:cNvSpPr/>
      </dsp:nvSpPr>
      <dsp:spPr>
        <a:xfrm rot="5400000">
          <a:off x="4134263" y="-3785920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Определение остатков средств на единых счетах федерального бюджета и бюджетов субъектов Российской Федерации на начало операционного дня за каждый календарный день отчетного периода (квартала)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19036"/>
        <a:ext cx="7883309" cy="289032"/>
      </dsp:txXfrm>
    </dsp:sp>
    <dsp:sp modelId="{DF39EBCF-2700-4083-A03F-DDEBBC607C13}">
      <dsp:nvSpPr>
        <dsp:cNvPr id="0" name=""/>
        <dsp:cNvSpPr/>
      </dsp:nvSpPr>
      <dsp:spPr>
        <a:xfrm rot="5400000">
          <a:off x="-73916" y="502412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5976"/>
              <a:satOff val="0"/>
              <a:lumOff val="-12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2</a:t>
          </a:r>
        </a:p>
      </dsp:txBody>
      <dsp:txXfrm rot="-5400000">
        <a:off x="1" y="600966"/>
        <a:ext cx="344942" cy="147833"/>
      </dsp:txXfrm>
    </dsp:sp>
    <dsp:sp modelId="{13BB65E5-1011-43CA-AC41-DDC78EB86B15}">
      <dsp:nvSpPr>
        <dsp:cNvPr id="0" name=""/>
        <dsp:cNvSpPr/>
      </dsp:nvSpPr>
      <dsp:spPr>
        <a:xfrm rot="5400000">
          <a:off x="4134263" y="-3360823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45976"/>
              <a:satOff val="0"/>
              <a:lumOff val="-1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Корректировка остатков средств по единым счетам бюджетов на суммы выданных и полученных бюджетных кредитов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444133"/>
        <a:ext cx="7883309" cy="289032"/>
      </dsp:txXfrm>
    </dsp:sp>
    <dsp:sp modelId="{8F8DCD18-26EA-4EC9-8FEB-FCBBCC0A94E8}">
      <dsp:nvSpPr>
        <dsp:cNvPr id="0" name=""/>
        <dsp:cNvSpPr/>
      </dsp:nvSpPr>
      <dsp:spPr>
        <a:xfrm rot="5400000">
          <a:off x="-73916" y="927509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1951"/>
              <a:satOff val="0"/>
              <a:lumOff val="-25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3</a:t>
          </a:r>
        </a:p>
      </dsp:txBody>
      <dsp:txXfrm rot="-5400000">
        <a:off x="1" y="1026063"/>
        <a:ext cx="344942" cy="147833"/>
      </dsp:txXfrm>
    </dsp:sp>
    <dsp:sp modelId="{AAFA67B8-F89F-4072-9144-5B1D3E65BD9A}">
      <dsp:nvSpPr>
        <dsp:cNvPr id="0" name=""/>
        <dsp:cNvSpPr/>
      </dsp:nvSpPr>
      <dsp:spPr>
        <a:xfrm rot="5400000">
          <a:off x="4134263" y="-2935726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91951"/>
              <a:satOff val="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Суммирование полученных расчетных остатков средств по каждому единому счетам бюджета за все календарные дни отчетного периода (квартала)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869230"/>
        <a:ext cx="7883309" cy="289032"/>
      </dsp:txXfrm>
    </dsp:sp>
    <dsp:sp modelId="{B7A3D7DA-7007-4FFC-AA1E-1DDC18574618}">
      <dsp:nvSpPr>
        <dsp:cNvPr id="0" name=""/>
        <dsp:cNvSpPr/>
      </dsp:nvSpPr>
      <dsp:spPr>
        <a:xfrm rot="5400000">
          <a:off x="-73916" y="1352606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37927"/>
              <a:satOff val="0"/>
              <a:lumOff val="-38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4</a:t>
          </a:r>
        </a:p>
      </dsp:txBody>
      <dsp:txXfrm rot="-5400000">
        <a:off x="1" y="1451160"/>
        <a:ext cx="344942" cy="147833"/>
      </dsp:txXfrm>
    </dsp:sp>
    <dsp:sp modelId="{30992A61-A248-4DE6-9A55-3BD87920533B}">
      <dsp:nvSpPr>
        <dsp:cNvPr id="0" name=""/>
        <dsp:cNvSpPr/>
      </dsp:nvSpPr>
      <dsp:spPr>
        <a:xfrm rot="5400000">
          <a:off x="4134263" y="-2510629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37927"/>
              <a:satOff val="0"/>
              <a:lumOff val="-38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Итоговое суммирование расчетных остатков средств по всем единым счетам бюджетов, участвующим в расчете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1294327"/>
        <a:ext cx="7883309" cy="289032"/>
      </dsp:txXfrm>
    </dsp:sp>
    <dsp:sp modelId="{B079E53C-B0B5-48A4-A781-F4BBEDF36ED3}">
      <dsp:nvSpPr>
        <dsp:cNvPr id="0" name=""/>
        <dsp:cNvSpPr/>
      </dsp:nvSpPr>
      <dsp:spPr>
        <a:xfrm rot="5400000">
          <a:off x="-73916" y="1777704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5</a:t>
          </a:r>
        </a:p>
      </dsp:txBody>
      <dsp:txXfrm rot="-5400000">
        <a:off x="1" y="1876258"/>
        <a:ext cx="344942" cy="147833"/>
      </dsp:txXfrm>
    </dsp:sp>
    <dsp:sp modelId="{4A26D09B-9009-436E-B94A-8975FF351D75}">
      <dsp:nvSpPr>
        <dsp:cNvPr id="0" name=""/>
        <dsp:cNvSpPr/>
      </dsp:nvSpPr>
      <dsp:spPr>
        <a:xfrm rot="5400000">
          <a:off x="4134263" y="-2085532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Определение доли каждого бюджета в итоговой сумме расчетных остатков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1719424"/>
        <a:ext cx="7883309" cy="289032"/>
      </dsp:txXfrm>
    </dsp:sp>
    <dsp:sp modelId="{590E213F-BFFF-4255-8A45-B858ABBF6D7E}">
      <dsp:nvSpPr>
        <dsp:cNvPr id="0" name=""/>
        <dsp:cNvSpPr/>
      </dsp:nvSpPr>
      <dsp:spPr>
        <a:xfrm rot="5400000">
          <a:off x="-73916" y="2202801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29879"/>
              <a:satOff val="0"/>
              <a:lumOff val="-64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6</a:t>
          </a:r>
        </a:p>
      </dsp:txBody>
      <dsp:txXfrm rot="-5400000">
        <a:off x="1" y="2301355"/>
        <a:ext cx="344942" cy="147833"/>
      </dsp:txXfrm>
    </dsp:sp>
    <dsp:sp modelId="{5E2D4272-479D-4EF5-96AD-1B4438079B30}">
      <dsp:nvSpPr>
        <dsp:cNvPr id="0" name=""/>
        <dsp:cNvSpPr/>
      </dsp:nvSpPr>
      <dsp:spPr>
        <a:xfrm rot="5400000">
          <a:off x="4134263" y="-1660435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29879"/>
              <a:satOff val="0"/>
              <a:lumOff val="-64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Определение суммы полученных средств </a:t>
          </a:r>
          <a:r>
            <a:rPr lang="ru-RU" altLang="ru-RU" sz="1000" b="1" kern="1200" dirty="0" smtClean="0">
              <a:solidFill>
                <a:srgbClr val="11437F"/>
              </a:solidFill>
            </a:rPr>
            <a:t>от размещения временно свободных средств единого казначейского счета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2144521"/>
        <a:ext cx="7883309" cy="289032"/>
      </dsp:txXfrm>
    </dsp:sp>
    <dsp:sp modelId="{848C0D22-55B2-4BC3-B3A1-D04DC4A4B56A}">
      <dsp:nvSpPr>
        <dsp:cNvPr id="0" name=""/>
        <dsp:cNvSpPr/>
      </dsp:nvSpPr>
      <dsp:spPr>
        <a:xfrm rot="5400000">
          <a:off x="-73916" y="2627898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75854"/>
              <a:satOff val="0"/>
              <a:lumOff val="-779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7</a:t>
          </a:r>
        </a:p>
      </dsp:txBody>
      <dsp:txXfrm rot="-5400000">
        <a:off x="1" y="2726452"/>
        <a:ext cx="344942" cy="147833"/>
      </dsp:txXfrm>
    </dsp:sp>
    <dsp:sp modelId="{5F586A0E-9111-4476-A827-82388D9D332D}">
      <dsp:nvSpPr>
        <dsp:cNvPr id="0" name=""/>
        <dsp:cNvSpPr/>
      </dsp:nvSpPr>
      <dsp:spPr>
        <a:xfrm rot="5400000">
          <a:off x="4134263" y="-1235338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275854"/>
              <a:satOff val="0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Расчет суммы средств к перечислению в доход федерального бюджета и бюджетов субъектов Российской Федерации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2569618"/>
        <a:ext cx="7883309" cy="289032"/>
      </dsp:txXfrm>
    </dsp:sp>
    <dsp:sp modelId="{FEE412AA-F1C1-418A-B682-5181CBA94E6D}">
      <dsp:nvSpPr>
        <dsp:cNvPr id="0" name=""/>
        <dsp:cNvSpPr/>
      </dsp:nvSpPr>
      <dsp:spPr>
        <a:xfrm rot="5400000">
          <a:off x="-73916" y="3052995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21830"/>
              <a:satOff val="0"/>
              <a:lumOff val="-90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8</a:t>
          </a:r>
        </a:p>
      </dsp:txBody>
      <dsp:txXfrm rot="-5400000">
        <a:off x="1" y="3151549"/>
        <a:ext cx="344942" cy="147833"/>
      </dsp:txXfrm>
    </dsp:sp>
    <dsp:sp modelId="{FFF84296-77CE-4D11-A71A-62FFB0B0AA93}">
      <dsp:nvSpPr>
        <dsp:cNvPr id="0" name=""/>
        <dsp:cNvSpPr/>
      </dsp:nvSpPr>
      <dsp:spPr>
        <a:xfrm rot="5400000">
          <a:off x="4134263" y="-810241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21830"/>
              <a:satOff val="0"/>
              <a:lumOff val="-90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Перечисление средств на «распределительные» счета органов Федерального казначейства и последующее их зачисление на единые счета бюджетов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2994715"/>
        <a:ext cx="7883309" cy="289032"/>
      </dsp:txXfrm>
    </dsp:sp>
    <dsp:sp modelId="{78122CE1-306B-40A0-8AAB-6CF530BB5524}">
      <dsp:nvSpPr>
        <dsp:cNvPr id="0" name=""/>
        <dsp:cNvSpPr/>
      </dsp:nvSpPr>
      <dsp:spPr>
        <a:xfrm rot="5400000">
          <a:off x="-73916" y="3478092"/>
          <a:ext cx="492775" cy="344942"/>
        </a:xfrm>
        <a:prstGeom prst="chevron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9</a:t>
          </a:r>
        </a:p>
      </dsp:txBody>
      <dsp:txXfrm rot="-5400000">
        <a:off x="1" y="3576646"/>
        <a:ext cx="344942" cy="147833"/>
      </dsp:txXfrm>
    </dsp:sp>
    <dsp:sp modelId="{338E0283-804F-44E1-8F55-BB1C742D709A}">
      <dsp:nvSpPr>
        <dsp:cNvPr id="0" name=""/>
        <dsp:cNvSpPr/>
      </dsp:nvSpPr>
      <dsp:spPr>
        <a:xfrm rot="5400000">
          <a:off x="4134263" y="-385144"/>
          <a:ext cx="320304" cy="78989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11437F"/>
              </a:solidFill>
            </a:rPr>
            <a:t>Направление в Минфин России и финансовые органы субъектов Российской Федерации информации об объеме средств, зачисленных в бюджеты </a:t>
          </a:r>
          <a:endParaRPr lang="ru-RU" sz="1000" b="1" kern="1200" dirty="0">
            <a:solidFill>
              <a:srgbClr val="11437F"/>
            </a:solidFill>
          </a:endParaRPr>
        </a:p>
      </dsp:txBody>
      <dsp:txXfrm rot="-5400000">
        <a:off x="344943" y="3419812"/>
        <a:ext cx="7883309" cy="28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999" y="1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r">
              <a:defRPr sz="2200"/>
            </a:lvl1pPr>
          </a:lstStyle>
          <a:p>
            <a:fld id="{B319EF66-CBD7-4FA5-874F-C15789B8559E}" type="datetimeFigureOut">
              <a:rPr lang="ru-RU" smtClean="0"/>
              <a:t>16.09.2021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8457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999" y="6458457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r">
              <a:defRPr sz="2200"/>
            </a:lvl1pPr>
          </a:lstStyle>
          <a:p>
            <a:fld id="{7FB3B98C-91AF-4E43-94DE-89EACF5A2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999" y="1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16.09.2021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713" tIns="84856" rIns="169713" bIns="8485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19" y="3272462"/>
            <a:ext cx="7942404" cy="2677168"/>
          </a:xfrm>
          <a:prstGeom prst="rect">
            <a:avLst/>
          </a:prstGeom>
        </p:spPr>
        <p:txBody>
          <a:bodyPr vert="horz" lIns="169713" tIns="84856" rIns="169713" bIns="848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8457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l">
              <a:defRPr sz="2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999" y="6458457"/>
            <a:ext cx="4301908" cy="339219"/>
          </a:xfrm>
          <a:prstGeom prst="rect">
            <a:avLst/>
          </a:prstGeom>
        </p:spPr>
        <p:txBody>
          <a:bodyPr vert="horz" lIns="169713" tIns="84856" rIns="169713" bIns="84856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97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0475-3DAF-4EBE-BC8A-E581441FF0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9804-0D71-4FFC-85D2-1A66C865A5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167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CA-AB70-4235-95FD-AC7AB9C885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3444-F408-4219-A8C6-EC084C221C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86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2492-9777-4C55-B0DD-31C25B8337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CA09-3E68-45BB-A868-494378437C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313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2183-51FE-439D-B91E-ECBD225560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96AE-F8BB-4775-95CA-27F4B3FFC4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12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3D49-6AB2-485E-BEA4-C34C57B142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6FBB-1DF7-4425-8755-130DE1F91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476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CDE3-1C5D-40EF-AD86-C59F4683A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2CD4-50CF-4FA6-9880-CB3F7C85A9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281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F835-BFC8-4307-92E6-88EB9CDBE1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7A2B-B5F5-4D1F-81EE-06AA310F59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046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FC9-316D-467B-8121-63D561FCB1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2C0B-7F0C-4EA8-A076-81CFDBF59A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874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87E6-7B32-48DC-9D47-9605317F75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A65-7172-42D8-8BEC-B21203F16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4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4277-4CAA-4B89-91B7-96B4D172FE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516-DE25-4482-9630-51C07F8855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49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D743-B275-44AB-9B9F-DC1D980EFA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F45E-3B07-49CB-A49B-4D41253E9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5562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0475-3DAF-4EBE-BC8A-E581441FF0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9804-0D71-4FFC-85D2-1A66C865A5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6226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CA-AB70-4235-95FD-AC7AB9C885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3444-F408-4219-A8C6-EC084C221C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2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2492-9777-4C55-B0DD-31C25B8337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CA09-3E68-45BB-A868-494378437C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307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2183-51FE-439D-B91E-ECBD2255602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96AE-F8BB-4775-95CA-27F4B3FFC4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101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3D49-6AB2-485E-BEA4-C34C57B1429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6FBB-1DF7-4425-8755-130DE1F91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546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t>9/16/2021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CDE3-1C5D-40EF-AD86-C59F4683A3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2CD4-50CF-4FA6-9880-CB3F7C85A9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04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F835-BFC8-4307-92E6-88EB9CDBE1E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7A2B-B5F5-4D1F-81EE-06AA310F59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458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FC9-316D-467B-8121-63D561FCB1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2C0B-7F0C-4EA8-A076-81CFDBF59A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44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87E6-7B32-48DC-9D47-9605317F754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A65-7172-42D8-8BEC-B21203F160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04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4277-4CAA-4B89-91B7-96B4D172FE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516-DE25-4482-9630-51C07F8855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91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D743-B275-44AB-9B9F-DC1D980EFA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F45E-3B07-49CB-A49B-4D41253E9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88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273846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E5E9F068-213D-4D46-A08A-69D1CDF58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B73D42-0058-495A-8DC5-9A0071C31585}" type="slidenum">
              <a:rPr lang="ru-RU" alt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87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273846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E5E9F068-213D-4D46-A08A-69D1CDF58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16.09.2021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B73D42-0058-495A-8DC5-9A0071C31585}" type="slidenum">
              <a:rPr lang="ru-RU" alt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24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4803086"/>
            <a:ext cx="363814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767" y="4803086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</a:t>
            </a:r>
            <a:r>
              <a:rPr lang="ru-RU" sz="1268" dirty="0" smtClean="0">
                <a:solidFill>
                  <a:schemeClr val="bg1">
                    <a:lumMod val="65000"/>
                  </a:schemeClr>
                </a:solidFill>
              </a:rPr>
              <a:t>сентябрь 2021 </a:t>
            </a:r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6" name="object 2"/>
          <p:cNvSpPr/>
          <p:nvPr/>
        </p:nvSpPr>
        <p:spPr>
          <a:xfrm>
            <a:off x="5" y="4250972"/>
            <a:ext cx="4209462" cy="24823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228600" y="1725570"/>
            <a:ext cx="7772399" cy="1477328"/>
          </a:xfrm>
        </p:spPr>
        <p:txBody>
          <a:bodyPr/>
          <a:lstStyle/>
          <a:p>
            <a:pPr algn="l"/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b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руководителя Федерального казначейства</a:t>
            </a:r>
            <a:b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Прокофьева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67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3508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339379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6200" y="1581150"/>
            <a:ext cx="896709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бюджетного кредита субъекту Российской Федерации (муниципальному образованию) на пополнение остатка средств на едином счете бюджета (далее – Кредит).</a:t>
            </a:r>
            <a:r>
              <a:rPr lang="ru-RU" altLang="ru-RU" sz="2400" b="0" dirty="0">
                <a:latin typeface="+mj-lt"/>
                <a:cs typeface="Times New Roman" panose="02020603050405020304" pitchFamily="18" charset="0"/>
              </a:rPr>
              <a:t>   </a:t>
            </a:r>
            <a:endParaRPr lang="ru-RU" sz="2400" b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2410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0" y="35233"/>
            <a:ext cx="5995298" cy="215444"/>
          </a:xfrm>
        </p:spPr>
        <p:txBody>
          <a:bodyPr wrap="square" lIns="0" tIns="0" rIns="0" bIns="0">
            <a:spAutoFit/>
          </a:bodyPr>
          <a:lstStyle/>
          <a:p>
            <a:r>
              <a:rPr lang="ru-RU" sz="1400" b="0" kern="1200" dirty="0">
                <a:solidFill>
                  <a:srgbClr val="11437F"/>
                </a:solidFill>
              </a:rPr>
              <a:t>Изменения Бюджетного кодекса Российской Федерации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0779" y="895350"/>
            <a:ext cx="4800600" cy="82744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Федеральный закон от 8 декабря 2020 года  № 423-ФЗ </a:t>
            </a:r>
            <a:br>
              <a:rPr lang="ru-RU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«О внесении изменений в Бюджетный кодекс Российской Федерации </a:t>
            </a:r>
          </a:p>
          <a:p>
            <a:pPr algn="ctr"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и отдельные законодательные акты Российской Федерации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033224" y="1651977"/>
            <a:ext cx="696552" cy="838200"/>
          </a:xfrm>
          <a:prstGeom prst="rightArrow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0779" y="2424972"/>
            <a:ext cx="4800600" cy="52613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Внесены изменения в пункт 2 статьи 93.6 </a:t>
            </a:r>
            <a:endParaRPr lang="ru-R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Бюджетного кодекса Российской Федерации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3598193"/>
            <a:ext cx="3893875" cy="52613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срок возврата Кредита –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позднее 15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декабря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текущего финансового года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591055"/>
            <a:ext cx="3657600" cy="526133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увеличение срока возврата Кредита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240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дней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330713">
            <a:off x="2880383" y="3132490"/>
            <a:ext cx="694281" cy="323053"/>
          </a:xfrm>
          <a:prstGeom prst="rightArrow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298690">
            <a:off x="5319341" y="3129633"/>
            <a:ext cx="694281" cy="323053"/>
          </a:xfrm>
          <a:prstGeom prst="rightArrow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2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7098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1497" y="56424"/>
            <a:ext cx="6781800" cy="430887"/>
          </a:xfrm>
        </p:spPr>
        <p:txBody>
          <a:bodyPr/>
          <a:lstStyle/>
          <a:p>
            <a:r>
              <a:rPr lang="ru-RU" sz="1400" b="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Приказе Министерства </a:t>
            </a:r>
            <a:r>
              <a:rPr lang="ru-RU" sz="1400" b="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</a:t>
            </a:r>
            <a:br>
              <a:rPr lang="ru-RU" sz="1400" b="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kern="12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6 октября 2020 г. № 231н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81001" y="1694019"/>
            <a:ext cx="4114800" cy="1485830"/>
          </a:xfrm>
          <a:prstGeom prst="homePlate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2"/>
                </a:solidFill>
              </a:rPr>
              <a:t>Установлено </a:t>
            </a:r>
            <a:r>
              <a:rPr lang="ru-RU" sz="1100" b="1" dirty="0">
                <a:solidFill>
                  <a:schemeClr val="tx2"/>
                </a:solidFill>
              </a:rPr>
              <a:t>право Управления  на основании Договора о предоставлении </a:t>
            </a:r>
            <a:r>
              <a:rPr lang="ru-RU" sz="1100" b="1" dirty="0" smtClean="0">
                <a:solidFill>
                  <a:schemeClr val="tx2"/>
                </a:solidFill>
              </a:rPr>
              <a:t>Кредита </a:t>
            </a:r>
            <a:r>
              <a:rPr lang="ru-RU" sz="1100" b="1" dirty="0">
                <a:solidFill>
                  <a:schemeClr val="tx2"/>
                </a:solidFill>
              </a:rPr>
              <a:t>предоставлять Заемщику одновременно </a:t>
            </a:r>
            <a:r>
              <a:rPr lang="ru-RU" sz="1100" b="1" dirty="0" smtClean="0">
                <a:solidFill>
                  <a:schemeClr val="tx2"/>
                </a:solidFill>
              </a:rPr>
              <a:t>несколько Кредитов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на сумму, не превышающую Лимит на кредитные </a:t>
            </a:r>
            <a:r>
              <a:rPr lang="ru-RU" sz="1100" dirty="0" smtClean="0">
                <a:solidFill>
                  <a:schemeClr val="tx2"/>
                </a:solidFill>
              </a:rPr>
              <a:t>средства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81001" y="3333750"/>
            <a:ext cx="4191000" cy="1600200"/>
          </a:xfrm>
          <a:prstGeom prst="homePlate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100" dirty="0">
                <a:solidFill>
                  <a:srgbClr val="1F497D"/>
                </a:solidFill>
              </a:rPr>
              <a:t>Установлено </a:t>
            </a:r>
            <a:r>
              <a:rPr lang="ru-RU" sz="1100" b="1" dirty="0">
                <a:solidFill>
                  <a:srgbClr val="1F497D"/>
                </a:solidFill>
              </a:rPr>
              <a:t>право Заемщика</a:t>
            </a:r>
            <a:r>
              <a:rPr lang="ru-RU" sz="1100" dirty="0">
                <a:solidFill>
                  <a:srgbClr val="1F497D"/>
                </a:solidFill>
              </a:rPr>
              <a:t> </a:t>
            </a:r>
            <a:r>
              <a:rPr lang="ru-RU" sz="1100" b="1" dirty="0">
                <a:solidFill>
                  <a:srgbClr val="1F497D"/>
                </a:solidFill>
              </a:rPr>
              <a:t>осуществлять досрочный возврат </a:t>
            </a:r>
            <a:r>
              <a:rPr lang="ru-RU" sz="1100" b="1" dirty="0" smtClean="0">
                <a:solidFill>
                  <a:srgbClr val="1F497D"/>
                </a:solidFill>
              </a:rPr>
              <a:t>Кредита </a:t>
            </a:r>
            <a:r>
              <a:rPr lang="ru-RU" sz="1100" dirty="0" smtClean="0">
                <a:solidFill>
                  <a:srgbClr val="1F497D"/>
                </a:solidFill>
              </a:rPr>
              <a:t>путем оформления </a:t>
            </a:r>
            <a:r>
              <a:rPr lang="ru-RU" sz="1100" b="1" dirty="0" smtClean="0">
                <a:solidFill>
                  <a:srgbClr val="1F497D"/>
                </a:solidFill>
              </a:rPr>
              <a:t>дополнительного соглашения </a:t>
            </a:r>
            <a:r>
              <a:rPr lang="ru-RU" sz="1100" dirty="0" smtClean="0">
                <a:solidFill>
                  <a:srgbClr val="1F497D"/>
                </a:solidFill>
              </a:rPr>
              <a:t>к Договору о предоставлении Кредита</a:t>
            </a:r>
            <a:endParaRPr lang="ru-RU" sz="1100" dirty="0">
              <a:solidFill>
                <a:srgbClr val="1F497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4256" y="825026"/>
            <a:ext cx="6175490" cy="53108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Новации в предоставлении Кредитов в 2021 году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0095" y="3256406"/>
            <a:ext cx="3592578" cy="16002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2"/>
                </a:solidFill>
              </a:rPr>
              <a:t>9</a:t>
            </a:r>
            <a:r>
              <a:rPr lang="ru-RU" sz="1100" dirty="0">
                <a:solidFill>
                  <a:schemeClr val="tx2"/>
                </a:solidFill>
              </a:rPr>
              <a:t> субъектов </a:t>
            </a:r>
            <a:r>
              <a:rPr lang="ru-RU" sz="1100" dirty="0" smtClean="0">
                <a:solidFill>
                  <a:schemeClr val="tx2"/>
                </a:solidFill>
              </a:rPr>
              <a:t>Российской Федерации  </a:t>
            </a:r>
          </a:p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и </a:t>
            </a:r>
            <a:r>
              <a:rPr lang="ru-RU" sz="1100" b="1" dirty="0" smtClean="0">
                <a:solidFill>
                  <a:schemeClr val="tx2"/>
                </a:solidFill>
              </a:rPr>
              <a:t>4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муниципальных </a:t>
            </a:r>
            <a:r>
              <a:rPr lang="ru-RU" sz="1100" dirty="0" smtClean="0">
                <a:solidFill>
                  <a:schemeClr val="tx2"/>
                </a:solidFill>
              </a:rPr>
              <a:t>образования </a:t>
            </a:r>
            <a:r>
              <a:rPr lang="ru-RU" sz="1100" b="1" dirty="0">
                <a:solidFill>
                  <a:schemeClr val="tx2"/>
                </a:solidFill>
              </a:rPr>
              <a:t>осуществили досрочный возврат </a:t>
            </a:r>
            <a:r>
              <a:rPr lang="ru-RU" sz="1100" b="1" dirty="0" smtClean="0">
                <a:solidFill>
                  <a:schemeClr val="tx2"/>
                </a:solidFill>
              </a:rPr>
              <a:t>Кредит</a:t>
            </a:r>
            <a:r>
              <a:rPr lang="ru-RU" sz="1100" dirty="0" smtClean="0">
                <a:solidFill>
                  <a:schemeClr val="tx2"/>
                </a:solidFill>
              </a:rPr>
              <a:t>а </a:t>
            </a:r>
            <a:r>
              <a:rPr lang="ru-RU" sz="1100" dirty="0">
                <a:solidFill>
                  <a:schemeClr val="tx2"/>
                </a:solidFill>
              </a:rPr>
              <a:t>на сумму </a:t>
            </a:r>
            <a:r>
              <a:rPr lang="ru-RU" sz="1100" b="1" dirty="0">
                <a:solidFill>
                  <a:schemeClr val="tx2"/>
                </a:solidFill>
              </a:rPr>
              <a:t>24,4</a:t>
            </a:r>
            <a:r>
              <a:rPr lang="ru-RU" sz="1100" dirty="0">
                <a:solidFill>
                  <a:schemeClr val="tx2"/>
                </a:solidFill>
              </a:rPr>
              <a:t> </a:t>
            </a:r>
            <a:r>
              <a:rPr lang="ru-RU" sz="1100" dirty="0" smtClean="0">
                <a:solidFill>
                  <a:schemeClr val="tx2"/>
                </a:solidFill>
              </a:rPr>
              <a:t>млрд. рублей или </a:t>
            </a:r>
            <a:r>
              <a:rPr lang="ru-RU" sz="1100" b="1" dirty="0" smtClean="0">
                <a:solidFill>
                  <a:schemeClr val="tx2"/>
                </a:solidFill>
              </a:rPr>
              <a:t>22,6% </a:t>
            </a:r>
            <a:r>
              <a:rPr lang="ru-RU" sz="1100" dirty="0" smtClean="0">
                <a:solidFill>
                  <a:schemeClr val="tx2"/>
                </a:solidFill>
              </a:rPr>
              <a:t>к объему предоставленных Кредитов (к </a:t>
            </a:r>
            <a:r>
              <a:rPr lang="ru-RU" sz="1100" b="1" dirty="0" smtClean="0">
                <a:solidFill>
                  <a:schemeClr val="tx2"/>
                </a:solidFill>
              </a:rPr>
              <a:t>107,9</a:t>
            </a:r>
            <a:r>
              <a:rPr lang="ru-RU" sz="1100" dirty="0" smtClean="0">
                <a:solidFill>
                  <a:schemeClr val="tx2"/>
                </a:solidFill>
              </a:rPr>
              <a:t> млрд рублей)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8486" y="1656206"/>
            <a:ext cx="3592578" cy="160020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4 </a:t>
            </a:r>
            <a:r>
              <a:rPr lang="ru-RU" sz="1100" dirty="0">
                <a:solidFill>
                  <a:schemeClr val="tx2"/>
                </a:solidFill>
              </a:rPr>
              <a:t>субъекта </a:t>
            </a:r>
            <a:r>
              <a:rPr lang="ru-RU" sz="1100" dirty="0" smtClean="0">
                <a:solidFill>
                  <a:schemeClr val="tx2"/>
                </a:solidFill>
              </a:rPr>
              <a:t>Российской Федерации</a:t>
            </a:r>
            <a:br>
              <a:rPr lang="ru-RU" sz="1100" dirty="0" smtClean="0">
                <a:solidFill>
                  <a:schemeClr val="tx2"/>
                </a:solidFill>
              </a:rPr>
            </a:b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и </a:t>
            </a:r>
            <a:r>
              <a:rPr lang="ru-RU" sz="1100" b="1" dirty="0" smtClean="0">
                <a:solidFill>
                  <a:schemeClr val="tx2"/>
                </a:solidFill>
              </a:rPr>
              <a:t>6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муниципальных </a:t>
            </a:r>
            <a:r>
              <a:rPr lang="ru-RU" sz="1100" dirty="0" smtClean="0">
                <a:solidFill>
                  <a:schemeClr val="tx2"/>
                </a:solidFill>
              </a:rPr>
              <a:t>образований  одновременно </a:t>
            </a:r>
            <a:r>
              <a:rPr lang="ru-RU" sz="1100" dirty="0">
                <a:solidFill>
                  <a:schemeClr val="tx2"/>
                </a:solidFill>
              </a:rPr>
              <a:t>обратились за </a:t>
            </a:r>
            <a:r>
              <a:rPr lang="ru-RU" sz="1100" dirty="0" smtClean="0">
                <a:solidFill>
                  <a:schemeClr val="tx2"/>
                </a:solidFill>
              </a:rPr>
              <a:t>Кредитом </a:t>
            </a:r>
            <a:r>
              <a:rPr lang="ru-RU" sz="1100" dirty="0">
                <a:solidFill>
                  <a:schemeClr val="tx2"/>
                </a:solidFill>
              </a:rPr>
              <a:t>и получили в пределах </a:t>
            </a:r>
            <a:r>
              <a:rPr lang="ru-RU" sz="1100" dirty="0" smtClean="0">
                <a:solidFill>
                  <a:schemeClr val="tx2"/>
                </a:solidFill>
              </a:rPr>
              <a:t>Лимита на кредитные средства (до 3 раз)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10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2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6906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101110"/>
              </p:ext>
            </p:extLst>
          </p:nvPr>
        </p:nvGraphicFramePr>
        <p:xfrm>
          <a:off x="-381000" y="514350"/>
          <a:ext cx="5410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424691"/>
              </p:ext>
            </p:extLst>
          </p:nvPr>
        </p:nvGraphicFramePr>
        <p:xfrm>
          <a:off x="4572000" y="590550"/>
          <a:ext cx="4648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619123"/>
              </p:ext>
            </p:extLst>
          </p:nvPr>
        </p:nvGraphicFramePr>
        <p:xfrm>
          <a:off x="1219200" y="3028950"/>
          <a:ext cx="4953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133600" y="68420"/>
            <a:ext cx="6858000" cy="430887"/>
          </a:xfrm>
        </p:spPr>
        <p:txBody>
          <a:bodyPr/>
          <a:lstStyle/>
          <a:p>
            <a:r>
              <a:rPr lang="ru-RU" altLang="ru-RU" sz="1400" b="0" kern="12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субъектам Российской Федерации                                  (муниципальным образованиям) Кредита по состоянию на 13.09.2021 г. </a:t>
            </a:r>
            <a:endParaRPr lang="ru-RU" sz="1400" b="0" kern="12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42916" t="62222" r="42500" b="25185"/>
          <a:stretch/>
        </p:blipFill>
        <p:spPr>
          <a:xfrm>
            <a:off x="6629400" y="3867150"/>
            <a:ext cx="990599" cy="48114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6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16501" y="4772272"/>
            <a:ext cx="309700" cy="36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4</a:t>
            </a:r>
            <a:endParaRPr kumimoji="0" lang="ru-RU" sz="1747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75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428999" y="57150"/>
            <a:ext cx="5614297" cy="430887"/>
          </a:xfrm>
        </p:spPr>
        <p:txBody>
          <a:bodyPr/>
          <a:lstStyle/>
          <a:p>
            <a:r>
              <a:rPr lang="ru-RU" altLang="ru-RU" sz="1400" b="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Объем </a:t>
            </a:r>
            <a:r>
              <a:rPr lang="ru-RU" altLang="ru-RU" sz="1400" b="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предоставленных </a:t>
            </a:r>
            <a:r>
              <a:rPr lang="ru-RU" altLang="ru-RU" sz="1400" b="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 </a:t>
            </a:r>
            <a:r>
              <a:rPr lang="ru-RU" altLang="ru-RU" sz="1400" b="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Российской Федерации и муниципальным образованиям </a:t>
            </a:r>
            <a:endParaRPr lang="ru-RU" sz="1400" b="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66" y="742950"/>
            <a:ext cx="8972031" cy="84515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Общий объем предоставленных </a:t>
            </a:r>
            <a:r>
              <a:rPr lang="ru-RU" sz="1600" dirty="0" smtClean="0">
                <a:solidFill>
                  <a:schemeClr val="tx2"/>
                </a:solidFill>
              </a:rPr>
              <a:t>Кредитов </a:t>
            </a:r>
            <a:r>
              <a:rPr lang="ru-RU" sz="1600" dirty="0">
                <a:solidFill>
                  <a:schemeClr val="tx2"/>
                </a:solidFill>
              </a:rPr>
              <a:t>на </a:t>
            </a:r>
            <a:r>
              <a:rPr lang="ru-RU" sz="1600" dirty="0" smtClean="0">
                <a:solidFill>
                  <a:schemeClr val="tx2"/>
                </a:solidFill>
              </a:rPr>
              <a:t>13.09.2021 </a:t>
            </a:r>
            <a:r>
              <a:rPr lang="ru-RU" sz="1600" dirty="0">
                <a:solidFill>
                  <a:schemeClr val="tx2"/>
                </a:solidFill>
              </a:rPr>
              <a:t>года составил </a:t>
            </a:r>
            <a:r>
              <a:rPr lang="ru-RU" sz="1600" b="1" dirty="0">
                <a:solidFill>
                  <a:schemeClr val="tx2"/>
                </a:solidFill>
              </a:rPr>
              <a:t>107,9</a:t>
            </a:r>
            <a:r>
              <a:rPr lang="ru-RU" sz="1600" dirty="0">
                <a:solidFill>
                  <a:schemeClr val="tx2"/>
                </a:solidFill>
              </a:rPr>
              <a:t> млрд рублей </a:t>
            </a:r>
            <a:r>
              <a:rPr lang="ru-RU" sz="1600" dirty="0" smtClean="0">
                <a:solidFill>
                  <a:schemeClr val="tx2"/>
                </a:solidFill>
              </a:rPr>
              <a:t>(за этот же период 2020 </a:t>
            </a:r>
            <a:r>
              <a:rPr lang="ru-RU" sz="1600" dirty="0">
                <a:solidFill>
                  <a:schemeClr val="tx2"/>
                </a:solidFill>
              </a:rPr>
              <a:t>года – </a:t>
            </a:r>
            <a:r>
              <a:rPr lang="ru-RU" sz="1600" b="1" dirty="0">
                <a:solidFill>
                  <a:schemeClr val="tx2"/>
                </a:solidFill>
              </a:rPr>
              <a:t>359,3</a:t>
            </a:r>
            <a:r>
              <a:rPr lang="ru-RU" sz="1600" dirty="0">
                <a:solidFill>
                  <a:schemeClr val="tx2"/>
                </a:solidFill>
              </a:rPr>
              <a:t> млрд </a:t>
            </a:r>
            <a:r>
              <a:rPr lang="ru-RU" sz="1600" dirty="0" smtClean="0">
                <a:solidFill>
                  <a:schemeClr val="tx2"/>
                </a:solidFill>
              </a:rPr>
              <a:t>рублей), в том числе: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993" y="1504950"/>
            <a:ext cx="5566130" cy="30097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55" y="1588101"/>
            <a:ext cx="5383235" cy="2972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3990513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>
                <a:solidFill>
                  <a:schemeClr val="tx2"/>
                </a:solidFill>
              </a:rPr>
              <a:t>Всего начислено процентов за пользование Кредитами </a:t>
            </a:r>
            <a:r>
              <a:rPr lang="ru-RU" sz="1100" dirty="0">
                <a:solidFill>
                  <a:schemeClr val="tx2"/>
                </a:solidFill>
              </a:rPr>
              <a:t>по ставке 0,1% </a:t>
            </a:r>
            <a:r>
              <a:rPr lang="ru-RU" sz="1100" dirty="0" smtClean="0">
                <a:solidFill>
                  <a:schemeClr val="tx2"/>
                </a:solidFill>
              </a:rPr>
              <a:t>годовых по состоянию на 13.09.</a:t>
            </a:r>
            <a:r>
              <a:rPr lang="ru-RU" sz="1100" b="1" dirty="0" smtClean="0">
                <a:solidFill>
                  <a:schemeClr val="tx2"/>
                </a:solidFill>
              </a:rPr>
              <a:t>2021</a:t>
            </a:r>
            <a:r>
              <a:rPr lang="ru-RU" sz="1100" dirty="0" smtClean="0">
                <a:solidFill>
                  <a:schemeClr val="tx2"/>
                </a:solidFill>
              </a:rPr>
              <a:t> года </a:t>
            </a:r>
          </a:p>
          <a:p>
            <a:r>
              <a:rPr lang="ru-RU" sz="1100" dirty="0" smtClean="0">
                <a:solidFill>
                  <a:schemeClr val="tx2"/>
                </a:solidFill>
              </a:rPr>
              <a:t>– </a:t>
            </a:r>
            <a:r>
              <a:rPr lang="ru-RU" sz="1100" b="1" dirty="0" smtClean="0">
                <a:solidFill>
                  <a:schemeClr val="tx2"/>
                </a:solidFill>
              </a:rPr>
              <a:t>46,8</a:t>
            </a:r>
            <a:r>
              <a:rPr lang="ru-RU" sz="1100" dirty="0" smtClean="0">
                <a:solidFill>
                  <a:schemeClr val="tx2"/>
                </a:solidFill>
              </a:rPr>
              <a:t> млн рублей, в </a:t>
            </a:r>
            <a:r>
              <a:rPr lang="ru-RU" sz="1100" dirty="0" err="1" smtClean="0">
                <a:solidFill>
                  <a:schemeClr val="tx2"/>
                </a:solidFill>
              </a:rPr>
              <a:t>т.ч</a:t>
            </a:r>
            <a:r>
              <a:rPr lang="ru-RU" sz="1100" dirty="0" smtClean="0">
                <a:solidFill>
                  <a:schemeClr val="tx2"/>
                </a:solidFill>
              </a:rPr>
              <a:t>. поступило доходов - </a:t>
            </a:r>
            <a:r>
              <a:rPr lang="ru-RU" sz="1100" b="1" dirty="0" smtClean="0">
                <a:solidFill>
                  <a:schemeClr val="tx2"/>
                </a:solidFill>
              </a:rPr>
              <a:t>7 </a:t>
            </a:r>
            <a:r>
              <a:rPr lang="ru-RU" sz="1100" dirty="0" smtClean="0">
                <a:solidFill>
                  <a:schemeClr val="tx2"/>
                </a:solidFill>
              </a:rPr>
              <a:t>млн рублей.</a:t>
            </a:r>
            <a:endParaRPr lang="ru-RU" sz="1100" dirty="0"/>
          </a:p>
          <a:p>
            <a:r>
              <a:rPr lang="ru-RU" sz="1100" dirty="0" smtClean="0">
                <a:solidFill>
                  <a:schemeClr val="tx2"/>
                </a:solidFill>
              </a:rPr>
              <a:t>За соответствующий период </a:t>
            </a:r>
            <a:r>
              <a:rPr lang="ru-RU" sz="1100" b="1" dirty="0" smtClean="0">
                <a:solidFill>
                  <a:schemeClr val="tx2"/>
                </a:solidFill>
              </a:rPr>
              <a:t>2020</a:t>
            </a:r>
            <a:r>
              <a:rPr lang="ru-RU" sz="1100" dirty="0" smtClean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года </a:t>
            </a:r>
            <a:r>
              <a:rPr lang="ru-RU" sz="1100" dirty="0" smtClean="0">
                <a:solidFill>
                  <a:schemeClr val="tx2"/>
                </a:solidFill>
              </a:rPr>
              <a:t>начислено процентов </a:t>
            </a:r>
            <a:r>
              <a:rPr lang="ru-RU" sz="1100" dirty="0">
                <a:solidFill>
                  <a:schemeClr val="tx2"/>
                </a:solidFill>
              </a:rPr>
              <a:t>за пользование </a:t>
            </a:r>
            <a:r>
              <a:rPr lang="ru-RU" sz="1100" dirty="0" smtClean="0">
                <a:solidFill>
                  <a:schemeClr val="tx2"/>
                </a:solidFill>
              </a:rPr>
              <a:t>Кредитами – </a:t>
            </a:r>
            <a:r>
              <a:rPr lang="ru-RU" sz="1100" b="1" dirty="0" smtClean="0">
                <a:solidFill>
                  <a:schemeClr val="tx2"/>
                </a:solidFill>
              </a:rPr>
              <a:t>124,1</a:t>
            </a:r>
            <a:r>
              <a:rPr lang="ru-RU" sz="1100" dirty="0" smtClean="0">
                <a:solidFill>
                  <a:schemeClr val="tx2"/>
                </a:solidFill>
              </a:rPr>
              <a:t> млн рублей, в </a:t>
            </a:r>
            <a:r>
              <a:rPr lang="ru-RU" sz="1100" dirty="0" err="1" smtClean="0">
                <a:solidFill>
                  <a:schemeClr val="tx2"/>
                </a:solidFill>
              </a:rPr>
              <a:t>т.ч</a:t>
            </a:r>
            <a:r>
              <a:rPr lang="ru-RU" sz="1100" dirty="0" smtClean="0">
                <a:solidFill>
                  <a:schemeClr val="tx2"/>
                </a:solidFill>
              </a:rPr>
              <a:t>. поступило доходов – </a:t>
            </a:r>
            <a:r>
              <a:rPr lang="ru-RU" sz="1100" b="1" dirty="0" smtClean="0">
                <a:solidFill>
                  <a:schemeClr val="tx2"/>
                </a:solidFill>
              </a:rPr>
              <a:t>52,8</a:t>
            </a:r>
            <a:r>
              <a:rPr lang="ru-RU" sz="1100" dirty="0" smtClean="0">
                <a:solidFill>
                  <a:schemeClr val="tx2"/>
                </a:solidFill>
              </a:rPr>
              <a:t> млн рублей.   </a:t>
            </a:r>
            <a:endParaRPr lang="ru-RU" sz="1100" dirty="0">
              <a:solidFill>
                <a:schemeClr val="tx2"/>
              </a:solidFill>
            </a:endParaRPr>
          </a:p>
          <a:p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5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26976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114550"/>
            <a:ext cx="9134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Распределение средств,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Times New Roman" panose="02020603050405020304" pitchFamily="18" charset="0"/>
              </a:rPr>
              <a:t>полученных от размещения временно свободных средств единого казначейского счета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</p:spTree>
    <p:extLst>
      <p:ext uri="{BB962C8B-B14F-4D97-AF65-F5344CB8AC3E}">
        <p14:creationId xmlns:p14="http://schemas.microsoft.com/office/powerpoint/2010/main" val="19938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4DDCE663-BBD8-4289-82DD-F805E307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320" y="622664"/>
            <a:ext cx="53976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11 июля 2020 г. № 1020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и случаях зачисления средств, полученных от размещения временно свободных средств единого казначейского счета»</a:t>
            </a:r>
          </a:p>
        </p:txBody>
      </p:sp>
      <p:pic>
        <p:nvPicPr>
          <p:cNvPr id="7" name="Picture 2" descr="C:\Users\1\AppData\Local\Microsoft\Windows\Temporary Internet Files\Content.IE5\FUZSU1KV\MC90043475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76" y="729539"/>
            <a:ext cx="323224" cy="2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704"/>
            <a:ext cx="1402441" cy="548985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9134476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4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34299" y="4761833"/>
            <a:ext cx="309701" cy="36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747" b="1" dirty="0">
                <a:solidFill>
                  <a:srgbClr val="1F497D"/>
                </a:solidFill>
                <a:latin typeface="Arial" panose="020B0604020202020204"/>
              </a:rPr>
              <a:t>7</a:t>
            </a:r>
            <a:endParaRPr lang="ru-RU" sz="1747" b="1" dirty="0">
              <a:solidFill>
                <a:srgbClr val="1F497D"/>
              </a:solidFill>
              <a:latin typeface="Arial" panose="020B0604020202020204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9DE57493-04A2-4ABE-A84F-F2B189C9C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440604"/>
              </p:ext>
            </p:extLst>
          </p:nvPr>
        </p:nvGraphicFramePr>
        <p:xfrm>
          <a:off x="410365" y="1200150"/>
          <a:ext cx="8243888" cy="390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>
          <a:xfrm>
            <a:off x="3276600" y="97869"/>
            <a:ext cx="5857875" cy="4616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 defTabSz="914400"/>
            <a:r>
              <a:rPr lang="ru-RU" altLang="ru-RU" sz="14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предоставленных Кредитов субъектам Российской Федерации и муниципальным образованиям </a:t>
            </a:r>
            <a:endParaRPr lang="ru-RU" sz="14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56" y="3333103"/>
            <a:ext cx="867054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 соответствии с положениями Постановления Правительства Российской Федерации от 11.07.2020 № 1020: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от размещения за </a:t>
            </a:r>
            <a:r>
              <a:rPr lang="en-US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2021 г. будут перечислены на единые счета бюджетов субъектов Российской Федерации </a:t>
            </a:r>
            <a:r>
              <a:rPr lang="ru-RU" sz="1100" u="sng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рабочие дни 2022 г.</a:t>
            </a: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от размещения за </a:t>
            </a:r>
            <a:r>
              <a:rPr lang="en-US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1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квартал 2021 г. подлежат отражению </a:t>
            </a:r>
            <a:r>
              <a:rPr lang="ru-RU" sz="1100" u="sng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доходах соответствующего бюджета отчетного финансового года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="" xmlns:a16="http://schemas.microsoft.com/office/drawing/2014/main" id="{4DDCE663-BBD8-4289-82DD-F805E307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05" y="50006"/>
            <a:ext cx="6201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r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altLang="ru-RU" dirty="0"/>
              <a:t>Объем средств к получению от размещения временно свободных средств единого казначейского счета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91691"/>
              </p:ext>
            </p:extLst>
          </p:nvPr>
        </p:nvGraphicFramePr>
        <p:xfrm>
          <a:off x="244857" y="1391790"/>
          <a:ext cx="8685581" cy="1511051"/>
        </p:xfrm>
        <a:graphic>
          <a:graphicData uri="http://schemas.openxmlformats.org/drawingml/2006/table">
            <a:tbl>
              <a:tblPr/>
              <a:tblGrid>
                <a:gridCol w="2720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8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113"/>
                <a:gridCol w="1290192"/>
                <a:gridCol w="1209133"/>
                <a:gridCol w="1134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232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1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100" b="0" i="1" u="none" strike="noStrike" dirty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100" b="1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квартал</a:t>
                      </a:r>
                      <a:r>
                        <a:rPr lang="en-US" sz="1100" b="1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ru-RU" sz="1100" b="1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квартал</a:t>
                      </a: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  <a:endParaRPr lang="ru-RU" sz="1100" b="1" i="0" u="none" strike="noStrike" kern="1200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квартал</a:t>
                      </a: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1100" b="1" i="0" u="none" strike="noStrike" kern="1200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квартал</a:t>
                      </a:r>
                      <a:r>
                        <a:rPr lang="en-US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(прогноз)*</a:t>
                      </a:r>
                      <a:endParaRPr lang="ru-RU" sz="1100" b="1" i="0" u="none" strike="noStrike" kern="1200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за 2021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8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 доходов бюджетов субъектов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Российской Федерации от размещения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временно свободных средств единого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казначейского счета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5,13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9,62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8,86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11437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24,99</a:t>
                      </a:r>
                      <a:endParaRPr lang="ru-RU" sz="1100" b="0" i="0" u="none" strike="noStrike" dirty="0">
                        <a:solidFill>
                          <a:srgbClr val="11437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1\AppData\Local\Microsoft\Windows\Temporary Internet Files\Content.IE5\FUZSU1KV\MC900434750[1].png">
            <a:extLst>
              <a:ext uri="{FF2B5EF4-FFF2-40B4-BE49-F238E27FC236}">
                <a16:creationId xmlns:a16="http://schemas.microsoft.com/office/drawing/2014/main" xmlns="" id="{46D4E816-E593-4E08-A795-8696D3FA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5" y="3003798"/>
            <a:ext cx="445637" cy="38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704"/>
            <a:ext cx="1402441" cy="548985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9134476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0" name="object 9"/>
          <p:cNvSpPr/>
          <p:nvPr/>
        </p:nvSpPr>
        <p:spPr>
          <a:xfrm>
            <a:off x="7167446" y="327990"/>
            <a:ext cx="1967349" cy="4365307"/>
          </a:xfrm>
          <a:prstGeom prst="rect">
            <a:avLst/>
          </a:prstGeom>
          <a:blipFill dpi="0" rotWithShape="1">
            <a:blip r:embed="rId4" cstate="print">
              <a:alphaModFix amt="27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37613" y="4782311"/>
            <a:ext cx="309700" cy="361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747" b="1" dirty="0" smtClean="0">
                <a:solidFill>
                  <a:srgbClr val="1F497D"/>
                </a:solidFill>
                <a:latin typeface="Arial" panose="020B0604020202020204"/>
              </a:rPr>
              <a:t>8</a:t>
            </a:r>
            <a:endParaRPr lang="ru-RU" sz="1747" b="1" dirty="0">
              <a:solidFill>
                <a:srgbClr val="1F497D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05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7143</TotalTime>
  <Words>650</Words>
  <Application>Microsoft Office PowerPoint</Application>
  <PresentationFormat>Экран (16:9)</PresentationFormat>
  <Paragraphs>105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Office Theme</vt:lpstr>
      <vt:lpstr>Тема Office</vt:lpstr>
      <vt:lpstr>3_Тема Office</vt:lpstr>
      <vt:lpstr>Выступление  Заместителя руководителя Федерального казначейства  С. Е. Прокофьева</vt:lpstr>
      <vt:lpstr>Презентация PowerPoint</vt:lpstr>
      <vt:lpstr>Изменения Бюджетного кодекса Российской Федерации </vt:lpstr>
      <vt:lpstr>Изменения в Приказе Министерства финансов  Российской Федерации от 6 октября 2020 г. № 231н</vt:lpstr>
      <vt:lpstr>Предоставление субъектам Российской Федерации                                  (муниципальным образованиям) Кредита по состоянию на 13.09.2021 г. </vt:lpstr>
      <vt:lpstr>  Объем предоставленных Кредитов субъектам Российской Федерации и муниципальным образованиям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t</cp:lastModifiedBy>
  <cp:revision>624</cp:revision>
  <cp:lastPrinted>2021-05-12T10:45:59Z</cp:lastPrinted>
  <dcterms:created xsi:type="dcterms:W3CDTF">2019-07-31T16:47:50Z</dcterms:created>
  <dcterms:modified xsi:type="dcterms:W3CDTF">2021-09-16T08:05:42Z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