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1393" r:id="rId2"/>
    <p:sldId id="1296" r:id="rId3"/>
    <p:sldId id="1357" r:id="rId4"/>
    <p:sldId id="1358" r:id="rId5"/>
    <p:sldId id="1359" r:id="rId6"/>
    <p:sldId id="1360" r:id="rId7"/>
    <p:sldId id="1361" r:id="rId8"/>
    <p:sldId id="1378" r:id="rId9"/>
    <p:sldId id="1379" r:id="rId10"/>
    <p:sldId id="1380" r:id="rId11"/>
    <p:sldId id="1381" r:id="rId12"/>
    <p:sldId id="1382" r:id="rId13"/>
    <p:sldId id="1383" r:id="rId14"/>
    <p:sldId id="1384" r:id="rId15"/>
    <p:sldId id="1385" r:id="rId16"/>
    <p:sldId id="1386" r:id="rId17"/>
    <p:sldId id="1387" r:id="rId18"/>
    <p:sldId id="1388" r:id="rId19"/>
    <p:sldId id="1389" r:id="rId20"/>
    <p:sldId id="1390" r:id="rId21"/>
    <p:sldId id="1391" r:id="rId22"/>
    <p:sldId id="1392" r:id="rId23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109" d="100"/>
          <a:sy n="109" d="100"/>
        </p:scale>
        <p:origin x="164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157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157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CB12D931-E475-4102-B5B5-B2B0FCE8D840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769"/>
            <a:ext cx="2950475" cy="49815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769"/>
            <a:ext cx="2950475" cy="498157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543A3CF6-EBCF-4280-96C7-F982AF9D9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937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475" cy="49704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322E074-4001-4567-89E2-9CF0BD3CF4A8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1"/>
            <a:ext cx="5447030" cy="4473416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5"/>
            <a:ext cx="2950475" cy="49704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5"/>
            <a:ext cx="2950475" cy="49704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BB5EFFD-4ECC-4E8E-B63A-AE98932AB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01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0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36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6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606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45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40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2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3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61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9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6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01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4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5EFFD-4ECC-4E8E-B63A-AE98932AB2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4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0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7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8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7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8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3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5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4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2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52936"/>
            <a:ext cx="8258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2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нормативных-правовых актах, </a:t>
            </a:r>
            <a:r>
              <a:rPr lang="ru-RU" sz="32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регулирующих правила казначейского сопровождения из бюджетов бюджетной системы РФ</a:t>
            </a:r>
            <a:endParaRPr lang="ru-RU" sz="32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2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445" y="171594"/>
            <a:ext cx="6532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242.26.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подлежащие казначейскому сопровождению, источником финансового обеспечения которых являются средства,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из бюджета субъекта РФ (местного бюджета)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298" y="1688782"/>
            <a:ext cx="8888643" cy="4022648"/>
          </a:xfrm>
          <a:prstGeom prst="rect">
            <a:avLst/>
          </a:prstGeom>
          <a:solidFill>
            <a:srgbClr val="5B9BD5">
              <a:lumMod val="20000"/>
              <a:lumOff val="80000"/>
              <a:alpha val="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875" tIns="24435" rIns="48875" bIns="24435" rtlCol="0" anchor="ctr"/>
          <a:lstStyle/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сопровождению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средства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1) определенные законом субъекта РФ о бюджете субъекта РФ (муниципальным правовым актом о местном бюджете), получаемые на основании государственных (муниципальных) контрактов, договоров (соглашений), контрактов (договоров), к которым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отнесены авансы и расчеты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34566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(муниципальным) контрактам, заключаемым на сумму менее 50 миллионов рублей;</a:t>
            </a:r>
          </a:p>
          <a:p>
            <a:pPr marL="334566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(договорам), заключаемым на сумму менее 50 миллионов рублей бюджетными или автономными учреждениями субъектов Российской Федерации (муниципальными бюджетными или автономными учреждениями), лицевые счета которым открыты в финансовом органе субъекта Российской Федерации (муниципального образования), за счет средств, поступающих указанным учреждениям в соответствии с законодательством Российской Федерации;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2) получаемые (полученные) участниками казначейского сопровождения, в случаях, установленных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федеральными законами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Правительства Российской Федерации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 указанных средств  осуществляется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органом субъекта РФ (муниципального образования)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казначейством при осуществлении им отдельных функций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органа субъекта РФ (муниципального образования) в соответствии со статьей 220.2 Бюджетного кодекса.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 субъекта РФ (муниципальных образований) вправе осуществлять казначейское сопровождение средств в соответствии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общими требованиями, установленными Правительством РФ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445" y="171594"/>
            <a:ext cx="653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казначейского сопровождения (1)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127" y="1495735"/>
            <a:ext cx="8769032" cy="4599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разработать и принять следующие нормативные правовые акты: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9" y="2112512"/>
            <a:ext cx="87690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 Федерального закона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федеральном бюджете на 2022 год и на плановый период 2023 и 2024 годов</a:t>
            </a:r>
          </a:p>
          <a:p>
            <a:pPr algn="just" defTabSz="685800"/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Правительства Российской Федерации:</a:t>
            </a:r>
          </a:p>
          <a:p>
            <a:pPr algn="ctr" defTabSz="685800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 defTabSz="685800">
              <a:buFontTx/>
              <a:buAutoNum type="arabicPeriod"/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требованиях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осуществления финансовыми органами субъектов РФ (муниципальных образований) казначейского сопровождения средств в случаях, установленных Бюджетным кодексом;</a:t>
            </a:r>
          </a:p>
          <a:p>
            <a:pPr marL="197644" indent="-197644" algn="just" defTabSz="685800">
              <a:buFontTx/>
              <a:buAutoNum type="arabicPeriod"/>
              <a:tabLst>
                <a:tab pos="265510" algn="l"/>
              </a:tabLst>
            </a:pP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Правилах осуществления Федеральным казначейством казначейского сопровождения средств                                     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особенностями осуществления Федеральным казначейством  казначейского сопровождения средств государственного оборонного заказа);</a:t>
            </a:r>
          </a:p>
          <a:p>
            <a:pPr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бюджетном мониторинге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казначейских платежей;</a:t>
            </a:r>
          </a:p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 утверждении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проведения операций с казначейским обеспечением обязательств;</a:t>
            </a:r>
          </a:p>
          <a:p>
            <a:pPr algn="just"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 утверждении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экономического обоснования затрат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5510" indent="-265510" algn="just"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случаях и порядке обмена информацией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Федеральным казначейством и федеральными органами исполнительной власти, указанными в пункте 15 статьи 242.13.1 БК РФ, органами, осуществляющими мониторинг, контроль и аудит в сфере закупок, а также информирования соответствующих органов, указанных в пункт 14 данной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28508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445" y="171594"/>
            <a:ext cx="653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регулирование казначейского сопровождения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16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807" y="1547716"/>
            <a:ext cx="840962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 утверждении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формирования и ведения классификатора признаков финансовых нарушений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    казначейского сопровождения;</a:t>
            </a: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 утверждении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санкционирования операций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средствами участников казначейского сопровождения;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ведения раздельного учета результатов финансово-хозяйственной деятельности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государственному контракту, договору (соглашению), контракту (договору) и формирования информации о структуре цены государственного контракта, контракта (договора), суммы средств, предусмотренной договором (соглашением);</a:t>
            </a: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формирования идентификатора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контракта, договора (соглашения)  при казначейском сопровождении средств;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 установлении форм, объемов, порядков и сроков направления Федеральным казначейством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совершении казначейских платежей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казначейском сопровождении в Центральный банк Российской Федерации</a:t>
            </a:r>
            <a:r>
              <a:rPr lang="en-US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казначейского обслуживания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со средствами участников казначейского сопровождения;</a:t>
            </a: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открытия лицевых счетов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территориальными органами Федерального казначейства участникам казначейского сопровождения;</a:t>
            </a:r>
          </a:p>
          <a:p>
            <a:pPr algn="just" defTabSz="68580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 утверждении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и Регламента проведения проверок при расширенном казначейском сопровождении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40208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8640"/>
            <a:ext cx="653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осуществления финансовыми органами субъектов Российской Федерации (муниципальных образований) казначейского сопровождения средств в случаях, установленных Бюджетным кодексом Российской Федерации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5 Статьи 242.23 Основы казначейского сопровождения)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141" y="3139475"/>
            <a:ext cx="8805800" cy="24967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казначейского сопровождения  содержит положения: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510" marR="0" lvl="1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предоставлении целевых средств на основании государственных (муниципальных) контрактов, договоров (соглашений), контрактов (договоров), содержащих условия, предусмотренные пунктом 2 статьи 242.23 БК РФ;</a:t>
            </a:r>
          </a:p>
          <a:p>
            <a:pPr marL="265510" marR="0" lvl="1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510" marR="0" lvl="0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 осуществлении операций на лицевых счетах и соблюдении режима лицевого счета;</a:t>
            </a:r>
          </a:p>
          <a:p>
            <a:pPr marL="265510" marR="0" lvl="0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510" marR="0" lvl="0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проведении операций после осуществления санкционирования;</a:t>
            </a:r>
          </a:p>
          <a:p>
            <a:pPr marL="265510" marR="0" lvl="0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510" marR="0" lvl="0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 осуществлении расширенного казначейского сопровождения в соответствии с порядком и в случаях, установленных Правительством РФ;</a:t>
            </a:r>
          </a:p>
          <a:p>
            <a:pPr marL="265510" marR="0" lvl="0" indent="136922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551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иные положения (при необходимости).</a:t>
            </a:r>
          </a:p>
          <a:p>
            <a:pPr marL="26551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8640"/>
            <a:ext cx="653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осуществления финансовыми органами субъектов Российской Федерации (муниципальных образований) казначейского сопровождения средств в случаях, установленных Бюджетным кодексом Российской Федерации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16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5 Статьи 242.23 Основы казначейского сопровождения)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334" y="2191347"/>
            <a:ext cx="8642921" cy="33293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5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санкционирования содержит положения: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санкционировании расходов в соответствии со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Сведениями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содержащими источники поступлений целевых средств и направления расходования целевых средств;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предоставлении УКС распоряжения о совершении казначейских платежей  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документов-оснований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порядке и сроках проведения проверки:</a:t>
            </a:r>
          </a:p>
          <a:p>
            <a:pPr marL="200025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идентификатора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государственного (муниципального) контракта, договора (соглашения), </a:t>
            </a:r>
          </a:p>
          <a:p>
            <a:pPr marL="200025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непревышения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суммы в распоряжении сумме остатка по коду расходования, указанному в Сведениях, и остатку средств на лицевом счете;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наличии в распоряжении реквизитов контракта (договора), документов-оснований и их соответствие реквизитам документам, направленным УКС вместе  с распоряжением;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соответствии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содержания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операции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исходя из документа-основания текстовому назначению платежа в распоряжении,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условиям контракта (договора)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направлениям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расходования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Сведениях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 соблюдении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запретов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на перечисление средств, определенных пунктом 3 статьи 242.23 БК;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основаниях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порядке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возврата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распоряжений;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 проведении проверок при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расширенном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казначейском сопровождении;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иные положения (при необходимости).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9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8640"/>
            <a:ext cx="653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Федеральным казначейством казначейского сопровождения средств (1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 Статьи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242.23</a:t>
            </a: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казначейского сопровождения</a:t>
            </a:r>
            <a:r>
              <a:rPr lang="ru-RU" sz="1600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286" y="1731286"/>
            <a:ext cx="8725766" cy="410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685800"/>
            <a:r>
              <a:rPr lang="ru-RU" sz="13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казначейского сопровождения устанавливают: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 с Бюджетным кодексом, в том числе порядок и условия обмена информацией с использованием информационных систем, оператором которых является Федеральное казначейство;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ведения и использования лицевого счета (режим лицевого счета): </a:t>
            </a:r>
          </a:p>
          <a:p>
            <a:pPr marL="822722" indent="-214313" algn="just" defTabSz="68580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операций после санкционирования;</a:t>
            </a:r>
          </a:p>
          <a:p>
            <a:pPr marL="822722" indent="-214313" algn="just" defTabSz="68580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запрете и отказе в проведении операций, приостановления операций при наличии оснований, указанных в подпунктах  3, 10 и 11 статьи 242.13. 1 БК РФ; </a:t>
            </a:r>
          </a:p>
          <a:p>
            <a:pPr marL="822722" indent="-214313" algn="just" defTabSz="68580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возврате средств, размещенных на депозитах; </a:t>
            </a:r>
          </a:p>
          <a:p>
            <a:pPr marL="822722" indent="-214313" algn="just" defTabSz="68580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санкционировании операций на основании Сведений; </a:t>
            </a:r>
          </a:p>
          <a:p>
            <a:pPr marL="822722" indent="-214313" algn="just" defTabSz="68580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применении казначейского обеспечения обязательств; </a:t>
            </a:r>
          </a:p>
          <a:p>
            <a:pPr marL="822722" indent="-214313" algn="just" defTabSz="685800">
              <a:buFont typeface="Wingdings" panose="05000000000000000000" pitchFamily="2" charset="2"/>
              <a:buChar char="ü"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 целевых средств, предоставляемых из федерального бюджета на основании соглашений о предоставлении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лицам 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потребность)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казначейского сопровождения средств, получаемых УКС на основании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 поставщиком: </a:t>
            </a:r>
          </a:p>
          <a:p>
            <a:pPr marL="806054" indent="-197644" algn="just" defTabSz="685800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 целевых средств единовременно после полного исполнения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06054" indent="-197644" algn="just" defTabSz="685800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исполнителям (соисполнителям) при поэтапной оплате,</a:t>
            </a:r>
          </a:p>
          <a:p>
            <a:pPr marL="806054" indent="-197644" algn="just" defTabSz="685800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перечислении прибыли в  согласованном </a:t>
            </a:r>
            <a:r>
              <a:rPr lang="ru-RU" sz="1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госзаказчиком</a:t>
            </a: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установленном порядке размере;</a:t>
            </a:r>
          </a:p>
        </p:txBody>
      </p:sp>
    </p:spTree>
    <p:extLst>
      <p:ext uri="{BB962C8B-B14F-4D97-AF65-F5344CB8AC3E}">
        <p14:creationId xmlns:p14="http://schemas.microsoft.com/office/powerpoint/2010/main" val="16093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8640"/>
            <a:ext cx="653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Федеральным казначейством казначейского сопровождения средств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 Статьи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242.23</a:t>
            </a: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казначейского сопровождения</a:t>
            </a:r>
            <a:r>
              <a:rPr lang="ru-RU" sz="1600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804" y="1811923"/>
            <a:ext cx="8632508" cy="373481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6551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казначейского сопровождения средств государственного оборонного заказа: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Режим лицевого счета  дополнение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2 и  3 статьи 242.23 Бюджетного кодекса предусматривает перечисление средств на счета в банке: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головному исполнителю прибыли в случае частичного исполнения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результатом является принятая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госзаказчиком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продукция; 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исполнителю – перечисление прибыли после исполнения контракта при представлении документов, подтверждающих исполнение;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расширенного казначейского сопровождения: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государственных (муниципальных) контрактов, контрактов (договоров), в отношении которых могут быть приняты решения о распространении на них расширенного казначейского сопровождения;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проведении Федеральным казначейством  проверок:</a:t>
            </a:r>
          </a:p>
          <a:p>
            <a:pPr marL="685800" marR="0" lvl="0" indent="-214313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факта поставки товаров (выполнения работ, оказания услуг) с использованием фото- и видеотехники;</a:t>
            </a:r>
          </a:p>
          <a:p>
            <a:pPr marL="685800" marR="0" lvl="0" indent="-214313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фактических затрат данным раздельного учета результатов финансово-хозяйственной деятельности информации в первичных учетных документах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структуре цены гос. контракта, контракта (договора);</a:t>
            </a:r>
          </a:p>
          <a:p>
            <a:pPr marL="685800" marR="0" lvl="0" indent="-214313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данных, отраженных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и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управленческом учете;</a:t>
            </a:r>
          </a:p>
          <a:p>
            <a:pPr marL="685800" marR="0" lvl="0" indent="-214313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экономической обоснованности затрат, относимых на себестоимость товара (работы, услуги) при исполнении гос. контракта, договора (соглашения), контракта (договора)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правилами экономического обоснования затрат.</a:t>
            </a:r>
          </a:p>
          <a:p>
            <a:pPr marL="471488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2" y="188640"/>
            <a:ext cx="653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242.13.1.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мониторинг в системе казначейских платежей</a:t>
            </a:r>
          </a:p>
        </p:txBody>
      </p:sp>
      <p:sp>
        <p:nvSpPr>
          <p:cNvPr id="8" name="Прямоугольник 34"/>
          <p:cNvSpPr/>
          <p:nvPr/>
        </p:nvSpPr>
        <p:spPr>
          <a:xfrm>
            <a:off x="198290" y="1495328"/>
            <a:ext cx="8741630" cy="27806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57465" tIns="28730" rIns="57465" bIns="28730" rtlCol="0" anchor="ctr" anchorCtr="0"/>
          <a:lstStyle/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мониторинг – деятельность Федерального казначейства по своевременному предупреждению и предотвращению финансовых нарушений участников системы казначейских платежей </a:t>
            </a:r>
            <a:r>
              <a:rPr lang="ru-RU" sz="135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открытии лицевых счетов и осуществлении операций на лицевых счетах.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 в отношении УКС </a:t>
            </a:r>
          </a:p>
          <a:p>
            <a:pPr marL="2622947" marR="0" lvl="0" indent="0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57513" algn="l"/>
              </a:tabLst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открытии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счета;</a:t>
            </a:r>
          </a:p>
          <a:p>
            <a:pPr marL="2622947" marR="0" lvl="0" indent="0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57513" algn="l"/>
              </a:tabLst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счета;</a:t>
            </a:r>
          </a:p>
          <a:p>
            <a:pPr marL="2622947" marR="0" lvl="0" indent="0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57513" algn="l"/>
              </a:tabLst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осуществления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на лицевом счете;</a:t>
            </a:r>
          </a:p>
          <a:p>
            <a:pPr marL="2622947" marR="0" lvl="0" indent="0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57513" algn="l"/>
              </a:tabLst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осуществлении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на лицевом счете;</a:t>
            </a:r>
          </a:p>
          <a:p>
            <a:pPr marL="2622947" marR="0" lvl="0" indent="0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57513" algn="l"/>
              </a:tabLst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операции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лицевом счете;</a:t>
            </a:r>
          </a:p>
          <a:p>
            <a:pPr marL="2622947" marR="0" lvl="0" indent="0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957513" algn="l"/>
              </a:tabLst>
              <a:defRPr/>
            </a:pPr>
            <a:r>
              <a:rPr kumimoji="0" lang="ru-RU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(информирование).</a:t>
            </a:r>
          </a:p>
          <a:p>
            <a:pPr marL="153062" marR="0" lvl="0" indent="-153062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200" b="0" i="1" u="sng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158" y="4131945"/>
            <a:ext cx="8837762" cy="174021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«О порядке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бюджетного мониторинга и применения мер реагирования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финансовых нарушений участниками казначейского сопровождения»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«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случаях и порядке обмена информацией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между Федеральным казначейством и федеральными органами исполнительной власти, указанными в пункте 15 статьи 242.13.1 БК РФ, органами, осуществляющими мониторинг, контроль и аудит в сфере закупок, а также информирования соответствующих органов, указанных в пункт 14 данной статьи»;</a:t>
            </a:r>
          </a:p>
          <a:p>
            <a:pPr marL="257175" marR="0" lvl="0" indent="-257175" algn="ctr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«Об утверждении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формирования и ведения классификатора признаков финансовых нарушений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 казначейского сопровождения» (по согласованию с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Росфинмониторингом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4212" y="124706"/>
            <a:ext cx="653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бюджетного мониторинга и применения мер реагирования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финансовых нарушений участниками казначейского сопровождения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242.13.1. </a:t>
            </a: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мониторинг в системе казначейских платежей)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4339" y="1858746"/>
            <a:ext cx="8938067" cy="385268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6551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содержат положения:</a:t>
            </a:r>
          </a:p>
          <a:p>
            <a:pPr marL="479822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мониторинга и применения мер реагирования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открытии лицевых счетов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казначейского сопровождения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проведении операций на лицевых счетах;</a:t>
            </a:r>
          </a:p>
          <a:p>
            <a:pPr marL="26551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2101" y="2679947"/>
            <a:ext cx="7500938" cy="31684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открытии лицевого счета, запрет операций на лицевом счете: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информации о причастности к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решения межведомственного координационного органа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терроризму о замораживании (блокировании)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средств; 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юридического лица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контролем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 или физического лица, включенного в вышеуказанные перечни;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открытия лицевого счета: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информации в реестре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дисквалифицированных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лиц: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  о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банкротстве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осуществлении операций на лицевом счете УКС: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наличие информации о юридическом лице, индивидуальном предпринимателе, физическом лице – производителе ТРУ,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получающих денежные средств от УКС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о причастности к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экстремистской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деятельности; 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решения межведомственного координационного органа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противодействия терроризму о замораживании (блокировании)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денежных средств; </a:t>
            </a:r>
          </a:p>
          <a:p>
            <a:pPr marL="214313" marR="0" lvl="0" indent="-214313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юридического лица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 контролем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 или физического лица, включенного в вышеуказанные перечни;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027" y="3008947"/>
            <a:ext cx="960120" cy="1997393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проверки на наличие оснований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6-11 статьи 242.13.1)</a:t>
            </a: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1145147" y="3900675"/>
            <a:ext cx="369096" cy="363474"/>
          </a:xfrm>
          <a:prstGeom prst="notchedRightArrow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4212" y="124706"/>
            <a:ext cx="653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бюджетного мониторинга и применения мер реагирования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недопущения финансовых нарушений участниками казначейского сопровождения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242.13.1. </a:t>
            </a: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мониторинг в системе казначейских платежей)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593" y="1709753"/>
            <a:ext cx="8986407" cy="4006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65510" algn="just" defTabSz="685800"/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625" y="2152870"/>
            <a:ext cx="7372829" cy="913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2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 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признаков финансовых нарушений:</a:t>
            </a:r>
          </a:p>
          <a:p>
            <a:pPr algn="ctr" defTabSz="685800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операций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лицевом счете;</a:t>
            </a:r>
          </a:p>
          <a:p>
            <a:pPr algn="ctr" defTabSz="685800"/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(информирование)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открытии УКС лицевых счетов или при осуществлении операций на лицевых счетах.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519" y="1903243"/>
            <a:ext cx="1083906" cy="1413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наличия признаков, включенных в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признаков финансовых нарушений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1288983" y="2513982"/>
            <a:ext cx="369096" cy="312869"/>
          </a:xfrm>
          <a:prstGeom prst="notched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3660" y="3509963"/>
            <a:ext cx="8538453" cy="2236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 defTabSz="685800">
              <a:buFont typeface="Wingdings" panose="05000000000000000000" pitchFamily="2" charset="2"/>
              <a:buChar char="q"/>
            </a:pPr>
            <a:r>
              <a:rPr lang="ru-RU" sz="105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приостановления открытия (отказа в открытии) лицевого счета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бюджетного мониторинга, предусматривающей в том числе  информирование о принятии мер реагировании  в отношении УКС получателя бюджетных средств, 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заказчика, исполнителя по 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контракту, головного исполнителя (соисполнителя) и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 от них решения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подтверждении открытия л/с или об отказе  в его открытии;</a:t>
            </a:r>
          </a:p>
          <a:p>
            <a:pPr marL="214313" indent="-214313" algn="ctr" defTabSz="685800">
              <a:buFont typeface="Wingdings" panose="05000000000000000000" pitchFamily="2" charset="2"/>
              <a:buChar char="q"/>
            </a:pPr>
            <a:r>
              <a:rPr lang="ru-RU" sz="105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запрета осуществления</a:t>
            </a:r>
            <a:r>
              <a:rPr lang="ru-RU" sz="105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приостановления (отмены приостановления) операции и отказа в осуществлении операции, содержащий:</a:t>
            </a:r>
          </a:p>
          <a:p>
            <a:pPr marL="214313" indent="-214313" algn="ctr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 проверки оснований по п. 10 статьи 242.13.1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(экстремизм, решение о замораживании (блокировке), подконтрольность)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осуществлении операций:</a:t>
            </a:r>
          </a:p>
          <a:p>
            <a:pPr marL="214313" indent="-214313" algn="ctr" defTabSz="68580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</a:t>
            </a: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 рублей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переводе денежных средств на банковские счета;</a:t>
            </a:r>
          </a:p>
          <a:p>
            <a:pPr marL="214313" indent="-214313" algn="ctr" defTabSz="68580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свыше 50 млн рублей 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при перечислении на лицевые счета УКС;</a:t>
            </a:r>
          </a:p>
          <a:p>
            <a:pPr marL="214313" indent="-214313" algn="ctr" defTabSz="685800">
              <a:buFont typeface="Wingdings" panose="05000000000000000000" pitchFamily="2" charset="2"/>
              <a:buChar char="ü"/>
            </a:pPr>
            <a:endParaRPr lang="ru-RU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ctr" defTabSz="685800"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принятии мер реагировании  в отношении УКС получателя бюджетных средств, 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заказчика, исполнителя </a:t>
            </a:r>
          </a:p>
          <a:p>
            <a:pPr algn="ctr" defTabSz="685800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контракту, головного исполнителя (соисполнителя)</a:t>
            </a:r>
            <a:endParaRPr lang="ru-RU" sz="13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04864"/>
            <a:ext cx="63367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1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01.07.2021 № 244-ФЗ</a:t>
            </a:r>
            <a:r>
              <a:rPr lang="ru-RU" sz="21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1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Бюджетный кодекс Российской Федерации и о приостановлении действия пункта 4 статьи 242.17 Бюджетного кодекса Российской </a:t>
            </a:r>
            <a:r>
              <a:rPr lang="ru-RU" sz="21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</a:p>
          <a:p>
            <a:pPr lvl="0" algn="ctr">
              <a:defRPr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сопровождение)</a:t>
            </a:r>
          </a:p>
          <a:p>
            <a:pPr lvl="0" algn="ctr">
              <a:defRPr/>
            </a:pPr>
            <a:endParaRPr lang="ru-RU" sz="21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1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1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3348621" y="4653136"/>
            <a:ext cx="2590774" cy="46166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 в силу 01.01.2022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норм вступила с 01.07.2021)</a:t>
            </a:r>
          </a:p>
        </p:txBody>
      </p:sp>
    </p:spTree>
    <p:extLst>
      <p:ext uri="{BB962C8B-B14F-4D97-AF65-F5344CB8AC3E}">
        <p14:creationId xmlns:p14="http://schemas.microsoft.com/office/powerpoint/2010/main" val="3785244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74212" y="124706"/>
            <a:ext cx="6532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санкционирования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со средствами участников казначейского сопровождения </a:t>
            </a:r>
            <a:endParaRPr lang="ru-RU" sz="1600" b="1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Статьи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242.23. </a:t>
            </a:r>
            <a:r>
              <a:rPr lang="ru-RU" sz="1600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казначейского сопровождения)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3804" y="1647229"/>
            <a:ext cx="8632508" cy="42557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26551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установлении Порядка санкционирования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 на лицевых счетах в соответствии с положениями Бюджетного кодекса и  Правилами о казначейском сопровождении, предусматривающего:</a:t>
            </a:r>
          </a:p>
          <a:p>
            <a:pPr marL="214313" marR="0" lvl="0" indent="186929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операций на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аналитических разделах лицевых счетов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открываемых на основании государственных контрактов, договоров (соглашений), контрактов (договоров);</a:t>
            </a:r>
          </a:p>
          <a:p>
            <a:pPr marL="214313" marR="0" lvl="0" indent="186929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приостановление операций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лицевом счете,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операции на лицевом счете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бюджетного мониторинга,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проводимого в соответствии со статьей 242.13.1 Бюджетного кодекса;</a:t>
            </a:r>
          </a:p>
          <a:p>
            <a:pPr marL="214313" marR="0" lvl="0" indent="186929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 операций, связанных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исполнением исполнительных документов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направленных взыскателем;</a:t>
            </a:r>
          </a:p>
          <a:p>
            <a:pPr marL="214313" marR="0" lvl="0" indent="186929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утверждения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при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реорганизации и банкротстве  как УКС, так и заказчика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контракту, контракту (договору); </a:t>
            </a:r>
          </a:p>
          <a:p>
            <a:pPr marL="214313" marR="0" lvl="0" indent="186929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разрешения на самостоятельное утверждение Сведений исполнителем (соисполнителем) с указанием срока его действия; </a:t>
            </a:r>
          </a:p>
          <a:p>
            <a:pPr marL="214313" marR="0" lvl="0" indent="186929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направления в ТОФК Сведений  об операциях с целевыми средствами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в них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источников поступлений и направления расходования целевых средств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санкционирования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средств: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проведением проверки соблюдения режима лицевого счета;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  предоставлении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обосновывающих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(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контракт, договор (соглашение) контракт (договор) и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документов-оснований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(акт выполненных работ, счет, накладная и т.д.);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Федерального казначейства </a:t>
            </a:r>
            <a:r>
              <a:rPr lang="ru-RU" sz="12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по направлениям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определенным Порядком, в том числе при расширенном казначейском сопровождении.</a:t>
            </a:r>
          </a:p>
        </p:txBody>
      </p:sp>
    </p:spTree>
    <p:extLst>
      <p:ext uri="{BB962C8B-B14F-4D97-AF65-F5344CB8AC3E}">
        <p14:creationId xmlns:p14="http://schemas.microsoft.com/office/powerpoint/2010/main" val="9613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8"/>
            <a:ext cx="65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242.22.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Казначейское обеспечение обязательств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732" y="1755636"/>
            <a:ext cx="8821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средств из бюджетов бюджетной системы РФ на оплату обязательств, юридических лиц при исполнении государственных (муниципальных) контрактов, контрактов (договоров), соглашений (договоров),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суммы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необходимой для оплаты указанных обязательств,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санкционирования оплаты обязательств</a:t>
            </a:r>
            <a:r>
              <a:rPr kumimoji="0" lang="ru-RU" sz="135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выдачи (перевода, отзыва) казначейского обеспечения  и сроки проведения операций с казначейским обеспечением обязательств</a:t>
            </a:r>
            <a:r>
              <a:rPr kumimoji="0" lang="ru-RU" sz="135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Правительством РФ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Правительство РФ устанавливает случаи казначейского обеспечения обязательств при банковском сопровождении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контрактов, контрактов (договоров)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случаях, установленных Правительством Российской Федерации, может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осуществляться казначейское и банковское сопровождение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целевых средств, средств, получаемых юридическими лицами и индивидуальными предпринимателями, в установленном Правительством порядке, включающим порядок взаимодействия между банком и территориальным органом Федерального казначейства.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применения  казначейского обеспечения обязательств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федеральным законом                        о федеральном бюджете;</a:t>
            </a: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260648"/>
            <a:ext cx="653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242.22.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Казначейское обеспечение обязательств </a:t>
            </a:r>
          </a:p>
        </p:txBody>
      </p:sp>
      <p:sp>
        <p:nvSpPr>
          <p:cNvPr id="15" name="Прямоугольник 13"/>
          <p:cNvSpPr/>
          <p:nvPr/>
        </p:nvSpPr>
        <p:spPr>
          <a:xfrm>
            <a:off x="105419" y="1924662"/>
            <a:ext cx="1175842" cy="32937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57465" tIns="28730" rIns="57465" bIns="28730" rtlCol="0" anchor="ctr" anchorCtr="0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2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Федерального закона «О федеральном бюджете </a:t>
            </a:r>
            <a:b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на плановый период  2023 и 2024 годов»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45714" y="1793814"/>
            <a:ext cx="7189097" cy="3830701"/>
          </a:xfrm>
          <a:prstGeom prst="rect">
            <a:avLst/>
          </a:prstGeom>
          <a:noFill/>
          <a:ln w="12700" cap="flat" cmpd="sng" algn="ctr">
            <a:solidFill>
              <a:srgbClr val="A5A5A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обеспечение обязательств осуществляется в отношении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лицам, определенным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актами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 распорядителей  средств федерального бюджета (за исключением субсидий </a:t>
            </a:r>
            <a:r>
              <a:rPr kumimoji="0" lang="ru-RU" sz="13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госкорпорациям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определенным решениями Правительства РФ), а также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авансовых платежей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за счет таких субсидий;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средств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предоставляемых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kumimoji="0" lang="ru-RU" sz="13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определенных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 актами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органов государственной власти, ГК «</a:t>
            </a:r>
            <a:r>
              <a:rPr kumimoji="0" lang="ru-RU" sz="13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Роскосмос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», ГК «</a:t>
            </a:r>
            <a:r>
              <a:rPr kumimoji="0" lang="ru-RU" sz="13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</a:t>
            </a:r>
            <a:r>
              <a:rPr kumimoji="0" lang="ru-RU" sz="13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заключаемых ими (подведомственными получателями средств) в размере суммы не превышающей суммы авансовых платежей , но не более  доведенных </a:t>
            </a:r>
            <a:r>
              <a:rPr kumimoji="0" lang="ru-RU" sz="13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лбо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получаемых </a:t>
            </a:r>
            <a:r>
              <a:rPr kumimoji="0" lang="ru-RU" sz="13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юрлицами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случаях, установленных Правительством РФ;</a:t>
            </a:r>
          </a:p>
          <a:p>
            <a:pPr marL="214313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338" marR="0" lvl="0" indent="-214313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 КОО включается в условие </a:t>
            </a:r>
            <a:r>
              <a:rPr kumimoji="0" lang="ru-RU" sz="13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госконтрактов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контрактов (договоров), соглашений (договоров)</a:t>
            </a: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1316990" y="3166230"/>
            <a:ext cx="363474" cy="935503"/>
          </a:xfrm>
          <a:prstGeom prst="chevron">
            <a:avLst>
              <a:gd name="adj" fmla="val 57327"/>
            </a:avLst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188640"/>
            <a:ext cx="69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95536" y="1340768"/>
            <a:ext cx="843055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 defTabSz="913818">
              <a:defRPr sz="2600" i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6909" defTabSz="913818"/>
            <a:lvl3pPr marL="913818" defTabSz="913818"/>
            <a:lvl4pPr marL="1370722" defTabSz="913818"/>
            <a:lvl5pPr marL="1827630" defTabSz="913818"/>
            <a:lvl6pPr marL="2284531" defTabSz="913818"/>
            <a:lvl7pPr marL="2741446" defTabSz="913818"/>
            <a:lvl8pPr marL="3198350" defTabSz="913818"/>
            <a:lvl9pPr marL="3655260" defTabSz="913818"/>
          </a:lstStyle>
          <a:p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Федеральным казначейством (финансовыми органами субъектов РФ (муниципальных образований)  операций со средствами, предоставляемыми юридическим лицам из 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ru-RU" sz="18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следующих инструментов</a:t>
            </a:r>
            <a:r>
              <a:rPr lang="ru-RU" sz="18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>
              <a:defRPr/>
            </a:pPr>
            <a:endParaRPr lang="ru-RU" sz="18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542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средств под потребность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07542" indent="-285750" algn="l">
              <a:buFont typeface="Wingdings" panose="05000000000000000000" pitchFamily="2" charset="2"/>
              <a:buChar char="ü"/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542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казначейское сопровождение средств по всей  кооперации исполнителей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соисполнителей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907542" indent="-285750" algn="l">
              <a:buFont typeface="Wingdings" panose="05000000000000000000" pitchFamily="2" charset="2"/>
              <a:buChar char="ü"/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542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участникам казначейского сопровождения лицевых счетов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07542" indent="-285750" algn="l">
              <a:buFont typeface="Wingdings" panose="05000000000000000000" pitchFamily="2" charset="2"/>
              <a:buChar char="ü"/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542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 расходов на лицевых счетах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07542" indent="-285750" algn="l">
              <a:buFont typeface="Wingdings" panose="05000000000000000000" pitchFamily="2" charset="2"/>
              <a:buChar char="ü"/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542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раздельного учета результатов финансово-хозяйственной деятельности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07542" indent="-285750" algn="l">
              <a:buFont typeface="Wingdings" panose="05000000000000000000" pitchFamily="2" charset="2"/>
              <a:buChar char="ü"/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7542" indent="-285750" algn="l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казначейское сопровождение;</a:t>
            </a:r>
            <a:endParaRPr kumimoji="0" lang="ru-RU" sz="150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245" y="188640"/>
            <a:ext cx="69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242.23. </a:t>
            </a: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казначейского сопровождения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884" y="1839415"/>
            <a:ext cx="8762196" cy="533720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25655" tIns="25655" rIns="25655" bIns="25655" rtlCol="0" anchor="t" anchorCtr="0"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 открытии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казначействе участниками казначейского сопровождения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лицевых счетов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Федеральное казначейство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установленных порядком санкционирования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 указании в контрактах (договорах), распоряжениях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документах, установленных порядком санкционирования,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идентификатора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контракта, договора (соглашения);</a:t>
            </a: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ведении раздельного учета результатов финансово-хозяйственной деятельности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государственному контракту, договору (соглашению), контракту (договору);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соблюдении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установленных Правительством РФ случаях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о расширенном казначейском сопровождении;</a:t>
            </a: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гособоронзаказу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 уведомлении до заключения государственного контракта, контракта, соглашения (договора) головного исполнителя (исполнителя), получателя субсидий (инвестиций) о необходимости открытия лицевого счета;</a:t>
            </a: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представлении в  Федеральное казначейство и Росфинмониторинг о каждом привлеченном исполнителе по их запросу;</a:t>
            </a:r>
          </a:p>
          <a:p>
            <a:pPr marL="285750" marR="0" lvl="0" indent="-28575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 соблюдении запретов, режима лицевого счета, установленных пунктом 3 статьи 242.23 Бюджетного кодекса.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67480" y="1124744"/>
            <a:ext cx="8802627" cy="483074"/>
          </a:xfrm>
          <a:prstGeom prst="wedgeRectCallout">
            <a:avLst>
              <a:gd name="adj1" fmla="val -40070"/>
              <a:gd name="adj2" fmla="val 53566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контракты, договоры (соглашения), контракты (договоры)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содержать положения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61052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Новое!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245" y="188640"/>
            <a:ext cx="691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242.23. </a:t>
            </a: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казначейского 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</a:p>
          <a:p>
            <a:pPr lvl="0" algn="ctr">
              <a:defRPr/>
            </a:pP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(пункт 3 статьи 242.23 Бюджетного кодекса)</a:t>
            </a:r>
          </a:p>
          <a:p>
            <a:pPr lvl="0" algn="ctr">
              <a:defRPr/>
            </a:pPr>
            <a:endParaRPr lang="ru-RU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1052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Новое!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11970"/>
            <a:ext cx="8712968" cy="541972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25655" tIns="25655" rIns="25655" bIns="25655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kumimoji="0" lang="ru-RU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лицевого </a:t>
            </a:r>
            <a:r>
              <a:rPr kumimoji="0" lang="ru-RU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запрет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перечисление средств с лицевого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счета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0400" marR="0" lvl="1" indent="-26988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 (вкладов)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уставный (складочный) капитал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лица; </a:t>
            </a:r>
          </a:p>
          <a:p>
            <a:pPr marL="660400" marR="0" lvl="0" indent="-31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размещения средств на депозитах, а также в иные финансовые инструменты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660400" marR="0" lvl="1" indent="-31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свои счета, открытые в банке,</a:t>
            </a:r>
          </a:p>
          <a:p>
            <a:pPr marR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исключением:</a:t>
            </a:r>
          </a:p>
          <a:p>
            <a:pPr marL="62865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валютным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РФ;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оплате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труда; </a:t>
            </a:r>
          </a:p>
          <a:p>
            <a:pPr marL="62865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поставленных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выполненных работ, оказанных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услуг без привлечения соисполнителей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8650" marR="0" lvl="0" indent="0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произведенных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(части расходов)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фактически произведенные расходы, если это предусмотрено условиями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контрактов,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(договоров);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услуг связи, 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услуг, э/энергии, гостиничных услуг, перевозки грузов и пассажиров, авиационных и ж/д билетов, подписки, в целях аренды, осуществления работ по переносу (переустройству, присоединению) инженерных сетей, в целях проведения гос. экспертизы проектной документации, осуществление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4245" y="188640"/>
            <a:ext cx="691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казначейское сопровождение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610525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32" y="1124743"/>
            <a:ext cx="8712968" cy="28803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25655" tIns="25655" rIns="25655" bIns="25655" rtlCol="0" anchor="ctr" anchorCtr="0">
            <a:noAutofit/>
          </a:bodyPr>
          <a:lstStyle/>
          <a:p>
            <a:pPr algn="ctr" eaLnBrk="0" hangingPunct="0"/>
            <a:r>
              <a:rPr lang="ru-RU" altLang="ru-RU" b="1" dirty="0" smtClean="0"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Принятие </a:t>
            </a:r>
            <a:r>
              <a:rPr lang="ru-RU" altLang="ru-RU" b="1" dirty="0"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решения о расширенном казначейском </a:t>
            </a:r>
            <a:r>
              <a:rPr lang="ru-RU" altLang="ru-RU" b="1" dirty="0" smtClean="0"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сопровождении</a:t>
            </a:r>
            <a:endParaRPr lang="ru-RU" altLang="ru-RU" b="1" dirty="0">
              <a:latin typeface="Times New Roman" panose="02020603050405020304" pitchFamily="18" charset="0"/>
              <a:ea typeface="Open Sans Condensed" panose="020B0604020202020204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5"/>
          <p:cNvCxnSpPr>
            <a:cxnSpLocks/>
          </p:cNvCxnSpPr>
          <p:nvPr/>
        </p:nvCxnSpPr>
        <p:spPr>
          <a:xfrm>
            <a:off x="4396847" y="1750169"/>
            <a:ext cx="1" cy="4824536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headEnd type="none"/>
            <a:tailEnd type="none"/>
          </a:ln>
          <a:effectLst/>
        </p:spPr>
      </p:cxnSp>
      <p:sp>
        <p:nvSpPr>
          <p:cNvPr id="15" name="Прямоугольник 13"/>
          <p:cNvSpPr/>
          <p:nvPr/>
        </p:nvSpPr>
        <p:spPr>
          <a:xfrm>
            <a:off x="426577" y="3212976"/>
            <a:ext cx="3820518" cy="18989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76620" tIns="38306" rIns="76620" bIns="38306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 5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 федеральном бюджете на текущий финансовый год и на плановый период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Open Sans Condensed" panose="020B060402020202020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вводится по отдельным решениям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 Правительства РФ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42"/>
          <p:cNvSpPr/>
          <p:nvPr/>
        </p:nvSpPr>
        <p:spPr>
          <a:xfrm>
            <a:off x="848639" y="1979546"/>
            <a:ext cx="2976393" cy="342912"/>
          </a:xfrm>
          <a:prstGeom prst="rect">
            <a:avLst/>
          </a:prstGeom>
          <a:noFill/>
          <a:ln>
            <a:noFill/>
          </a:ln>
        </p:spPr>
        <p:txBody>
          <a:bodyPr wrap="square" lIns="65279" tIns="32638" rIns="65279" bIns="32638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Как сейчас</a:t>
            </a:r>
          </a:p>
        </p:txBody>
      </p:sp>
      <p:sp>
        <p:nvSpPr>
          <p:cNvPr id="17" name="Прямоугольник 52"/>
          <p:cNvSpPr/>
          <p:nvPr/>
        </p:nvSpPr>
        <p:spPr>
          <a:xfrm>
            <a:off x="5983153" y="1919170"/>
            <a:ext cx="1627859" cy="342912"/>
          </a:xfrm>
          <a:prstGeom prst="rect">
            <a:avLst/>
          </a:prstGeom>
          <a:noFill/>
          <a:ln>
            <a:noFill/>
          </a:ln>
        </p:spPr>
        <p:txBody>
          <a:bodyPr wrap="square" lIns="65279" tIns="32638" rIns="65279" bIns="32638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Open Sans Condensed" panose="020B0604020202020204" charset="0"/>
                <a:cs typeface="Times New Roman" panose="02020603050405020304" pitchFamily="18" charset="0"/>
              </a:rPr>
              <a:t>Как будет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Open Sans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62"/>
          <p:cNvSpPr/>
          <p:nvPr/>
        </p:nvSpPr>
        <p:spPr>
          <a:xfrm>
            <a:off x="4664258" y="2678002"/>
            <a:ext cx="4410085" cy="13581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76620" tIns="38306" rIns="76620" bIns="38306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 242.24.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«Расширенное казначейское сопровождение»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определяются в Правилах о казначейском сопровождении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02942" y="4291246"/>
            <a:ext cx="4421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96"/>
              </a:spcBef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поручение Президента РФ от 10 июня 2021 г. № Пр-983 о повышении эффективности казначейского сопровождения, в том числе закреплении случаев применения расширенного казначейского сопровождения)</a:t>
            </a:r>
          </a:p>
        </p:txBody>
      </p:sp>
    </p:spTree>
    <p:extLst>
      <p:ext uri="{BB962C8B-B14F-4D97-AF65-F5344CB8AC3E}">
        <p14:creationId xmlns:p14="http://schemas.microsoft.com/office/powerpoint/2010/main" val="30712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445" y="171594"/>
            <a:ext cx="653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242.25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Средства, подлежащие казначейскому сопровождению, источником финансового обеспечения которых являются средства, предоставляемые из федерального бюджета (1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endParaRPr lang="ru-RU" sz="16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795" y="1502018"/>
            <a:ext cx="8804459" cy="4540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федеральным законом о федеральном бюджете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 2 Статьи 5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Федерального закона «О федеральном бюджете на 2022 год и на плановый период 2023 и 2024  годов»</a:t>
            </a:r>
            <a:endParaRPr kumimoji="0" lang="ru-RU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633" y="2363792"/>
            <a:ext cx="8212782" cy="769390"/>
          </a:xfrm>
          <a:prstGeom prst="rect">
            <a:avLst/>
          </a:prstGeom>
          <a:solidFill>
            <a:srgbClr val="5B9BD5">
              <a:lumMod val="20000"/>
              <a:lumOff val="80000"/>
              <a:alpha val="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875" tIns="24435" rIns="48875" bIns="24435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 и бюджетные инвестиции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лицам, взносы (вклады) в имущество юридических лиц, включая целевые субсидии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бюджетным учреждениям и автономным учреждениям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 в целях закупок товаров, работ, услуг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29632" y="3121171"/>
            <a:ext cx="8317187" cy="1875225"/>
          </a:xfrm>
          <a:prstGeom prst="rect">
            <a:avLst/>
          </a:prstGeom>
          <a:solidFill>
            <a:srgbClr val="5B9BD5">
              <a:lumMod val="20000"/>
              <a:lumOff val="80000"/>
              <a:alpha val="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875" tIns="24435" rIns="48875" bIns="24435" rtlCol="0" anchor="t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Авансовые платежи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контрактам, контрактам (договорам),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заключаемым на сумму 100 млн рублей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Расчеты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контрактам, контрактам (договорам), заключаемым в целях реализации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ГОЗ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более 600 </a:t>
            </a:r>
            <a:r>
              <a:rPr kumimoji="0" lang="ru-RU" sz="13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      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государственным контрактам, контрактам (договорам), заключаемым  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единственными поставщиками на сумму более 600 </a:t>
            </a:r>
            <a:r>
              <a:rPr kumimoji="0" lang="ru-RU" sz="13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    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получаемые юридическими лицами и индивидуальными предпринимателями, 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установленных Правительством Российской Федерации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531494" y="5369866"/>
            <a:ext cx="8221354" cy="401465"/>
          </a:xfrm>
          <a:prstGeom prst="homePlate">
            <a:avLst>
              <a:gd name="adj" fmla="val 0"/>
            </a:avLst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(договорам), заключаемым   юридическими лицами</a:t>
            </a:r>
          </a:p>
        </p:txBody>
      </p:sp>
      <p:sp>
        <p:nvSpPr>
          <p:cNvPr id="28" name="Шеврон 27"/>
          <p:cNvSpPr/>
          <p:nvPr/>
        </p:nvSpPr>
        <p:spPr>
          <a:xfrm rot="5400000">
            <a:off x="611442" y="5044005"/>
            <a:ext cx="260155" cy="402906"/>
          </a:xfrm>
          <a:prstGeom prst="chevron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Шеврон 28"/>
          <p:cNvSpPr/>
          <p:nvPr/>
        </p:nvSpPr>
        <p:spPr>
          <a:xfrm rot="5400000">
            <a:off x="4550475" y="5078263"/>
            <a:ext cx="243071" cy="351473"/>
          </a:xfrm>
          <a:prstGeom prst="chevron">
            <a:avLst>
              <a:gd name="adj" fmla="val 47651"/>
            </a:avLst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Шеврон 29"/>
          <p:cNvSpPr/>
          <p:nvPr/>
        </p:nvSpPr>
        <p:spPr>
          <a:xfrm rot="5400000">
            <a:off x="8454831" y="5061597"/>
            <a:ext cx="244235" cy="351799"/>
          </a:xfrm>
          <a:prstGeom prst="chevron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445" y="171594"/>
            <a:ext cx="65328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242.25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Средства, подлежащие казначейскому сопровождению, источником финансового обеспечения которых являются средства, предоставляемые из федерального бюджета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ru-RU" sz="16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endParaRPr lang="ru-RU" sz="1600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9876" y="1772816"/>
            <a:ext cx="8725766" cy="6250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 3 Статьи 5</a:t>
            </a: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Федерального закона «О федеральном бюджете на 2022 год и на плановый период 2023 и 2024  годов»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средствам из 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(местных) бюджетов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35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998" y="2554977"/>
            <a:ext cx="8836745" cy="3652033"/>
          </a:xfrm>
          <a:prstGeom prst="rect">
            <a:avLst/>
          </a:prstGeom>
          <a:solidFill>
            <a:srgbClr val="5B9BD5">
              <a:lumMod val="20000"/>
              <a:lumOff val="80000"/>
              <a:alpha val="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48875" tIns="24435" rIns="48875" bIns="24435" rtlCol="0" anchor="t"/>
          <a:lstStyle/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Расчеты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контрактам, контрактам (договорам), заключаемым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более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млн рублей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субсидии, бюджетные инвестиции, концессионные соглашения и соглашения о ГЧП (МЧП)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МБТ на софинансирование капвложений;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Расчеты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контрактам (договорам) на сумму более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600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контрактов, договоров (соглашений), концессионных соглашений, соглашений  о ГЧП (МЧП)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Расчеты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государственным контрактам, контрактам (договорам), субсидии, бюджетные инвестиции, концессионные соглашения и соглашения о ГЧП (МЧП)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бюджетных кредитов на финансовое обеспечение реализации инфраструктурных проектов, а также расчетов по контрактам (договорам),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заключаемым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контрактов, договоров (соглашений), концессионных соглашений, соглашений  о ГЧП (МЧП);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 государственным контрактам, контрактам (договорам), заключаемым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единственными поставщиками на сумму более 600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      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 федеральным законом, актом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РФ;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Иные средства,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с учетом положений, установленных статьей 242.26 Бюджетного кодекса,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</a:t>
            </a:r>
          </a:p>
          <a:p>
            <a:pPr marL="0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 обращением </a:t>
            </a:r>
            <a:r>
              <a:rPr kumimoji="0" 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финоргана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субъекта (муниципального образования)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6" name="Левая фигурная скобка 15"/>
          <p:cNvSpPr/>
          <p:nvPr/>
        </p:nvSpPr>
        <p:spPr>
          <a:xfrm rot="16200000">
            <a:off x="4449400" y="-1009221"/>
            <a:ext cx="271940" cy="8621069"/>
          </a:xfrm>
          <a:prstGeom prst="leftBrace">
            <a:avLst>
              <a:gd name="adj1" fmla="val 82012"/>
              <a:gd name="adj2" fmla="val 50001"/>
            </a:avLst>
          </a:prstGeom>
          <a:noFill/>
          <a:ln w="25400" cap="flat" cmpd="dbl" algn="ctr">
            <a:solidFill>
              <a:srgbClr val="0066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0" cap="none" spc="0" normalizeH="0" baseline="0" noProof="0" dirty="0" smtClean="0">
              <a:ln w="76200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1445" y="171594"/>
            <a:ext cx="653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242.27.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подлежащие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сопровождению</a:t>
            </a: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74830" y="1574899"/>
            <a:ext cx="8975912" cy="344963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Казначейскому сопровождению не подлежат средства, предоставляемые на основании: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29655" y="1967346"/>
            <a:ext cx="8972999" cy="1212419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4294" marR="0" lvl="0" indent="207169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(муниципальных) контрактов, контрактов (договоров):</a:t>
            </a:r>
          </a:p>
          <a:p>
            <a:pPr marL="267891" marR="0" lvl="0" indent="0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приобретения услуг связи, коммунальных услуг, э/энергии, гостиничных услуг, перевозки грузов и пассажиров, авиационных и ж/д билетов, подписки, аренды, осуществления работ по переносу (переустройству, присоединению), проведения гос. экспертизы проектной документации, осуществления страхования; </a:t>
            </a:r>
          </a:p>
          <a:p>
            <a:pPr marL="0" marR="0" lvl="0" indent="267891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исполнителями которых являются государственные (муниципальные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казенные учреждения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267891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банковскому сопровождению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88603" y="3102137"/>
            <a:ext cx="8989736" cy="299727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64294" marR="0" lvl="0" indent="135731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недополученных доходов или возмещения фактически понесенных затрат;</a:t>
            </a: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4831" y="3380885"/>
            <a:ext cx="9012252" cy="497135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9286" tIns="19286" rIns="19286" bIns="19286" rtlCol="0" anchor="ctr"/>
          <a:lstStyle/>
          <a:p>
            <a:pPr marL="200025" marR="0" lvl="0" indent="-78581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перед государством в области науки и техники, образования, культуры, искусства и средств массовой информации, гранты,       гранты Президента РФ и Правительства РФ, премии, стипендии и иные поощрения;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74830" y="3877205"/>
            <a:ext cx="9034769" cy="366952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9286" tIns="19286" rIns="19286" bIns="19286" rtlCol="0" anchor="ctr"/>
          <a:lstStyle/>
          <a:p>
            <a:pPr marL="214313" marR="0" lvl="0" indent="-78581" algn="just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ориентированными некоммерческими организациями,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 иным юридическим лицам, указанным законом (решением о бюджете);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24717" y="4237948"/>
            <a:ext cx="9012252" cy="481549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9286" tIns="19286" rIns="19286" bIns="19286" rtlCol="0" anchor="t"/>
          <a:lstStyle/>
          <a:p>
            <a:pPr marL="214313" marR="0" lvl="0" indent="-78581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ГОЗ в целях проведения операций, осуществляемых на отдельных счетах, открытых в уполномоченных банках в  соответствии с ФЗ  от 29.12.2012  № 275-ФЗ «О государственном оборонном заказе»;</a:t>
            </a: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43570" y="4709367"/>
            <a:ext cx="8993399" cy="1257242"/>
          </a:xfrm>
          <a:prstGeom prst="flowChartProcess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9286" tIns="19286" rIns="19286" bIns="19286" rtlCol="0" anchor="t"/>
          <a:lstStyle/>
          <a:p>
            <a:pPr marL="214313" marR="0" lvl="0" indent="-78581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банкам и государственной корпорации развития «ВЭБ РФ»;</a:t>
            </a:r>
          </a:p>
          <a:p>
            <a:pPr marL="214313" marR="0" lvl="0" indent="-78581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marR="0" lvl="0" indent="-78581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часть 5 Статьи 5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Федерального закона «О федеральном бюджете на 2022 год и на плановый период 2023 и 2024  годов»:</a:t>
            </a:r>
          </a:p>
          <a:p>
            <a:pPr marL="135731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части 2 настоящей статьи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распространяются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4 статьи 242.27 Бюджетного кодекса на средства, предоставляемые из федерального бюджета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 кинематографии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и муниципальным средствам массовой информации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kumimoji="0" lang="ru-RU" sz="1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 партиям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компенсации финансовых затрат по итогам их участия в выборах.</a:t>
            </a:r>
          </a:p>
          <a:p>
            <a:pPr marL="214313" marR="0" lvl="0" indent="-78581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4282</TotalTime>
  <Words>3656</Words>
  <Application>Microsoft Office PowerPoint</Application>
  <PresentationFormat>Экран (4:3)</PresentationFormat>
  <Paragraphs>299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DINPro-Light</vt:lpstr>
      <vt:lpstr>Open Sans Condensed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государственного задания с учетом положений статьи 69.2 БК РФ</dc:title>
  <dc:creator>Пасюк Иван Алексеевич</dc:creator>
  <cp:lastModifiedBy>Пасюк Иван Алексеевич</cp:lastModifiedBy>
  <cp:revision>205</cp:revision>
  <cp:lastPrinted>2021-09-02T11:31:13Z</cp:lastPrinted>
  <dcterms:created xsi:type="dcterms:W3CDTF">2019-09-06T05:24:15Z</dcterms:created>
  <dcterms:modified xsi:type="dcterms:W3CDTF">2021-09-15T14:14:51Z</dcterms:modified>
</cp:coreProperties>
</file>