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74" r:id="rId2"/>
  </p:sldMasterIdLst>
  <p:notesMasterIdLst>
    <p:notesMasterId r:id="rId19"/>
  </p:notesMasterIdLst>
  <p:sldIdLst>
    <p:sldId id="933" r:id="rId3"/>
    <p:sldId id="1222" r:id="rId4"/>
    <p:sldId id="1239" r:id="rId5"/>
    <p:sldId id="1241" r:id="rId6"/>
    <p:sldId id="1242" r:id="rId7"/>
    <p:sldId id="1243" r:id="rId8"/>
    <p:sldId id="1276" r:id="rId9"/>
    <p:sldId id="1275" r:id="rId10"/>
    <p:sldId id="1277" r:id="rId11"/>
    <p:sldId id="1255" r:id="rId12"/>
    <p:sldId id="1257" r:id="rId13"/>
    <p:sldId id="1258" r:id="rId14"/>
    <p:sldId id="1259" r:id="rId15"/>
    <p:sldId id="1261" r:id="rId16"/>
    <p:sldId id="1260" r:id="rId17"/>
    <p:sldId id="1237" r:id="rId18"/>
  </p:sldIdLst>
  <p:sldSz cx="24384000" cy="13716000"/>
  <p:notesSz cx="6819900" cy="9918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0AC14F-8934-4EA2-B05E-28D7EE262D73}">
          <p14:sldIdLst>
            <p14:sldId id="933"/>
            <p14:sldId id="1222"/>
            <p14:sldId id="1239"/>
            <p14:sldId id="1241"/>
            <p14:sldId id="1242"/>
            <p14:sldId id="1243"/>
            <p14:sldId id="1276"/>
            <p14:sldId id="1275"/>
            <p14:sldId id="1277"/>
            <p14:sldId id="1255"/>
            <p14:sldId id="1257"/>
            <p14:sldId id="1258"/>
            <p14:sldId id="1259"/>
            <p14:sldId id="1261"/>
            <p14:sldId id="1260"/>
            <p14:sldId id="1237"/>
          </p14:sldIdLst>
        </p14:section>
        <p14:section name="Заключение" id="{E2014C89-73CD-4995-BED8-E17B7937857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41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колова Анастасия Владимировна" initials="СА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194"/>
    <a:srgbClr val="64BB48"/>
    <a:srgbClr val="17517F"/>
    <a:srgbClr val="6A6A6A"/>
    <a:srgbClr val="50B152"/>
    <a:srgbClr val="8EBE8C"/>
    <a:srgbClr val="7FA57B"/>
    <a:srgbClr val="00517F"/>
    <a:srgbClr val="A6D8A1"/>
    <a:srgbClr val="A1C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34" autoAdjust="0"/>
    <p:restoredTop sz="95610" autoAdjust="0"/>
  </p:normalViewPr>
  <p:slideViewPr>
    <p:cSldViewPr>
      <p:cViewPr>
        <p:scale>
          <a:sx n="40" d="100"/>
          <a:sy n="40" d="100"/>
        </p:scale>
        <p:origin x="-1008" y="-888"/>
      </p:cViewPr>
      <p:guideLst>
        <p:guide orient="horz" pos="441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7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74796149139908"/>
          <c:y val="0.14084439045055588"/>
          <c:w val="0.77308422862665382"/>
          <c:h val="0.7530234740077848"/>
        </c:manualLayout>
      </c:layout>
      <c:pie3DChart>
        <c:varyColors val="1"/>
        <c:ser>
          <c:idx val="0"/>
          <c:order val="0"/>
          <c:tx>
            <c:strRef>
              <c:f>Лист4!$C$5</c:f>
              <c:strCache>
                <c:ptCount val="1"/>
                <c:pt idx="0">
                  <c:v>Количество по полю субъект РФ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7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401504984644153"/>
                  <c:y val="-2.34650502912081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>
                        <a:latin typeface="Segoe UI Light" panose="020B0502040204020203" pitchFamily="34" charset="0"/>
                      </a:rPr>
                      <a:t>передача</a:t>
                    </a:r>
                    <a:r>
                      <a:rPr lang="ru-RU" sz="2000" baseline="0" dirty="0" smtClean="0">
                        <a:latin typeface="Segoe UI Light" panose="020B0502040204020203" pitchFamily="34" charset="0"/>
                      </a:rPr>
                      <a:t> полномочий  по всем уровням</a:t>
                    </a:r>
                    <a:r>
                      <a:rPr lang="ru-RU" sz="2000" dirty="0" smtClean="0">
                        <a:latin typeface="Segoe UI Light" panose="020B0502040204020203" pitchFamily="34" charset="0"/>
                      </a:rPr>
                      <a:t>:  36 </a:t>
                    </a:r>
                    <a:r>
                      <a:rPr lang="ru-RU" sz="2000" baseline="0" dirty="0" smtClean="0">
                        <a:latin typeface="Segoe UI Light" panose="020B0502040204020203" pitchFamily="34" charset="0"/>
                      </a:rPr>
                      <a:t>субъектов РФ</a:t>
                    </a:r>
                    <a:endParaRPr lang="ru-RU" sz="2000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661004972927104E-2"/>
                  <c:y val="-5.94503232474793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2000" b="1" i="0" u="none" strike="noStrike" kern="1200" spc="0" baseline="0">
                        <a:solidFill>
                          <a:srgbClr val="4F81BD">
                            <a:shade val="58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="1" i="0" u="none" strike="noStrike" kern="1200" spc="0" baseline="0" dirty="0" smtClean="0">
                        <a:solidFill>
                          <a:srgbClr val="4F81BD">
                            <a:shade val="58000"/>
                          </a:srgb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только по уровню бюджетов субъектов РФ : 12 субъектов РФ</a:t>
                    </a:r>
                    <a:endParaRPr lang="ru-RU" sz="2000" b="1" i="0" u="none" strike="noStrike" kern="1200" spc="0" baseline="0" dirty="0" smtClean="0">
                      <a:solidFill>
                        <a:srgbClr val="4F81BD">
                          <a:shade val="58000"/>
                        </a:srgb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71395512094968"/>
                      <c:h val="0.1510930745522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3113271920190338E-3"/>
                  <c:y val="-9.3672616886762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2000" b="1" i="0" u="none" strike="noStrike" kern="1200" spc="0" baseline="0">
                        <a:solidFill>
                          <a:srgbClr val="4F81BD">
                            <a:shade val="58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="1" i="0" u="none" strike="noStrike" kern="1200" spc="0" baseline="0" dirty="0" smtClean="0">
                        <a:solidFill>
                          <a:srgbClr val="4F81BD">
                            <a:shade val="58000"/>
                          </a:srgbClr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только по уровню бюджетов муниципальных образований: по 9 субъектам РФ</a:t>
                    </a:r>
                    <a:endParaRPr lang="ru-RU" sz="2000" b="1" i="0" u="none" strike="noStrike" kern="1200" spc="0" baseline="0" dirty="0" smtClean="0">
                      <a:solidFill>
                        <a:srgbClr val="4F81BD">
                          <a:shade val="58000"/>
                        </a:srgb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0781839311203"/>
                      <c:h val="8.637378632769424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2583794995481087"/>
                  <c:y val="7.12717056065976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2000" b="1" i="0" u="none" strike="noStrike" kern="1200" spc="0" baseline="0">
                        <a:solidFill>
                          <a:srgbClr val="4F81BD">
                            <a:shade val="58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="1" i="0" u="none" strike="noStrike" kern="1200" spc="0" baseline="0" dirty="0" smtClean="0">
                        <a:solidFill>
                          <a:srgbClr val="7A0000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rPr>
                      <a:t>Полномочия не передавались: по 28 субъектам РФ</a:t>
                    </a:r>
                    <a:endParaRPr lang="ru-RU" sz="2000" b="1" i="0" u="none" strike="noStrike" kern="1200" spc="0" baseline="0" dirty="0" smtClean="0">
                      <a:solidFill>
                        <a:srgbClr val="7A0000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33485014544708"/>
                      <c:h val="0.1048496382324254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Лист4!$B$6:$B$9</c:f>
              <c:strCache>
                <c:ptCount val="4"/>
                <c:pt idx="0">
                  <c:v>передача полномочий по всем уровням бюджетов</c:v>
                </c:pt>
                <c:pt idx="1">
                  <c:v> передача полномочий только по уровню бюджета субъекта РФ</c:v>
                </c:pt>
                <c:pt idx="2">
                  <c:v>передача полномочий только по уровню бюджета МО</c:v>
                </c:pt>
                <c:pt idx="3">
                  <c:v>полномочия не передавались </c:v>
                </c:pt>
              </c:strCache>
            </c:strRef>
          </c:cat>
          <c:val>
            <c:numRef>
              <c:f>Лист4!$C$6:$C$9</c:f>
              <c:numCache>
                <c:formatCode>General</c:formatCode>
                <c:ptCount val="4"/>
                <c:pt idx="0">
                  <c:v>36</c:v>
                </c:pt>
                <c:pt idx="1">
                  <c:v>12</c:v>
                </c:pt>
                <c:pt idx="2">
                  <c:v>9</c:v>
                </c:pt>
                <c:pt idx="3">
                  <c:v>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9321" y="4711385"/>
            <a:ext cx="5001260" cy="44634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4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83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64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18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3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04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4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201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3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9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12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73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39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62937" y="9419995"/>
            <a:ext cx="2955872" cy="496398"/>
          </a:xfrm>
          <a:prstGeom prst="rect">
            <a:avLst/>
          </a:prstGeom>
        </p:spPr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2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49" y="12755938"/>
            <a:ext cx="5608322" cy="1149032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2" y="12755942"/>
            <a:ext cx="7802880" cy="1149032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8507187" y="12788961"/>
            <a:ext cx="5608322" cy="697626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6" y="93961"/>
            <a:ext cx="11579936" cy="69762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534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2" y="1060241"/>
            <a:ext cx="24384000" cy="74889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1828800" hangingPunct="1"/>
            <a:endParaRPr sz="7734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19204" y="12755890"/>
            <a:ext cx="5608323" cy="117087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290563" y="12755895"/>
            <a:ext cx="7802880" cy="117087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3738755" y="12788960"/>
            <a:ext cx="376705" cy="369332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25" y="93954"/>
            <a:ext cx="11579936" cy="7168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65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3" y="1060237"/>
            <a:ext cx="24384000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16" dirty="0"/>
          </a:p>
        </p:txBody>
      </p:sp>
    </p:spTree>
    <p:extLst>
      <p:ext uri="{BB962C8B-B14F-4D97-AF65-F5344CB8AC3E}">
        <p14:creationId xmlns:p14="http://schemas.microsoft.com/office/powerpoint/2010/main" val="19457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7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2817477"/>
            <a:ext cx="720724" cy="7175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1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180976" y="1981200"/>
            <a:ext cx="240252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204000" y="180000"/>
            <a:ext cx="18000000" cy="18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4991100" y="12817477"/>
            <a:ext cx="14401800" cy="717550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23485476" y="13104140"/>
            <a:ext cx="720724" cy="4308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2"/>
            <a:ext cx="5486401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fld id="{279D1304-8096-4B50-AC30-D0DB72925F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1" y="12712702"/>
            <a:ext cx="8229599" cy="730250"/>
          </a:xfrm>
          <a:prstGeom prst="rect">
            <a:avLst/>
          </a:prstGeom>
        </p:spPr>
        <p:txBody>
          <a:bodyPr lIns="197346" tIns="98673" rIns="197346" bIns="98673"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6001" y="13081000"/>
            <a:ext cx="479298" cy="471924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2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2427" y="2249488"/>
            <a:ext cx="15162773" cy="4800533"/>
          </a:xfrm>
        </p:spPr>
        <p:txBody>
          <a:bodyPr>
            <a:normAutofit/>
          </a:bodyPr>
          <a:lstStyle>
            <a:lvl1pPr algn="l">
              <a:defRPr sz="75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1467" y="9546299"/>
            <a:ext cx="6336704" cy="2880320"/>
          </a:xfrm>
        </p:spPr>
        <p:txBody>
          <a:bodyPr anchor="ctr">
            <a:normAutofit/>
          </a:bodyPr>
          <a:lstStyle>
            <a:lvl1pPr marL="0" indent="0" algn="l">
              <a:buNone/>
              <a:defRPr sz="43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392427" y="9162256"/>
            <a:ext cx="633574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3" y="2249488"/>
            <a:ext cx="3622523" cy="403244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40293" y="6334740"/>
            <a:ext cx="3647152" cy="738664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pPr algn="l" defTabSz="2438339" hangingPunct="1"/>
            <a:r>
              <a:rPr lang="en-US" sz="32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32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2068534" y="192021"/>
            <a:ext cx="12604853" cy="1396278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defTabSz="2438339" hangingPunct="1"/>
            <a:endParaRPr lang="ru-RU" sz="4800" b="0" kern="12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1683" y="2"/>
            <a:ext cx="15067013" cy="1734829"/>
          </a:xfrm>
          <a:solidFill>
            <a:schemeClr val="bg1">
              <a:lumMod val="65000"/>
              <a:alpha val="10000"/>
            </a:schemeClr>
          </a:solidFill>
        </p:spPr>
        <p:txBody>
          <a:bodyPr>
            <a:noAutofit/>
          </a:bodyPr>
          <a:lstStyle>
            <a:lvl1pPr algn="ctr">
              <a:defRPr sz="43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3593638"/>
            <a:ext cx="21945600" cy="8658691"/>
          </a:xfrm>
        </p:spPr>
        <p:txBody>
          <a:bodyPr>
            <a:normAutofit/>
          </a:bodyPr>
          <a:lstStyle>
            <a:lvl1pPr>
              <a:defRPr sz="6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53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4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43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822560" y="1081021"/>
            <a:ext cx="26873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822560" y="329276"/>
            <a:ext cx="5760640" cy="656589"/>
          </a:xfrm>
          <a:prstGeom prst="rect">
            <a:avLst/>
          </a:prstGeom>
          <a:noFill/>
        </p:spPr>
        <p:txBody>
          <a:bodyPr wrap="square" lIns="0" tIns="121917" rIns="0" bIns="121917" rtlCol="0">
            <a:spAutoFit/>
          </a:bodyPr>
          <a:lstStyle/>
          <a:p>
            <a:pPr algn="l" defTabSz="2438339" hangingPunct="1"/>
            <a:r>
              <a:rPr lang="ru-RU" sz="2700" kern="1200" cap="all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 казначейство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2561" y="1208858"/>
            <a:ext cx="2671672" cy="656589"/>
          </a:xfrm>
          <a:prstGeom prst="rect">
            <a:avLst/>
          </a:prstGeom>
          <a:noFill/>
        </p:spPr>
        <p:txBody>
          <a:bodyPr wrap="none" lIns="0" tIns="121917" rIns="0" bIns="121917" rtlCol="0">
            <a:spAutoFit/>
          </a:bodyPr>
          <a:lstStyle/>
          <a:p>
            <a:pPr algn="l" defTabSz="2438339" hangingPunct="1"/>
            <a:r>
              <a:rPr lang="en-US" sz="2700" b="0" kern="1200" dirty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t>www.roskazna.ru</a:t>
            </a:r>
            <a:endParaRPr lang="ru-RU" sz="2700" b="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0" y="345452"/>
            <a:ext cx="1248139" cy="138937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23040331" y="12426619"/>
            <a:ext cx="134366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3137216" y="12426619"/>
            <a:ext cx="1246784" cy="1289381"/>
          </a:xfrm>
          <a:prstGeom prst="rect">
            <a:avLst/>
          </a:prstGeom>
        </p:spPr>
        <p:txBody>
          <a:bodyPr vert="horz" lIns="0" tIns="121917" rIns="0" bIns="121917" rtlCol="0" anchor="t"/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l" defTabSz="2438339" hangingPunct="1"/>
            <a:fld id="{F777CE8F-F8DB-4AC4-B215-9C5F8871BE3C}" type="slidenum">
              <a:rPr lang="ru-RU" sz="4800" kern="1200" smtClean="0">
                <a:solidFill>
                  <a:prstClr val="black"/>
                </a:solidFill>
                <a:latin typeface="PT Serif" panose="020A0603040505020204" pitchFamily="18" charset="-52"/>
                <a:ea typeface="PT Serif" panose="020A0603040505020204" pitchFamily="18" charset="-52"/>
                <a:cs typeface="+mn-cs"/>
              </a:rPr>
              <a:pPr algn="l" defTabSz="2438339" hangingPunct="1"/>
              <a:t>‹#›</a:t>
            </a:fld>
            <a:endParaRPr lang="ru-RU" sz="4800" kern="1200" dirty="0">
              <a:solidFill>
                <a:prstClr val="black"/>
              </a:solidFill>
              <a:latin typeface="PT Serif" panose="020A0603040505020204" pitchFamily="18" charset="-52"/>
              <a:ea typeface="PT Serif" panose="020A0603040505020204" pitchFamily="18" charset="-5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242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532" y="93957"/>
            <a:ext cx="11579936" cy="55399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7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719" r:id="rId9"/>
    <p:sldLayoutId id="2147483721" r:id="rId10"/>
    <p:sldLayoutId id="2147483783" r:id="rId11"/>
    <p:sldLayoutId id="2147483788" r:id="rId12"/>
    <p:sldLayoutId id="2147483817" r:id="rId13"/>
    <p:sldLayoutId id="2147484087" r:id="rId1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49277"/>
            <a:ext cx="21945600" cy="2286000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5"/>
          </a:xfrm>
          <a:prstGeom prst="rect">
            <a:avLst/>
          </a:prstGeom>
        </p:spPr>
        <p:txBody>
          <a:bodyPr vert="horz" lIns="243834" tIns="121917" rIns="243834" bIns="1219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1"/>
          </a:xfrm>
          <a:prstGeom prst="rect">
            <a:avLst/>
          </a:prstGeom>
        </p:spPr>
        <p:txBody>
          <a:bodyPr vert="horz" lIns="243834" tIns="121917" rIns="243834" bIns="121917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38339" hangingPunct="1"/>
            <a:fld id="{AFAE60AF-26C0-4F26-B6EA-302E8E682429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PT Serif"/>
                <a:ea typeface="+mn-ea"/>
                <a:cs typeface="+mn-cs"/>
              </a:rPr>
              <a:pPr defTabSz="2438339" hangingPunct="1"/>
              <a:t>‹#›</a:t>
            </a:fld>
            <a:endParaRPr lang="ru-RU" b="0" kern="1200">
              <a:solidFill>
                <a:prstClr val="black">
                  <a:tint val="75000"/>
                </a:prstClr>
              </a:solidFill>
              <a:latin typeface="PT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4089" r:id="rId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ctr" defTabSz="2438339" rtl="0" eaLnBrk="1" latinLnBrk="0" hangingPunct="1">
        <a:spcBef>
          <a:spcPct val="0"/>
        </a:spcBef>
        <a:buNone/>
        <a:defRPr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7" indent="-914377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1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3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1" indent="-609585" algn="l" defTabSz="2438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3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9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7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3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126776"/>
            <a:ext cx="24384000" cy="754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66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894" y="228600"/>
            <a:ext cx="11813410" cy="13258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12359894" y="7384469"/>
            <a:ext cx="11813410" cy="607037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378" y="3401616"/>
            <a:ext cx="12426662" cy="324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Новации Бюджетного кодекса Российской Федерации и нормативных</a:t>
            </a:r>
          </a:p>
          <a:p>
            <a:pPr algn="l"/>
            <a:r>
              <a:rPr lang="ru-RU" sz="5400" dirty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lang="ru-RU" sz="5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равовых актов в части казначейского сопровождения средств, предоставленных из бюджета субъекта Российской Федерации (</a:t>
            </a:r>
            <a:r>
              <a:rPr lang="ru-RU" sz="5400" smtClean="0">
                <a:solidFill>
                  <a:schemeClr val="bg1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местного бюджета)</a:t>
            </a:r>
            <a:endParaRPr lang="ru-RU" sz="54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824" y="7749593"/>
            <a:ext cx="11593288" cy="2323505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pPr algn="l"/>
            <a:r>
              <a:rPr lang="ru-RU" sz="35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Харитонова Ольга Владимировна</a:t>
            </a:r>
            <a:endParaRPr lang="ru-RU" sz="3500" b="0" kern="12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r>
              <a:rPr lang="ru-RU" sz="3500" b="0" kern="12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</a:t>
            </a:r>
            <a:r>
              <a:rPr lang="ru-RU" sz="35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аместитель начальника </a:t>
            </a:r>
            <a:r>
              <a:rPr lang="ru-RU" sz="3500" b="0" kern="12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Управления казначейского сопровождения </a:t>
            </a:r>
            <a:r>
              <a:rPr lang="ru-RU" sz="3500" b="0" kern="12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Федерального казначейства</a:t>
            </a:r>
          </a:p>
          <a:p>
            <a:pPr algn="l"/>
            <a:endParaRPr lang="ru-RU" sz="40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7664" y="12735580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февраль 2022 </a:t>
            </a:r>
            <a:r>
              <a:rPr lang="ru-RU" sz="2800" b="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год</a:t>
            </a:r>
            <a:endParaRPr lang="en-US" sz="2800" b="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Постановление Правительства РФ от 01.12.2021 г. № 2155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«Об утверждении общих требований к порядку осуществления финансовыми органами субъектов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(муниципальных образований) казначейского сопровождения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средств»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2133912"/>
            <a:ext cx="2405067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осуществления казначейского сопровождения целевых средств должен содержать следующие положения: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предоставлении целевых средств на основании Г (М)К, договоров (соглашений), контрактов (договоров), содержащих условия, аналогичные условиям, установленным пунктом 2 статьи 242.23 Бюджетного кодекса РФ;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осуществлении операций с целевыми средствами на лицевых счетах, открываемых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финансовом органе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(муниципального образования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необходимости соблюдения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условий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ведения и использования лицевого счета (режима лицевого счета), определенного пунктом 3 статьи 242.23 Бюджетного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кодекса РФ;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проведении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ТОФК 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порядке, установленном Правительством Российской Федерации в соответствии со статьей 242.13.1 Бюджетного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кодекса РФ,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бюджетного мониторинга при открытии лицевых счетов и осуществлении операций на указанных лицевых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счетах;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проведении операций с целевыми средствами на лицевых счетах после осуществления финансовым органом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(муниципального образования) санкционирования указанных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операций; </a:t>
            </a: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913116" y="13011199"/>
            <a:ext cx="387927" cy="718145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10</a:t>
            </a:r>
          </a:p>
          <a:p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01.12.2021 г. № 2155 «Об утверждении общих требований к порядку осуществления финансовыми органами субъектов РФ (муниципальных образований) казначейского сопровождения средств»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1838910"/>
            <a:ext cx="24050672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осуществления казначейского сопровождения целевых средств должен содержать следующие положения:</a:t>
            </a:r>
          </a:p>
          <a:p>
            <a:pPr algn="l"/>
            <a:endParaRPr lang="ru-RU" sz="4000" dirty="0" smtClean="0">
              <a:solidFill>
                <a:srgbClr val="FF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ежедневном предоставлении информации 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договорах (соглашениях), контрактах (договорах), о лицевых счетах и об операциях по зачислению и списанию целевых средств, отраженных на лицевых счетах, в информационные системы, оператором которых является Федеральное казначейство по форматам, утвержденным Федеральным казначейством, либо об использовании финансовым органом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(муниципальным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образованием) модулей, подсистем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ГИИС «Электронный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бюджет», оператором которых является Федеральное казначейство для открытия лицевых счетов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отражения операций по зачислению и списанию целевых средств на указанных лицевых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счетах;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иные положения, регулирующие порядок казначейского сопровождения в соответствии с Бюджетным кодексом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РФ (при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необходимости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).</a:t>
            </a: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22912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11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01.12.2021 г. № 2155 «Об утверждении общих требований к порядку осуществления финансовыми органами субъектов РФ (муниципальных образований) казначейского сопровождения средств»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2612419"/>
            <a:ext cx="2405067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санкционирования целевых средств, утвержденный НПА финансового органа субъекта РФ (муниципальным правовым актом финансового органа муниципального образования) должен содержать следующие положения:</a:t>
            </a:r>
          </a:p>
          <a:p>
            <a:endParaRPr lang="ru-RU" sz="4000" dirty="0" smtClean="0">
              <a:solidFill>
                <a:srgbClr val="FF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осуществлении санкционирования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целевых расходов,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с представляемыми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финансовый орган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(муниципального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образования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Сведениями,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содержащими источники поступлений целевых средств, направления расходования целевых средств и иные показатели, необходимые для санкционирования целевых расходов, а также порядок формирования, утверждения Сведений и внесения в них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изменений;</a:t>
            </a: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представлении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финансовый орган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муниципального образования) для санкционирования целевых расходов вместе с распоряжением о совершении казначейских платежей контракта (договора) 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документов-оснований,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также порядок их проверки,  в том числе на соответствие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Сведениям;</a:t>
            </a:r>
          </a:p>
        </p:txBody>
      </p:sp>
    </p:spTree>
    <p:extLst>
      <p:ext uri="{BB962C8B-B14F-4D97-AF65-F5344CB8AC3E}">
        <p14:creationId xmlns:p14="http://schemas.microsoft.com/office/powerpoint/2010/main" val="31887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22912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12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01.12.2021 г. № 2155 «Об утверждении общих требований к порядку осуществления финансовыми органами субъектов РФ (муниципальных образований) казначейского сопровождения средств»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2249488"/>
            <a:ext cx="24050672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санкционирования целевых средств, утвержденный НПА финансового органа субъекта РФ (муниципальным правовым актом финансового органа муниципального образования) должен содержать следующие положения:</a:t>
            </a:r>
          </a:p>
          <a:p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порядке и сроках проведения проверки представленных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УКС распоряжений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совершении казначейских платежей, в том числе положения о проверке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соответствия идентификатора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договора (соглашения),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указанного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идентификатору, указанному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договоре (соглашении), контракте (договоре), документах-основаниях и Сведениях; 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б)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соответствия наименования, ИНН, КПП, банковских реквизитов получателя денежных средств, указанных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наименованию, ИНН, КПП, банковским реквизитам получателя денежных средств, указанным в контракте (договоре) и документах-основаниях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just"/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в) </a:t>
            </a:r>
            <a:r>
              <a:rPr lang="ru-RU" sz="4000" dirty="0" err="1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непревышения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суммы, указанной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над суммой остатка средств по соответствующему направлению расходования целевых средств, указанному в Сведениях и суммой остатка средств на лицевом счете по соответствующему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договору (соглашению), контракту (договору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22912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13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01.12.2021 г. № 2155 «Об утверждении общих требований к порядку осуществления финансовыми органами субъектов РФ (муниципальных образований) казначейского сопровождения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средств»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2033464"/>
            <a:ext cx="2405067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санкционирования целевых средств, утвержденный НПА финансового органа субъекта РФ (муниципальным правовым актом финансового органа муниципального образования) должен содержать следующие положения:</a:t>
            </a:r>
          </a:p>
          <a:p>
            <a:endParaRPr lang="ru-RU" sz="4000" dirty="0" smtClean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г) наличия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связанных с поставкой товаров (выполнением работ, оказанием услуг), реквизитов (тип, номер, дата) контракта (договора), документов-оснований и их соответствие реквизитам контракта (договора), документов-оснований, представленных вместе с распоряжением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финансовый орган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(муниципального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образования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соответствия содержания операции по расходам, связанным с поставкой товаров (выполнением работ, оказанием услуг), исходя из документа-основания, текстовому назначению платежа, указанному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предмету (результатам) и условиям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договора (соглашения), контракта (договора); 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е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соответствия текстового назначения платежа, указанного в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распоряжении,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направлению расходования целевых средств, указанному в Сведениях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</a:p>
          <a:p>
            <a:pPr algn="l"/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ж) соблюдения запретов на перечисление целевых средств с лицевого счета, определенных пунктом 3 статьи 242.23 Бюджетного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кодекса РФ.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2" y="1229124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14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8" y="0"/>
            <a:ext cx="20754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Постановление Правительства РФ от 01.12.2021 г. № 2155 «Об утверждении общих требований к порядку осуществления финансовыми органами субъектов РФ (муниципальных образований) казначейского сопровождения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средств»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664" y="2033464"/>
            <a:ext cx="2405067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Порядок санкционирования целевых средств, утвержденный НПА финансового органа субъекта РФ (муниципальным правовым актом финансового органа муниципального образования) должен содержать следующие положения:</a:t>
            </a:r>
          </a:p>
          <a:p>
            <a:endParaRPr lang="ru-RU" sz="4000" dirty="0" smtClean="0">
              <a:solidFill>
                <a:srgbClr val="FF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основаниях и порядке возврата финансовым органом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муниципального образования)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распоряжений;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запрете на осуществление операций на лицевом счете, отказе в осуществлении операций на лицевом счете при наличии оснований, указанных в пунктах 10 и 11 статьи 242.13.1 Бюджетного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кодекса РФ,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также о приостановлении операций на лицевом счете в соответствии с пунктом 3 указанной статьи в порядке, предусмотренном Правительством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проведении иных проверок финансовым органом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(муниципального образования) в отношении целевых средств, подлежащих расширенному казначейскому сопровождению, определенных Правительством Российской Федерации в соответствии с пунктом 3 статьи 242.24 Бюджетного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кодекса РФ;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иные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положения, необходимые для санкционирования целевых расходов (при необходимости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).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" b="-1"/>
          <a:stretch/>
        </p:blipFill>
        <p:spPr>
          <a:xfrm>
            <a:off x="12039481" y="-20141"/>
            <a:ext cx="12337573" cy="13731527"/>
          </a:xfrm>
          <a:prstGeom prst="rect">
            <a:avLst/>
          </a:prstGeom>
          <a:solidFill>
            <a:schemeClr val="bg1">
              <a:alpha val="23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0" y="6101626"/>
            <a:ext cx="1203948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0" dirty="0">
                <a:solidFill>
                  <a:srgbClr val="1751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478115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384" y="32575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Бюджетный кодекс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9600" y="2184400"/>
            <a:ext cx="23368000" cy="69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61981" indent="-761981" algn="l"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Федеральный закон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от 01.07.2021 № 244-ФЗ</a:t>
            </a:r>
          </a:p>
          <a:p>
            <a:pPr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«О внесении изменений в Бюджетный кодекс Российской Федерации и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о приостановлении действия пункта 4 статьи 242.17 </a:t>
            </a:r>
          </a:p>
          <a:p>
            <a:pPr>
              <a:buNone/>
            </a:pP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Бюджетного кодекса Российской Федерации»</a:t>
            </a:r>
          </a:p>
          <a:p>
            <a:pPr>
              <a:buNone/>
            </a:pP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>
              <a:buNone/>
            </a:pP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Вступил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в силу –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 1 января 2022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года</a:t>
            </a: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86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Статья 6 «Понятия и термины» Бюджетного кодекса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08010" y="2788960"/>
            <a:ext cx="23368000" cy="93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участник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казначейского сопровождения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юридическое лицо, индивидуальный предприниматель, физическое лицо – производитель товаров, работ, услуг, получающие средства, определенные в соответствии со статьями 242.25 – 242.26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Бюджетного кодекса РФ,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использование которых осуществляется после подтверждения на соответствие условиям и (или) целям, установленным при предоставлении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средств;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азначейское сопровождение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проведение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Федеральным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казначейством (финансовыми органами субъектов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Российской Федерации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(муниципальных образований)  операций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с денежными средствами участника казначейского сопровождения;</a:t>
            </a: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бюджетный мониторинг в системе казначейских платежей </a:t>
            </a:r>
            <a:r>
              <a:rPr lang="ru-RU" sz="40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– деятельность Федерального казначейства по своевременному предупреждению и предотвращению финансовых нарушений участников системы казначейских </a:t>
            </a:r>
            <a:r>
              <a:rPr lang="ru-RU" sz="4000" dirty="0" smtClean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rPr>
              <a:t>платежей.</a:t>
            </a:r>
            <a:endParaRPr lang="ru-RU" sz="4000" dirty="0"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  <a:p>
            <a:pPr algn="l">
              <a:buNone/>
            </a:pPr>
            <a:endParaRPr lang="ru-RU" sz="4000" dirty="0">
              <a:solidFill>
                <a:schemeClr val="bg2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60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5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3208" y="480562"/>
            <a:ext cx="1931484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Часть 3 статьи 5 Федерального закона от 6 декабря  2021 г. № 390-ФЗ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«О федеральном бюджете на 2022 год и на плановый период 2023 и 2024 годов»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028" y="2190565"/>
            <a:ext cx="23157880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Источник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обеспечения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межбюджетные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трансферты, имеющие целевое назначение, предоставляемые из федерального бюджета бюджету субъекта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софинансирование капитальных вложений в объекты капитального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строительства:</a:t>
            </a:r>
            <a:endParaRPr lang="ru-RU" sz="4000" dirty="0">
              <a:solidFill>
                <a:srgbClr val="12519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 о поставке товаров, выполнении работ, оказании услуг, заключаемым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сумму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100 000,0 тыс. рублей и более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для обеспечения государственных нужд субъекта Российской Федерации (муниципальных нужд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на сумму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100 000,0 тыс. рублей и более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бюджетными и автономными  учреждениями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(муниципальными бюджетными и автономными учреждениями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 (за исключением субсидий бюджетным и автономным учреждениям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муниципальным бюджетным и автономным учреждениям),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лицам, предоставляемых в соответствии со статьей 80 Бюджетного кодекса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финансовое обеспечение затрат в соответствии с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концессионными соглашениями и соглашениями о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ГЧП (МЧП), бюджетные инвестиции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концессионными соглашениями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предоставляемых из бюджета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(МБ); 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также 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 на сумму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600,0 тыс.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рублей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.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6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9233" y="480562"/>
            <a:ext cx="19104768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3 статьи 5 Федерального закона от 6 декабря  2021 г. № 390-ФЗ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федеральном бюджете на 2022 год и на плановый период 2023 и 2024 годов»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6744" y="2108363"/>
            <a:ext cx="231578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Источник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финансового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обеспечения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-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кредиты, предоставляемые из федерального бюджета бюджету субъекта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РФ,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финансовое обеспечение реализации инфраструктурных проектов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:</a:t>
            </a:r>
          </a:p>
          <a:p>
            <a:endParaRPr lang="ru-RU" sz="4000" dirty="0">
              <a:solidFill>
                <a:srgbClr val="FF0000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Г(М)К о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поставке товаров, выполнении работ, оказании услуг, заключаемым для обеспечения государственных нужд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(муниципальных нужд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услуг, заключаемым бюджетными и автономными учреждениями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(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муниципальными бюджетными и автономными учреждениями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лицам,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лицам, предоставляемых в соответствии со статьей 80 Бюджетного кодекса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на финансовое обеспечение затрат в соответствии с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концессионными соглашениями и соглашениями о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ГЧП (МЧП)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с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концессионными соглашениями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предоставляемых из бюджета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(местного бюджета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также </a:t>
            </a: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 о поставке товаров, выполнении работ, оказании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услуг.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79233" y="480562"/>
            <a:ext cx="19098815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Часть 3 статьи 5 Федерального закона от 6 декабря  2021 г. № 390-ФЗ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«О федеральном бюджете на 2022 год и на плановый период 2023 и 2024 годов»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3041576"/>
            <a:ext cx="23157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ГК, 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заключаемым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единственными поставщиками на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сумму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600,0 тыс. рублей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источником финансового обеспечения которых являются средства, предоставляемые из бюджета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также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расчеты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по контрактам (договорам), заключаемым в целях исполнения указанных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ГК на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сумму </a:t>
            </a:r>
            <a:r>
              <a:rPr lang="ru-RU" sz="40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600,0 тыс. рублей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средства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установленные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федеральным законом, актом Правительства Российской Федерации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иные средства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 определенные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 учетом положений, установленных статьей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242.26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Бюджетного кодекса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РФ,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соответствии с обращением высшего исполнительного органа государственной власти субъекта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РФ </a:t>
            </a: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(местной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администрации).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6575376" y="390183"/>
            <a:ext cx="17469248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74997" y="13069539"/>
            <a:ext cx="245260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8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049" y="842047"/>
            <a:ext cx="20144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ru-RU" sz="40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Статья </a:t>
            </a:r>
            <a:r>
              <a:rPr lang="ru-RU" sz="40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242.26 Бюджетного кодекса Российской Федерации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817440"/>
            <a:ext cx="23157880" cy="1135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Helvetica Neue Medium"/>
              </a:rPr>
              <a:t>Статья 242.26 . Средства, подлежащие казначейскому сопровождению, источником финансового обеспечения которых являются средства, предоставляемые из бюджета субъекта Российской Федерации (местного бюджета)</a:t>
            </a: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субсидии</a:t>
            </a:r>
            <a:r>
              <a:rPr lang="ru-RU" sz="3600" dirty="0" smtClean="0">
                <a:solidFill>
                  <a:srgbClr val="FF000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юридическим лицам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бюджетные инвестиции юридическим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лицам, предоставляемые в соответствии со статьей 80 Бюджетного кодекса РФ;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взносы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 уставные (складочные)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капиталы юридических лиц (дочерних обществ юридических лиц),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вклады в имущество юридических лиц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(дочерних обществ юридических лиц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 не увеличивающие их уставные (складочные) капиталы, источником финансового обеспечения которых являются субсидии и бюджетные инвестиции;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авансовые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платежи (расчеты)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Г(М)К,  заключаемым на сумму 50 000,0 тыс. рублей 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 также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авансовые платежи (расчеты)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заключенным в целях исполнения указанных Г(М)К;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авансовые платежи (расчеты)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(договорам),  заключаемым на сумму 50 000,0 тыс. рублей и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более бюджетными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или автономными учреждениями субъектов РФ (муниципальными бюджетными или автономными учреждениями), лицевые счета которым открыты в финансовом органе субъекта РФ (муниципального образования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), а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также </a:t>
            </a:r>
            <a:r>
              <a:rPr lang="ru-RU" sz="3600" dirty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авансовые платежи (расчеты)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 контрактам (договорам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), </a:t>
            </a:r>
            <a:r>
              <a:rPr lang="ru-RU" sz="360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заключенным в целях исполнения указанных контрактов (договоров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);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средства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,</a:t>
            </a:r>
            <a:r>
              <a:rPr lang="ru-RU" sz="3600" dirty="0" smtClean="0">
                <a:solidFill>
                  <a:srgbClr val="12519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получаемые (полученные) УКС, в случаях, установленных федеральными законами, решениями Правительства Российской Федерации .</a:t>
            </a:r>
            <a:endParaRPr lang="ru-RU" sz="36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algn="l"/>
            <a:endParaRPr lang="ru-RU" sz="4000" dirty="0" smtClean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83288" y="390183"/>
            <a:ext cx="18261336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Статья 242.26 Бюджетного </a:t>
            </a:r>
            <a:r>
              <a:rPr lang="ru-RU" dirty="0">
                <a:solidFill>
                  <a:schemeClr val="tx1"/>
                </a:solidFill>
              </a:rPr>
              <a:t>кодекса Российской Федерации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28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1039" y="2242092"/>
            <a:ext cx="22754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Segoe UI Light" panose="020B0502040204020203" pitchFamily="34" charset="0"/>
              </a:rPr>
              <a:t>Казначейское </a:t>
            </a:r>
            <a:r>
              <a:rPr lang="ru-RU" sz="3200" dirty="0">
                <a:latin typeface="Segoe UI Light" panose="020B0502040204020203" pitchFamily="34" charset="0"/>
              </a:rPr>
              <a:t>сопровождение средств, определенных в соответствии с пунктом 1 настоящей статьи, осуществляется финансовым органом субъекта Российской Федерации (муниципального образования) или Федеральным казначейством при осуществлении им отдельных функций финансового органа субъекта Российской Федерации (муниципального образования) в соответствии со статьей 220.2 </a:t>
            </a:r>
            <a:r>
              <a:rPr lang="ru-RU" sz="3200" dirty="0" smtClean="0">
                <a:latin typeface="Segoe UI Light" panose="020B0502040204020203" pitchFamily="34" charset="0"/>
              </a:rPr>
              <a:t>Бюджетного кодекса</a:t>
            </a:r>
            <a:r>
              <a:rPr lang="ru-RU" sz="3200" dirty="0">
                <a:latin typeface="Segoe UI Light" panose="020B0502040204020203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1039" y="4721265"/>
            <a:ext cx="229094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</a:t>
            </a:r>
            <a:r>
              <a:rPr lang="ru-RU" sz="3200" dirty="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направления обращений высших исполнительных органов государственной власти субъектов Российской Федерации (местных администраций), утвержденный приказом Министерства финансов Российской Федерации от 31 марта 2020 г. № </a:t>
            </a:r>
            <a:r>
              <a:rPr lang="ru-RU" sz="3200" dirty="0" err="1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50н</a:t>
            </a:r>
            <a:endParaRPr lang="ru-RU" sz="3200" dirty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2800" dirty="0">
              <a:solidFill>
                <a:srgbClr val="12519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5437" y="7400104"/>
            <a:ext cx="228301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Segoe UI Light" panose="020B0502040204020203" pitchFamily="34" charset="0"/>
              </a:rPr>
              <a:t>4. В Обращении указываются подлежащие передаче (прекращению осуществления) функции финансового органа субъекта Российской Федерации (финансового органа муниципального образования, органа управления государственным внебюджетным фондом), связанные</a:t>
            </a:r>
            <a:r>
              <a:rPr lang="ru-RU" dirty="0" smtClean="0">
                <a:latin typeface="Segoe UI Light" panose="020B0502040204020203" pitchFamily="34" charset="0"/>
              </a:rPr>
              <a:t>:</a:t>
            </a:r>
            <a:endParaRPr lang="ru-RU" dirty="0">
              <a:latin typeface="Segoe UI Light" panose="020B0502040204020203" pitchFamily="34" charset="0"/>
            </a:endParaRPr>
          </a:p>
          <a:p>
            <a:pPr algn="just"/>
            <a:r>
              <a:rPr lang="ru-RU" dirty="0">
                <a:latin typeface="Segoe UI Light" panose="020B0502040204020203" pitchFamily="34" charset="0"/>
              </a:rPr>
              <a:t>«е) с открытием и ведением лицевых счетов, предназначенных для учета операций со средствами участников казначейского сопровождения, и санкционированием операций по расходам участников казначейского сопровождения, источником финансового обеспечения которых являются средства бюджета субъекта Российской Федерации (местного бюджета)».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3574" y="6876884"/>
            <a:ext cx="1274541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800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algn="l"/>
            <a:r>
              <a:rPr lang="ru-RU" dirty="0">
                <a:solidFill>
                  <a:schemeClr val="tx1"/>
                </a:solidFill>
              </a:rPr>
              <a:t>Пункт 4 Приказа № 50н </a:t>
            </a:r>
            <a:r>
              <a:rPr lang="ru-RU" dirty="0" smtClean="0">
                <a:solidFill>
                  <a:schemeClr val="tx1"/>
                </a:solidFill>
              </a:rPr>
              <a:t>дополнен </a:t>
            </a:r>
            <a:r>
              <a:rPr lang="ru-RU" dirty="0">
                <a:solidFill>
                  <a:schemeClr val="tx1"/>
                </a:solidFill>
              </a:rPr>
              <a:t>новым подпунктом «е»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574" y="10262426"/>
            <a:ext cx="962308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400" i="1">
                <a:solidFill>
                  <a:srgbClr val="12519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z="2800" i="0" dirty="0">
                <a:solidFill>
                  <a:schemeClr val="tx1"/>
                </a:solidFill>
              </a:rPr>
              <a:t>Пункт 5 Приказа № </a:t>
            </a:r>
            <a:r>
              <a:rPr lang="ru-RU" sz="2800" i="0" dirty="0" err="1">
                <a:solidFill>
                  <a:schemeClr val="tx1"/>
                </a:solidFill>
              </a:rPr>
              <a:t>50н</a:t>
            </a:r>
            <a:r>
              <a:rPr lang="ru-RU" sz="2800" i="0" dirty="0">
                <a:solidFill>
                  <a:schemeClr val="tx1"/>
                </a:solidFill>
              </a:rPr>
              <a:t> излагается в новой редакции: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4746" y="10785646"/>
            <a:ext cx="22909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Segoe UI Light" panose="020B0502040204020203" pitchFamily="34" charset="0"/>
              </a:rPr>
              <a:t>«5. В случае направления высшим исполнительным органом государственной власти субъекта Российской Федерации (местной администрацией), Обращения о передаче (прекращении осуществления) функций финансового органа субъекта Российской Федерации (муниципального образования), Обращение должно содержать функции, предусмотренные подпунктами «а» - «е», либо подпунктами «а» - «д», либо подпунктом «е» пункта 4 настоящего Порядка.»</a:t>
            </a:r>
          </a:p>
        </p:txBody>
      </p:sp>
    </p:spTree>
    <p:extLst>
      <p:ext uri="{BB962C8B-B14F-4D97-AF65-F5344CB8AC3E}">
        <p14:creationId xmlns:p14="http://schemas.microsoft.com/office/powerpoint/2010/main" val="352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 flipV="1">
            <a:off x="5973" y="1060240"/>
            <a:ext cx="24372075" cy="748891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7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9600" y="162432"/>
            <a:ext cx="3860800" cy="162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3834" tIns="121917" rIns="243834" bIns="121917"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6664" y="521296"/>
            <a:ext cx="3456384" cy="1287835"/>
          </a:xfrm>
          <a:prstGeom prst="rect">
            <a:avLst/>
          </a:prstGeom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3703664" y="13069539"/>
            <a:ext cx="387927" cy="410369"/>
          </a:xfrm>
        </p:spPr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28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291" y="236571"/>
            <a:ext cx="18261336" cy="147732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Autofit/>
          </a:bodyPr>
          <a:lstStyle>
            <a:lvl1pPr algn="r">
              <a:defRPr sz="4000">
                <a:solidFill>
                  <a:schemeClr val="bg2">
                    <a:lumMod val="50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  <a:sym typeface="Helvetica Neue Medium"/>
              </a:defRPr>
            </a:lvl1pPr>
            <a:lvl2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3200" dirty="0">
                <a:solidFill>
                  <a:schemeClr val="tx1"/>
                </a:solidFill>
              </a:rPr>
              <a:t>Информация о количестве </a:t>
            </a:r>
            <a:r>
              <a:rPr lang="ru-RU" sz="3200" dirty="0" smtClean="0">
                <a:solidFill>
                  <a:schemeClr val="tx1"/>
                </a:solidFill>
              </a:rPr>
              <a:t>поступи</a:t>
            </a:r>
            <a:r>
              <a:rPr lang="ru-RU" sz="3200" dirty="0">
                <a:solidFill>
                  <a:schemeClr val="tx1"/>
                </a:solidFill>
              </a:rPr>
              <a:t>в</a:t>
            </a:r>
            <a:r>
              <a:rPr lang="ru-RU" sz="3200" dirty="0" smtClean="0">
                <a:solidFill>
                  <a:schemeClr val="tx1"/>
                </a:solidFill>
              </a:rPr>
              <a:t>ших </a:t>
            </a:r>
            <a:r>
              <a:rPr lang="ru-RU" sz="3200" dirty="0">
                <a:solidFill>
                  <a:schemeClr val="tx1"/>
                </a:solidFill>
              </a:rPr>
              <a:t>обращений от высших органов исполнительной власти субъекта РФ (муниципалитета) в части передачи полномочия по казначейскому сопровождению территориальным органам Федерального казначейства с </a:t>
            </a:r>
            <a:r>
              <a:rPr lang="ru-RU" sz="3200" dirty="0" smtClean="0">
                <a:solidFill>
                  <a:schemeClr val="tx1"/>
                </a:solidFill>
              </a:rPr>
              <a:t>01.012022 г..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431984"/>
              </p:ext>
            </p:extLst>
          </p:nvPr>
        </p:nvGraphicFramePr>
        <p:xfrm>
          <a:off x="1390800" y="2178364"/>
          <a:ext cx="20810312" cy="78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2818"/>
              </p:ext>
            </p:extLst>
          </p:nvPr>
        </p:nvGraphicFramePr>
        <p:xfrm>
          <a:off x="17088544" y="4697760"/>
          <a:ext cx="6570999" cy="6483361"/>
        </p:xfrm>
        <a:graphic>
          <a:graphicData uri="http://schemas.openxmlformats.org/drawingml/2006/table">
            <a:tbl>
              <a:tblPr/>
              <a:tblGrid>
                <a:gridCol w="2353364"/>
                <a:gridCol w="4217635"/>
              </a:tblGrid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Segoe UI Light" panose="020B0502040204020203" pitchFamily="34" charset="0"/>
                        </a:rPr>
                        <a:t>Амурская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Ярославская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Вологодская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Башкортостан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Кабардино-Балкарская</a:t>
                      </a:r>
                      <a:r>
                        <a:rPr lang="en-US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Татарстан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Республике Саха (Якутия)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Липецкая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Удмуртская Республика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Магаданская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Чеченская Республика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952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Еврейская АО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Омская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Ханты-Мансийский</a:t>
                      </a:r>
                      <a:r>
                        <a:rPr lang="en-US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АО - Югра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Пензенская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Ямало-Ненецкий АО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Сахалинская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Пермский край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3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г. Москва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85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Тюменская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7A0000"/>
                          </a:solidFill>
                          <a:effectLst/>
                          <a:latin typeface="Calibri" panose="020F0502020204030204" pitchFamily="34" charset="0"/>
                        </a:rPr>
                        <a:t>г. Санкт-Петербург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35443"/>
              </p:ext>
            </p:extLst>
          </p:nvPr>
        </p:nvGraphicFramePr>
        <p:xfrm>
          <a:off x="1894856" y="5129808"/>
          <a:ext cx="4680520" cy="3771900"/>
        </p:xfrm>
        <a:graphic>
          <a:graphicData uri="http://schemas.openxmlformats.org/drawingml/2006/table">
            <a:tbl>
              <a:tblPr/>
              <a:tblGrid>
                <a:gridCol w="4680520"/>
              </a:tblGrid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Белгородская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Ивановская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Курганская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Мурманская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Томская область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Тульская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38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Карачаево-Черкесская Республика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Бурятия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Дагестан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Калмыкия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Забайкальский край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</a:rPr>
                        <a:t>г. Севастополь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47643"/>
              </p:ext>
            </p:extLst>
          </p:nvPr>
        </p:nvGraphicFramePr>
        <p:xfrm>
          <a:off x="10823848" y="2033464"/>
          <a:ext cx="9289032" cy="942975"/>
        </p:xfrm>
        <a:graphic>
          <a:graphicData uri="http://schemas.openxmlformats.org/drawingml/2006/table">
            <a:tbl>
              <a:tblPr/>
              <a:tblGrid>
                <a:gridCol w="2937328"/>
                <a:gridCol w="2765806"/>
                <a:gridCol w="3585898"/>
              </a:tblGrid>
              <a:tr h="2544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Брянская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Ростовская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Чукотский АО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4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Волгоградская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Челябинская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Краснодарский край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4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Московская область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Чувашская Республика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Ставропольский край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60330"/>
              </p:ext>
            </p:extLst>
          </p:nvPr>
        </p:nvGraphicFramePr>
        <p:xfrm>
          <a:off x="3623048" y="9522296"/>
          <a:ext cx="12025337" cy="3657600"/>
        </p:xfrm>
        <a:graphic>
          <a:graphicData uri="http://schemas.openxmlformats.org/drawingml/2006/table">
            <a:tbl>
              <a:tblPr/>
              <a:tblGrid>
                <a:gridCol w="3927542"/>
                <a:gridCol w="3331790"/>
                <a:gridCol w="4766005"/>
              </a:tblGrid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Архангельская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Орловская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Коми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Астраханская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Псковская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Крым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Владимирская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Рязанская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Марий Эл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Воронежская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Саратовская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Мордовия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4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Иркутская область 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Смоленская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Северная 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Осетия-Алания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Калининградская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областъ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Тамбовская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Тыва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Кемеровская область -Кузбасс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Тверская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Хакасия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Костромская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Ульяновская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 Ненецкий АО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Ленинградская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Адыгея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Алтайский край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Новгородская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Алтай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Камчатский край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Новосибирская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Ингушетия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Приморский край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76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Оренбургская область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Республика Карелия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Хабаровский край</a:t>
                      </a:r>
                    </a:p>
                  </a:txBody>
                  <a:tcPr marL="85725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5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_2015_16x9_PTSerif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3. Карпенко ВМ (Самара 2021) (2) (1)</Template>
  <TotalTime>742</TotalTime>
  <Words>2493</Words>
  <Application>Microsoft Office PowerPoint</Application>
  <PresentationFormat>Произвольный</PresentationFormat>
  <Paragraphs>232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White</vt:lpstr>
      <vt:lpstr>Шаблон_2015_16x9_PTSerif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S9500SCCM01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Доценко Наталья Ивановна</dc:creator>
  <cp:lastModifiedBy>Харитонова Ольга Владимировна</cp:lastModifiedBy>
  <cp:revision>45</cp:revision>
  <cp:lastPrinted>2022-02-25T05:58:37Z</cp:lastPrinted>
  <dcterms:created xsi:type="dcterms:W3CDTF">2021-10-05T09:31:18Z</dcterms:created>
  <dcterms:modified xsi:type="dcterms:W3CDTF">2022-02-25T06:03:59Z</dcterms:modified>
</cp:coreProperties>
</file>