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1"/>
  </p:notesMasterIdLst>
  <p:sldIdLst>
    <p:sldId id="272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63" r:id="rId10"/>
  </p:sldIdLst>
  <p:sldSz cx="10680700" cy="7556500"/>
  <p:notesSz cx="10680700" cy="7556500"/>
  <p:embeddedFontLst>
    <p:embeddedFont>
      <p:font typeface="MRCTUF+2 Bold" panose="020B0604020202020204" charset="-52"/>
      <p:regular r:id="rId12"/>
    </p:embeddedFont>
    <p:embeddedFont>
      <p:font typeface="PT Sans Narrow" panose="020B0604020202020204" charset="0"/>
      <p:regular r:id="rId13"/>
      <p:bold r:id="rId14"/>
    </p:embeddedFont>
    <p:embeddedFont>
      <p:font typeface="KOPCCB+2 Bold" panose="020B0604020202020204" charset="-52"/>
      <p:regular r:id="rId15"/>
    </p:embeddedFont>
    <p:embeddedFont>
      <p:font typeface="Arial Unicode MS" panose="020B0604020202020204" pitchFamily="34" charset="-128"/>
      <p:regular r:id="rId16"/>
    </p:embeddedFont>
    <p:embeddedFont>
      <p:font typeface="Calibri" panose="020F0502020204030204" pitchFamily="34" charset="0"/>
      <p:regular r:id="rId17"/>
      <p:bold r:id="rId18"/>
      <p:italic r:id="rId19"/>
      <p:boldItalic r:id="rId20"/>
    </p:embeddedFont>
  </p:embeddedFont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1488" y="96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font" Target="fonts/font9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27563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6049963" y="0"/>
            <a:ext cx="4627562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90B359-6A48-4E11-8569-83680650C4D9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536950" y="944563"/>
            <a:ext cx="3606800" cy="2551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068388" y="3636963"/>
            <a:ext cx="8543925" cy="29749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7177088"/>
            <a:ext cx="4627563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6049963" y="7177088"/>
            <a:ext cx="4627562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3584EF-8297-4E74-9649-EB49B33ECB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0742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13013" y="52388"/>
            <a:ext cx="4895850" cy="346551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>
          <a:xfrm>
            <a:off x="150962" y="3560086"/>
            <a:ext cx="9657173" cy="377928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indent="287957" algn="just">
              <a:spcAft>
                <a:spcPts val="301"/>
              </a:spcAft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3238">
              <a:defRPr/>
            </a:pPr>
            <a:fld id="{54DF7488-F959-4354-8519-2DD858B41BD7}" type="slidenum">
              <a:rPr lang="ru-RU">
                <a:solidFill>
                  <a:prstClr val="black"/>
                </a:solidFill>
                <a:latin typeface="Calibri"/>
              </a:rPr>
              <a:pPr defTabSz="913238">
                <a:defRPr/>
              </a:pPr>
              <a:t>1</a:t>
            </a:fld>
            <a:endParaRPr lang="ru-RU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888420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151063" y="354013"/>
            <a:ext cx="2516187" cy="17795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24922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117850" y="512763"/>
            <a:ext cx="3636963" cy="257333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12329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117850" y="512763"/>
            <a:ext cx="3636963" cy="257333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6490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117850" y="512763"/>
            <a:ext cx="3636963" cy="257333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25781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117850" y="512763"/>
            <a:ext cx="3636963" cy="257333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79370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117850" y="512763"/>
            <a:ext cx="3636963" cy="257333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39390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117850" y="512763"/>
            <a:ext cx="3636963" cy="257333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5569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4035" y="302610"/>
            <a:ext cx="9612630" cy="276999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59687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27699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377274" y="9940686"/>
            <a:ext cx="1735458" cy="276883"/>
          </a:xfrm>
        </p:spPr>
        <p:txBody>
          <a:bodyPr/>
          <a:lstStyle/>
          <a:p>
            <a:pPr defTabSz="322963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2565461" y="9940686"/>
            <a:ext cx="2414551" cy="276883"/>
          </a:xfrm>
        </p:spPr>
        <p:txBody>
          <a:bodyPr/>
          <a:lstStyle/>
          <a:p>
            <a:pPr defTabSz="322963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5432742" y="9940686"/>
            <a:ext cx="1735458" cy="276883"/>
          </a:xfrm>
        </p:spPr>
        <p:txBody>
          <a:bodyPr/>
          <a:lstStyle/>
          <a:p>
            <a:pPr defTabSz="322963"/>
            <a:fld id="{B2D350B4-811D-9C49-8D4A-B431FFD45952}" type="slidenum">
              <a:rPr lang="en-US" smtClean="0">
                <a:solidFill>
                  <a:prstClr val="black"/>
                </a:solidFill>
              </a:rPr>
              <a:pPr defTabSz="322963"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763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Прямоугольник 1"/>
          <p:cNvSpPr/>
          <p:nvPr userDrawn="1"/>
        </p:nvSpPr>
        <p:spPr>
          <a:xfrm>
            <a:off x="632314" y="12"/>
            <a:ext cx="541452" cy="418057"/>
          </a:xfrm>
          <a:prstGeom prst="rect">
            <a:avLst/>
          </a:prstGeom>
        </p:spPr>
        <p:txBody>
          <a:bodyPr wrap="none">
            <a:norm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526" dirty="0">
                <a:solidFill>
                  <a:srgbClr val="53548A">
                    <a:lumMod val="20000"/>
                    <a:lumOff val="80000"/>
                  </a:srgbClr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М</a:t>
            </a:r>
            <a:endParaRPr lang="ru-RU" sz="1983" dirty="0">
              <a:solidFill>
                <a:prstClr val="black"/>
              </a:solidFill>
              <a:latin typeface="Arial" charset="0"/>
              <a:ea typeface="Arial Unicode MS" pitchFamily="34" charset="-128"/>
              <a:cs typeface="Arial" charset="0"/>
            </a:endParaRPr>
          </a:p>
        </p:txBody>
      </p:sp>
      <p:sp>
        <p:nvSpPr>
          <p:cNvPr id="1048582" name="Прямоугольник 11"/>
          <p:cNvSpPr>
            <a:spLocks noChangeArrowheads="1"/>
          </p:cNvSpPr>
          <p:nvPr userDrawn="1"/>
        </p:nvSpPr>
        <p:spPr bwMode="auto">
          <a:xfrm>
            <a:off x="1125553" y="-22739"/>
            <a:ext cx="227948" cy="28020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21" dirty="0">
                <a:solidFill>
                  <a:srgbClr val="DBDBE9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]</a:t>
            </a:r>
            <a:endParaRPr lang="ru-RU" sz="1983" dirty="0">
              <a:solidFill>
                <a:srgbClr val="DBDBE9"/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1048583" name="TextBox 13"/>
          <p:cNvSpPr txBox="1">
            <a:spLocks noChangeArrowheads="1"/>
          </p:cNvSpPr>
          <p:nvPr userDrawn="1"/>
        </p:nvSpPr>
        <p:spPr bwMode="auto">
          <a:xfrm>
            <a:off x="904894" y="-68219"/>
            <a:ext cx="364202" cy="35054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678" i="1" dirty="0">
                <a:solidFill>
                  <a:prstClr val="white"/>
                </a:solidFill>
                <a:latin typeface="Arial" panose="020B0604020202020204" pitchFamily="34" charset="0"/>
                <a:ea typeface="Arial Unicode MS" pitchFamily="34" charset="-128"/>
                <a:cs typeface="Arial" pitchFamily="34" charset="0"/>
              </a:rPr>
              <a:t>ф</a:t>
            </a:r>
            <a:endParaRPr lang="ru-RU" sz="1678" dirty="0">
              <a:solidFill>
                <a:srgbClr val="DBDBE9"/>
              </a:solidFill>
              <a:latin typeface="Arial" panose="020B0604020202020204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1048584" name="Прямоугольник 4"/>
          <p:cNvSpPr/>
          <p:nvPr/>
        </p:nvSpPr>
        <p:spPr>
          <a:xfrm>
            <a:off x="0" y="0"/>
            <a:ext cx="10680700" cy="342841"/>
          </a:xfrm>
          <a:prstGeom prst="rect">
            <a:avLst/>
          </a:prstGeom>
          <a:solidFill>
            <a:srgbClr val="004821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983" dirty="0">
              <a:solidFill>
                <a:prstClr val="white"/>
              </a:solidFill>
            </a:endParaRPr>
          </a:p>
        </p:txBody>
      </p:sp>
      <p:sp>
        <p:nvSpPr>
          <p:cNvPr id="1048585" name="Прямоугольник 5"/>
          <p:cNvSpPr/>
          <p:nvPr/>
        </p:nvSpPr>
        <p:spPr bwMode="invGray">
          <a:xfrm>
            <a:off x="10612092" y="-1750"/>
            <a:ext cx="66754" cy="344591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983" dirty="0">
              <a:solidFill>
                <a:prstClr val="white"/>
              </a:solidFill>
            </a:endParaRPr>
          </a:p>
        </p:txBody>
      </p:sp>
      <p:sp>
        <p:nvSpPr>
          <p:cNvPr id="1048586" name="Прямоугольник 6"/>
          <p:cNvSpPr/>
          <p:nvPr/>
        </p:nvSpPr>
        <p:spPr bwMode="invGray">
          <a:xfrm>
            <a:off x="10563881" y="-1750"/>
            <a:ext cx="33377" cy="344591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983" dirty="0">
              <a:solidFill>
                <a:prstClr val="white"/>
              </a:solidFill>
            </a:endParaRPr>
          </a:p>
        </p:txBody>
      </p:sp>
      <p:sp>
        <p:nvSpPr>
          <p:cNvPr id="1048587" name="Прямоугольник 7"/>
          <p:cNvSpPr/>
          <p:nvPr/>
        </p:nvSpPr>
        <p:spPr bwMode="invGray">
          <a:xfrm>
            <a:off x="10541629" y="-1750"/>
            <a:ext cx="11126" cy="344591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983" dirty="0">
              <a:solidFill>
                <a:prstClr val="white"/>
              </a:solidFill>
            </a:endParaRPr>
          </a:p>
        </p:txBody>
      </p:sp>
      <p:sp>
        <p:nvSpPr>
          <p:cNvPr id="1048588" name="Прямоугольник 8"/>
          <p:cNvSpPr/>
          <p:nvPr/>
        </p:nvSpPr>
        <p:spPr bwMode="invGray">
          <a:xfrm>
            <a:off x="10486002" y="-1750"/>
            <a:ext cx="29669" cy="344591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983" dirty="0">
              <a:solidFill>
                <a:prstClr val="white"/>
              </a:solidFill>
            </a:endParaRPr>
          </a:p>
        </p:txBody>
      </p:sp>
      <p:grpSp>
        <p:nvGrpSpPr>
          <p:cNvPr id="26" name="Group 23"/>
          <p:cNvGrpSpPr/>
          <p:nvPr userDrawn="1"/>
        </p:nvGrpSpPr>
        <p:grpSpPr bwMode="auto">
          <a:xfrm>
            <a:off x="10367326" y="12"/>
            <a:ext cx="111257" cy="367330"/>
            <a:chOff x="8875715" y="-787"/>
            <a:chExt cx="95251" cy="295141"/>
          </a:xfrm>
        </p:grpSpPr>
        <p:sp>
          <p:nvSpPr>
            <p:cNvPr id="1048589" name="Прямоугольник 14"/>
            <p:cNvSpPr/>
            <p:nvPr/>
          </p:nvSpPr>
          <p:spPr bwMode="invGray">
            <a:xfrm>
              <a:off x="8915402" y="-787"/>
              <a:ext cx="55564" cy="295141"/>
            </a:xfrm>
            <a:prstGeom prst="rect">
              <a:avLst/>
            </a:prstGeom>
            <a:solidFill>
              <a:srgbClr val="FFFFFF">
                <a:alpha val="20000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983" dirty="0">
                <a:solidFill>
                  <a:prstClr val="white"/>
                </a:solidFill>
              </a:endParaRPr>
            </a:p>
          </p:txBody>
        </p:sp>
        <p:sp>
          <p:nvSpPr>
            <p:cNvPr id="1048590" name="Прямоугольник 15"/>
            <p:cNvSpPr/>
            <p:nvPr/>
          </p:nvSpPr>
          <p:spPr bwMode="invGray">
            <a:xfrm>
              <a:off x="8875715" y="-787"/>
              <a:ext cx="6350" cy="295141"/>
            </a:xfrm>
            <a:prstGeom prst="rect">
              <a:avLst/>
            </a:prstGeom>
            <a:solidFill>
              <a:srgbClr val="FFFFFF">
                <a:alpha val="30196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983" dirty="0">
                <a:solidFill>
                  <a:prstClr val="white"/>
                </a:solidFill>
              </a:endParaRPr>
            </a:p>
          </p:txBody>
        </p:sp>
      </p:grpSp>
      <p:sp>
        <p:nvSpPr>
          <p:cNvPr id="1048591" name="Прямоугольник 16"/>
          <p:cNvSpPr/>
          <p:nvPr userDrawn="1"/>
        </p:nvSpPr>
        <p:spPr>
          <a:xfrm>
            <a:off x="632314" y="12"/>
            <a:ext cx="541452" cy="418057"/>
          </a:xfrm>
          <a:prstGeom prst="rect">
            <a:avLst/>
          </a:prstGeom>
        </p:spPr>
        <p:txBody>
          <a:bodyPr wrap="none">
            <a:norm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526" dirty="0">
                <a:solidFill>
                  <a:srgbClr val="53548A">
                    <a:lumMod val="20000"/>
                    <a:lumOff val="80000"/>
                  </a:srgbClr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М</a:t>
            </a:r>
            <a:endParaRPr lang="ru-RU" sz="1983" dirty="0">
              <a:solidFill>
                <a:prstClr val="black"/>
              </a:solidFill>
              <a:latin typeface="Arial" charset="0"/>
              <a:ea typeface="Arial Unicode MS" pitchFamily="34" charset="-128"/>
              <a:cs typeface="Arial" charset="0"/>
            </a:endParaRPr>
          </a:p>
        </p:txBody>
      </p:sp>
      <p:sp>
        <p:nvSpPr>
          <p:cNvPr id="1048592" name="Прямоугольник 27"/>
          <p:cNvSpPr>
            <a:spLocks noChangeArrowheads="1"/>
          </p:cNvSpPr>
          <p:nvPr userDrawn="1"/>
        </p:nvSpPr>
        <p:spPr bwMode="auto">
          <a:xfrm>
            <a:off x="1125553" y="-22739"/>
            <a:ext cx="227948" cy="28020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21" dirty="0">
                <a:solidFill>
                  <a:srgbClr val="DBDBE9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]</a:t>
            </a:r>
            <a:endParaRPr lang="ru-RU" sz="1983" dirty="0">
              <a:solidFill>
                <a:srgbClr val="DBDBE9"/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1048593" name="TextBox 13"/>
          <p:cNvSpPr txBox="1">
            <a:spLocks noChangeArrowheads="1"/>
          </p:cNvSpPr>
          <p:nvPr userDrawn="1"/>
        </p:nvSpPr>
        <p:spPr bwMode="auto">
          <a:xfrm>
            <a:off x="904894" y="-68219"/>
            <a:ext cx="364202" cy="35054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678" i="1" dirty="0">
                <a:solidFill>
                  <a:prstClr val="white"/>
                </a:solidFill>
                <a:latin typeface="Arial" panose="020B0604020202020204" pitchFamily="34" charset="0"/>
                <a:ea typeface="Arial Unicode MS" pitchFamily="34" charset="-128"/>
                <a:cs typeface="Arial" pitchFamily="34" charset="0"/>
              </a:rPr>
              <a:t>ф</a:t>
            </a:r>
            <a:endParaRPr lang="ru-RU" sz="1678" dirty="0">
              <a:solidFill>
                <a:srgbClr val="DBDBE9"/>
              </a:solidFill>
              <a:latin typeface="Arial" panose="020B0604020202020204" pitchFamily="34" charset="0"/>
              <a:ea typeface="Arial Unicode MS" pitchFamily="34" charset="-128"/>
              <a:cs typeface="Arial" pitchFamily="34" charset="0"/>
            </a:endParaRPr>
          </a:p>
        </p:txBody>
      </p:sp>
      <p:pic>
        <p:nvPicPr>
          <p:cNvPr id="2097152" name="Рисунок 26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4039" y="17492"/>
            <a:ext cx="363440" cy="407562"/>
          </a:xfrm>
          <a:prstGeom prst="rect">
            <a:avLst/>
          </a:prstGeom>
          <a:noFill/>
          <a:ln>
            <a:noFill/>
          </a:ln>
        </p:spPr>
      </p:pic>
      <p:sp>
        <p:nvSpPr>
          <p:cNvPr id="1048594" name="Номер слайда 26"/>
          <p:cNvSpPr>
            <a:spLocks noGrp="1"/>
          </p:cNvSpPr>
          <p:nvPr>
            <p:ph type="sldNum" sz="quarter" idx="10"/>
          </p:nvPr>
        </p:nvSpPr>
        <p:spPr>
          <a:xfrm>
            <a:off x="5438394" y="9944862"/>
            <a:ext cx="1737264" cy="276999"/>
          </a:xfrm>
        </p:spPr>
        <p:txBody>
          <a:bodyPr/>
          <a:lstStyle/>
          <a:p>
            <a:fld id="{775511AA-970C-4D24-87C0-819CD0553917}" type="slidenum">
              <a:rPr lang="ru-RU" altLang="ru-RU"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704465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884" y="1151468"/>
            <a:ext cx="10075333" cy="1702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79821" y="3103372"/>
            <a:ext cx="9556930" cy="40607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45" b="1" dirty="0">
                <a:solidFill>
                  <a:schemeClr val="tx2"/>
                </a:solidFill>
                <a:latin typeface="Calibri" panose="020F0502020204030204"/>
              </a:rPr>
              <a:t>Новации в бюджетном и закупочном</a:t>
            </a:r>
          </a:p>
          <a:p>
            <a:pPr algn="ctr"/>
            <a:r>
              <a:rPr lang="ru-RU" sz="2645" b="1" dirty="0">
                <a:solidFill>
                  <a:schemeClr val="tx2"/>
                </a:solidFill>
                <a:latin typeface="Calibri" panose="020F0502020204030204"/>
              </a:rPr>
              <a:t>законодательстве с 2022 года</a:t>
            </a:r>
          </a:p>
          <a:p>
            <a:pPr algn="ctr"/>
            <a:endParaRPr lang="ru-RU" sz="2645" b="1" dirty="0">
              <a:solidFill>
                <a:srgbClr val="44546A"/>
              </a:solidFill>
              <a:latin typeface="Calibri" panose="020F0502020204030204"/>
            </a:endParaRPr>
          </a:p>
          <a:p>
            <a:pPr algn="ctr"/>
            <a:endParaRPr lang="ru-RU" sz="2645" b="1" dirty="0">
              <a:solidFill>
                <a:srgbClr val="44546A"/>
              </a:solidFill>
              <a:latin typeface="Calibri" panose="020F0502020204030204"/>
            </a:endParaRPr>
          </a:p>
          <a:p>
            <a:pPr algn="ctr"/>
            <a:endParaRPr lang="ru-RU" sz="2645" b="1" dirty="0">
              <a:solidFill>
                <a:srgbClr val="44546A"/>
              </a:solidFill>
              <a:latin typeface="Calibri" panose="020F0502020204030204"/>
            </a:endParaRPr>
          </a:p>
          <a:p>
            <a:pPr algn="ctr"/>
            <a:r>
              <a:rPr lang="ru-RU" sz="2645" b="1" dirty="0">
                <a:solidFill>
                  <a:srgbClr val="44546A"/>
                </a:solidFill>
                <a:latin typeface="Calibri" panose="020F0502020204030204"/>
              </a:rPr>
              <a:t>Заместитель Министра финансов </a:t>
            </a:r>
          </a:p>
          <a:p>
            <a:pPr algn="ctr"/>
            <a:r>
              <a:rPr lang="ru-RU" sz="2645" b="1" dirty="0">
                <a:solidFill>
                  <a:srgbClr val="44546A"/>
                </a:solidFill>
                <a:latin typeface="Calibri" panose="020F0502020204030204"/>
              </a:rPr>
              <a:t>Российской Федерации</a:t>
            </a:r>
          </a:p>
          <a:p>
            <a:pPr algn="ctr"/>
            <a:r>
              <a:rPr lang="ru-RU" sz="2645" b="1" dirty="0">
                <a:solidFill>
                  <a:srgbClr val="44546A"/>
                </a:solidFill>
                <a:latin typeface="Calibri" panose="020F0502020204030204"/>
              </a:rPr>
              <a:t>А.М. Лавров</a:t>
            </a:r>
          </a:p>
          <a:p>
            <a:pPr algn="ctr"/>
            <a:endParaRPr lang="ru-RU" sz="2645" b="1" dirty="0">
              <a:solidFill>
                <a:srgbClr val="44546A"/>
              </a:solidFill>
              <a:latin typeface="Calibri" panose="020F0502020204030204"/>
            </a:endParaRPr>
          </a:p>
          <a:p>
            <a:pPr algn="ctr"/>
            <a:r>
              <a:rPr lang="ru-RU" sz="1983" dirty="0">
                <a:solidFill>
                  <a:srgbClr val="44546A"/>
                </a:solidFill>
                <a:latin typeface="Calibri" panose="020F0502020204030204"/>
              </a:rPr>
              <a:t>16 сентября 2021 г.</a:t>
            </a:r>
          </a:p>
        </p:txBody>
      </p:sp>
      <p:pic>
        <p:nvPicPr>
          <p:cNvPr id="11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884" y="1149779"/>
            <a:ext cx="10075333" cy="1702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5975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/>
          <p:nvPr/>
        </p:nvSpPr>
        <p:spPr>
          <a:xfrm>
            <a:off x="-34285" y="5434434"/>
            <a:ext cx="10680700" cy="1214358"/>
          </a:xfrm>
          <a:prstGeom prst="rect">
            <a:avLst/>
          </a:prstGeom>
          <a:solidFill>
            <a:srgbClr val="077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03468"/>
            <a:endParaRPr lang="en-US" sz="2203" dirty="0">
              <a:solidFill>
                <a:prstClr val="white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64695" y="1865967"/>
            <a:ext cx="935131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503468"/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"ОПТИМИЗАЦИОННЫЙ" ФЕДЕРАЛЬНЫЙ ЗАКОН </a:t>
            </a:r>
            <a:b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</a:b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ОТ 02.07.2021 № 360-ФЗ - ОТВЕТ НА СОВРЕМЕННЫЕ ЗАПРОСЫ В СФЕРЕ ГОСУДАРСТВЕННЫХ </a:t>
            </a:r>
            <a:b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</a:b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И МУНИЦИПАЛЬНЫХ ЗАКУПОК</a:t>
            </a:r>
          </a:p>
          <a:p>
            <a:pPr algn="ctr" defTabSz="503468"/>
            <a:endParaRPr lang="ru-RU" sz="2800" b="1" dirty="0">
              <a:solidFill>
                <a:schemeClr val="tx1">
                  <a:lumMod val="75000"/>
                  <a:lumOff val="25000"/>
                </a:schemeClr>
              </a:solidFill>
              <a:latin typeface="PT Sans Narrow" pitchFamily="34" charset="-52"/>
            </a:endParaRPr>
          </a:p>
          <a:p>
            <a:pPr algn="ctr" defTabSz="503468"/>
            <a:endParaRPr lang="ru-RU" sz="2800" dirty="0" smtClean="0">
              <a:solidFill>
                <a:schemeClr val="bg1"/>
              </a:solidFill>
              <a:latin typeface="PT Sans Narrow" pitchFamily="34" charset="-52"/>
            </a:endParaRPr>
          </a:p>
          <a:p>
            <a:pPr algn="ctr" defTabSz="503468"/>
            <a:endParaRPr lang="ru-RU" sz="2800" dirty="0">
              <a:solidFill>
                <a:schemeClr val="bg1"/>
              </a:solidFill>
              <a:latin typeface="PT Sans Narrow" pitchFamily="34" charset="-52"/>
            </a:endParaRPr>
          </a:p>
          <a:p>
            <a:pPr algn="ctr" defTabSz="503468"/>
            <a:endParaRPr lang="ru-RU" sz="2800" dirty="0" smtClean="0">
              <a:solidFill>
                <a:schemeClr val="bg1"/>
              </a:solidFill>
              <a:latin typeface="PT Sans Narrow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71568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D69779DA-BD90-48DF-9F63-482AF934D483}"/>
              </a:ext>
            </a:extLst>
          </p:cNvPr>
          <p:cNvSpPr/>
          <p:nvPr/>
        </p:nvSpPr>
        <p:spPr>
          <a:xfrm>
            <a:off x="1065297" y="855386"/>
            <a:ext cx="8734909" cy="578657"/>
          </a:xfrm>
          <a:prstGeom prst="rect">
            <a:avLst/>
          </a:prstGeom>
          <a:solidFill>
            <a:srgbClr val="F5F6F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3E2210A-FDE4-49FC-B553-AE93EAFDB3A4}"/>
              </a:ext>
            </a:extLst>
          </p:cNvPr>
          <p:cNvSpPr txBox="1"/>
          <p:nvPr/>
        </p:nvSpPr>
        <p:spPr>
          <a:xfrm>
            <a:off x="1959491" y="914120"/>
            <a:ext cx="75701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PT Sans Narrow" pitchFamily="34" charset="-52"/>
              </a:rPr>
              <a:t>СОКРАЩЕНИЕ 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И ОПТИМИЗАЦИЯ </a:t>
            </a:r>
            <a:r>
              <a:rPr lang="ru-RU" b="1" dirty="0">
                <a:solidFill>
                  <a:srgbClr val="C00000"/>
                </a:solidFill>
                <a:latin typeface="PT Sans Narrow" pitchFamily="34" charset="-52"/>
              </a:rPr>
              <a:t>СПОСОБОВ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 ЗАКУПОК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9853177C-637C-4FAC-AFA3-54B22F85337E}"/>
              </a:ext>
            </a:extLst>
          </p:cNvPr>
          <p:cNvSpPr/>
          <p:nvPr/>
        </p:nvSpPr>
        <p:spPr>
          <a:xfrm>
            <a:off x="9769211" y="-7812"/>
            <a:ext cx="904283" cy="1441855"/>
          </a:xfrm>
          <a:prstGeom prst="rect">
            <a:avLst/>
          </a:prstGeom>
          <a:solidFill>
            <a:srgbClr val="077A3E">
              <a:alpha val="6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PT Sans Narrow" pitchFamily="34" charset="-52"/>
              </a:rPr>
              <a:t>1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1081732" y="1620256"/>
            <a:ext cx="8687481" cy="646116"/>
          </a:xfrm>
          <a:prstGeom prst="rect">
            <a:avLst/>
          </a:prstGeom>
          <a:solidFill>
            <a:srgbClr val="E7F2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ВМЕСТО 11 ГРОМОЗДКИХ ОТКРЫТЫХ КОНКУРЕНТНЫХ СПОСОБОВ ЗАКУПОК </a:t>
            </a:r>
            <a:br>
              <a:rPr lang="ru-RU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</a:br>
            <a:r>
              <a:rPr lang="ru-RU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ОСТАНУТСЯ 3 – КОНКУРС, АУКЦИОН, ЗАПРОС КОТИРОВОК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4226695" y="2483454"/>
            <a:ext cx="2193962" cy="1634829"/>
          </a:xfrm>
          <a:prstGeom prst="rect">
            <a:avLst/>
          </a:prstGeom>
          <a:solidFill>
            <a:srgbClr val="E7F2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ОТКРЫТЫЙ КОНКУРС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1081732" y="2488776"/>
            <a:ext cx="2733460" cy="69969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КОНКУРС С ОГРАНИЧЕННЫМ УЧАСТИЕМ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6783985" y="2483453"/>
            <a:ext cx="2985227" cy="436706"/>
          </a:xfrm>
          <a:prstGeom prst="rect">
            <a:avLst/>
          </a:prstGeom>
          <a:solidFill>
            <a:srgbClr val="E7F2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ПРЕДКВАЛИФИКАЦИЯ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1065299" y="3418584"/>
            <a:ext cx="2733460" cy="69969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ДВУХЭТАПНЫЙ КОНКУРС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6783984" y="3017874"/>
            <a:ext cx="2985228" cy="489585"/>
          </a:xfrm>
          <a:prstGeom prst="rect">
            <a:avLst/>
          </a:prstGeom>
          <a:solidFill>
            <a:srgbClr val="E7F2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ПРЕДВАРИТЕЛЬНОЕ ОБСУЖДЕНИЕ </a:t>
            </a:r>
            <a:b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</a:b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НА ЭТАПЕ  ПЛАНИРОВАНИЯ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1065299" y="4301416"/>
            <a:ext cx="2733460" cy="69969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ЗАПРОС ПРЕДЛОЖЕНИЙ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4226694" y="4294957"/>
            <a:ext cx="2193962" cy="1595312"/>
          </a:xfrm>
          <a:prstGeom prst="rect">
            <a:avLst/>
          </a:prstGeom>
          <a:solidFill>
            <a:srgbClr val="E7F2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ЗАПРОС КОТИРОВОК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1065299" y="5216913"/>
            <a:ext cx="2733460" cy="673355"/>
          </a:xfrm>
          <a:prstGeom prst="rect">
            <a:avLst/>
          </a:prstGeom>
          <a:solidFill>
            <a:srgbClr val="FFF8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ЗАПРОС КОТИРОВОК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1065299" y="6080111"/>
            <a:ext cx="2733460" cy="863197"/>
          </a:xfrm>
          <a:prstGeom prst="rect">
            <a:avLst/>
          </a:prstGeom>
          <a:solidFill>
            <a:srgbClr val="FFF8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АУКЦИОН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4212739" y="6080112"/>
            <a:ext cx="2193962" cy="863196"/>
          </a:xfrm>
          <a:prstGeom prst="rect">
            <a:avLst/>
          </a:prstGeom>
          <a:solidFill>
            <a:srgbClr val="E7F2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АУКЦИОН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6783985" y="4226899"/>
            <a:ext cx="2985227" cy="702281"/>
          </a:xfrm>
          <a:prstGeom prst="rect">
            <a:avLst/>
          </a:prstGeom>
          <a:solidFill>
            <a:srgbClr val="E7F2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СУЩЕСТВЕННО СОКРАЩАЮТСЯ ОБЩИЕ СРОКИ ПРОВЕДЕНИЯ (ДО 7 РАБОЧИХ ДНЕЙ ВМЕСТО 13 ДНЕЙ)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6783985" y="5058152"/>
            <a:ext cx="2985227" cy="865448"/>
          </a:xfrm>
          <a:prstGeom prst="rect">
            <a:avLst/>
          </a:prstGeom>
          <a:solidFill>
            <a:srgbClr val="E7F2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УВЕЛИЧЕНИЕ ОБЪЕМА ЗАКУПОК </a:t>
            </a:r>
            <a:b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</a:b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ДО 20 % СГОЗ ИЛИ </a:t>
            </a:r>
            <a:r>
              <a:rPr lang="ru-RU" sz="1100" b="1" dirty="0">
                <a:solidFill>
                  <a:srgbClr val="C00000"/>
                </a:solidFill>
                <a:latin typeface="PT Sans Narrow" pitchFamily="34" charset="-52"/>
              </a:rPr>
              <a:t>ДО 100 </a:t>
            </a: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МЛН РУБЛЕЙ (ЕСЛИ СГОЗ В ПРОШЛОМ ГОДУ </a:t>
            </a:r>
          </a:p>
          <a:p>
            <a:pPr algn="ctr"/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НЕ ПРЕВЫСИЛ 500 МЛН РУБЛЕЙ)</a:t>
            </a:r>
          </a:p>
        </p:txBody>
      </p:sp>
      <p:cxnSp>
        <p:nvCxnSpPr>
          <p:cNvPr id="3" name="Прямая со стрелкой 2"/>
          <p:cNvCxnSpPr>
            <a:stCxn id="14" idx="3"/>
            <a:endCxn id="10" idx="1"/>
          </p:cNvCxnSpPr>
          <p:nvPr/>
        </p:nvCxnSpPr>
        <p:spPr>
          <a:xfrm>
            <a:off x="3815192" y="2838625"/>
            <a:ext cx="411503" cy="46224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>
            <a:stCxn id="17" idx="3"/>
          </p:cNvCxnSpPr>
          <p:nvPr/>
        </p:nvCxnSpPr>
        <p:spPr>
          <a:xfrm>
            <a:off x="3798759" y="3768433"/>
            <a:ext cx="46259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19" idx="3"/>
          </p:cNvCxnSpPr>
          <p:nvPr/>
        </p:nvCxnSpPr>
        <p:spPr>
          <a:xfrm flipV="1">
            <a:off x="3798759" y="4016170"/>
            <a:ext cx="427935" cy="63509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21" idx="3"/>
          </p:cNvCxnSpPr>
          <p:nvPr/>
        </p:nvCxnSpPr>
        <p:spPr>
          <a:xfrm flipV="1">
            <a:off x="3798759" y="5243555"/>
            <a:ext cx="427935" cy="31003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stCxn id="19" idx="3"/>
          </p:cNvCxnSpPr>
          <p:nvPr/>
        </p:nvCxnSpPr>
        <p:spPr>
          <a:xfrm>
            <a:off x="3798759" y="4651264"/>
            <a:ext cx="413979" cy="40030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stCxn id="22" idx="3"/>
            <a:endCxn id="23" idx="1"/>
          </p:cNvCxnSpPr>
          <p:nvPr/>
        </p:nvCxnSpPr>
        <p:spPr>
          <a:xfrm>
            <a:off x="3798759" y="6511710"/>
            <a:ext cx="413979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H="1">
            <a:off x="6420656" y="4705583"/>
            <a:ext cx="3633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flipH="1">
            <a:off x="6420656" y="5694295"/>
            <a:ext cx="3633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Прямоугольник 54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6770029" y="6078827"/>
            <a:ext cx="2985227" cy="864481"/>
          </a:xfrm>
          <a:prstGeom prst="rect">
            <a:avLst/>
          </a:prstGeom>
          <a:solidFill>
            <a:srgbClr val="E7F2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СОКРАЩАЕТСЯ СРОК ЗА СЧЕТ ОБОБЩЕНИЯ ЭТАПОВ, А ТАКЖЕ СОКРАЩЕНИЯ ПЕРИОДА ТОРГОВ (ДО </a:t>
            </a:r>
            <a:r>
              <a:rPr lang="ru-RU" sz="1100" b="1" dirty="0">
                <a:solidFill>
                  <a:srgbClr val="C00000"/>
                </a:solidFill>
                <a:latin typeface="PT Sans Narrow" pitchFamily="34" charset="-52"/>
              </a:rPr>
              <a:t>4 МИНУТ </a:t>
            </a: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, НЕ БОЛЕЕ </a:t>
            </a:r>
            <a:r>
              <a:rPr lang="ru-RU" sz="1100" b="1" dirty="0">
                <a:solidFill>
                  <a:srgbClr val="C00000"/>
                </a:solidFill>
                <a:latin typeface="PT Sans Narrow" pitchFamily="34" charset="-52"/>
              </a:rPr>
              <a:t>5 ЧАСОВ</a:t>
            </a: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)</a:t>
            </a:r>
          </a:p>
        </p:txBody>
      </p:sp>
      <p:sp>
        <p:nvSpPr>
          <p:cNvPr id="59" name="Прямоугольник 58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6784802" y="3634384"/>
            <a:ext cx="2985227" cy="488693"/>
          </a:xfrm>
          <a:prstGeom prst="rect">
            <a:avLst/>
          </a:prstGeom>
          <a:solidFill>
            <a:srgbClr val="E7F2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СОКРАЩЕНИЕ СРОКОВ ПРОВЕДЕНИЯ</a:t>
            </a:r>
            <a:b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</a:b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(ДО 26 ДНЕЙ) </a:t>
            </a:r>
          </a:p>
        </p:txBody>
      </p:sp>
      <p:cxnSp>
        <p:nvCxnSpPr>
          <p:cNvPr id="60" name="Прямая соединительная линия 59"/>
          <p:cNvCxnSpPr/>
          <p:nvPr/>
        </p:nvCxnSpPr>
        <p:spPr>
          <a:xfrm flipH="1">
            <a:off x="6406701" y="3986252"/>
            <a:ext cx="3633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flipH="1">
            <a:off x="6406701" y="3332339"/>
            <a:ext cx="3633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flipH="1">
            <a:off x="6406701" y="2691455"/>
            <a:ext cx="3633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>
            <a:stCxn id="55" idx="1"/>
            <a:endCxn id="23" idx="3"/>
          </p:cNvCxnSpPr>
          <p:nvPr/>
        </p:nvCxnSpPr>
        <p:spPr>
          <a:xfrm flipH="1">
            <a:off x="6406701" y="6511068"/>
            <a:ext cx="363328" cy="6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0402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D69779DA-BD90-48DF-9F63-482AF934D483}"/>
              </a:ext>
            </a:extLst>
          </p:cNvPr>
          <p:cNvSpPr/>
          <p:nvPr/>
        </p:nvSpPr>
        <p:spPr>
          <a:xfrm>
            <a:off x="1065297" y="855386"/>
            <a:ext cx="8734909" cy="578657"/>
          </a:xfrm>
          <a:prstGeom prst="rect">
            <a:avLst/>
          </a:prstGeom>
          <a:solidFill>
            <a:srgbClr val="F5F6F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3E2210A-FDE4-49FC-B553-AE93EAFDB3A4}"/>
              </a:ext>
            </a:extLst>
          </p:cNvPr>
          <p:cNvSpPr txBox="1"/>
          <p:nvPr/>
        </p:nvSpPr>
        <p:spPr>
          <a:xfrm>
            <a:off x="1959491" y="914120"/>
            <a:ext cx="75701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PT Sans Narrow" pitchFamily="34" charset="-52"/>
              </a:rPr>
              <a:t>ЗАКРЫТЫЕ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 ЗАКУПКИ В СФЕРЕ ОБОРОНЫ И БЕЗОПАСНОСТИ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9853177C-637C-4FAC-AFA3-54B22F85337E}"/>
              </a:ext>
            </a:extLst>
          </p:cNvPr>
          <p:cNvSpPr/>
          <p:nvPr/>
        </p:nvSpPr>
        <p:spPr>
          <a:xfrm>
            <a:off x="9769211" y="-7812"/>
            <a:ext cx="904283" cy="1441855"/>
          </a:xfrm>
          <a:prstGeom prst="rect">
            <a:avLst/>
          </a:prstGeom>
          <a:solidFill>
            <a:srgbClr val="077A3E">
              <a:alpha val="6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PT Sans Narrow" pitchFamily="34" charset="-52"/>
              </a:rPr>
              <a:t>2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1071101" y="1709586"/>
            <a:ext cx="2548657" cy="604739"/>
          </a:xfrm>
          <a:prstGeom prst="rect">
            <a:avLst/>
          </a:prstGeom>
          <a:solidFill>
            <a:srgbClr val="E7F2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НУЖДА = ГОСУДАРСТВЕННАЯ ТАЙНА (П.1 Ч.11. СТ. 24)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1059705" y="2496371"/>
            <a:ext cx="2545142" cy="1005988"/>
          </a:xfrm>
          <a:prstGeom prst="rect">
            <a:avLst/>
          </a:prstGeom>
          <a:solidFill>
            <a:srgbClr val="E7F2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ГОСУДАРСТВЕННАЯ ТАЙНА В ДОКУМЕНТАЦИИ О ЗАКУПКЕ, ПРОЕКТЕ КОНТРАКТА </a:t>
            </a:r>
            <a:b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</a:b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(П.2 Ч.11. СТ.24)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1074616" y="3726359"/>
            <a:ext cx="2545142" cy="838329"/>
          </a:xfrm>
          <a:prstGeom prst="rect">
            <a:avLst/>
          </a:prstGeom>
          <a:solidFill>
            <a:srgbClr val="E7F2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ЗАКУПКИ МО, ФСО, ФСБ, СВР, РОСГВАРДИИ, ИХ ГУ И УП </a:t>
            </a:r>
            <a:b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</a:b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(ПО ПЕРЕЧНЮ) (П.5 Ч.11. СТ.24)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1074616" y="4736858"/>
            <a:ext cx="2545142" cy="583529"/>
          </a:xfrm>
          <a:prstGeom prst="rect">
            <a:avLst/>
          </a:prstGeom>
          <a:solidFill>
            <a:srgbClr val="E7F2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ЗАКУПКИ ВВСТ</a:t>
            </a:r>
          </a:p>
          <a:p>
            <a:pPr algn="ctr"/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(П.6 Ч.11. СТ.24)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1054128" y="5468763"/>
            <a:ext cx="2545142" cy="611348"/>
          </a:xfrm>
          <a:prstGeom prst="rect">
            <a:avLst/>
          </a:prstGeom>
          <a:solidFill>
            <a:srgbClr val="E7F2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ЗАКУПКИ В СФЕРЕ КОСМОСА</a:t>
            </a:r>
          </a:p>
          <a:p>
            <a:pPr algn="ctr"/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(П.7 Ч.11. СТ.24)</a:t>
            </a:r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3901687" y="3726360"/>
            <a:ext cx="3524725" cy="2353751"/>
          </a:xfrm>
          <a:prstGeom prst="rect">
            <a:avLst/>
          </a:prstGeom>
          <a:solidFill>
            <a:srgbClr val="E7F2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В </a:t>
            </a:r>
            <a:r>
              <a:rPr lang="ru-RU" sz="1100" b="1" dirty="0">
                <a:solidFill>
                  <a:srgbClr val="C00000"/>
                </a:solidFill>
                <a:latin typeface="PT Sans Narrow" pitchFamily="34" charset="-52"/>
              </a:rPr>
              <a:t>ЭЛЕКТРОННОЙ</a:t>
            </a: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 ФОРМЕ </a:t>
            </a:r>
            <a:b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</a:b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(Ч.13 СТ.24)</a:t>
            </a:r>
          </a:p>
          <a:p>
            <a:pPr algn="ctr"/>
            <a:endParaRPr lang="ru-RU" sz="1100" b="1" dirty="0">
              <a:solidFill>
                <a:schemeClr val="tx1">
                  <a:lumMod val="75000"/>
                  <a:lumOff val="25000"/>
                </a:schemeClr>
              </a:solidFill>
              <a:latin typeface="PT Sans Narrow" pitchFamily="34" charset="-52"/>
            </a:endParaRPr>
          </a:p>
          <a:p>
            <a:pPr algn="ctr"/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ПУТЕМ ПРОВЕДЕНИЯ ЗАКРЫТОГО ЭЛЕКТРОННОГО КОНКУРСА </a:t>
            </a:r>
            <a:b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</a:b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И ЗАКРЫТОГО ЭЛЕКТРОННОГО АУКЦИОНА </a:t>
            </a:r>
          </a:p>
          <a:p>
            <a:pPr algn="ctr"/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(ВВОДИТСЯ ЕДИНЫЙ АУКЦИОННЫЙ ПЕРЕЧЕНЬ, </a:t>
            </a:r>
          </a:p>
          <a:p>
            <a:pPr algn="ctr"/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Ч.6 СТ.24)</a:t>
            </a:r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5199870" y="1704837"/>
            <a:ext cx="2226542" cy="1797522"/>
          </a:xfrm>
          <a:prstGeom prst="rect">
            <a:avLst/>
          </a:prstGeom>
          <a:solidFill>
            <a:srgbClr val="FFF8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В </a:t>
            </a:r>
            <a:r>
              <a:rPr lang="ru-RU" sz="1100" b="1" dirty="0">
                <a:solidFill>
                  <a:srgbClr val="C00000"/>
                </a:solidFill>
                <a:latin typeface="PT Sans Narrow" pitchFamily="34" charset="-52"/>
              </a:rPr>
              <a:t>БУМАЖНОЙ</a:t>
            </a: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 ФОРМЕ </a:t>
            </a:r>
          </a:p>
          <a:p>
            <a:pPr algn="ctr"/>
            <a:r>
              <a:rPr lang="ru-RU" sz="1100" b="1" dirty="0">
                <a:solidFill>
                  <a:srgbClr val="C00000"/>
                </a:solidFill>
                <a:latin typeface="PT Sans Narrow" pitchFamily="34" charset="-52"/>
              </a:rPr>
              <a:t>ДО</a:t>
            </a: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 ПРИНЯТИЯ РЕШЕНИЯ ПРАВИТЕЛЬСТВОМ РФ </a:t>
            </a:r>
            <a:b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</a:b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О ПЕРЕВОДЕ В ЭЛЕКТРОННУЮ ФОРМУ (Ч.13 СТ.24)</a:t>
            </a:r>
          </a:p>
          <a:p>
            <a:pPr algn="ctr"/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ПУТЕМ ПРОВЕДЕНИЯ ЗАКРЫТОГО КОНКУРСА И ЗАКРЫТОГО АУКЦИОНА</a:t>
            </a:r>
          </a:p>
        </p:txBody>
      </p:sp>
      <p:cxnSp>
        <p:nvCxnSpPr>
          <p:cNvPr id="36" name="Прямая со стрелкой 35"/>
          <p:cNvCxnSpPr>
            <a:stCxn id="22" idx="3"/>
            <a:endCxn id="54" idx="1"/>
          </p:cNvCxnSpPr>
          <p:nvPr/>
        </p:nvCxnSpPr>
        <p:spPr>
          <a:xfrm>
            <a:off x="3619758" y="2011956"/>
            <a:ext cx="281929" cy="58572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>
            <a:stCxn id="23" idx="3"/>
            <a:endCxn id="54" idx="1"/>
          </p:cNvCxnSpPr>
          <p:nvPr/>
        </p:nvCxnSpPr>
        <p:spPr>
          <a:xfrm flipV="1">
            <a:off x="3604847" y="2597677"/>
            <a:ext cx="296840" cy="40168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>
            <a:stCxn id="24" idx="3"/>
            <a:endCxn id="34" idx="1"/>
          </p:cNvCxnSpPr>
          <p:nvPr/>
        </p:nvCxnSpPr>
        <p:spPr>
          <a:xfrm>
            <a:off x="3619758" y="4145524"/>
            <a:ext cx="281929" cy="75771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>
            <a:stCxn id="25" idx="3"/>
            <a:endCxn id="34" idx="1"/>
          </p:cNvCxnSpPr>
          <p:nvPr/>
        </p:nvCxnSpPr>
        <p:spPr>
          <a:xfrm flipV="1">
            <a:off x="3619758" y="4903236"/>
            <a:ext cx="281929" cy="12538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>
            <a:stCxn id="26" idx="3"/>
            <a:endCxn id="34" idx="1"/>
          </p:cNvCxnSpPr>
          <p:nvPr/>
        </p:nvCxnSpPr>
        <p:spPr>
          <a:xfrm flipV="1">
            <a:off x="3599271" y="4903235"/>
            <a:ext cx="302416" cy="8712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1054129" y="6238468"/>
            <a:ext cx="4358155" cy="954022"/>
          </a:xfrm>
          <a:prstGeom prst="rect">
            <a:avLst/>
          </a:prstGeom>
          <a:solidFill>
            <a:srgbClr val="FFF8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ПРИГЛАШЕНИЕ, ДОКУМЕНТАЦИЯ О ЗАКУПКЕ, РАЗЪЯСНЕНИЯ, ПРОЕКТ КОНТРАКТА, ПРОТОКОЛЫ </a:t>
            </a:r>
            <a:r>
              <a:rPr lang="ru-RU" sz="1100" b="1" dirty="0">
                <a:solidFill>
                  <a:srgbClr val="C00000"/>
                </a:solidFill>
                <a:latin typeface="PT Sans Narrow" pitchFamily="34" charset="-52"/>
              </a:rPr>
              <a:t>НЕ ПОДЛЕЖАТ</a:t>
            </a: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 РАЗМЕЩЕНИЮ </a:t>
            </a:r>
            <a:r>
              <a:rPr lang="ru-RU" sz="1100" b="1" dirty="0">
                <a:solidFill>
                  <a:srgbClr val="C00000"/>
                </a:solidFill>
                <a:latin typeface="PT Sans Narrow" pitchFamily="34" charset="-52"/>
              </a:rPr>
              <a:t>НА ОФИЦИАЛЬНОМ САЙТЕ ЕИС</a:t>
            </a: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, ОПУБЛИКОВАНИЮ В СРЕДСТВАХ МАССОВОЙ ИНФОРМАЦИИ</a:t>
            </a:r>
          </a:p>
        </p:txBody>
      </p:sp>
      <p:sp>
        <p:nvSpPr>
          <p:cNvPr id="54" name="Прямоугольник 53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3901687" y="1704837"/>
            <a:ext cx="1150931" cy="17856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ТРЕБУЕТСЯ </a:t>
            </a:r>
            <a:r>
              <a:rPr lang="ru-RU" sz="1050" b="1" dirty="0">
                <a:solidFill>
                  <a:srgbClr val="C00000"/>
                </a:solidFill>
                <a:latin typeface="PT Sans Narrow" pitchFamily="34" charset="-52"/>
              </a:rPr>
              <a:t>СОГЛАСОВАНИЕ</a:t>
            </a:r>
            <a:r>
              <a:rPr lang="ru-RU" sz="10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 </a:t>
            </a:r>
          </a:p>
          <a:p>
            <a:pPr algn="ctr"/>
            <a:r>
              <a:rPr lang="ru-RU" sz="10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ФАС РОССИИ</a:t>
            </a:r>
          </a:p>
          <a:p>
            <a:pPr algn="ctr"/>
            <a:endParaRPr lang="ru-RU" sz="1050" b="1" dirty="0">
              <a:solidFill>
                <a:schemeClr val="tx1">
                  <a:lumMod val="75000"/>
                  <a:lumOff val="25000"/>
                </a:schemeClr>
              </a:solidFill>
              <a:latin typeface="PT Sans Narrow" pitchFamily="34" charset="-52"/>
            </a:endParaRPr>
          </a:p>
          <a:p>
            <a:pPr algn="ctr"/>
            <a:r>
              <a:rPr lang="ru-RU" sz="10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ПОРЯДОК УСТАНОВИТ ПРАВИТЕЛЬСТВО РФ</a:t>
            </a:r>
          </a:p>
        </p:txBody>
      </p:sp>
      <p:cxnSp>
        <p:nvCxnSpPr>
          <p:cNvPr id="56" name="Прямая со стрелкой 55"/>
          <p:cNvCxnSpPr>
            <a:stCxn id="54" idx="3"/>
            <a:endCxn id="35" idx="1"/>
          </p:cNvCxnSpPr>
          <p:nvPr/>
        </p:nvCxnSpPr>
        <p:spPr>
          <a:xfrm>
            <a:off x="5052618" y="2597678"/>
            <a:ext cx="147252" cy="592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Прямоугольник 89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7642211" y="3720638"/>
            <a:ext cx="2126999" cy="2359473"/>
          </a:xfrm>
          <a:prstGeom prst="rect">
            <a:avLst/>
          </a:prstGeom>
          <a:solidFill>
            <a:srgbClr val="FFF8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ДОКУМЕНТАЦИЯ ПРЕДОСТАВЛЯЕТСЯ </a:t>
            </a:r>
            <a:b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</a:b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ПОСЛЕ РАССМОТРЕНИЯ ЗАКАЗЧИКОМ ИНФОРМАЦИИ </a:t>
            </a:r>
            <a:b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</a:b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И ДОКУМЕНТОВ УЧАСТНИКОВ ЗАКУПОК, ПОЛУЧИВШИХ ПРИГЛАШЕНИЕ </a:t>
            </a:r>
            <a:b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</a:b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НА УЧАСТИЕ В ЗАКУПКЕ </a:t>
            </a:r>
            <a:b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</a:b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С ИСПОЛЬЗОВАНИЕМ СЭТП</a:t>
            </a:r>
          </a:p>
        </p:txBody>
      </p:sp>
      <p:sp>
        <p:nvSpPr>
          <p:cNvPr id="91" name="Прямоугольник 90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7642212" y="1704837"/>
            <a:ext cx="2127000" cy="1785680"/>
          </a:xfrm>
          <a:prstGeom prst="rect">
            <a:avLst/>
          </a:prstGeom>
          <a:solidFill>
            <a:srgbClr val="FFF8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ДОКУМЕНТАЦИЯ ПРЕДОСТАВЛЯЕТСЯ ТОЛЬКО УЧАСТНИКУ ЗАКУПКИ, КОТОРОМУ НАПРАВЛЕНО ПРИГЛАШЕНИЕ</a:t>
            </a:r>
          </a:p>
        </p:txBody>
      </p:sp>
      <p:sp>
        <p:nvSpPr>
          <p:cNvPr id="126" name="Прямоугольник 125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5628083" y="6238468"/>
            <a:ext cx="4141128" cy="954022"/>
          </a:xfrm>
          <a:prstGeom prst="rect">
            <a:avLst/>
          </a:prstGeom>
          <a:solidFill>
            <a:srgbClr val="FFF8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ЗАКУПКИ ПО П.</a:t>
            </a:r>
            <a:r>
              <a:rPr lang="ru-RU" sz="1100" b="1" dirty="0">
                <a:solidFill>
                  <a:srgbClr val="C00000"/>
                </a:solidFill>
                <a:latin typeface="PT Sans Narrow" pitchFamily="34" charset="-52"/>
              </a:rPr>
              <a:t>5</a:t>
            </a: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 Ч.11 СТ.24, П.</a:t>
            </a:r>
            <a:r>
              <a:rPr lang="ru-RU" sz="1100" b="1" dirty="0">
                <a:solidFill>
                  <a:srgbClr val="C00000"/>
                </a:solidFill>
                <a:latin typeface="PT Sans Narrow" pitchFamily="34" charset="-52"/>
              </a:rPr>
              <a:t>56</a:t>
            </a: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 Ч.1 СТ.93 ВКЛЮЧАЮТСЯ В </a:t>
            </a:r>
            <a:r>
              <a:rPr lang="ru-RU" sz="1100" b="1" dirty="0">
                <a:solidFill>
                  <a:srgbClr val="C00000"/>
                </a:solidFill>
                <a:latin typeface="PT Sans Narrow" pitchFamily="34" charset="-52"/>
              </a:rPr>
              <a:t>НЕПУБЛИЧНЫЙ</a:t>
            </a: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 РЕЕСТР КОНТРАКТОВ ЕИС</a:t>
            </a:r>
          </a:p>
        </p:txBody>
      </p:sp>
    </p:spTree>
    <p:extLst>
      <p:ext uri="{BB962C8B-B14F-4D97-AF65-F5344CB8AC3E}">
        <p14:creationId xmlns:p14="http://schemas.microsoft.com/office/powerpoint/2010/main" val="1590698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D69779DA-BD90-48DF-9F63-482AF934D483}"/>
              </a:ext>
            </a:extLst>
          </p:cNvPr>
          <p:cNvSpPr/>
          <p:nvPr/>
        </p:nvSpPr>
        <p:spPr>
          <a:xfrm>
            <a:off x="1065297" y="855386"/>
            <a:ext cx="8734909" cy="578657"/>
          </a:xfrm>
          <a:prstGeom prst="rect">
            <a:avLst/>
          </a:prstGeom>
          <a:solidFill>
            <a:srgbClr val="F5F6F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3E2210A-FDE4-49FC-B553-AE93EAFDB3A4}"/>
              </a:ext>
            </a:extLst>
          </p:cNvPr>
          <p:cNvSpPr txBox="1"/>
          <p:nvPr/>
        </p:nvSpPr>
        <p:spPr>
          <a:xfrm>
            <a:off x="1959491" y="914120"/>
            <a:ext cx="75701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PT Sans Narrow" pitchFamily="34" charset="-52"/>
              </a:rPr>
              <a:t>СОКРАЩЕНИЕ 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И ОПТИМИЗАЦИЯ ФОРМИРУЕМЫХ </a:t>
            </a:r>
            <a:r>
              <a:rPr lang="ru-RU" b="1" dirty="0">
                <a:solidFill>
                  <a:srgbClr val="C00000"/>
                </a:solidFill>
                <a:latin typeface="PT Sans Narrow" pitchFamily="34" charset="-52"/>
              </a:rPr>
              <a:t>ДОКУМЕНТОВ</a:t>
            </a:r>
            <a:endParaRPr lang="ru-RU" b="1" dirty="0">
              <a:solidFill>
                <a:schemeClr val="tx1">
                  <a:lumMod val="75000"/>
                  <a:lumOff val="25000"/>
                </a:schemeClr>
              </a:solidFill>
              <a:latin typeface="PT Sans Narrow" pitchFamily="34" charset="-52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9853177C-637C-4FAC-AFA3-54B22F85337E}"/>
              </a:ext>
            </a:extLst>
          </p:cNvPr>
          <p:cNvSpPr/>
          <p:nvPr/>
        </p:nvSpPr>
        <p:spPr>
          <a:xfrm>
            <a:off x="9769211" y="-7812"/>
            <a:ext cx="904283" cy="1441855"/>
          </a:xfrm>
          <a:prstGeom prst="rect">
            <a:avLst/>
          </a:prstGeom>
          <a:solidFill>
            <a:srgbClr val="077A3E">
              <a:alpha val="6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PT Sans Narrow" pitchFamily="34" charset="-52"/>
              </a:rPr>
              <a:t>3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3802771" y="1764122"/>
            <a:ext cx="1609512" cy="1693577"/>
          </a:xfrm>
          <a:prstGeom prst="rect">
            <a:avLst/>
          </a:prstGeom>
          <a:solidFill>
            <a:srgbClr val="E7F2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C00000"/>
                </a:solidFill>
                <a:latin typeface="PT Sans Narrow" pitchFamily="34" charset="-52"/>
              </a:rPr>
              <a:t>УНИФИКАЦИЯ</a:t>
            </a:r>
            <a:r>
              <a:rPr lang="ru-RU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 </a:t>
            </a:r>
            <a:br>
              <a:rPr lang="ru-RU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</a:br>
            <a:r>
              <a:rPr lang="ru-RU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ПРАВИЛ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1065297" y="1769444"/>
            <a:ext cx="2260925" cy="753124"/>
          </a:xfrm>
          <a:prstGeom prst="rect">
            <a:avLst/>
          </a:prstGeom>
          <a:solidFill>
            <a:srgbClr val="FFF8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C00000"/>
                </a:solidFill>
                <a:latin typeface="PT Sans Narrow" pitchFamily="34" charset="-52"/>
              </a:rPr>
              <a:t>ИЗВЕЩЕНИЕ, ПРИГЛАШЕНИЕ</a:t>
            </a:r>
            <a:r>
              <a:rPr lang="ru-RU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 </a:t>
            </a:r>
            <a:br>
              <a:rPr lang="ru-RU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</a:br>
            <a:r>
              <a:rPr lang="ru-RU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(ДЛЯ КАЖДОГО СПОСОБА) 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5789568" y="1764122"/>
            <a:ext cx="2500043" cy="492591"/>
          </a:xfrm>
          <a:prstGeom prst="rect">
            <a:avLst/>
          </a:prstGeom>
          <a:solidFill>
            <a:srgbClr val="E7F2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ЕДИНЫЙ НАБОР ИНФОРМАЦИИ </a:t>
            </a:r>
            <a:b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</a:b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И ДОКУМЕНТОВ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1065297" y="2703275"/>
            <a:ext cx="2260925" cy="754423"/>
          </a:xfrm>
          <a:prstGeom prst="rect">
            <a:avLst/>
          </a:prstGeom>
          <a:solidFill>
            <a:srgbClr val="FFF8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C00000"/>
                </a:solidFill>
                <a:latin typeface="PT Sans Narrow" pitchFamily="34" charset="-52"/>
              </a:rPr>
              <a:t>ДОКУМЕНТАЦИЯ</a:t>
            </a:r>
            <a:r>
              <a:rPr lang="ru-RU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 </a:t>
            </a:r>
            <a:br>
              <a:rPr lang="ru-RU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</a:br>
            <a:r>
              <a:rPr lang="ru-RU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О ЗАКУПКЕ (ДЛЯ КАЖДОГО СПОСОБА) 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5789567" y="2378702"/>
            <a:ext cx="2500044" cy="442005"/>
          </a:xfrm>
          <a:prstGeom prst="rect">
            <a:avLst/>
          </a:prstGeom>
          <a:solidFill>
            <a:srgbClr val="E7F2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ЕДИНСТВО ВВОДА И МИГРАЦИЯ ДАННЫХ </a:t>
            </a: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3326222" y="2962856"/>
            <a:ext cx="46259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Прямоугольник 58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5790384" y="2969006"/>
            <a:ext cx="2499227" cy="488693"/>
          </a:xfrm>
          <a:prstGeom prst="rect">
            <a:avLst/>
          </a:prstGeom>
          <a:solidFill>
            <a:srgbClr val="E7F2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ОСНОВА ДЛЯ ЭЛЕКТРОННОЙ ЗАЯВКИ УЧАСТНИКА ЗАКУПКИ</a:t>
            </a:r>
          </a:p>
        </p:txBody>
      </p:sp>
      <p:cxnSp>
        <p:nvCxnSpPr>
          <p:cNvPr id="60" name="Прямая соединительная линия 59"/>
          <p:cNvCxnSpPr/>
          <p:nvPr/>
        </p:nvCxnSpPr>
        <p:spPr>
          <a:xfrm flipH="1">
            <a:off x="5412283" y="3266920"/>
            <a:ext cx="3633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flipH="1">
            <a:off x="5412283" y="2666434"/>
            <a:ext cx="3633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flipH="1">
            <a:off x="5412283" y="1972123"/>
            <a:ext cx="3633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3326222" y="2162902"/>
            <a:ext cx="46259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3837712" y="4168396"/>
            <a:ext cx="1609512" cy="2805393"/>
          </a:xfrm>
          <a:prstGeom prst="rect">
            <a:avLst/>
          </a:prstGeom>
          <a:solidFill>
            <a:srgbClr val="E7F2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ЕДИНЫЙ СОСТАВ </a:t>
            </a:r>
            <a:r>
              <a:rPr lang="ru-RU" sz="1200" b="1" dirty="0">
                <a:solidFill>
                  <a:srgbClr val="C00000"/>
                </a:solidFill>
                <a:latin typeface="PT Sans Narrow" pitchFamily="34" charset="-52"/>
              </a:rPr>
              <a:t>ЗАЯВКИ</a:t>
            </a:r>
            <a:r>
              <a:rPr lang="ru-RU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 </a:t>
            </a:r>
            <a:br>
              <a:rPr lang="ru-RU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</a:br>
            <a:r>
              <a:rPr lang="ru-RU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(ЕДИНЫЙ НАБОР ИНФОРМАЦИИ </a:t>
            </a:r>
            <a:br>
              <a:rPr lang="ru-RU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</a:br>
            <a:r>
              <a:rPr lang="ru-RU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И ДОКУМЕНТОВ)</a:t>
            </a:r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1073354" y="4173718"/>
            <a:ext cx="2287808" cy="2800072"/>
          </a:xfrm>
          <a:prstGeom prst="rect">
            <a:avLst/>
          </a:prstGeom>
          <a:solidFill>
            <a:srgbClr val="FFF8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СОСТАВ </a:t>
            </a:r>
            <a:r>
              <a:rPr lang="ru-RU" sz="1200" b="1" dirty="0">
                <a:solidFill>
                  <a:srgbClr val="C00000"/>
                </a:solidFill>
                <a:latin typeface="PT Sans Narrow" pitchFamily="34" charset="-52"/>
              </a:rPr>
              <a:t>ЗАЯВКИ</a:t>
            </a:r>
            <a:r>
              <a:rPr lang="ru-RU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 </a:t>
            </a:r>
            <a:br>
              <a:rPr lang="ru-RU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</a:br>
            <a:r>
              <a:rPr lang="ru-RU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(ДЛЯ КАЖДОГО СПОСОБА) </a:t>
            </a:r>
          </a:p>
        </p:txBody>
      </p: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5824508" y="4168396"/>
            <a:ext cx="2500044" cy="1152449"/>
          </a:xfrm>
          <a:prstGeom prst="rect">
            <a:avLst/>
          </a:prstGeom>
          <a:solidFill>
            <a:srgbClr val="E7F2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БОЛЬШАЯ ЧАСТЬ ДОКУМЕНТОВ НАПРАВЛЯЕТСЯ МНОГОКРАТНО ИЗ «АККРЕДИТАЦИОННЫХ ДАННЫХ» ПРИ ИХ ЕДИНОВРЕМЕННОМ ВВОДЕ В ЕИС (ЕРУЗ) </a:t>
            </a:r>
          </a:p>
        </p:txBody>
      </p:sp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5830296" y="5465854"/>
            <a:ext cx="2500044" cy="783929"/>
          </a:xfrm>
          <a:prstGeom prst="rect">
            <a:avLst/>
          </a:prstGeom>
          <a:solidFill>
            <a:srgbClr val="E7F2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ЭЛЕКТРОННАЯ ФОРМА </a:t>
            </a:r>
            <a:b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</a:b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ЗАЯВКИ (БЕЗ ПРИЛОЖЕНИЯ «ВЛОЖЕННЫХ ФАЙЛОВ»)</a:t>
            </a:r>
          </a:p>
        </p:txBody>
      </p:sp>
      <p:cxnSp>
        <p:nvCxnSpPr>
          <p:cNvPr id="43" name="Прямая соединительная линия 42"/>
          <p:cNvCxnSpPr/>
          <p:nvPr/>
        </p:nvCxnSpPr>
        <p:spPr>
          <a:xfrm flipH="1">
            <a:off x="5447224" y="5822859"/>
            <a:ext cx="3633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flipH="1">
            <a:off x="5447224" y="4743861"/>
            <a:ext cx="3633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>
            <a:stCxn id="37" idx="3"/>
            <a:endCxn id="36" idx="1"/>
          </p:cNvCxnSpPr>
          <p:nvPr/>
        </p:nvCxnSpPr>
        <p:spPr>
          <a:xfrm flipV="1">
            <a:off x="3361163" y="5571093"/>
            <a:ext cx="476549" cy="266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Прямоугольник 47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5824508" y="6394791"/>
            <a:ext cx="2500044" cy="578999"/>
          </a:xfrm>
          <a:prstGeom prst="rect">
            <a:avLst/>
          </a:prstGeom>
          <a:solidFill>
            <a:srgbClr val="E7F2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МИГРАЦИЯ ДАННЫХ ИЗ ЗАЯВКИ </a:t>
            </a:r>
            <a:b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</a:b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В КОНТРАКТ</a:t>
            </a:r>
          </a:p>
        </p:txBody>
      </p:sp>
      <p:cxnSp>
        <p:nvCxnSpPr>
          <p:cNvPr id="63" name="Прямая соединительная линия 62"/>
          <p:cNvCxnSpPr/>
          <p:nvPr/>
        </p:nvCxnSpPr>
        <p:spPr>
          <a:xfrm flipH="1">
            <a:off x="5447224" y="6614123"/>
            <a:ext cx="3633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1073355" y="3850183"/>
            <a:ext cx="725119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9" name="Прямоугольник 68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8697682" y="1764121"/>
            <a:ext cx="1071530" cy="5209668"/>
          </a:xfrm>
          <a:prstGeom prst="rect">
            <a:avLst/>
          </a:prstGeom>
          <a:solidFill>
            <a:srgbClr val="E7F2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ЭЛЕКТРОННЫЙ </a:t>
            </a:r>
            <a:r>
              <a:rPr lang="ru-RU" sz="1200" b="1" dirty="0">
                <a:solidFill>
                  <a:srgbClr val="C00000"/>
                </a:solidFill>
                <a:latin typeface="PT Sans Narrow" pitchFamily="34" charset="-52"/>
              </a:rPr>
              <a:t>СТРУКТУРИРОВАННЫЙ</a:t>
            </a:r>
            <a:r>
              <a:rPr lang="ru-RU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 </a:t>
            </a:r>
            <a:r>
              <a:rPr lang="ru-RU" sz="1200" b="1" dirty="0">
                <a:solidFill>
                  <a:srgbClr val="C00000"/>
                </a:solidFill>
                <a:latin typeface="PT Sans Narrow" pitchFamily="34" charset="-52"/>
              </a:rPr>
              <a:t>КОНТРАКТ</a:t>
            </a:r>
            <a:r>
              <a:rPr lang="ru-RU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 </a:t>
            </a:r>
            <a:br>
              <a:rPr lang="ru-RU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</a:br>
            <a:r>
              <a:rPr lang="ru-RU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(ИЗВЕЩЕНИЕ + ПРЕДЛОЖЕНИЕ ПОБЕДИТЕЛЯ ЗАКУКИ)</a:t>
            </a:r>
          </a:p>
        </p:txBody>
      </p:sp>
    </p:spTree>
    <p:extLst>
      <p:ext uri="{BB962C8B-B14F-4D97-AF65-F5344CB8AC3E}">
        <p14:creationId xmlns:p14="http://schemas.microsoft.com/office/powerpoint/2010/main" val="765334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D69779DA-BD90-48DF-9F63-482AF934D483}"/>
              </a:ext>
            </a:extLst>
          </p:cNvPr>
          <p:cNvSpPr/>
          <p:nvPr/>
        </p:nvSpPr>
        <p:spPr>
          <a:xfrm>
            <a:off x="1065297" y="855386"/>
            <a:ext cx="8734909" cy="578657"/>
          </a:xfrm>
          <a:prstGeom prst="rect">
            <a:avLst/>
          </a:prstGeom>
          <a:solidFill>
            <a:srgbClr val="F5F6F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5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3E2210A-FDE4-49FC-B553-AE93EAFDB3A4}"/>
              </a:ext>
            </a:extLst>
          </p:cNvPr>
          <p:cNvSpPr txBox="1"/>
          <p:nvPr/>
        </p:nvSpPr>
        <p:spPr>
          <a:xfrm>
            <a:off x="1959491" y="914120"/>
            <a:ext cx="75701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ПОВЫШЕНИЕ </a:t>
            </a:r>
            <a:r>
              <a:rPr lang="ru-RU" sz="1600" b="1" dirty="0">
                <a:solidFill>
                  <a:srgbClr val="C00000"/>
                </a:solidFill>
                <a:latin typeface="PT Sans Narrow" pitchFamily="34" charset="-52"/>
              </a:rPr>
              <a:t>КВАЛИФИКАЦИИ </a:t>
            </a: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УЧАСТНИКОВ ЗАКУПОК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9853177C-637C-4FAC-AFA3-54B22F85337E}"/>
              </a:ext>
            </a:extLst>
          </p:cNvPr>
          <p:cNvSpPr/>
          <p:nvPr/>
        </p:nvSpPr>
        <p:spPr>
          <a:xfrm>
            <a:off x="9769211" y="-7812"/>
            <a:ext cx="904283" cy="1441855"/>
          </a:xfrm>
          <a:prstGeom prst="rect">
            <a:avLst/>
          </a:prstGeom>
          <a:solidFill>
            <a:srgbClr val="077A3E">
              <a:alpha val="6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bg1"/>
                </a:solidFill>
                <a:latin typeface="PT Sans Narrow" pitchFamily="34" charset="-52"/>
              </a:rPr>
              <a:t>4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6608468" y="5381106"/>
            <a:ext cx="3160742" cy="935132"/>
          </a:xfrm>
          <a:prstGeom prst="rect">
            <a:avLst/>
          </a:prstGeom>
          <a:solidFill>
            <a:srgbClr val="E7F2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ТРЕБУЕТСЯ НАЛИЧИЕ ОПЫТА ИСПОЛНЕНИЯ </a:t>
            </a:r>
            <a:r>
              <a:rPr lang="ru-RU" sz="1000" b="1" dirty="0">
                <a:solidFill>
                  <a:srgbClr val="C00000"/>
                </a:solidFill>
                <a:latin typeface="PT Sans Narrow" pitchFamily="34" charset="-52"/>
              </a:rPr>
              <a:t>ОДНОГО</a:t>
            </a:r>
            <a:r>
              <a:rPr lang="ru-RU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 КОНТРАКТА (44) ИЛИ ДОГОВОРА (223) НЕ МЕНЕЕ ЧЕМ НА 20 % НМЦК ПРОВОДИМОЙ ЗАКУПКИ</a:t>
            </a:r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1065297" y="1907989"/>
            <a:ext cx="2678267" cy="1942195"/>
          </a:xfrm>
          <a:prstGeom prst="rect">
            <a:avLst/>
          </a:prstGeom>
          <a:solidFill>
            <a:srgbClr val="FFF8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СПЕЦИАЛЬНАЯ ПРЕДКВАЛИФИКАЦИЯ </a:t>
            </a:r>
            <a:b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</a:b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ПРИ ОТДЕЛЬНЫХ ЗАКУПКАХ ПРИ </a:t>
            </a:r>
            <a:r>
              <a:rPr lang="ru-RU" sz="1100" b="1" dirty="0">
                <a:solidFill>
                  <a:srgbClr val="C00000"/>
                </a:solidFill>
                <a:latin typeface="PT Sans Narrow" pitchFamily="34" charset="-52"/>
              </a:rPr>
              <a:t>НЕКОТОРЫХ</a:t>
            </a: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 СПОСОБАХ ЗАКУПКИ</a:t>
            </a:r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1065299" y="4302110"/>
            <a:ext cx="2678267" cy="201412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НЕТ ПРЕДКВАЛИФИКАЦИОННЫХ ТРЕБОВАНИЙ ПРИ </a:t>
            </a:r>
            <a:r>
              <a:rPr lang="ru-RU" sz="1100" b="1" dirty="0">
                <a:solidFill>
                  <a:srgbClr val="C00000"/>
                </a:solidFill>
                <a:latin typeface="PT Sans Narrow" pitchFamily="34" charset="-52"/>
              </a:rPr>
              <a:t>ИНЫХ</a:t>
            </a: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 ЗАКУПКАХ</a:t>
            </a:r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4045558" y="4302111"/>
            <a:ext cx="2229927" cy="2014127"/>
          </a:xfrm>
          <a:prstGeom prst="rect">
            <a:avLst/>
          </a:prstGeom>
          <a:solidFill>
            <a:srgbClr val="E7F2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rgbClr val="C00000"/>
                </a:solidFill>
                <a:latin typeface="PT Sans Narrow" pitchFamily="34" charset="-52"/>
              </a:rPr>
              <a:t>УНИВЕРСАЛЬНАЯ</a:t>
            </a: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 ПРЕДКВАЛИФИКАЦИЯ </a:t>
            </a:r>
            <a:b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</a:b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ПРИ ИНЫХ ЗАКУПКАХ</a:t>
            </a:r>
          </a:p>
        </p:txBody>
      </p: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4045554" y="1907989"/>
            <a:ext cx="2229928" cy="1942195"/>
          </a:xfrm>
          <a:prstGeom prst="rect">
            <a:avLst/>
          </a:prstGeom>
          <a:solidFill>
            <a:srgbClr val="E7F2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rgbClr val="C00000"/>
                </a:solidFill>
                <a:latin typeface="PT Sans Narrow" pitchFamily="34" charset="-52"/>
              </a:rPr>
              <a:t>СПЕЦИАЛЬНАЯ</a:t>
            </a: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 ПРЕДКВАЛИФИКАЦИЯ </a:t>
            </a:r>
            <a:b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</a:b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ПРИ ОСОБО ЗНАЧИМЫХ ЗАКУПКАХ</a:t>
            </a:r>
          </a:p>
        </p:txBody>
      </p:sp>
      <p:cxnSp>
        <p:nvCxnSpPr>
          <p:cNvPr id="39" name="Прямая со стрелкой 38"/>
          <p:cNvCxnSpPr>
            <a:stCxn id="33" idx="3"/>
            <a:endCxn id="38" idx="1"/>
          </p:cNvCxnSpPr>
          <p:nvPr/>
        </p:nvCxnSpPr>
        <p:spPr>
          <a:xfrm>
            <a:off x="3743564" y="2879087"/>
            <a:ext cx="30199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>
            <a:stCxn id="35" idx="3"/>
            <a:endCxn id="36" idx="1"/>
          </p:cNvCxnSpPr>
          <p:nvPr/>
        </p:nvCxnSpPr>
        <p:spPr>
          <a:xfrm>
            <a:off x="3743567" y="5309174"/>
            <a:ext cx="301991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Прямоугольник 51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6608470" y="4302110"/>
            <a:ext cx="3160741" cy="935132"/>
          </a:xfrm>
          <a:prstGeom prst="rect">
            <a:avLst/>
          </a:prstGeom>
          <a:solidFill>
            <a:srgbClr val="E7F2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ПРИМЕНЯЕТСЯ НА ЗАКУПКАХ НМЦК  </a:t>
            </a:r>
            <a:br>
              <a:rPr lang="ru-RU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</a:br>
            <a:r>
              <a:rPr lang="ru-RU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ОТ 20 МЛН.РУБЛЕЙ (ЗАКУПКИ У МАЛОГО БИЗНЕСА ПРОВОДЯТСЯ ПРИ НМЦК </a:t>
            </a:r>
            <a:br>
              <a:rPr lang="ru-RU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</a:br>
            <a:r>
              <a:rPr lang="ru-RU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МЕНЕЕ 20 МЛН. РУБ)</a:t>
            </a:r>
          </a:p>
        </p:txBody>
      </p:sp>
      <p:cxnSp>
        <p:nvCxnSpPr>
          <p:cNvPr id="63" name="Прямая со стрелкой 62"/>
          <p:cNvCxnSpPr/>
          <p:nvPr/>
        </p:nvCxnSpPr>
        <p:spPr>
          <a:xfrm>
            <a:off x="6275484" y="4805640"/>
            <a:ext cx="301991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 стрелкой 63"/>
          <p:cNvCxnSpPr/>
          <p:nvPr/>
        </p:nvCxnSpPr>
        <p:spPr>
          <a:xfrm>
            <a:off x="6275484" y="5812704"/>
            <a:ext cx="301991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Прямоугольник 65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6577473" y="1907989"/>
            <a:ext cx="3191737" cy="935132"/>
          </a:xfrm>
          <a:prstGeom prst="rect">
            <a:avLst/>
          </a:prstGeom>
          <a:solidFill>
            <a:srgbClr val="E7F2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ПРАВИТЕЛЬСТВО РФ ПРОДОЛЖИТ ВЕСТИ  ПЕРЕЧЕНЬ СЛУЧАЕВ ТАКИХ ЗАКУПОК </a:t>
            </a:r>
            <a:br>
              <a:rPr lang="ru-RU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</a:br>
            <a:r>
              <a:rPr lang="ru-RU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И ПЕРЕЧЕНЬ ТРЕБОВАНИЙ К ИХ УЧАСТНИКАМ </a:t>
            </a:r>
          </a:p>
        </p:txBody>
      </p:sp>
      <p:sp>
        <p:nvSpPr>
          <p:cNvPr id="67" name="Прямоугольник 66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6577471" y="2986984"/>
            <a:ext cx="3191739" cy="863200"/>
          </a:xfrm>
          <a:prstGeom prst="rect">
            <a:avLst/>
          </a:prstGeom>
          <a:solidFill>
            <a:srgbClr val="E7F2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ТРЕБОВАНИЯ ПРИМЕНЯЮТСЯ ПРИ </a:t>
            </a:r>
            <a:br>
              <a:rPr lang="ru-RU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</a:br>
            <a:r>
              <a:rPr lang="ru-RU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ЛЮБЫХ СПОСОБАХ ЗАКУПОК</a:t>
            </a:r>
          </a:p>
        </p:txBody>
      </p:sp>
      <p:cxnSp>
        <p:nvCxnSpPr>
          <p:cNvPr id="68" name="Прямая со стрелкой 67"/>
          <p:cNvCxnSpPr/>
          <p:nvPr/>
        </p:nvCxnSpPr>
        <p:spPr>
          <a:xfrm>
            <a:off x="6275482" y="3418584"/>
            <a:ext cx="301991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 стрелкой 68"/>
          <p:cNvCxnSpPr/>
          <p:nvPr/>
        </p:nvCxnSpPr>
        <p:spPr>
          <a:xfrm>
            <a:off x="6275482" y="2339587"/>
            <a:ext cx="301991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497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D69779DA-BD90-48DF-9F63-482AF934D483}"/>
              </a:ext>
            </a:extLst>
          </p:cNvPr>
          <p:cNvSpPr/>
          <p:nvPr/>
        </p:nvSpPr>
        <p:spPr>
          <a:xfrm>
            <a:off x="1065297" y="855386"/>
            <a:ext cx="8734909" cy="578657"/>
          </a:xfrm>
          <a:prstGeom prst="rect">
            <a:avLst/>
          </a:prstGeom>
          <a:solidFill>
            <a:srgbClr val="F5F6F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3E2210A-FDE4-49FC-B553-AE93EAFDB3A4}"/>
              </a:ext>
            </a:extLst>
          </p:cNvPr>
          <p:cNvSpPr txBox="1"/>
          <p:nvPr/>
        </p:nvSpPr>
        <p:spPr>
          <a:xfrm>
            <a:off x="1527892" y="914121"/>
            <a:ext cx="8001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МЕРЫ ПО </a:t>
            </a:r>
            <a:r>
              <a:rPr lang="ru-RU" b="1" dirty="0">
                <a:solidFill>
                  <a:srgbClr val="C00000"/>
                </a:solidFill>
                <a:latin typeface="PT Sans Narrow" pitchFamily="34" charset="-52"/>
              </a:rPr>
              <a:t>ОПТИМИЗАЦИИ 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ЗАКУПОК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9853177C-637C-4FAC-AFA3-54B22F85337E}"/>
              </a:ext>
            </a:extLst>
          </p:cNvPr>
          <p:cNvSpPr/>
          <p:nvPr/>
        </p:nvSpPr>
        <p:spPr>
          <a:xfrm>
            <a:off x="9769211" y="-7812"/>
            <a:ext cx="904283" cy="1441855"/>
          </a:xfrm>
          <a:prstGeom prst="rect">
            <a:avLst/>
          </a:prstGeom>
          <a:solidFill>
            <a:srgbClr val="077A3E">
              <a:alpha val="6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PT Sans Narrow" pitchFamily="34" charset="-52"/>
              </a:rPr>
              <a:t>5</a:t>
            </a:r>
          </a:p>
        </p:txBody>
      </p: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1059392" y="4337067"/>
            <a:ext cx="960630" cy="2301860"/>
          </a:xfrm>
          <a:prstGeom prst="rect">
            <a:avLst/>
          </a:prstGeom>
          <a:solidFill>
            <a:srgbClr val="FFF8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В СФЕРЕ </a:t>
            </a:r>
            <a:r>
              <a:rPr lang="ru-RU" sz="1000" b="1" dirty="0">
                <a:solidFill>
                  <a:srgbClr val="C00000"/>
                </a:solidFill>
                <a:latin typeface="PT Sans Narrow" pitchFamily="34" charset="-52"/>
              </a:rPr>
              <a:t>КУЛЬТУРЫ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2247225" y="4351212"/>
            <a:ext cx="2229928" cy="1055921"/>
          </a:xfrm>
          <a:prstGeom prst="rect">
            <a:avLst/>
          </a:prstGeom>
          <a:solidFill>
            <a:srgbClr val="E7F2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ЗАКУПКИ НА СОХРАНЕНИЕ ОБЪЕКТОВ </a:t>
            </a:r>
            <a:r>
              <a:rPr lang="ru-RU" sz="1000" b="1" dirty="0">
                <a:solidFill>
                  <a:srgbClr val="C00000"/>
                </a:solidFill>
                <a:latin typeface="PT Sans Narrow" pitchFamily="34" charset="-52"/>
              </a:rPr>
              <a:t>КУЛЬТУРНОГО</a:t>
            </a:r>
            <a:r>
              <a:rPr lang="ru-RU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 </a:t>
            </a:r>
            <a:br>
              <a:rPr lang="ru-RU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</a:br>
            <a:r>
              <a:rPr lang="ru-RU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НАСЛЕДИЯ </a:t>
            </a:r>
            <a:r>
              <a:rPr lang="ru-RU" sz="1000" b="1" dirty="0">
                <a:solidFill>
                  <a:srgbClr val="C00000"/>
                </a:solidFill>
                <a:latin typeface="PT Sans Narrow" pitchFamily="34" charset="-52"/>
              </a:rPr>
              <a:t>«ПОД КЛЮЧ»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2247226" y="5484177"/>
            <a:ext cx="2229927" cy="1154751"/>
          </a:xfrm>
          <a:prstGeom prst="rect">
            <a:avLst/>
          </a:prstGeom>
          <a:solidFill>
            <a:srgbClr val="E7F2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РАСПРОСТРАНЕНИЕ ПОЛОЖЕНИЙ ОБ ОБЪЕКТАХ КУЛЬТУРНОГО НАСЛЕДИЯ НА </a:t>
            </a:r>
            <a:r>
              <a:rPr lang="ru-RU" sz="1000" b="1" dirty="0">
                <a:solidFill>
                  <a:srgbClr val="C00000"/>
                </a:solidFill>
                <a:latin typeface="PT Sans Narrow" pitchFamily="34" charset="-52"/>
              </a:rPr>
              <a:t>ВЫЯВЛЕННЫЕ</a:t>
            </a:r>
            <a:r>
              <a:rPr lang="ru-RU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 ОБЪЕКТЫ КУЛЬТУРНОГО НАСЛЕДИЯ</a:t>
            </a: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flipV="1">
            <a:off x="1055356" y="4137915"/>
            <a:ext cx="867291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2031426" y="4912532"/>
            <a:ext cx="215799" cy="381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2031426" y="6131577"/>
            <a:ext cx="215799" cy="381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4877033" y="1676613"/>
            <a:ext cx="997899" cy="2157995"/>
          </a:xfrm>
          <a:prstGeom prst="rect">
            <a:avLst/>
          </a:prstGeom>
          <a:solidFill>
            <a:srgbClr val="FFF8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СОВЕРШЕНСТВО</a:t>
            </a:r>
            <a:br>
              <a:rPr lang="ru-RU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</a:br>
            <a:r>
              <a:rPr lang="ru-RU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ВАНИЕ ПРОВЕДЕНИЯ </a:t>
            </a:r>
            <a:r>
              <a:rPr lang="ru-RU" sz="900" b="1" dirty="0">
                <a:solidFill>
                  <a:srgbClr val="C00000"/>
                </a:solidFill>
                <a:latin typeface="PT Sans Narrow" pitchFamily="34" charset="-52"/>
              </a:rPr>
              <a:t>ЦЕНТРАЛИЗОВАННЫХ</a:t>
            </a:r>
            <a:r>
              <a:rPr lang="ru-RU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 ЗАКУПОК</a:t>
            </a:r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6068848" y="1676614"/>
            <a:ext cx="1213697" cy="2153399"/>
          </a:xfrm>
          <a:prstGeom prst="rect">
            <a:avLst/>
          </a:prstGeom>
          <a:solidFill>
            <a:srgbClr val="E7F2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ВВОДИТСЯ ВОЗМОЖНОСТЬ «ПОЛНОЙ» ЦЕНТРАЛИЗАЦИИ </a:t>
            </a:r>
            <a:br>
              <a:rPr lang="ru-RU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</a:br>
            <a:r>
              <a:rPr lang="ru-RU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В ОТНОШЕНИИ </a:t>
            </a:r>
            <a:br>
              <a:rPr lang="ru-RU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</a:br>
            <a:r>
              <a:rPr lang="ru-RU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БУ И УП</a:t>
            </a:r>
          </a:p>
        </p:txBody>
      </p:sp>
      <p:cxnSp>
        <p:nvCxnSpPr>
          <p:cNvPr id="40" name="Прямая со стрелкой 39"/>
          <p:cNvCxnSpPr>
            <a:stCxn id="34" idx="3"/>
            <a:endCxn id="37" idx="1"/>
          </p:cNvCxnSpPr>
          <p:nvPr/>
        </p:nvCxnSpPr>
        <p:spPr>
          <a:xfrm flipV="1">
            <a:off x="5874932" y="2753313"/>
            <a:ext cx="193916" cy="22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V="1">
            <a:off x="4692952" y="4137916"/>
            <a:ext cx="0" cy="268052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Прямоугольник 42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4908752" y="4390060"/>
            <a:ext cx="1222864" cy="2248868"/>
          </a:xfrm>
          <a:prstGeom prst="rect">
            <a:avLst/>
          </a:prstGeom>
          <a:solidFill>
            <a:srgbClr val="FFF8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ОПТИМИЗАЦИЯ </a:t>
            </a:r>
            <a:r>
              <a:rPr lang="ru-RU" sz="1000" b="1" dirty="0">
                <a:solidFill>
                  <a:srgbClr val="C00000"/>
                </a:solidFill>
                <a:latin typeface="PT Sans Narrow" pitchFamily="34" charset="-52"/>
              </a:rPr>
              <a:t>ИЗМЕНЕНИЯ</a:t>
            </a:r>
            <a:r>
              <a:rPr lang="ru-RU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 УСЛОВИЙ КОНТРАКТОВ</a:t>
            </a:r>
          </a:p>
        </p:txBody>
      </p:sp>
      <p:sp>
        <p:nvSpPr>
          <p:cNvPr id="44" name="Прямоугольник 43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6355546" y="4395357"/>
            <a:ext cx="3413665" cy="585290"/>
          </a:xfrm>
          <a:prstGeom prst="rect">
            <a:avLst/>
          </a:prstGeom>
          <a:solidFill>
            <a:srgbClr val="E7F2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ПРИМЕНЕНИЕ ДЕЙСТВУЮЩИХ ОСНОВАНИЙ </a:t>
            </a:r>
            <a:r>
              <a:rPr lang="ru-RU" sz="1000" b="1" dirty="0">
                <a:solidFill>
                  <a:srgbClr val="C00000"/>
                </a:solidFill>
                <a:latin typeface="PT Sans Narrow" pitchFamily="34" charset="-52"/>
              </a:rPr>
              <a:t>ВНЕ ЗАВИСИМОСТИ</a:t>
            </a:r>
            <a:r>
              <a:rPr lang="ru-RU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 ОТ ИХ ВКЛЮЧЕНИЯ В КОНТРАКТ</a:t>
            </a:r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 flipV="1">
            <a:off x="4692952" y="1679630"/>
            <a:ext cx="0" cy="244572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Прямоугольник 48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6355547" y="6148146"/>
            <a:ext cx="3413664" cy="494520"/>
          </a:xfrm>
          <a:prstGeom prst="rect">
            <a:avLst/>
          </a:prstGeom>
          <a:solidFill>
            <a:srgbClr val="E7F2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УСТАНОВЛЕНИЕ </a:t>
            </a:r>
            <a:r>
              <a:rPr lang="ru-RU" sz="1000" b="1" dirty="0">
                <a:solidFill>
                  <a:srgbClr val="C00000"/>
                </a:solidFill>
                <a:latin typeface="PT Sans Narrow" pitchFamily="34" charset="-52"/>
              </a:rPr>
              <a:t>ПРАВИЛ ПРЕДОСТАВЛЕНИЯ ОБЕСПЕЧЕНИЯ</a:t>
            </a:r>
            <a:r>
              <a:rPr lang="ru-RU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 ПРИ </a:t>
            </a:r>
            <a:r>
              <a:rPr lang="ru-RU" sz="1000" b="1" dirty="0">
                <a:solidFill>
                  <a:srgbClr val="C00000"/>
                </a:solidFill>
                <a:latin typeface="PT Sans Narrow" pitchFamily="34" charset="-52"/>
              </a:rPr>
              <a:t>ИЗМЕНЕНИИ</a:t>
            </a:r>
            <a:r>
              <a:rPr lang="ru-RU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 КОНТРАКТА</a:t>
            </a:r>
          </a:p>
        </p:txBody>
      </p:sp>
      <p:cxnSp>
        <p:nvCxnSpPr>
          <p:cNvPr id="50" name="Прямая со стрелкой 49"/>
          <p:cNvCxnSpPr/>
          <p:nvPr/>
        </p:nvCxnSpPr>
        <p:spPr>
          <a:xfrm>
            <a:off x="6128341" y="4684183"/>
            <a:ext cx="215799" cy="381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/>
          <p:nvPr/>
        </p:nvCxnSpPr>
        <p:spPr>
          <a:xfrm>
            <a:off x="6139748" y="6275443"/>
            <a:ext cx="215799" cy="381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6355546" y="5102553"/>
            <a:ext cx="3413665" cy="905465"/>
          </a:xfrm>
          <a:prstGeom prst="rect">
            <a:avLst/>
          </a:prstGeom>
          <a:solidFill>
            <a:srgbClr val="E7F2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НОВЫЙ СЛУЧАЙ - ПРИ </a:t>
            </a:r>
            <a:r>
              <a:rPr lang="ru-RU" sz="1000" b="1" dirty="0">
                <a:solidFill>
                  <a:srgbClr val="C00000"/>
                </a:solidFill>
                <a:latin typeface="PT Sans Narrow" pitchFamily="34" charset="-52"/>
              </a:rPr>
              <a:t>НИОКР</a:t>
            </a:r>
            <a:r>
              <a:rPr lang="ru-RU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, ПРИ НЕВОЗМОЖНОСТИ ИСПОЛНЕНИЯ – НЕ БОЛЕЕ ЧЕМ НА 30 % ПО РЕШЕНИЮ ВЫСШЕГО ОРГАНА ИСПОЛНИТЕЛЬНОЙ ВЛАСТИ </a:t>
            </a:r>
          </a:p>
        </p:txBody>
      </p:sp>
      <p:cxnSp>
        <p:nvCxnSpPr>
          <p:cNvPr id="27" name="Прямая со стрелкой 26"/>
          <p:cNvCxnSpPr/>
          <p:nvPr/>
        </p:nvCxnSpPr>
        <p:spPr>
          <a:xfrm>
            <a:off x="6128341" y="5484177"/>
            <a:ext cx="215799" cy="381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1059393" y="1679629"/>
            <a:ext cx="1138988" cy="2138175"/>
          </a:xfrm>
          <a:prstGeom prst="rect">
            <a:avLst/>
          </a:prstGeom>
          <a:solidFill>
            <a:srgbClr val="FFF8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СОВЕРШЕНСТВОВАНИЕ ПРОВЕДЕНИЯ </a:t>
            </a:r>
            <a:r>
              <a:rPr lang="ru-RU" sz="900" b="1" dirty="0">
                <a:solidFill>
                  <a:srgbClr val="C00000"/>
                </a:solidFill>
                <a:latin typeface="PT Sans Narrow" pitchFamily="34" charset="-52"/>
              </a:rPr>
              <a:t>СОВМЕСТНЫХ</a:t>
            </a:r>
            <a:r>
              <a:rPr lang="ru-RU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 ЗАКУПОК</a:t>
            </a:r>
          </a:p>
        </p:txBody>
      </p: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2467059" y="1679630"/>
            <a:ext cx="2010093" cy="623111"/>
          </a:xfrm>
          <a:prstGeom prst="rect">
            <a:avLst/>
          </a:prstGeom>
          <a:solidFill>
            <a:srgbClr val="E7F2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ВОЗМОЖНОСТЬ УЧАСТИЯ </a:t>
            </a:r>
            <a:r>
              <a:rPr lang="ru-RU" sz="900" b="1" dirty="0">
                <a:solidFill>
                  <a:srgbClr val="C00000"/>
                </a:solidFill>
                <a:latin typeface="PT Sans Narrow" pitchFamily="34" charset="-52"/>
              </a:rPr>
              <a:t>НЕСКОЛЬКИХ УПОЛНОМОЧЕННЫХ</a:t>
            </a:r>
            <a:r>
              <a:rPr lang="ru-RU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 ОРГАНОВ</a:t>
            </a:r>
            <a:endParaRPr lang="ru-RU" sz="900" b="1" dirty="0">
              <a:solidFill>
                <a:srgbClr val="C00000"/>
              </a:solidFill>
              <a:latin typeface="PT Sans Narrow" pitchFamily="34" charset="-52"/>
            </a:endParaRPr>
          </a:p>
        </p:txBody>
      </p:sp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2467059" y="2396738"/>
            <a:ext cx="2010094" cy="906181"/>
          </a:xfrm>
          <a:prstGeom prst="rect">
            <a:avLst/>
          </a:prstGeom>
          <a:solidFill>
            <a:srgbClr val="E7F2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srgbClr val="C00000"/>
                </a:solidFill>
                <a:latin typeface="PT Sans Narrow" pitchFamily="34" charset="-52"/>
              </a:rPr>
              <a:t>ДЕТАЛИЗИРОВАНЫ</a:t>
            </a:r>
            <a:r>
              <a:rPr lang="ru-RU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 ПОЛОЖЕНИЯ О ПОРЯДКЕ УКАЗАНИЯ НАЧАЛЬНОЙ ЦЕНЫ, ПРЕДЛОЖЕНИЯ О ЦЕНЕ, ЦЕНЕ ЗАКЛЮЧАЕМОГО КОНТРАКТА</a:t>
            </a:r>
          </a:p>
        </p:txBody>
      </p:sp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2484439" y="3387459"/>
            <a:ext cx="1992714" cy="430345"/>
          </a:xfrm>
          <a:prstGeom prst="rect">
            <a:avLst/>
          </a:prstGeom>
          <a:solidFill>
            <a:srgbClr val="E7F2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ИСКЛЮЧЕНИЕ </a:t>
            </a:r>
          </a:p>
          <a:p>
            <a:pPr algn="ctr"/>
            <a:r>
              <a:rPr lang="ru-RU" sz="900" b="1" dirty="0">
                <a:solidFill>
                  <a:srgbClr val="C00000"/>
                </a:solidFill>
                <a:latin typeface="PT Sans Narrow" pitchFamily="34" charset="-52"/>
              </a:rPr>
              <a:t>ПОДЗАКОННОГО</a:t>
            </a:r>
            <a:r>
              <a:rPr lang="ru-RU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 АКТА</a:t>
            </a:r>
            <a:endParaRPr lang="ru-RU" sz="900" b="1" dirty="0">
              <a:solidFill>
                <a:srgbClr val="C00000"/>
              </a:solidFill>
              <a:latin typeface="PT Sans Narrow" pitchFamily="34" charset="-52"/>
            </a:endParaRPr>
          </a:p>
        </p:txBody>
      </p:sp>
      <p:cxnSp>
        <p:nvCxnSpPr>
          <p:cNvPr id="47" name="Прямая со стрелкой 46"/>
          <p:cNvCxnSpPr/>
          <p:nvPr/>
        </p:nvCxnSpPr>
        <p:spPr>
          <a:xfrm>
            <a:off x="2175291" y="1979922"/>
            <a:ext cx="215799" cy="381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>
            <a:off x="2171579" y="2853648"/>
            <a:ext cx="215799" cy="381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>
            <a:off x="2171579" y="3639906"/>
            <a:ext cx="215799" cy="381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Прямоугольник 53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8585471" y="1697486"/>
            <a:ext cx="1183739" cy="1131146"/>
          </a:xfrm>
          <a:prstGeom prst="rect">
            <a:avLst/>
          </a:prstGeom>
          <a:solidFill>
            <a:srgbClr val="E7F2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НЕЗАВИСИМЫЕ ГАРАНТИИ </a:t>
            </a:r>
            <a:r>
              <a:rPr lang="ru-RU" sz="900" b="1" dirty="0">
                <a:solidFill>
                  <a:srgbClr val="C00000"/>
                </a:solidFill>
                <a:latin typeface="PT Sans Narrow" pitchFamily="34" charset="-52"/>
              </a:rPr>
              <a:t>ВЭБ.РФ, РГО, ЕАБР</a:t>
            </a:r>
          </a:p>
        </p:txBody>
      </p:sp>
      <p:sp>
        <p:nvSpPr>
          <p:cNvPr id="55" name="Прямоугольник 54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8585472" y="2928082"/>
            <a:ext cx="1183738" cy="936577"/>
          </a:xfrm>
          <a:prstGeom prst="rect">
            <a:avLst/>
          </a:prstGeom>
          <a:solidFill>
            <a:srgbClr val="E7F2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«</a:t>
            </a:r>
            <a:r>
              <a:rPr lang="ru-RU" sz="900" b="1" dirty="0">
                <a:solidFill>
                  <a:srgbClr val="C00000"/>
                </a:solidFill>
                <a:latin typeface="PT Sans Narrow" pitchFamily="34" charset="-52"/>
              </a:rPr>
              <a:t>РАЗДЕЛЬНОЕ</a:t>
            </a:r>
            <a:r>
              <a:rPr lang="ru-RU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» ОБЕСПЕЧЕНИЕ ПРИ КЖЦ</a:t>
            </a:r>
          </a:p>
        </p:txBody>
      </p:sp>
      <p:cxnSp>
        <p:nvCxnSpPr>
          <p:cNvPr id="56" name="Прямая со стрелкой 55"/>
          <p:cNvCxnSpPr/>
          <p:nvPr/>
        </p:nvCxnSpPr>
        <p:spPr>
          <a:xfrm>
            <a:off x="8369672" y="2294209"/>
            <a:ext cx="215799" cy="381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/>
          <p:nvPr/>
        </p:nvCxnSpPr>
        <p:spPr>
          <a:xfrm>
            <a:off x="8369672" y="3392551"/>
            <a:ext cx="215799" cy="381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flipV="1">
            <a:off x="7498345" y="1692188"/>
            <a:ext cx="0" cy="244572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Прямоугольник 52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7714144" y="1692188"/>
            <a:ext cx="694228" cy="2172470"/>
          </a:xfrm>
          <a:prstGeom prst="rect">
            <a:avLst/>
          </a:prstGeom>
          <a:solidFill>
            <a:srgbClr val="FFF8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ОБЕСПЕЧЕНИЕ</a:t>
            </a:r>
          </a:p>
        </p:txBody>
      </p:sp>
    </p:spTree>
    <p:extLst>
      <p:ext uri="{BB962C8B-B14F-4D97-AF65-F5344CB8AC3E}">
        <p14:creationId xmlns:p14="http://schemas.microsoft.com/office/powerpoint/2010/main" val="3536243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D69779DA-BD90-48DF-9F63-482AF934D483}"/>
              </a:ext>
            </a:extLst>
          </p:cNvPr>
          <p:cNvSpPr/>
          <p:nvPr/>
        </p:nvSpPr>
        <p:spPr>
          <a:xfrm>
            <a:off x="1065297" y="855386"/>
            <a:ext cx="8734909" cy="578657"/>
          </a:xfrm>
          <a:prstGeom prst="rect">
            <a:avLst/>
          </a:prstGeom>
          <a:solidFill>
            <a:srgbClr val="F5F6F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3E2210A-FDE4-49FC-B553-AE93EAFDB3A4}"/>
              </a:ext>
            </a:extLst>
          </p:cNvPr>
          <p:cNvSpPr txBox="1"/>
          <p:nvPr/>
        </p:nvSpPr>
        <p:spPr>
          <a:xfrm>
            <a:off x="1527892" y="914121"/>
            <a:ext cx="8001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МЕРЫ ПО </a:t>
            </a:r>
            <a:r>
              <a:rPr lang="ru-RU" b="1" dirty="0">
                <a:solidFill>
                  <a:srgbClr val="C00000"/>
                </a:solidFill>
                <a:latin typeface="PT Sans Narrow" pitchFamily="34" charset="-52"/>
              </a:rPr>
              <a:t>ОПТИМИЗАЦИИ 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ЗАКУПОК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9853177C-637C-4FAC-AFA3-54B22F85337E}"/>
              </a:ext>
            </a:extLst>
          </p:cNvPr>
          <p:cNvSpPr/>
          <p:nvPr/>
        </p:nvSpPr>
        <p:spPr>
          <a:xfrm>
            <a:off x="9769211" y="-7812"/>
            <a:ext cx="904283" cy="1441855"/>
          </a:xfrm>
          <a:prstGeom prst="rect">
            <a:avLst/>
          </a:prstGeom>
          <a:solidFill>
            <a:srgbClr val="077A3E">
              <a:alpha val="6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PT Sans Narrow" pitchFamily="34" charset="-52"/>
              </a:rPr>
              <a:t>6</a:t>
            </a:r>
          </a:p>
        </p:txBody>
      </p: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1056996" y="4540172"/>
            <a:ext cx="1359898" cy="2301860"/>
          </a:xfrm>
          <a:prstGeom prst="rect">
            <a:avLst/>
          </a:prstGeom>
          <a:solidFill>
            <a:srgbClr val="FFF8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СОВЕРШЕНСТВОВАНИЕ ЗАКЛЮЧЕНИЯ </a:t>
            </a:r>
            <a:r>
              <a:rPr lang="ru-RU" sz="1100" b="1" dirty="0">
                <a:solidFill>
                  <a:srgbClr val="C00000"/>
                </a:solidFill>
                <a:latin typeface="PT Sans Narrow" pitchFamily="34" charset="-52"/>
              </a:rPr>
              <a:t>ОФСЕТНЫХ</a:t>
            </a: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 КОНТРАКТОВ</a:t>
            </a:r>
            <a:endParaRPr lang="ru-RU" sz="1100" b="1" dirty="0">
              <a:solidFill>
                <a:srgbClr val="C00000"/>
              </a:solidFill>
              <a:latin typeface="PT Sans Narrow" pitchFamily="34" charset="-52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2720473" y="4540172"/>
            <a:ext cx="1253147" cy="2301859"/>
          </a:xfrm>
          <a:prstGeom prst="rect">
            <a:avLst/>
          </a:prstGeom>
          <a:solidFill>
            <a:srgbClr val="E7F2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ВВОДИТСЯ ВОЗМОЖНОСТЬ ЗАКЛЮЧЕНИЯ ОФСЕТНОГО КОНТРАКТА НА ЗАКУПКУ </a:t>
            </a:r>
            <a:r>
              <a:rPr lang="ru-RU" sz="1100" b="1" dirty="0">
                <a:solidFill>
                  <a:srgbClr val="C00000"/>
                </a:solidFill>
                <a:latin typeface="PT Sans Narrow" pitchFamily="34" charset="-52"/>
              </a:rPr>
              <a:t>УСЛУГ</a:t>
            </a: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 </a:t>
            </a:r>
            <a:endParaRPr lang="ru-RU" sz="1100" b="1" dirty="0">
              <a:solidFill>
                <a:srgbClr val="C00000"/>
              </a:solidFill>
              <a:latin typeface="PT Sans Narrow" pitchFamily="34" charset="-52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flipV="1">
            <a:off x="1055356" y="4224657"/>
            <a:ext cx="867291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stCxn id="38" idx="3"/>
            <a:endCxn id="20" idx="1"/>
          </p:cNvCxnSpPr>
          <p:nvPr/>
        </p:nvCxnSpPr>
        <p:spPr>
          <a:xfrm>
            <a:off x="2416894" y="5691102"/>
            <a:ext cx="30357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5359106" y="1777562"/>
            <a:ext cx="1967172" cy="1281448"/>
          </a:xfrm>
          <a:prstGeom prst="rect">
            <a:avLst/>
          </a:prstGeom>
          <a:solidFill>
            <a:srgbClr val="FFF8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МЕРЫ </a:t>
            </a:r>
          </a:p>
          <a:p>
            <a:pPr algn="ctr"/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ПО ДОПОЛНИТЕЛЬНОЙ </a:t>
            </a:r>
            <a:r>
              <a:rPr lang="ru-RU" sz="1100" b="1" dirty="0">
                <a:solidFill>
                  <a:srgbClr val="C00000"/>
                </a:solidFill>
                <a:latin typeface="PT Sans Narrow" pitchFamily="34" charset="-52"/>
              </a:rPr>
              <a:t>ДЕОФШОРИЗАЦИИ</a:t>
            </a:r>
            <a:endParaRPr lang="ru-RU" sz="1100" b="1" dirty="0">
              <a:solidFill>
                <a:schemeClr val="tx1">
                  <a:lumMod val="75000"/>
                  <a:lumOff val="25000"/>
                </a:schemeClr>
              </a:solidFill>
              <a:latin typeface="PT Sans Narrow" pitchFamily="34" charset="-52"/>
            </a:endParaRPr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7498345" y="1777562"/>
            <a:ext cx="2270866" cy="1281448"/>
          </a:xfrm>
          <a:prstGeom prst="rect">
            <a:avLst/>
          </a:prstGeom>
          <a:solidFill>
            <a:srgbClr val="E7F2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У УЧАСТНИКА ЗАКУПКИ </a:t>
            </a:r>
            <a:b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</a:br>
            <a:r>
              <a:rPr lang="ru-RU" sz="1100" b="1" dirty="0">
                <a:solidFill>
                  <a:srgbClr val="C00000"/>
                </a:solidFill>
                <a:latin typeface="PT Sans Narrow" pitchFamily="34" charset="-52"/>
              </a:rPr>
              <a:t>НЕ ДОЛЖНО </a:t>
            </a: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БЫТЬ СРЕДИ УЧАСТНИКОВ (УЧРЕДИТЕЛЕЙ) </a:t>
            </a:r>
            <a:r>
              <a:rPr lang="ru-RU" sz="1100" b="1" dirty="0">
                <a:solidFill>
                  <a:srgbClr val="C00000"/>
                </a:solidFill>
                <a:latin typeface="PT Sans Narrow" pitchFamily="34" charset="-52"/>
              </a:rPr>
              <a:t>ОФШОРНЫХ КОМПАНИЙ</a:t>
            </a: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, ВЛАДЕЙЮЩИХ БОЛЕЕ 10 % АКЦИЙ (ДОЛЕЙ)</a:t>
            </a:r>
          </a:p>
        </p:txBody>
      </p:sp>
      <p:cxnSp>
        <p:nvCxnSpPr>
          <p:cNvPr id="40" name="Прямая со стрелкой 39"/>
          <p:cNvCxnSpPr>
            <a:stCxn id="34" idx="3"/>
            <a:endCxn id="37" idx="1"/>
          </p:cNvCxnSpPr>
          <p:nvPr/>
        </p:nvCxnSpPr>
        <p:spPr>
          <a:xfrm>
            <a:off x="7326278" y="2418286"/>
            <a:ext cx="172067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V="1">
            <a:off x="4189419" y="4224658"/>
            <a:ext cx="0" cy="268052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flipV="1">
            <a:off x="5052617" y="1778929"/>
            <a:ext cx="0" cy="244572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1059393" y="1777562"/>
            <a:ext cx="1359898" cy="2213853"/>
          </a:xfrm>
          <a:prstGeom prst="rect">
            <a:avLst/>
          </a:prstGeom>
          <a:solidFill>
            <a:srgbClr val="FFF8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ОПТИМИЗАЦИЯ  ВЗЫСКАНИЯ </a:t>
            </a:r>
            <a:r>
              <a:rPr lang="ru-RU" sz="1100" b="1" dirty="0">
                <a:solidFill>
                  <a:srgbClr val="C00000"/>
                </a:solidFill>
                <a:latin typeface="PT Sans Narrow" pitchFamily="34" charset="-52"/>
              </a:rPr>
              <a:t>НЕУСТОЙКИ</a:t>
            </a: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2722869" y="1777562"/>
            <a:ext cx="1970083" cy="2213854"/>
          </a:xfrm>
          <a:prstGeom prst="rect">
            <a:avLst/>
          </a:prstGeom>
          <a:solidFill>
            <a:srgbClr val="E7F2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ВВОДИТСЯ ПРАВО ЗАКАЗЧИКА ВКЛЮЧИТЬ </a:t>
            </a:r>
            <a:b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</a:b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В КОНТРАКТ УСЛОВИЕ </a:t>
            </a:r>
            <a:b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</a:b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ОБ </a:t>
            </a:r>
            <a:r>
              <a:rPr lang="ru-RU" sz="1100" b="1" dirty="0">
                <a:solidFill>
                  <a:srgbClr val="C00000"/>
                </a:solidFill>
                <a:latin typeface="PT Sans Narrow" pitchFamily="34" charset="-52"/>
              </a:rPr>
              <a:t>УМЕНЬШЕНИИ</a:t>
            </a: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 </a:t>
            </a:r>
          </a:p>
          <a:p>
            <a:pPr algn="ctr"/>
            <a:r>
              <a:rPr lang="ru-RU" sz="1100" b="1" dirty="0">
                <a:solidFill>
                  <a:srgbClr val="C00000"/>
                </a:solidFill>
                <a:latin typeface="PT Sans Narrow" pitchFamily="34" charset="-52"/>
              </a:rPr>
              <a:t>ОПЛАТЫ</a:t>
            </a: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 ПО КОНТРАКТУ НА РАЗМЕР НЕУСТОЙКИ</a:t>
            </a:r>
          </a:p>
        </p:txBody>
      </p:sp>
      <p:cxnSp>
        <p:nvCxnSpPr>
          <p:cNvPr id="32" name="Прямая со стрелкой 31"/>
          <p:cNvCxnSpPr>
            <a:stCxn id="28" idx="3"/>
            <a:endCxn id="30" idx="1"/>
          </p:cNvCxnSpPr>
          <p:nvPr/>
        </p:nvCxnSpPr>
        <p:spPr>
          <a:xfrm>
            <a:off x="2419290" y="2884489"/>
            <a:ext cx="30357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Прямоугольник 56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4405220" y="4540172"/>
            <a:ext cx="1340926" cy="2301860"/>
          </a:xfrm>
          <a:prstGeom prst="rect">
            <a:avLst/>
          </a:prstGeom>
          <a:solidFill>
            <a:srgbClr val="FFF8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ОПТИМИЗАЦИЯ ЗАКУПОК У </a:t>
            </a:r>
            <a:r>
              <a:rPr lang="ru-RU" sz="1100" b="1" dirty="0">
                <a:solidFill>
                  <a:srgbClr val="C00000"/>
                </a:solidFill>
                <a:latin typeface="PT Sans Narrow" pitchFamily="34" charset="-52"/>
              </a:rPr>
              <a:t>ЕДИНСТВЕННОГО</a:t>
            </a: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 ПОСТАВЩИКА</a:t>
            </a:r>
            <a:endParaRPr lang="ru-RU" sz="1100" b="1" dirty="0">
              <a:solidFill>
                <a:srgbClr val="C00000"/>
              </a:solidFill>
              <a:latin typeface="PT Sans Narrow" pitchFamily="34" charset="-52"/>
            </a:endParaRPr>
          </a:p>
        </p:txBody>
      </p:sp>
      <p:sp>
        <p:nvSpPr>
          <p:cNvPr id="58" name="Прямоугольник 57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5961946" y="4540171"/>
            <a:ext cx="3766327" cy="746941"/>
          </a:xfrm>
          <a:prstGeom prst="rect">
            <a:avLst/>
          </a:prstGeom>
          <a:solidFill>
            <a:srgbClr val="E7F2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ИСКЛЮЧАЮТСЯ </a:t>
            </a:r>
            <a:r>
              <a:rPr lang="ru-RU" sz="1100" b="1" dirty="0">
                <a:solidFill>
                  <a:srgbClr val="C00000"/>
                </a:solidFill>
                <a:latin typeface="PT Sans Narrow" pitchFamily="34" charset="-52"/>
              </a:rPr>
              <a:t>ЕДИНЫЕ ТРЕБОВАНИЯ </a:t>
            </a: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/>
            </a:r>
            <a:b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</a:b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К УЧАСТНИКАМ ЗАКУПОК </a:t>
            </a:r>
            <a:b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</a:b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ПРИ </a:t>
            </a:r>
            <a:r>
              <a:rPr lang="ru-RU" sz="1100" b="1" dirty="0">
                <a:solidFill>
                  <a:srgbClr val="C00000"/>
                </a:solidFill>
                <a:latin typeface="PT Sans Narrow" pitchFamily="34" charset="-52"/>
              </a:rPr>
              <a:t>ОТДЕЛЬНЫХ</a:t>
            </a: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 ЗАКУПКАХ У ЕП</a:t>
            </a:r>
            <a:endParaRPr lang="ru-RU" sz="1100" b="1" dirty="0">
              <a:solidFill>
                <a:srgbClr val="C00000"/>
              </a:solidFill>
              <a:latin typeface="PT Sans Narrow" pitchFamily="34" charset="-52"/>
            </a:endParaRPr>
          </a:p>
        </p:txBody>
      </p:sp>
      <p:sp>
        <p:nvSpPr>
          <p:cNvPr id="61" name="Прямоугольник 60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5961946" y="6080111"/>
            <a:ext cx="3766327" cy="761921"/>
          </a:xfrm>
          <a:prstGeom prst="rect">
            <a:avLst/>
          </a:prstGeom>
          <a:solidFill>
            <a:srgbClr val="E7F2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rgbClr val="C00000"/>
                </a:solidFill>
                <a:latin typeface="PT Sans Narrow" pitchFamily="34" charset="-52"/>
              </a:rPr>
              <a:t>ОПРЕДЕЛЯТЬ</a:t>
            </a: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 ЦЕНУ КОНТРАКТА </a:t>
            </a:r>
            <a:r>
              <a:rPr lang="ru-RU" sz="1100" b="1" dirty="0">
                <a:solidFill>
                  <a:srgbClr val="C00000"/>
                </a:solidFill>
                <a:latin typeface="PT Sans Narrow" pitchFamily="34" charset="-52"/>
              </a:rPr>
              <a:t>ВО ВСЕХ </a:t>
            </a: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СЛУЧАЯХ НЕОБХОДИМО ПО ПРАВИЛАМ 22 СТАТЬИ, </a:t>
            </a:r>
            <a:b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</a:b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А </a:t>
            </a:r>
            <a:r>
              <a:rPr lang="ru-RU" sz="1100" b="1" dirty="0">
                <a:solidFill>
                  <a:srgbClr val="C00000"/>
                </a:solidFill>
                <a:latin typeface="PT Sans Narrow" pitchFamily="34" charset="-52"/>
              </a:rPr>
              <a:t>ОБОСНОВЫВАТЬ</a:t>
            </a: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 - В </a:t>
            </a:r>
            <a:r>
              <a:rPr lang="ru-RU" sz="1100" b="1" dirty="0">
                <a:solidFill>
                  <a:srgbClr val="C00000"/>
                </a:solidFill>
                <a:latin typeface="PT Sans Narrow" pitchFamily="34" charset="-52"/>
              </a:rPr>
              <a:t>ОТДЕЛЬНЫХ</a:t>
            </a: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 СЛУЧАЯХ</a:t>
            </a:r>
            <a:endParaRPr lang="ru-RU" sz="1100" b="1" dirty="0">
              <a:solidFill>
                <a:srgbClr val="C00000"/>
              </a:solidFill>
              <a:latin typeface="PT Sans Narrow" pitchFamily="34" charset="-52"/>
            </a:endParaRPr>
          </a:p>
        </p:txBody>
      </p:sp>
      <p:cxnSp>
        <p:nvCxnSpPr>
          <p:cNvPr id="62" name="Прямая со стрелкой 61"/>
          <p:cNvCxnSpPr/>
          <p:nvPr/>
        </p:nvCxnSpPr>
        <p:spPr>
          <a:xfrm>
            <a:off x="5746147" y="4929181"/>
            <a:ext cx="2158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5961946" y="5389759"/>
            <a:ext cx="3766327" cy="587706"/>
          </a:xfrm>
          <a:prstGeom prst="rect">
            <a:avLst/>
          </a:prstGeom>
          <a:solidFill>
            <a:srgbClr val="E7F2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ИСКЛЮЧАЮТСЯ ВОЗМОЖНОСТЬ </a:t>
            </a:r>
            <a:r>
              <a:rPr lang="ru-RU" sz="1100" b="1" dirty="0">
                <a:solidFill>
                  <a:srgbClr val="C00000"/>
                </a:solidFill>
                <a:latin typeface="PT Sans Narrow" pitchFamily="34" charset="-52"/>
              </a:rPr>
              <a:t>ОПРЕДЕЛЕНИЯ</a:t>
            </a: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 </a:t>
            </a:r>
            <a:b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</a:b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ЕП НА ОСНОВАНИИ </a:t>
            </a:r>
            <a:r>
              <a:rPr lang="ru-RU" sz="1100" b="1" dirty="0">
                <a:solidFill>
                  <a:srgbClr val="C00000"/>
                </a:solidFill>
                <a:latin typeface="PT Sans Narrow" pitchFamily="34" charset="-52"/>
              </a:rPr>
              <a:t>АКТА СУБЪЕКТА </a:t>
            </a: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РФ (С 01.07.2023)</a:t>
            </a:r>
            <a:endParaRPr lang="ru-RU" sz="1100" b="1" dirty="0">
              <a:solidFill>
                <a:srgbClr val="C00000"/>
              </a:solidFill>
              <a:latin typeface="PT Sans Narrow" pitchFamily="34" charset="-52"/>
            </a:endParaRPr>
          </a:p>
        </p:txBody>
      </p:sp>
      <p:cxnSp>
        <p:nvCxnSpPr>
          <p:cNvPr id="29" name="Прямая со стрелкой 28"/>
          <p:cNvCxnSpPr/>
          <p:nvPr/>
        </p:nvCxnSpPr>
        <p:spPr>
          <a:xfrm>
            <a:off x="5746147" y="5691102"/>
            <a:ext cx="2158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>
            <a:off x="5746147" y="6439777"/>
            <a:ext cx="2158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5359106" y="3292250"/>
            <a:ext cx="1967172" cy="699165"/>
          </a:xfrm>
          <a:prstGeom prst="rect">
            <a:avLst/>
          </a:prstGeom>
          <a:solidFill>
            <a:srgbClr val="FFF8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spc="-3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СОВЕРШЕНСТВОВАНИЕ ЗАКУПОК У </a:t>
            </a:r>
            <a:r>
              <a:rPr lang="ru-RU" sz="1100" b="1" spc="-30" dirty="0">
                <a:solidFill>
                  <a:srgbClr val="C00000"/>
                </a:solidFill>
                <a:latin typeface="PT Sans Narrow" pitchFamily="34" charset="-52"/>
              </a:rPr>
              <a:t>УИС</a:t>
            </a:r>
            <a:r>
              <a:rPr lang="ru-RU" sz="1100" b="1" spc="-3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 И ОРГАНИЗАЦИЙ </a:t>
            </a:r>
            <a:r>
              <a:rPr lang="ru-RU" sz="1100" b="1" spc="-30" dirty="0">
                <a:solidFill>
                  <a:srgbClr val="C00000"/>
                </a:solidFill>
                <a:latin typeface="PT Sans Narrow" pitchFamily="34" charset="-52"/>
              </a:rPr>
              <a:t>ИНВАЛИДОВ</a:t>
            </a:r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xmlns="" id="{8E9B40BC-BADC-4DB8-A125-1FA9C415D19A}"/>
              </a:ext>
            </a:extLst>
          </p:cNvPr>
          <p:cNvSpPr/>
          <p:nvPr/>
        </p:nvSpPr>
        <p:spPr>
          <a:xfrm>
            <a:off x="7498345" y="3292251"/>
            <a:ext cx="2270866" cy="699165"/>
          </a:xfrm>
          <a:prstGeom prst="rect">
            <a:avLst/>
          </a:prstGeom>
          <a:solidFill>
            <a:srgbClr val="E7F2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ВВОДИТСЯ ЕДИНОЕ ПРАВИЛО О </a:t>
            </a:r>
            <a:r>
              <a:rPr lang="ru-RU" sz="1100" b="1" dirty="0">
                <a:solidFill>
                  <a:srgbClr val="C00000"/>
                </a:solidFill>
                <a:latin typeface="PT Sans Narrow" pitchFamily="34" charset="-52"/>
              </a:rPr>
              <a:t>ПОВЫШЕНИИ</a:t>
            </a:r>
            <a:r>
              <a: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-52"/>
              </a:rPr>
              <a:t> ЦЕНЫ КОНТРАКТА </a:t>
            </a:r>
            <a:r>
              <a:rPr lang="ru-RU" sz="1100" b="1" dirty="0">
                <a:solidFill>
                  <a:srgbClr val="C00000"/>
                </a:solidFill>
                <a:latin typeface="PT Sans Narrow" pitchFamily="34" charset="-52"/>
              </a:rPr>
              <a:t>ДО 15 %</a:t>
            </a:r>
          </a:p>
        </p:txBody>
      </p:sp>
      <p:cxnSp>
        <p:nvCxnSpPr>
          <p:cNvPr id="39" name="Прямая со стрелкой 38"/>
          <p:cNvCxnSpPr>
            <a:stCxn id="35" idx="3"/>
            <a:endCxn id="36" idx="1"/>
          </p:cNvCxnSpPr>
          <p:nvPr/>
        </p:nvCxnSpPr>
        <p:spPr>
          <a:xfrm>
            <a:off x="7326278" y="3641833"/>
            <a:ext cx="172067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2813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10680700" cy="75564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0160508" y="504037"/>
            <a:ext cx="298094" cy="4325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05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MRCTUF+2 Bold"/>
                <a:cs typeface="MRCTUF+2 Bold"/>
              </a:rPr>
              <a:t>7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880614" y="933805"/>
            <a:ext cx="5460518" cy="3638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05"/>
              </a:lnSpc>
              <a:spcBef>
                <a:spcPts val="0"/>
              </a:spcBef>
              <a:spcAft>
                <a:spcPts val="0"/>
              </a:spcAft>
            </a:pPr>
            <a:r>
              <a:rPr sz="2000" b="1" dirty="0">
                <a:solidFill>
                  <a:srgbClr val="404040"/>
                </a:solidFill>
                <a:latin typeface="KOPCCB+2 Bold"/>
                <a:cs typeface="KOPCCB+2 Bold"/>
              </a:rPr>
              <a:t>МЕРЫ ПО</a:t>
            </a:r>
            <a:r>
              <a:rPr sz="2000" b="1" spc="-38" dirty="0">
                <a:solidFill>
                  <a:srgbClr val="404040"/>
                </a:solidFill>
                <a:latin typeface="KOPCCB+2 Bold"/>
                <a:cs typeface="KOPCCB+2 Bold"/>
              </a:rPr>
              <a:t> </a:t>
            </a:r>
            <a:r>
              <a:rPr sz="2000" b="1" dirty="0">
                <a:solidFill>
                  <a:srgbClr val="C00000"/>
                </a:solidFill>
                <a:latin typeface="KOPCCB+2 Bold"/>
                <a:cs typeface="KOPCCB+2 Bold"/>
              </a:rPr>
              <a:t>ПОДДЕРЖКЕ </a:t>
            </a:r>
            <a:r>
              <a:rPr sz="2000" b="1" spc="-10" dirty="0">
                <a:solidFill>
                  <a:srgbClr val="C00000"/>
                </a:solidFill>
                <a:latin typeface="KOPCCB+2 Bold"/>
                <a:cs typeface="KOPCCB+2 Bold"/>
              </a:rPr>
              <a:t>УЧАСТНИКОВ</a:t>
            </a:r>
            <a:r>
              <a:rPr sz="2000" b="1" spc="15" dirty="0">
                <a:solidFill>
                  <a:srgbClr val="C00000"/>
                </a:solidFill>
                <a:latin typeface="KOPCCB+2 Bold"/>
                <a:cs typeface="KOPCCB+2 Bold"/>
              </a:rPr>
              <a:t> </a:t>
            </a:r>
            <a:r>
              <a:rPr sz="2000" b="1" spc="-11" dirty="0">
                <a:solidFill>
                  <a:srgbClr val="404040"/>
                </a:solidFill>
                <a:latin typeface="KOPCCB+2 Bold"/>
                <a:cs typeface="KOPCCB+2 Bold"/>
              </a:rPr>
              <a:t>ЗАКУПОК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500505" y="1837541"/>
            <a:ext cx="1731242" cy="2544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068"/>
              </a:lnSpc>
              <a:spcBef>
                <a:spcPts val="0"/>
              </a:spcBef>
              <a:spcAft>
                <a:spcPts val="0"/>
              </a:spcAft>
            </a:pPr>
            <a:r>
              <a:rPr sz="1600" b="1" spc="-18" dirty="0">
                <a:solidFill>
                  <a:srgbClr val="C00000"/>
                </a:solidFill>
                <a:latin typeface="KOPCCB+2 Bold"/>
                <a:cs typeface="KOPCCB+2 Bold"/>
              </a:rPr>
              <a:t>СОКРАЩЕНИЕ</a:t>
            </a:r>
            <a:r>
              <a:rPr sz="1600" b="1" dirty="0">
                <a:solidFill>
                  <a:srgbClr val="C00000"/>
                </a:solidFill>
                <a:latin typeface="KOPCCB+2 Bold"/>
                <a:cs typeface="KOPCCB+2 Bold"/>
              </a:rPr>
              <a:t> </a:t>
            </a:r>
            <a:r>
              <a:rPr sz="1600" b="1" spc="-10" dirty="0">
                <a:solidFill>
                  <a:srgbClr val="C00000"/>
                </a:solidFill>
                <a:latin typeface="KOPCCB+2 Bold"/>
                <a:cs typeface="KOPCCB+2 Bold"/>
              </a:rPr>
              <a:t>СРОКА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3871849" y="1903822"/>
            <a:ext cx="2451889" cy="9089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5572" marR="0">
              <a:lnSpc>
                <a:spcPts val="1816"/>
              </a:lnSpc>
              <a:spcBef>
                <a:spcPts val="0"/>
              </a:spcBef>
              <a:spcAft>
                <a:spcPts val="0"/>
              </a:spcAft>
            </a:pPr>
            <a:r>
              <a:rPr sz="1400" b="1" dirty="0">
                <a:solidFill>
                  <a:srgbClr val="404040"/>
                </a:solidFill>
                <a:latin typeface="KOPCCB+2 Bold"/>
                <a:cs typeface="KOPCCB+2 Bold"/>
              </a:rPr>
              <a:t>С</a:t>
            </a:r>
            <a:r>
              <a:rPr sz="1400" b="1" spc="-51" dirty="0">
                <a:solidFill>
                  <a:srgbClr val="404040"/>
                </a:solidFill>
                <a:latin typeface="KOPCCB+2 Bold"/>
                <a:cs typeface="KOPCCB+2 Bold"/>
              </a:rPr>
              <a:t> </a:t>
            </a:r>
            <a:r>
              <a:rPr sz="1400" b="1" dirty="0">
                <a:solidFill>
                  <a:srgbClr val="404040"/>
                </a:solidFill>
                <a:latin typeface="KOPCCB+2 Bold"/>
                <a:cs typeface="KOPCCB+2 Bold"/>
              </a:rPr>
              <a:t>1 ЯНВАРЯ</a:t>
            </a:r>
            <a:r>
              <a:rPr sz="1400" b="1" spc="-17" dirty="0">
                <a:solidFill>
                  <a:srgbClr val="404040"/>
                </a:solidFill>
                <a:latin typeface="KOPCCB+2 Bold"/>
                <a:cs typeface="KOPCCB+2 Bold"/>
              </a:rPr>
              <a:t> </a:t>
            </a:r>
            <a:r>
              <a:rPr sz="1400" b="1" dirty="0">
                <a:solidFill>
                  <a:srgbClr val="C00000"/>
                </a:solidFill>
                <a:latin typeface="MRCTUF+2 Bold"/>
                <a:cs typeface="MRCTUF+2 Bold"/>
              </a:rPr>
              <a:t>2022</a:t>
            </a:r>
            <a:r>
              <a:rPr sz="1400" b="1" spc="13" dirty="0">
                <a:solidFill>
                  <a:srgbClr val="C00000"/>
                </a:solidFill>
                <a:latin typeface="MRCTUF+2 Bold"/>
                <a:cs typeface="MRCTUF+2 Bold"/>
              </a:rPr>
              <a:t> </a:t>
            </a:r>
            <a:r>
              <a:rPr sz="1400" b="1" spc="-12" dirty="0">
                <a:solidFill>
                  <a:srgbClr val="404040"/>
                </a:solidFill>
                <a:latin typeface="KOPCCB+2 Bold"/>
                <a:cs typeface="KOPCCB+2 Bold"/>
              </a:rPr>
              <a:t>ГОДА</a:t>
            </a:r>
          </a:p>
          <a:p>
            <a:pPr marL="257555" marR="0">
              <a:lnSpc>
                <a:spcPts val="1679"/>
              </a:lnSpc>
              <a:spcBef>
                <a:spcPts val="0"/>
              </a:spcBef>
              <a:spcAft>
                <a:spcPts val="0"/>
              </a:spcAft>
            </a:pPr>
            <a:r>
              <a:rPr sz="1400" b="1" dirty="0">
                <a:solidFill>
                  <a:srgbClr val="404040"/>
                </a:solidFill>
                <a:latin typeface="KOPCCB+2 Bold"/>
                <a:cs typeface="KOPCCB+2 Bold"/>
              </a:rPr>
              <a:t>С</a:t>
            </a:r>
            <a:r>
              <a:rPr sz="1400" b="1" spc="-51" dirty="0">
                <a:solidFill>
                  <a:srgbClr val="404040"/>
                </a:solidFill>
                <a:latin typeface="KOPCCB+2 Bold"/>
                <a:cs typeface="KOPCCB+2 Bold"/>
              </a:rPr>
              <a:t> </a:t>
            </a:r>
            <a:r>
              <a:rPr sz="1400" b="1" dirty="0">
                <a:solidFill>
                  <a:srgbClr val="404040"/>
                </a:solidFill>
                <a:latin typeface="KOPCCB+2 Bold"/>
                <a:cs typeface="KOPCCB+2 Bold"/>
              </a:rPr>
              <a:t>30 </a:t>
            </a:r>
            <a:r>
              <a:rPr sz="1400" b="1" spc="-26" dirty="0">
                <a:solidFill>
                  <a:srgbClr val="C00000"/>
                </a:solidFill>
                <a:latin typeface="KOPCCB+2 Bold"/>
                <a:cs typeface="KOPCCB+2 Bold"/>
              </a:rPr>
              <a:t>ДО</a:t>
            </a:r>
            <a:r>
              <a:rPr sz="1400" b="1" spc="20" dirty="0">
                <a:solidFill>
                  <a:srgbClr val="C00000"/>
                </a:solidFill>
                <a:latin typeface="KOPCCB+2 Bold"/>
                <a:cs typeface="KOPCCB+2 Bold"/>
              </a:rPr>
              <a:t> </a:t>
            </a:r>
            <a:r>
              <a:rPr sz="1400" b="1" dirty="0">
                <a:solidFill>
                  <a:srgbClr val="C00000"/>
                </a:solidFill>
                <a:latin typeface="KOPCCB+2 Bold"/>
                <a:cs typeface="KOPCCB+2 Bold"/>
              </a:rPr>
              <a:t>15 </a:t>
            </a:r>
            <a:r>
              <a:rPr sz="1400" b="1" spc="-12" dirty="0">
                <a:solidFill>
                  <a:srgbClr val="404040"/>
                </a:solidFill>
                <a:latin typeface="KOPCCB+2 Bold"/>
                <a:cs typeface="KOPCCB+2 Bold"/>
              </a:rPr>
              <a:t>РАБОЧИХ</a:t>
            </a:r>
            <a:r>
              <a:rPr sz="1400" b="1" spc="-52" dirty="0">
                <a:solidFill>
                  <a:srgbClr val="404040"/>
                </a:solidFill>
                <a:latin typeface="KOPCCB+2 Bold"/>
                <a:cs typeface="KOPCCB+2 Bold"/>
              </a:rPr>
              <a:t> </a:t>
            </a:r>
            <a:r>
              <a:rPr sz="1400" b="1" dirty="0">
                <a:solidFill>
                  <a:srgbClr val="404040"/>
                </a:solidFill>
                <a:latin typeface="KOPCCB+2 Bold"/>
                <a:cs typeface="KOPCCB+2 Bold"/>
              </a:rPr>
              <a:t>ДНЕЙ</a:t>
            </a:r>
          </a:p>
          <a:p>
            <a:pPr marL="0" marR="0">
              <a:lnSpc>
                <a:spcPts val="1679"/>
              </a:lnSpc>
              <a:spcBef>
                <a:spcPts val="0"/>
              </a:spcBef>
              <a:spcAft>
                <a:spcPts val="0"/>
              </a:spcAft>
            </a:pPr>
            <a:r>
              <a:rPr sz="1400" b="1" dirty="0">
                <a:solidFill>
                  <a:srgbClr val="404040"/>
                </a:solidFill>
                <a:latin typeface="KOPCCB+2 Bold"/>
                <a:cs typeface="KOPCCB+2 Bold"/>
              </a:rPr>
              <a:t>С</a:t>
            </a:r>
            <a:r>
              <a:rPr sz="1400" b="1" spc="-51" dirty="0">
                <a:solidFill>
                  <a:srgbClr val="404040"/>
                </a:solidFill>
                <a:latin typeface="KOPCCB+2 Bold"/>
                <a:cs typeface="KOPCCB+2 Bold"/>
              </a:rPr>
              <a:t> </a:t>
            </a:r>
            <a:r>
              <a:rPr sz="1400" b="1" dirty="0">
                <a:solidFill>
                  <a:srgbClr val="404040"/>
                </a:solidFill>
                <a:latin typeface="KOPCCB+2 Bold"/>
                <a:cs typeface="KOPCCB+2 Bold"/>
              </a:rPr>
              <a:t>15 </a:t>
            </a:r>
            <a:r>
              <a:rPr sz="1400" b="1" spc="-26" dirty="0">
                <a:solidFill>
                  <a:srgbClr val="C00000"/>
                </a:solidFill>
                <a:latin typeface="KOPCCB+2 Bold"/>
                <a:cs typeface="KOPCCB+2 Bold"/>
              </a:rPr>
              <a:t>ДО</a:t>
            </a:r>
            <a:r>
              <a:rPr sz="1400" b="1" spc="20" dirty="0">
                <a:solidFill>
                  <a:srgbClr val="C00000"/>
                </a:solidFill>
                <a:latin typeface="KOPCCB+2 Bold"/>
                <a:cs typeface="KOPCCB+2 Bold"/>
              </a:rPr>
              <a:t> </a:t>
            </a:r>
            <a:r>
              <a:rPr sz="1400" b="1" dirty="0">
                <a:solidFill>
                  <a:srgbClr val="C00000"/>
                </a:solidFill>
                <a:latin typeface="KOPCCB+2 Bold"/>
                <a:cs typeface="KOPCCB+2 Bold"/>
              </a:rPr>
              <a:t>10 </a:t>
            </a:r>
            <a:r>
              <a:rPr sz="1400" b="1" spc="-12" dirty="0">
                <a:solidFill>
                  <a:srgbClr val="404040"/>
                </a:solidFill>
                <a:latin typeface="KOPCCB+2 Bold"/>
                <a:cs typeface="KOPCCB+2 Bold"/>
              </a:rPr>
              <a:t>РАБОЧИХ</a:t>
            </a:r>
            <a:r>
              <a:rPr sz="1400" b="1" spc="-48" dirty="0">
                <a:solidFill>
                  <a:srgbClr val="404040"/>
                </a:solidFill>
                <a:latin typeface="KOPCCB+2 Bold"/>
                <a:cs typeface="KOPCCB+2 Bold"/>
              </a:rPr>
              <a:t> </a:t>
            </a:r>
            <a:r>
              <a:rPr sz="1400" b="1" dirty="0">
                <a:solidFill>
                  <a:srgbClr val="404040"/>
                </a:solidFill>
                <a:latin typeface="KOPCCB+2 Bold"/>
                <a:cs typeface="KOPCCB+2 Bold"/>
              </a:rPr>
              <a:t>ДНЕЙ</a:t>
            </a:r>
            <a:r>
              <a:rPr sz="1400" b="1" spc="11" dirty="0">
                <a:solidFill>
                  <a:srgbClr val="404040"/>
                </a:solidFill>
                <a:latin typeface="KOPCCB+2 Bold"/>
                <a:cs typeface="KOPCCB+2 Bold"/>
              </a:rPr>
              <a:t> </a:t>
            </a:r>
            <a:r>
              <a:rPr sz="1400" b="1" dirty="0">
                <a:solidFill>
                  <a:srgbClr val="404040"/>
                </a:solidFill>
                <a:latin typeface="KOPCCB+2 Bold"/>
                <a:cs typeface="KOPCCB+2 Bold"/>
              </a:rPr>
              <a:t>(СМП</a:t>
            </a:r>
            <a:r>
              <a:rPr sz="1400" b="1" spc="-10" dirty="0">
                <a:solidFill>
                  <a:srgbClr val="404040"/>
                </a:solidFill>
                <a:latin typeface="KOPCCB+2 Bold"/>
                <a:cs typeface="KOPCCB+2 Bold"/>
              </a:rPr>
              <a:t> </a:t>
            </a:r>
            <a:r>
              <a:rPr sz="1400" b="1" dirty="0">
                <a:solidFill>
                  <a:srgbClr val="404040"/>
                </a:solidFill>
                <a:latin typeface="KOPCCB+2 Bold"/>
                <a:cs typeface="KOPCCB+2 Bold"/>
              </a:rPr>
              <a:t>И</a:t>
            </a:r>
          </a:p>
          <a:p>
            <a:pPr marL="896112" marR="0">
              <a:lnSpc>
                <a:spcPts val="168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spc="-13" dirty="0">
                <a:solidFill>
                  <a:srgbClr val="404040"/>
                </a:solidFill>
                <a:latin typeface="KOPCCB+2 Bold"/>
                <a:cs typeface="KOPCCB+2 Bold"/>
              </a:rPr>
              <a:t>СОНКО)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8521573" y="1956088"/>
            <a:ext cx="1309163" cy="103190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065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404040"/>
                </a:solidFill>
                <a:latin typeface="KOPCCB+2 Bold"/>
                <a:cs typeface="KOPCCB+2 Bold"/>
              </a:rPr>
              <a:t>НЕЗАВИСИМЫЕ</a:t>
            </a:r>
          </a:p>
          <a:p>
            <a:pPr marL="190500" marR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</a:pPr>
            <a:r>
              <a:rPr sz="1600" b="1" spc="-29" dirty="0">
                <a:solidFill>
                  <a:srgbClr val="404040"/>
                </a:solidFill>
                <a:latin typeface="KOPCCB+2 Bold"/>
                <a:cs typeface="KOPCCB+2 Bold"/>
              </a:rPr>
              <a:t>ГАРАНТИИ</a:t>
            </a:r>
          </a:p>
          <a:p>
            <a:pPr marL="105156" marR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</a:pPr>
            <a:r>
              <a:rPr sz="1600" b="1" spc="-13" dirty="0">
                <a:solidFill>
                  <a:srgbClr val="C00000"/>
                </a:solidFill>
                <a:latin typeface="KOPCCB+2 Bold"/>
                <a:cs typeface="KOPCCB+2 Bold"/>
              </a:rPr>
              <a:t>ВЭБ.РФ,</a:t>
            </a:r>
            <a:r>
              <a:rPr sz="1600" b="1" spc="-49" dirty="0">
                <a:solidFill>
                  <a:srgbClr val="C00000"/>
                </a:solidFill>
                <a:latin typeface="KOPCCB+2 Bold"/>
                <a:cs typeface="KOPCCB+2 Bold"/>
              </a:rPr>
              <a:t> </a:t>
            </a:r>
            <a:r>
              <a:rPr sz="1600" b="1" spc="-21" dirty="0">
                <a:solidFill>
                  <a:srgbClr val="C00000"/>
                </a:solidFill>
                <a:latin typeface="KOPCCB+2 Bold"/>
                <a:cs typeface="KOPCCB+2 Bold"/>
              </a:rPr>
              <a:t>РГО,</a:t>
            </a:r>
          </a:p>
          <a:p>
            <a:pPr marL="388620" marR="0">
              <a:lnSpc>
                <a:spcPts val="1919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C00000"/>
                </a:solidFill>
                <a:latin typeface="KOPCCB+2 Bold"/>
                <a:cs typeface="KOPCCB+2 Bold"/>
              </a:rPr>
              <a:t>ЕАБР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619377" y="2081945"/>
            <a:ext cx="1501315" cy="7566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14883" marR="0">
              <a:lnSpc>
                <a:spcPts val="2065"/>
              </a:lnSpc>
              <a:spcBef>
                <a:spcPts val="0"/>
              </a:spcBef>
              <a:spcAft>
                <a:spcPts val="0"/>
              </a:spcAft>
            </a:pPr>
            <a:r>
              <a:rPr sz="1600" b="1" spc="-21" dirty="0">
                <a:solidFill>
                  <a:srgbClr val="C00000"/>
                </a:solidFill>
                <a:latin typeface="KOPCCB+2 Bold"/>
                <a:cs typeface="KOPCCB+2 Bold"/>
              </a:rPr>
              <a:t>ОПЛАТЫ</a:t>
            </a:r>
            <a:r>
              <a:rPr sz="1600" b="1" spc="32" dirty="0">
                <a:solidFill>
                  <a:srgbClr val="C00000"/>
                </a:solidFill>
                <a:latin typeface="KOPCCB+2 Bold"/>
                <a:cs typeface="KOPCCB+2 Bold"/>
              </a:rPr>
              <a:t> </a:t>
            </a:r>
            <a:r>
              <a:rPr sz="1600" b="1" dirty="0">
                <a:solidFill>
                  <a:srgbClr val="404040"/>
                </a:solidFill>
                <a:latin typeface="KOPCCB+2 Bold"/>
                <a:cs typeface="KOPCCB+2 Bold"/>
              </a:rPr>
              <a:t>ПО</a:t>
            </a:r>
          </a:p>
          <a:p>
            <a:pPr marL="0" marR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</a:pPr>
            <a:r>
              <a:rPr sz="1600" b="1" spc="-12" dirty="0">
                <a:solidFill>
                  <a:srgbClr val="404040"/>
                </a:solidFill>
                <a:latin typeface="KOPCCB+2 Bold"/>
                <a:cs typeface="KOPCCB+2 Bold"/>
              </a:rPr>
              <a:t>«ЭЛЕКТРОННЫМ»</a:t>
            </a:r>
          </a:p>
          <a:p>
            <a:pPr marL="158496" marR="0">
              <a:lnSpc>
                <a:spcPts val="1919"/>
              </a:lnSpc>
              <a:spcBef>
                <a:spcPts val="0"/>
              </a:spcBef>
              <a:spcAft>
                <a:spcPts val="0"/>
              </a:spcAft>
            </a:pPr>
            <a:r>
              <a:rPr sz="1600" b="1" spc="-39" dirty="0">
                <a:solidFill>
                  <a:srgbClr val="404040"/>
                </a:solidFill>
                <a:latin typeface="KOPCCB+2 Bold"/>
                <a:cs typeface="KOPCCB+2 Bold"/>
              </a:rPr>
              <a:t>КОНТРАКТАМ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6993001" y="2837849"/>
            <a:ext cx="1229505" cy="3003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065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404040"/>
                </a:solidFill>
                <a:latin typeface="KOPCCB+2 Bold"/>
                <a:cs typeface="KOPCCB+2 Bold"/>
              </a:rPr>
              <a:t>ОБЕСПЕЧЕНИЕ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274953" y="3057305"/>
            <a:ext cx="2176684" cy="10322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8975" marR="0">
              <a:lnSpc>
                <a:spcPts val="2065"/>
              </a:lnSpc>
              <a:spcBef>
                <a:spcPts val="0"/>
              </a:spcBef>
              <a:spcAft>
                <a:spcPts val="0"/>
              </a:spcAft>
            </a:pPr>
            <a:r>
              <a:rPr sz="1600" b="1" spc="-15" dirty="0">
                <a:solidFill>
                  <a:srgbClr val="404040"/>
                </a:solidFill>
                <a:latin typeface="KOPCCB+2 Bold"/>
                <a:cs typeface="KOPCCB+2 Bold"/>
              </a:rPr>
              <a:t>(ПОПРАВКИ</a:t>
            </a:r>
            <a:r>
              <a:rPr sz="1600" b="1" spc="23" dirty="0">
                <a:solidFill>
                  <a:srgbClr val="404040"/>
                </a:solidFill>
                <a:latin typeface="KOPCCB+2 Bold"/>
                <a:cs typeface="KOPCCB+2 Bold"/>
              </a:rPr>
              <a:t> </a:t>
            </a:r>
            <a:r>
              <a:rPr sz="1600" b="1" dirty="0">
                <a:solidFill>
                  <a:srgbClr val="404040"/>
                </a:solidFill>
                <a:latin typeface="KOPCCB+2 Bold"/>
                <a:cs typeface="KOPCCB+2 Bold"/>
              </a:rPr>
              <a:t>ВНЕСЕНЫ</a:t>
            </a:r>
          </a:p>
          <a:p>
            <a:pPr marL="0" marR="0">
              <a:lnSpc>
                <a:spcPts val="1919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404040"/>
                </a:solidFill>
                <a:latin typeface="KOPCCB+2 Bold"/>
                <a:cs typeface="KOPCCB+2 Bold"/>
              </a:rPr>
              <a:t>В </a:t>
            </a:r>
            <a:r>
              <a:rPr sz="1600" b="1" spc="-31" dirty="0">
                <a:solidFill>
                  <a:srgbClr val="404040"/>
                </a:solidFill>
                <a:latin typeface="KOPCCB+2 Bold"/>
                <a:cs typeface="KOPCCB+2 Bold"/>
              </a:rPr>
              <a:t>РАМКАХ</a:t>
            </a:r>
            <a:r>
              <a:rPr sz="1600" b="1" spc="14" dirty="0">
                <a:solidFill>
                  <a:srgbClr val="404040"/>
                </a:solidFill>
                <a:latin typeface="KOPCCB+2 Bold"/>
                <a:cs typeface="KOPCCB+2 Bold"/>
              </a:rPr>
              <a:t> </a:t>
            </a:r>
            <a:r>
              <a:rPr sz="1600" b="1" spc="-17" dirty="0">
                <a:solidFill>
                  <a:srgbClr val="404040"/>
                </a:solidFill>
                <a:latin typeface="KOPCCB+2 Bold"/>
                <a:cs typeface="KOPCCB+2 Bold"/>
              </a:rPr>
              <a:t>ФЕДЕРАЛЬНОГО</a:t>
            </a:r>
          </a:p>
          <a:p>
            <a:pPr marL="137160" marR="0">
              <a:lnSpc>
                <a:spcPts val="1923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404040"/>
                </a:solidFill>
                <a:latin typeface="KOPCCB+2 Bold"/>
                <a:cs typeface="KOPCCB+2 Bold"/>
              </a:rPr>
              <a:t>ЗАКОНА</a:t>
            </a:r>
            <a:r>
              <a:rPr sz="1600" b="1" spc="-76" dirty="0">
                <a:solidFill>
                  <a:srgbClr val="404040"/>
                </a:solidFill>
                <a:latin typeface="KOPCCB+2 Bold"/>
                <a:cs typeface="KOPCCB+2 Bold"/>
              </a:rPr>
              <a:t> </a:t>
            </a:r>
            <a:r>
              <a:rPr sz="1600" b="1" spc="-45" dirty="0">
                <a:solidFill>
                  <a:srgbClr val="404040"/>
                </a:solidFill>
                <a:latin typeface="KOPCCB+2 Bold"/>
                <a:cs typeface="KOPCCB+2 Bold"/>
              </a:rPr>
              <a:t>ОТ</a:t>
            </a:r>
            <a:r>
              <a:rPr sz="1600" b="1" dirty="0">
                <a:solidFill>
                  <a:srgbClr val="404040"/>
                </a:solidFill>
                <a:latin typeface="KOPCCB+2 Bold"/>
                <a:cs typeface="KOPCCB+2 Bold"/>
              </a:rPr>
              <a:t> </a:t>
            </a:r>
            <a:r>
              <a:rPr sz="1600" b="1" dirty="0" smtClean="0">
                <a:solidFill>
                  <a:srgbClr val="404040"/>
                </a:solidFill>
                <a:latin typeface="KOPCCB+2 Bold"/>
                <a:cs typeface="KOPCCB+2 Bold"/>
              </a:rPr>
              <a:t>01.0</a:t>
            </a:r>
            <a:r>
              <a:rPr lang="ru-RU" sz="1600" b="1" dirty="0" smtClean="0">
                <a:solidFill>
                  <a:srgbClr val="404040"/>
                </a:solidFill>
                <a:latin typeface="KOPCCB+2 Bold"/>
                <a:cs typeface="KOPCCB+2 Bold"/>
              </a:rPr>
              <a:t>7</a:t>
            </a:r>
            <a:r>
              <a:rPr sz="1600" b="1" dirty="0" smtClean="0">
                <a:solidFill>
                  <a:srgbClr val="404040"/>
                </a:solidFill>
                <a:latin typeface="KOPCCB+2 Bold"/>
                <a:cs typeface="KOPCCB+2 Bold"/>
              </a:rPr>
              <a:t>.2021</a:t>
            </a:r>
            <a:endParaRPr sz="1600" b="1" dirty="0">
              <a:solidFill>
                <a:srgbClr val="404040"/>
              </a:solidFill>
              <a:latin typeface="KOPCCB+2 Bold"/>
              <a:cs typeface="KOPCCB+2 Bold"/>
            </a:endParaRPr>
          </a:p>
          <a:p>
            <a:pPr marL="591312" marR="0">
              <a:lnSpc>
                <a:spcPts val="1919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404040"/>
                </a:solidFill>
                <a:latin typeface="KOPCCB+2 Bold"/>
                <a:cs typeface="KOPCCB+2 Bold"/>
              </a:rPr>
              <a:t>№ </a:t>
            </a:r>
            <a:r>
              <a:rPr sz="1600" b="1" spc="-24" dirty="0">
                <a:solidFill>
                  <a:srgbClr val="404040"/>
                </a:solidFill>
                <a:latin typeface="KOPCCB+2 Bold"/>
                <a:cs typeface="KOPCCB+2 Bold"/>
              </a:rPr>
              <a:t>277</a:t>
            </a:r>
            <a:r>
              <a:rPr sz="1600" b="1" dirty="0">
                <a:solidFill>
                  <a:srgbClr val="404040"/>
                </a:solidFill>
                <a:latin typeface="MRCTUF+2 Bold"/>
                <a:cs typeface="MRCTUF+2 Bold"/>
              </a:rPr>
              <a:t>-</a:t>
            </a:r>
            <a:r>
              <a:rPr sz="1600" b="1" dirty="0">
                <a:solidFill>
                  <a:srgbClr val="404040"/>
                </a:solidFill>
                <a:latin typeface="KOPCCB+2 Bold"/>
                <a:cs typeface="KOPCCB+2 Bold"/>
              </a:rPr>
              <a:t>ФЗ)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8524621" y="3212753"/>
            <a:ext cx="1315244" cy="7566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065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404040"/>
                </a:solidFill>
                <a:latin typeface="KOPCCB+2 Bold"/>
                <a:cs typeface="KOPCCB+2 Bold"/>
              </a:rPr>
              <a:t>«</a:t>
            </a:r>
            <a:r>
              <a:rPr sz="1600" b="1" spc="-12" dirty="0">
                <a:solidFill>
                  <a:srgbClr val="C00000"/>
                </a:solidFill>
                <a:latin typeface="KOPCCB+2 Bold"/>
                <a:cs typeface="KOPCCB+2 Bold"/>
              </a:rPr>
              <a:t>РАЗДЕЛЬНОЕ</a:t>
            </a:r>
            <a:r>
              <a:rPr sz="1600" b="1" dirty="0">
                <a:solidFill>
                  <a:srgbClr val="404040"/>
                </a:solidFill>
                <a:latin typeface="KOPCCB+2 Bold"/>
                <a:cs typeface="KOPCCB+2 Bold"/>
              </a:rPr>
              <a:t>»</a:t>
            </a:r>
          </a:p>
          <a:p>
            <a:pPr marL="36576" marR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404040"/>
                </a:solidFill>
                <a:latin typeface="KOPCCB+2 Bold"/>
                <a:cs typeface="KOPCCB+2 Bold"/>
              </a:rPr>
              <a:t>ОБЕСПЕЧЕНИЕ</a:t>
            </a:r>
          </a:p>
          <a:p>
            <a:pPr marL="219456" marR="0">
              <a:lnSpc>
                <a:spcPts val="1919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404040"/>
                </a:solidFill>
                <a:latin typeface="KOPCCB+2 Bold"/>
                <a:cs typeface="KOPCCB+2 Bold"/>
              </a:rPr>
              <a:t>ПРИ </a:t>
            </a:r>
            <a:r>
              <a:rPr sz="1600" b="1" spc="-22" dirty="0">
                <a:solidFill>
                  <a:srgbClr val="404040"/>
                </a:solidFill>
                <a:latin typeface="KOPCCB+2 Bold"/>
                <a:cs typeface="KOPCCB+2 Bold"/>
              </a:rPr>
              <a:t>КЖЦ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3807840" y="3262920"/>
            <a:ext cx="2580148" cy="6668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49580" marR="0">
              <a:lnSpc>
                <a:spcPts val="1819"/>
              </a:lnSpc>
              <a:spcBef>
                <a:spcPts val="0"/>
              </a:spcBef>
              <a:spcAft>
                <a:spcPts val="0"/>
              </a:spcAft>
            </a:pPr>
            <a:r>
              <a:rPr sz="1400" b="1" dirty="0">
                <a:solidFill>
                  <a:srgbClr val="404040"/>
                </a:solidFill>
                <a:latin typeface="KOPCCB+2 Bold"/>
                <a:cs typeface="KOPCCB+2 Bold"/>
              </a:rPr>
              <a:t>С</a:t>
            </a:r>
            <a:r>
              <a:rPr sz="1400" b="1" spc="-51" dirty="0">
                <a:solidFill>
                  <a:srgbClr val="404040"/>
                </a:solidFill>
                <a:latin typeface="KOPCCB+2 Bold"/>
                <a:cs typeface="KOPCCB+2 Bold"/>
              </a:rPr>
              <a:t> </a:t>
            </a:r>
            <a:r>
              <a:rPr sz="1400" b="1" dirty="0">
                <a:solidFill>
                  <a:srgbClr val="404040"/>
                </a:solidFill>
                <a:latin typeface="KOPCCB+2 Bold"/>
                <a:cs typeface="KOPCCB+2 Bold"/>
              </a:rPr>
              <a:t>1 ЯНВАРЯ</a:t>
            </a:r>
            <a:r>
              <a:rPr sz="1400" b="1" spc="-19" dirty="0">
                <a:solidFill>
                  <a:srgbClr val="404040"/>
                </a:solidFill>
                <a:latin typeface="KOPCCB+2 Bold"/>
                <a:cs typeface="KOPCCB+2 Bold"/>
              </a:rPr>
              <a:t> </a:t>
            </a:r>
            <a:r>
              <a:rPr sz="1400" b="1" dirty="0">
                <a:solidFill>
                  <a:srgbClr val="C00000"/>
                </a:solidFill>
                <a:latin typeface="MRCTUF+2 Bold"/>
                <a:cs typeface="MRCTUF+2 Bold"/>
              </a:rPr>
              <a:t>2023</a:t>
            </a:r>
            <a:r>
              <a:rPr sz="1400" b="1" spc="13" dirty="0">
                <a:solidFill>
                  <a:srgbClr val="C00000"/>
                </a:solidFill>
                <a:latin typeface="MRCTUF+2 Bold"/>
                <a:cs typeface="MRCTUF+2 Bold"/>
              </a:rPr>
              <a:t> </a:t>
            </a:r>
            <a:r>
              <a:rPr sz="1400" b="1" spc="-12" dirty="0">
                <a:solidFill>
                  <a:srgbClr val="404040"/>
                </a:solidFill>
                <a:latin typeface="KOPCCB+2 Bold"/>
                <a:cs typeface="KOPCCB+2 Bold"/>
              </a:rPr>
              <a:t>ГОДА</a:t>
            </a:r>
          </a:p>
          <a:p>
            <a:pPr marL="480060" marR="0">
              <a:lnSpc>
                <a:spcPts val="1682"/>
              </a:lnSpc>
              <a:spcBef>
                <a:spcPts val="0"/>
              </a:spcBef>
              <a:spcAft>
                <a:spcPts val="0"/>
              </a:spcAft>
            </a:pPr>
            <a:r>
              <a:rPr sz="1400" b="1" spc="-26" dirty="0">
                <a:solidFill>
                  <a:srgbClr val="C00000"/>
                </a:solidFill>
                <a:latin typeface="KOPCCB+2 Bold"/>
                <a:cs typeface="KOPCCB+2 Bold"/>
              </a:rPr>
              <a:t>ДО</a:t>
            </a:r>
            <a:r>
              <a:rPr sz="1400" b="1" spc="20" dirty="0">
                <a:solidFill>
                  <a:srgbClr val="C00000"/>
                </a:solidFill>
                <a:latin typeface="KOPCCB+2 Bold"/>
                <a:cs typeface="KOPCCB+2 Bold"/>
              </a:rPr>
              <a:t> </a:t>
            </a:r>
            <a:r>
              <a:rPr sz="1400" b="1" dirty="0">
                <a:solidFill>
                  <a:srgbClr val="C00000"/>
                </a:solidFill>
                <a:latin typeface="KOPCCB+2 Bold"/>
                <a:cs typeface="KOPCCB+2 Bold"/>
              </a:rPr>
              <a:t>10 </a:t>
            </a:r>
            <a:r>
              <a:rPr sz="1400" b="1" spc="-12" dirty="0">
                <a:solidFill>
                  <a:srgbClr val="404040"/>
                </a:solidFill>
                <a:latin typeface="KOPCCB+2 Bold"/>
                <a:cs typeface="KOPCCB+2 Bold"/>
              </a:rPr>
              <a:t>РАБОЧИХ</a:t>
            </a:r>
            <a:r>
              <a:rPr sz="1400" b="1" spc="-40" dirty="0">
                <a:solidFill>
                  <a:srgbClr val="404040"/>
                </a:solidFill>
                <a:latin typeface="KOPCCB+2 Bold"/>
                <a:cs typeface="KOPCCB+2 Bold"/>
              </a:rPr>
              <a:t> </a:t>
            </a:r>
            <a:r>
              <a:rPr sz="1400" b="1" dirty="0">
                <a:solidFill>
                  <a:srgbClr val="404040"/>
                </a:solidFill>
                <a:latin typeface="KOPCCB+2 Bold"/>
                <a:cs typeface="KOPCCB+2 Bold"/>
              </a:rPr>
              <a:t>ДНЕЙ</a:t>
            </a:r>
          </a:p>
          <a:p>
            <a:pPr marL="0" marR="0">
              <a:lnSpc>
                <a:spcPts val="1679"/>
              </a:lnSpc>
              <a:spcBef>
                <a:spcPts val="0"/>
              </a:spcBef>
              <a:spcAft>
                <a:spcPts val="0"/>
              </a:spcAft>
            </a:pPr>
            <a:r>
              <a:rPr sz="1400" b="1" spc="-26" dirty="0">
                <a:solidFill>
                  <a:srgbClr val="C00000"/>
                </a:solidFill>
                <a:latin typeface="KOPCCB+2 Bold"/>
                <a:cs typeface="KOPCCB+2 Bold"/>
              </a:rPr>
              <a:t>ДО</a:t>
            </a:r>
            <a:r>
              <a:rPr sz="1400" b="1" spc="20" dirty="0">
                <a:solidFill>
                  <a:srgbClr val="C00000"/>
                </a:solidFill>
                <a:latin typeface="KOPCCB+2 Bold"/>
                <a:cs typeface="KOPCCB+2 Bold"/>
              </a:rPr>
              <a:t> </a:t>
            </a:r>
            <a:r>
              <a:rPr sz="1400" b="1" dirty="0">
                <a:solidFill>
                  <a:srgbClr val="C00000"/>
                </a:solidFill>
                <a:latin typeface="KOPCCB+2 Bold"/>
                <a:cs typeface="KOPCCB+2 Bold"/>
              </a:rPr>
              <a:t>7</a:t>
            </a:r>
            <a:r>
              <a:rPr sz="1400" b="1" spc="-57" dirty="0">
                <a:solidFill>
                  <a:srgbClr val="C00000"/>
                </a:solidFill>
                <a:latin typeface="KOPCCB+2 Bold"/>
                <a:cs typeface="KOPCCB+2 Bold"/>
              </a:rPr>
              <a:t> </a:t>
            </a:r>
            <a:r>
              <a:rPr sz="1400" b="1" spc="-12" dirty="0">
                <a:solidFill>
                  <a:srgbClr val="404040"/>
                </a:solidFill>
                <a:latin typeface="KOPCCB+2 Bold"/>
                <a:cs typeface="KOPCCB+2 Bold"/>
              </a:rPr>
              <a:t>РАБОЧИХ</a:t>
            </a:r>
            <a:r>
              <a:rPr sz="1400" b="1" spc="-48" dirty="0">
                <a:solidFill>
                  <a:srgbClr val="404040"/>
                </a:solidFill>
                <a:latin typeface="KOPCCB+2 Bold"/>
                <a:cs typeface="KOPCCB+2 Bold"/>
              </a:rPr>
              <a:t> </a:t>
            </a:r>
            <a:r>
              <a:rPr sz="1400" b="1" dirty="0">
                <a:solidFill>
                  <a:srgbClr val="404040"/>
                </a:solidFill>
                <a:latin typeface="KOPCCB+2 Bold"/>
                <a:cs typeface="KOPCCB+2 Bold"/>
              </a:rPr>
              <a:t>ДНЕЙ</a:t>
            </a:r>
            <a:r>
              <a:rPr sz="1400" b="1" spc="11" dirty="0">
                <a:solidFill>
                  <a:srgbClr val="404040"/>
                </a:solidFill>
                <a:latin typeface="KOPCCB+2 Bold"/>
                <a:cs typeface="KOPCCB+2 Bold"/>
              </a:rPr>
              <a:t> </a:t>
            </a:r>
            <a:r>
              <a:rPr sz="1400" b="1" dirty="0">
                <a:solidFill>
                  <a:srgbClr val="404040"/>
                </a:solidFill>
                <a:latin typeface="KOPCCB+2 Bold"/>
                <a:cs typeface="KOPCCB+2 Bold"/>
              </a:rPr>
              <a:t>(СМП</a:t>
            </a:r>
            <a:r>
              <a:rPr sz="1400" b="1" spc="-10" dirty="0">
                <a:solidFill>
                  <a:srgbClr val="404040"/>
                </a:solidFill>
                <a:latin typeface="KOPCCB+2 Bold"/>
                <a:cs typeface="KOPCCB+2 Bold"/>
              </a:rPr>
              <a:t> </a:t>
            </a:r>
            <a:r>
              <a:rPr sz="1400" b="1" dirty="0">
                <a:solidFill>
                  <a:srgbClr val="404040"/>
                </a:solidFill>
                <a:latin typeface="KOPCCB+2 Bold"/>
                <a:cs typeface="KOPCCB+2 Bold"/>
              </a:rPr>
              <a:t>И</a:t>
            </a:r>
            <a:r>
              <a:rPr sz="1400" b="1" spc="-21" dirty="0">
                <a:solidFill>
                  <a:srgbClr val="404040"/>
                </a:solidFill>
                <a:latin typeface="KOPCCB+2 Bold"/>
                <a:cs typeface="KOPCCB+2 Bold"/>
              </a:rPr>
              <a:t> </a:t>
            </a:r>
            <a:r>
              <a:rPr sz="1400" b="1" spc="-13" dirty="0">
                <a:solidFill>
                  <a:srgbClr val="404040"/>
                </a:solidFill>
                <a:latin typeface="KOPCCB+2 Bold"/>
                <a:cs typeface="KOPCCB+2 Bold"/>
              </a:rPr>
              <a:t>СОНКО)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1317371" y="4593243"/>
            <a:ext cx="2378607" cy="10319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065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404040"/>
                </a:solidFill>
                <a:latin typeface="KOPCCB+2 Bold"/>
                <a:cs typeface="KOPCCB+2 Bold"/>
              </a:rPr>
              <a:t>УВЕЛИЧЕНИЕ </a:t>
            </a:r>
            <a:r>
              <a:rPr sz="1600" b="1" spc="-15" dirty="0">
                <a:solidFill>
                  <a:srgbClr val="C00000"/>
                </a:solidFill>
                <a:latin typeface="KOPCCB+2 Bold"/>
                <a:cs typeface="KOPCCB+2 Bold"/>
              </a:rPr>
              <a:t>ДОЛИ</a:t>
            </a:r>
            <a:r>
              <a:rPr sz="1600" b="1" spc="15" dirty="0">
                <a:solidFill>
                  <a:srgbClr val="00B050"/>
                </a:solidFill>
                <a:latin typeface="KOPCCB+2 Bold"/>
                <a:cs typeface="KOPCCB+2 Bold"/>
              </a:rPr>
              <a:t> </a:t>
            </a:r>
            <a:r>
              <a:rPr sz="1600" b="1" dirty="0">
                <a:solidFill>
                  <a:srgbClr val="404040"/>
                </a:solidFill>
                <a:latin typeface="KOPCCB+2 Bold"/>
                <a:cs typeface="KOPCCB+2 Bold"/>
              </a:rPr>
              <a:t>ЗАКУПОК</a:t>
            </a:r>
          </a:p>
          <a:p>
            <a:pPr marL="262128" marR="0">
              <a:lnSpc>
                <a:spcPts val="1908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404040"/>
                </a:solidFill>
                <a:latin typeface="KOPCCB+2 Bold"/>
                <a:cs typeface="KOPCCB+2 Bold"/>
              </a:rPr>
              <a:t>У</a:t>
            </a:r>
            <a:r>
              <a:rPr sz="1600" b="1" spc="-57" dirty="0">
                <a:solidFill>
                  <a:srgbClr val="404040"/>
                </a:solidFill>
                <a:latin typeface="KOPCCB+2 Bold"/>
                <a:cs typeface="KOPCCB+2 Bold"/>
              </a:rPr>
              <a:t> </a:t>
            </a:r>
            <a:r>
              <a:rPr sz="1600" b="1" spc="-23" dirty="0">
                <a:solidFill>
                  <a:srgbClr val="404040"/>
                </a:solidFill>
                <a:latin typeface="KOPCCB+2 Bold"/>
                <a:cs typeface="KOPCCB+2 Bold"/>
              </a:rPr>
              <a:t>СУБ</a:t>
            </a:r>
            <a:r>
              <a:rPr sz="1600" b="1" dirty="0">
                <a:solidFill>
                  <a:srgbClr val="404040"/>
                </a:solidFill>
                <a:latin typeface="Calibri"/>
                <a:cs typeface="Calibri"/>
              </a:rPr>
              <a:t>Ъ</a:t>
            </a:r>
            <a:r>
              <a:rPr sz="1600" b="1" spc="-35" dirty="0">
                <a:solidFill>
                  <a:srgbClr val="404040"/>
                </a:solidFill>
                <a:latin typeface="KOPCCB+2 Bold"/>
                <a:cs typeface="KOPCCB+2 Bold"/>
              </a:rPr>
              <a:t>ЕКТОВ</a:t>
            </a:r>
            <a:r>
              <a:rPr sz="1600" b="1" spc="64" dirty="0">
                <a:solidFill>
                  <a:srgbClr val="404040"/>
                </a:solidFill>
                <a:latin typeface="KOPCCB+2 Bold"/>
                <a:cs typeface="KOPCCB+2 Bold"/>
              </a:rPr>
              <a:t> </a:t>
            </a:r>
            <a:r>
              <a:rPr sz="1600" b="1" spc="-12" dirty="0">
                <a:solidFill>
                  <a:srgbClr val="C00000"/>
                </a:solidFill>
                <a:latin typeface="KOPCCB+2 Bold"/>
                <a:cs typeface="KOPCCB+2 Bold"/>
              </a:rPr>
              <a:t>МАЛОГО</a:t>
            </a:r>
          </a:p>
          <a:p>
            <a:pPr marL="149351" marR="0">
              <a:lnSpc>
                <a:spcPts val="1932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404040"/>
                </a:solidFill>
                <a:latin typeface="KOPCCB+2 Bold"/>
                <a:cs typeface="KOPCCB+2 Bold"/>
              </a:rPr>
              <a:t>ПРЕДПРИНИМАТЕЛЬСТВА</a:t>
            </a:r>
          </a:p>
          <a:p>
            <a:pPr marL="576071" marR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404040"/>
                </a:solidFill>
                <a:latin typeface="KOPCCB+2 Bold"/>
                <a:cs typeface="KOPCCB+2 Bold"/>
              </a:rPr>
              <a:t>(С</a:t>
            </a:r>
            <a:r>
              <a:rPr sz="1600" b="1" spc="-46" dirty="0">
                <a:solidFill>
                  <a:srgbClr val="404040"/>
                </a:solidFill>
                <a:latin typeface="KOPCCB+2 Bold"/>
                <a:cs typeface="KOPCCB+2 Bold"/>
              </a:rPr>
              <a:t> </a:t>
            </a:r>
            <a:r>
              <a:rPr sz="1600" b="1" dirty="0">
                <a:solidFill>
                  <a:srgbClr val="404040"/>
                </a:solidFill>
                <a:latin typeface="KOPCCB+2 Bold"/>
                <a:cs typeface="KOPCCB+2 Bold"/>
              </a:rPr>
              <a:t>2022</a:t>
            </a:r>
            <a:r>
              <a:rPr sz="1600" b="1" spc="-27" dirty="0">
                <a:solidFill>
                  <a:srgbClr val="404040"/>
                </a:solidFill>
                <a:latin typeface="KOPCCB+2 Bold"/>
                <a:cs typeface="KOPCCB+2 Bold"/>
              </a:rPr>
              <a:t> </a:t>
            </a:r>
            <a:r>
              <a:rPr sz="1600" b="1" spc="-10" dirty="0">
                <a:solidFill>
                  <a:srgbClr val="404040"/>
                </a:solidFill>
                <a:latin typeface="KOPCCB+2 Bold"/>
                <a:cs typeface="KOPCCB+2 Bold"/>
              </a:rPr>
              <a:t>ГОДА)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4445762" y="4591084"/>
            <a:ext cx="1158651" cy="5129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065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404040"/>
                </a:solidFill>
                <a:latin typeface="KOPCCB+2 Bold"/>
                <a:cs typeface="KOPCCB+2 Bold"/>
              </a:rPr>
              <a:t>С</a:t>
            </a:r>
            <a:r>
              <a:rPr sz="1600" b="1" spc="-63" dirty="0">
                <a:solidFill>
                  <a:srgbClr val="404040"/>
                </a:solidFill>
                <a:latin typeface="KOPCCB+2 Bold"/>
                <a:cs typeface="KOPCCB+2 Bold"/>
              </a:rPr>
              <a:t> </a:t>
            </a:r>
            <a:r>
              <a:rPr sz="1600" b="1" dirty="0">
                <a:solidFill>
                  <a:srgbClr val="404040"/>
                </a:solidFill>
                <a:latin typeface="KOPCCB+2 Bold"/>
                <a:cs typeface="KOPCCB+2 Bold"/>
              </a:rPr>
              <a:t>15</a:t>
            </a:r>
            <a:r>
              <a:rPr sz="1600" b="1" spc="-24" dirty="0">
                <a:solidFill>
                  <a:srgbClr val="404040"/>
                </a:solidFill>
                <a:latin typeface="KOPCCB+2 Bold"/>
                <a:cs typeface="KOPCCB+2 Bold"/>
              </a:rPr>
              <a:t> </a:t>
            </a:r>
            <a:r>
              <a:rPr sz="1600" b="1" spc="-21" dirty="0">
                <a:solidFill>
                  <a:srgbClr val="C00000"/>
                </a:solidFill>
                <a:latin typeface="KOPCCB+2 Bold"/>
                <a:cs typeface="KOPCCB+2 Bold"/>
              </a:rPr>
              <a:t>ДО</a:t>
            </a:r>
            <a:r>
              <a:rPr sz="1600" b="1" dirty="0">
                <a:solidFill>
                  <a:srgbClr val="C00000"/>
                </a:solidFill>
                <a:latin typeface="KOPCCB+2 Bold"/>
                <a:cs typeface="KOPCCB+2 Bold"/>
              </a:rPr>
              <a:t> 25</a:t>
            </a:r>
            <a:r>
              <a:rPr sz="1600" b="1" spc="-17" dirty="0">
                <a:solidFill>
                  <a:srgbClr val="C00000"/>
                </a:solidFill>
                <a:latin typeface="KOPCCB+2 Bold"/>
                <a:cs typeface="KOPCCB+2 Bold"/>
              </a:rPr>
              <a:t> </a:t>
            </a:r>
            <a:r>
              <a:rPr sz="1600" b="1" dirty="0">
                <a:solidFill>
                  <a:srgbClr val="C00000"/>
                </a:solidFill>
                <a:latin typeface="KOPCCB+2 Bold"/>
                <a:cs typeface="KOPCCB+2 Bold"/>
              </a:rPr>
              <a:t>%</a:t>
            </a:r>
          </a:p>
          <a:p>
            <a:pPr marL="201167" marR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</a:pPr>
            <a:r>
              <a:rPr sz="1600" b="1" spc="-45" dirty="0">
                <a:solidFill>
                  <a:srgbClr val="404040"/>
                </a:solidFill>
                <a:latin typeface="KOPCCB+2 Bold"/>
                <a:cs typeface="KOPCCB+2 Bold"/>
              </a:rPr>
              <a:t>ОТ</a:t>
            </a:r>
            <a:r>
              <a:rPr sz="1600" b="1" spc="-21" dirty="0">
                <a:solidFill>
                  <a:srgbClr val="404040"/>
                </a:solidFill>
                <a:latin typeface="KOPCCB+2 Bold"/>
                <a:cs typeface="KOPCCB+2 Bold"/>
              </a:rPr>
              <a:t> </a:t>
            </a:r>
            <a:r>
              <a:rPr sz="1600" b="1" dirty="0">
                <a:solidFill>
                  <a:srgbClr val="404040"/>
                </a:solidFill>
                <a:latin typeface="KOPCCB+2 Bold"/>
                <a:cs typeface="KOPCCB+2 Bold"/>
              </a:rPr>
              <a:t>СГОЗ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8320405" y="5077240"/>
            <a:ext cx="1446589" cy="103342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6011" marR="0">
              <a:lnSpc>
                <a:spcPts val="2065"/>
              </a:lnSpc>
              <a:spcBef>
                <a:spcPts val="0"/>
              </a:spcBef>
              <a:spcAft>
                <a:spcPts val="0"/>
              </a:spcAft>
            </a:pPr>
            <a:r>
              <a:rPr sz="1600" b="1" spc="12" dirty="0">
                <a:solidFill>
                  <a:srgbClr val="404040"/>
                </a:solidFill>
                <a:latin typeface="KOPCCB+2 Bold"/>
                <a:cs typeface="KOPCCB+2 Bold"/>
              </a:rPr>
              <a:t>ИСКЛ</a:t>
            </a:r>
            <a:r>
              <a:rPr sz="1600" b="1" dirty="0">
                <a:solidFill>
                  <a:srgbClr val="404040"/>
                </a:solidFill>
                <a:latin typeface="Calibri"/>
                <a:cs typeface="Calibri"/>
              </a:rPr>
              <a:t>Ю</a:t>
            </a:r>
            <a:r>
              <a:rPr sz="1600" b="1" dirty="0">
                <a:solidFill>
                  <a:srgbClr val="404040"/>
                </a:solidFill>
                <a:latin typeface="KOPCCB+2 Bold"/>
                <a:cs typeface="KOPCCB+2 Bold"/>
              </a:rPr>
              <a:t>ЧЕНИЕ</a:t>
            </a:r>
          </a:p>
          <a:p>
            <a:pPr marL="0" marR="0">
              <a:lnSpc>
                <a:spcPts val="1932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C00000"/>
                </a:solidFill>
                <a:latin typeface="KOPCCB+2 Bold"/>
                <a:cs typeface="KOPCCB+2 Bold"/>
              </a:rPr>
              <a:t>НАИМЕНОВАНИЙ</a:t>
            </a:r>
          </a:p>
          <a:p>
            <a:pPr marL="15239" marR="0">
              <a:lnSpc>
                <a:spcPts val="1919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404040"/>
                </a:solidFill>
                <a:latin typeface="KOPCCB+2 Bold"/>
                <a:cs typeface="KOPCCB+2 Bold"/>
              </a:rPr>
              <a:t>ИЗ ПУБЛИЧНОГО</a:t>
            </a:r>
          </a:p>
          <a:p>
            <a:pPr marL="286511" marR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404040"/>
                </a:solidFill>
                <a:latin typeface="KOPCCB+2 Bold"/>
                <a:cs typeface="KOPCCB+2 Bold"/>
              </a:rPr>
              <a:t>ДОСТУПА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4413758" y="5322604"/>
            <a:ext cx="1227478" cy="127607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5635" marR="0">
              <a:lnSpc>
                <a:spcPts val="2065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404040"/>
                </a:solidFill>
                <a:latin typeface="KOPCCB+2 Bold"/>
                <a:cs typeface="KOPCCB+2 Bold"/>
              </a:rPr>
              <a:t>(СПОСОБЫ</a:t>
            </a:r>
          </a:p>
          <a:p>
            <a:pPr marL="0" marR="0">
              <a:lnSpc>
                <a:spcPts val="1919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404040"/>
                </a:solidFill>
                <a:latin typeface="KOPCCB+2 Bold"/>
                <a:cs typeface="KOPCCB+2 Bold"/>
              </a:rPr>
              <a:t>ДОСТИЖЕНИЯ</a:t>
            </a:r>
          </a:p>
          <a:p>
            <a:pPr marL="88391" marR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404040"/>
                </a:solidFill>
                <a:latin typeface="KOPCCB+2 Bold"/>
                <a:cs typeface="KOPCCB+2 Bold"/>
              </a:rPr>
              <a:t>И ПОРЯДОК</a:t>
            </a:r>
          </a:p>
          <a:p>
            <a:pPr marL="99059" marR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</a:pPr>
            <a:r>
              <a:rPr sz="1600" b="1" spc="-46" dirty="0">
                <a:solidFill>
                  <a:srgbClr val="404040"/>
                </a:solidFill>
                <a:latin typeface="KOPCCB+2 Bold"/>
                <a:cs typeface="KOPCCB+2 Bold"/>
              </a:rPr>
              <a:t>РАСЧЕТА</a:t>
            </a:r>
            <a:r>
              <a:rPr sz="1600" b="1" spc="-13" dirty="0">
                <a:solidFill>
                  <a:srgbClr val="404040"/>
                </a:solidFill>
                <a:latin typeface="KOPCCB+2 Bold"/>
                <a:cs typeface="KOPCCB+2 Bold"/>
              </a:rPr>
              <a:t> </a:t>
            </a:r>
            <a:r>
              <a:rPr sz="1600" b="1" dirty="0">
                <a:solidFill>
                  <a:srgbClr val="404040"/>
                </a:solidFill>
                <a:latin typeface="KOPCCB+2 Bold"/>
                <a:cs typeface="KOPCCB+2 Bold"/>
              </a:rPr>
              <a:t>НЕ</a:t>
            </a:r>
          </a:p>
          <a:p>
            <a:pPr marL="109727" marR="0">
              <a:lnSpc>
                <a:spcPts val="1922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404040"/>
                </a:solidFill>
                <a:latin typeface="KOPCCB+2 Bold"/>
                <a:cs typeface="KOPCCB+2 Bold"/>
              </a:rPr>
              <a:t>МЕНЯЕТСЯ)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6511798" y="5324763"/>
            <a:ext cx="1421454" cy="5442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065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404040"/>
                </a:solidFill>
                <a:latin typeface="KOPCCB+2 Bold"/>
                <a:cs typeface="KOPCCB+2 Bold"/>
              </a:rPr>
              <a:t>АНТИСАНКЦИОН</a:t>
            </a:r>
          </a:p>
          <a:p>
            <a:pPr marL="218185" marR="0">
              <a:lnSpc>
                <a:spcPts val="1919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404040"/>
                </a:solidFill>
                <a:latin typeface="KOPCCB+2 Bold"/>
                <a:cs typeface="KOPCCB+2 Bold"/>
              </a:rPr>
              <a:t>НЫЕ МЕРЫ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1202740" y="5812697"/>
            <a:ext cx="2607405" cy="5442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065"/>
              </a:lnSpc>
              <a:spcBef>
                <a:spcPts val="0"/>
              </a:spcBef>
              <a:spcAft>
                <a:spcPts val="0"/>
              </a:spcAft>
            </a:pPr>
            <a:r>
              <a:rPr sz="1600" b="1" spc="-15" dirty="0">
                <a:solidFill>
                  <a:srgbClr val="404040"/>
                </a:solidFill>
                <a:latin typeface="KOPCCB+2 Bold"/>
                <a:cs typeface="KOPCCB+2 Bold"/>
              </a:rPr>
              <a:t>(ПОПРАВКИ</a:t>
            </a:r>
            <a:r>
              <a:rPr sz="1600" b="1" spc="23" dirty="0">
                <a:solidFill>
                  <a:srgbClr val="404040"/>
                </a:solidFill>
                <a:latin typeface="KOPCCB+2 Bold"/>
                <a:cs typeface="KOPCCB+2 Bold"/>
              </a:rPr>
              <a:t> </a:t>
            </a:r>
            <a:r>
              <a:rPr sz="1600" b="1" dirty="0">
                <a:solidFill>
                  <a:srgbClr val="404040"/>
                </a:solidFill>
                <a:latin typeface="KOPCCB+2 Bold"/>
                <a:cs typeface="KOPCCB+2 Bold"/>
              </a:rPr>
              <a:t>ВНЕСЕНЫ В </a:t>
            </a:r>
            <a:r>
              <a:rPr sz="1600" b="1" spc="-31" dirty="0">
                <a:solidFill>
                  <a:srgbClr val="404040"/>
                </a:solidFill>
                <a:latin typeface="KOPCCB+2 Bold"/>
                <a:cs typeface="KOPCCB+2 Bold"/>
              </a:rPr>
              <a:t>РАМКАХ</a:t>
            </a:r>
          </a:p>
          <a:p>
            <a:pPr marL="294462" marR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</a:pPr>
            <a:r>
              <a:rPr sz="1600" b="1" spc="-17" dirty="0">
                <a:solidFill>
                  <a:srgbClr val="404040"/>
                </a:solidFill>
                <a:latin typeface="KOPCCB+2 Bold"/>
                <a:cs typeface="KOPCCB+2 Bold"/>
              </a:rPr>
              <a:t>ФЕДЕРАЛЬНОГО</a:t>
            </a:r>
            <a:r>
              <a:rPr sz="1600" b="1" spc="18" dirty="0">
                <a:solidFill>
                  <a:srgbClr val="404040"/>
                </a:solidFill>
                <a:latin typeface="KOPCCB+2 Bold"/>
                <a:cs typeface="KOPCCB+2 Bold"/>
              </a:rPr>
              <a:t> </a:t>
            </a:r>
            <a:r>
              <a:rPr sz="1600" b="1" dirty="0">
                <a:solidFill>
                  <a:srgbClr val="404040"/>
                </a:solidFill>
                <a:latin typeface="KOPCCB+2 Bold"/>
                <a:cs typeface="KOPCCB+2 Bold"/>
              </a:rPr>
              <a:t>ЗАКОНА</a:t>
            </a:r>
          </a:p>
        </p:txBody>
      </p:sp>
      <p:sp>
        <p:nvSpPr>
          <p:cNvPr id="19" name="object 19"/>
          <p:cNvSpPr txBox="1"/>
          <p:nvPr/>
        </p:nvSpPr>
        <p:spPr>
          <a:xfrm>
            <a:off x="1440815" y="6300428"/>
            <a:ext cx="2130733" cy="269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065"/>
              </a:lnSpc>
              <a:spcBef>
                <a:spcPts val="0"/>
              </a:spcBef>
              <a:spcAft>
                <a:spcPts val="0"/>
              </a:spcAft>
            </a:pPr>
            <a:r>
              <a:rPr sz="1600" b="1" spc="-45" dirty="0">
                <a:solidFill>
                  <a:srgbClr val="404040"/>
                </a:solidFill>
                <a:latin typeface="KOPCCB+2 Bold"/>
                <a:cs typeface="KOPCCB+2 Bold"/>
              </a:rPr>
              <a:t>ОТ</a:t>
            </a:r>
            <a:r>
              <a:rPr sz="1600" b="1" dirty="0">
                <a:solidFill>
                  <a:srgbClr val="404040"/>
                </a:solidFill>
                <a:latin typeface="KOPCCB+2 Bold"/>
                <a:cs typeface="KOPCCB+2 Bold"/>
              </a:rPr>
              <a:t> </a:t>
            </a:r>
            <a:r>
              <a:rPr sz="1600" b="1" dirty="0" smtClean="0">
                <a:solidFill>
                  <a:srgbClr val="404040"/>
                </a:solidFill>
                <a:latin typeface="KOPCCB+2 Bold"/>
                <a:cs typeface="KOPCCB+2 Bold"/>
              </a:rPr>
              <a:t>01.0</a:t>
            </a:r>
            <a:r>
              <a:rPr lang="ru-RU" sz="1600" b="1" dirty="0" smtClean="0">
                <a:solidFill>
                  <a:srgbClr val="404040"/>
                </a:solidFill>
                <a:latin typeface="KOPCCB+2 Bold"/>
                <a:cs typeface="KOPCCB+2 Bold"/>
              </a:rPr>
              <a:t>7</a:t>
            </a:r>
            <a:r>
              <a:rPr sz="1600" b="1" dirty="0" smtClean="0">
                <a:solidFill>
                  <a:srgbClr val="404040"/>
                </a:solidFill>
                <a:latin typeface="KOPCCB+2 Bold"/>
                <a:cs typeface="KOPCCB+2 Bold"/>
              </a:rPr>
              <a:t>.2021</a:t>
            </a:r>
            <a:r>
              <a:rPr sz="1600" b="1" spc="-40" dirty="0" smtClean="0">
                <a:solidFill>
                  <a:srgbClr val="404040"/>
                </a:solidFill>
                <a:latin typeface="KOPCCB+2 Bold"/>
                <a:cs typeface="KOPCCB+2 Bold"/>
              </a:rPr>
              <a:t> </a:t>
            </a:r>
            <a:r>
              <a:rPr sz="1600" b="1" dirty="0">
                <a:solidFill>
                  <a:srgbClr val="404040"/>
                </a:solidFill>
                <a:latin typeface="KOPCCB+2 Bold"/>
                <a:cs typeface="KOPCCB+2 Bold"/>
              </a:rPr>
              <a:t>№ </a:t>
            </a:r>
            <a:r>
              <a:rPr sz="1600" b="1" spc="-23" dirty="0">
                <a:solidFill>
                  <a:srgbClr val="404040"/>
                </a:solidFill>
                <a:latin typeface="KOPCCB+2 Bold"/>
                <a:cs typeface="KOPCCB+2 Bold"/>
              </a:rPr>
              <a:t>277</a:t>
            </a:r>
            <a:r>
              <a:rPr sz="1600" b="1" dirty="0">
                <a:solidFill>
                  <a:srgbClr val="404040"/>
                </a:solidFill>
                <a:latin typeface="MRCTUF+2 Bold"/>
                <a:cs typeface="MRCTUF+2 Bold"/>
              </a:rPr>
              <a:t>-</a:t>
            </a:r>
            <a:r>
              <a:rPr sz="1600" b="1" dirty="0">
                <a:solidFill>
                  <a:srgbClr val="404040"/>
                </a:solidFill>
                <a:latin typeface="KOPCCB+2 Bold"/>
                <a:cs typeface="KOPCCB+2 Bold"/>
              </a:rPr>
              <a:t>ФЗ)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</TotalTime>
  <Words>665</Words>
  <Application>Microsoft Office PowerPoint</Application>
  <PresentationFormat>Произвольный</PresentationFormat>
  <Paragraphs>161</Paragraphs>
  <Slides>9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MRCTUF+2 Bold</vt:lpstr>
      <vt:lpstr>PT Sans Narrow</vt:lpstr>
      <vt:lpstr>Times New Roman</vt:lpstr>
      <vt:lpstr>KOPCCB+2 Bold</vt:lpstr>
      <vt:lpstr>Arial</vt:lpstr>
      <vt:lpstr>Arial Unicode MS</vt:lpstr>
      <vt:lpstr>Calibri</vt:lpstr>
      <vt:lpstr>Theme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PowerPoint</dc:title>
  <dc:creator>ContainerAdministrator</dc:creator>
  <cp:lastModifiedBy>Грачева Светлана Германовна</cp:lastModifiedBy>
  <cp:revision>13</cp:revision>
  <dcterms:modified xsi:type="dcterms:W3CDTF">2021-09-17T10:13:50Z</dcterms:modified>
</cp:coreProperties>
</file>