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349" r:id="rId2"/>
    <p:sldId id="350" r:id="rId3"/>
    <p:sldId id="355" r:id="rId4"/>
    <p:sldId id="356" r:id="rId5"/>
    <p:sldId id="358" r:id="rId6"/>
    <p:sldId id="359" r:id="rId7"/>
    <p:sldId id="360" r:id="rId8"/>
    <p:sldId id="380" r:id="rId9"/>
    <p:sldId id="381" r:id="rId10"/>
    <p:sldId id="366" r:id="rId11"/>
    <p:sldId id="378" r:id="rId12"/>
    <p:sldId id="367" r:id="rId13"/>
    <p:sldId id="369" r:id="rId14"/>
    <p:sldId id="373" r:id="rId15"/>
    <p:sldId id="374" r:id="rId16"/>
    <p:sldId id="375" r:id="rId17"/>
    <p:sldId id="376" r:id="rId18"/>
    <p:sldId id="377" r:id="rId19"/>
    <p:sldId id="365" r:id="rId20"/>
    <p:sldId id="379" r:id="rId21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6029"/>
    <a:srgbClr val="CCFF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30" autoAdjust="0"/>
    <p:restoredTop sz="96387" autoAdjust="0"/>
  </p:normalViewPr>
  <p:slideViewPr>
    <p:cSldViewPr>
      <p:cViewPr varScale="1">
        <p:scale>
          <a:sx n="87" d="100"/>
          <a:sy n="87" d="100"/>
        </p:scale>
        <p:origin x="1296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225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4112937104210652E-2"/>
          <c:y val="2.7265516019450223E-2"/>
          <c:w val="0.81905981800633254"/>
          <c:h val="0.92129629629629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ЦФО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B57-4215-A0AF-F2EAA75F1C1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B57-4215-A0AF-F2EAA75F1C1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0B57-4215-A0AF-F2EAA75F1C1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01.07.2019</c:v>
                </c:pt>
                <c:pt idx="1">
                  <c:v>на 01.07.2020</c:v>
                </c:pt>
                <c:pt idx="2">
                  <c:v>на 01.07.2021</c:v>
                </c:pt>
              </c:strCache>
            </c:strRef>
          </c:cat>
          <c:val>
            <c:numRef>
              <c:f>Лист1!$B$2:$B$4</c:f>
              <c:numCache>
                <c:formatCode>0</c:formatCode>
                <c:ptCount val="3"/>
                <c:pt idx="0">
                  <c:v>14.7</c:v>
                </c:pt>
                <c:pt idx="1">
                  <c:v>8.75</c:v>
                </c:pt>
                <c:pt idx="2">
                  <c:v>18.68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0-4992-41B6-9C8A-75734C6E2E4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СЗФО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B57-4215-A0AF-F2EAA75F1C1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B57-4215-A0AF-F2EAA75F1C1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0B57-4215-A0AF-F2EAA75F1C1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01.07.2019</c:v>
                </c:pt>
                <c:pt idx="1">
                  <c:v>на 01.07.2020</c:v>
                </c:pt>
                <c:pt idx="2">
                  <c:v>на 01.07.2021</c:v>
                </c:pt>
              </c:strCache>
            </c:strRef>
          </c:cat>
          <c:val>
            <c:numRef>
              <c:f>Лист1!$C$2:$C$4</c:f>
              <c:numCache>
                <c:formatCode>0</c:formatCode>
                <c:ptCount val="3"/>
                <c:pt idx="0">
                  <c:v>7.29</c:v>
                </c:pt>
                <c:pt idx="1">
                  <c:v>5.04</c:v>
                </c:pt>
                <c:pt idx="2">
                  <c:v>8.76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4-4992-41B6-9C8A-75734C6E2E4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ЮФО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B57-4215-A0AF-F2EAA75F1C1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0B57-4215-A0AF-F2EAA75F1C1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0B57-4215-A0AF-F2EAA75F1C1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01.07.2019</c:v>
                </c:pt>
                <c:pt idx="1">
                  <c:v>на 01.07.2020</c:v>
                </c:pt>
                <c:pt idx="2">
                  <c:v>на 01.07.2021</c:v>
                </c:pt>
              </c:strCache>
            </c:strRef>
          </c:cat>
          <c:val>
            <c:numRef>
              <c:f>Лист1!$D$2:$D$4</c:f>
              <c:numCache>
                <c:formatCode>0</c:formatCode>
                <c:ptCount val="3"/>
                <c:pt idx="0">
                  <c:v>4.7300000000000004</c:v>
                </c:pt>
                <c:pt idx="1">
                  <c:v>2.77</c:v>
                </c:pt>
                <c:pt idx="2">
                  <c:v>7.21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6-4992-41B6-9C8A-75734C6E2E4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СКФО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B57-4215-A0AF-F2EAA75F1C1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B57-4215-A0AF-F2EAA75F1C1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0B57-4215-A0AF-F2EAA75F1C1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01.07.2019</c:v>
                </c:pt>
                <c:pt idx="1">
                  <c:v>на 01.07.2020</c:v>
                </c:pt>
                <c:pt idx="2">
                  <c:v>на 01.07.2021</c:v>
                </c:pt>
              </c:strCache>
            </c:strRef>
          </c:cat>
          <c:val>
            <c:numRef>
              <c:f>Лист1!$E$2:$E$4</c:f>
              <c:numCache>
                <c:formatCode>0</c:formatCode>
                <c:ptCount val="3"/>
                <c:pt idx="0">
                  <c:v>3.21</c:v>
                </c:pt>
                <c:pt idx="1">
                  <c:v>4.6100000000000003</c:v>
                </c:pt>
                <c:pt idx="2">
                  <c:v>5.0199999999999996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0-72FC-4E9F-9B87-79A7AAA837A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ПФО</c:v>
                </c:pt>
              </c:strCache>
            </c:strRef>
          </c:tx>
          <c:spPr>
            <a:solidFill>
              <a:srgbClr val="339966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B57-4215-A0AF-F2EAA75F1C1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-1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0B57-4215-A0AF-F2EAA75F1C1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-2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0B57-4215-A0AF-F2EAA75F1C1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01.07.2019</c:v>
                </c:pt>
                <c:pt idx="1">
                  <c:v>на 01.07.2020</c:v>
                </c:pt>
                <c:pt idx="2">
                  <c:v>на 01.07.2021</c:v>
                </c:pt>
              </c:strCache>
            </c:strRef>
          </c:cat>
          <c:val>
            <c:numRef>
              <c:f>Лист1!$F$2:$F$4</c:f>
              <c:numCache>
                <c:formatCode>0</c:formatCode>
                <c:ptCount val="3"/>
                <c:pt idx="0">
                  <c:v>3.04</c:v>
                </c:pt>
                <c:pt idx="1">
                  <c:v>-1.43</c:v>
                </c:pt>
                <c:pt idx="2">
                  <c:v>-1.64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4-72FC-4E9F-9B87-79A7AAA837A7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УФО</c:v>
                </c:pt>
              </c:strCache>
            </c:strRef>
          </c:tx>
          <c:spPr>
            <a:solidFill>
              <a:srgbClr val="C3D69B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B57-4215-A0AF-F2EAA75F1C1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0B57-4215-A0AF-F2EAA75F1C1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0B57-4215-A0AF-F2EAA75F1C1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01.07.2019</c:v>
                </c:pt>
                <c:pt idx="1">
                  <c:v>на 01.07.2020</c:v>
                </c:pt>
                <c:pt idx="2">
                  <c:v>на 01.07.2021</c:v>
                </c:pt>
              </c:strCache>
            </c:strRef>
          </c:cat>
          <c:val>
            <c:numRef>
              <c:f>Лист1!$G$2:$G$4</c:f>
              <c:numCache>
                <c:formatCode>0</c:formatCode>
                <c:ptCount val="3"/>
                <c:pt idx="0">
                  <c:v>2.4300000000000002</c:v>
                </c:pt>
                <c:pt idx="1">
                  <c:v>10.95</c:v>
                </c:pt>
                <c:pt idx="2">
                  <c:v>9.18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5-72FC-4E9F-9B87-79A7AAA837A7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СФО</c:v>
                </c:pt>
              </c:strCache>
            </c:strRef>
          </c:tx>
          <c:spPr>
            <a:solidFill>
              <a:srgbClr val="829ECB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B57-4215-A0AF-F2EAA75F1C1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0B57-4215-A0AF-F2EAA75F1C1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0B57-4215-A0AF-F2EAA75F1C1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01.07.2019</c:v>
                </c:pt>
                <c:pt idx="1">
                  <c:v>на 01.07.2020</c:v>
                </c:pt>
                <c:pt idx="2">
                  <c:v>на 01.07.2021</c:v>
                </c:pt>
              </c:strCache>
            </c:strRef>
          </c:cat>
          <c:val>
            <c:numRef>
              <c:f>Лист1!$H$2:$H$4</c:f>
              <c:numCache>
                <c:formatCode>0</c:formatCode>
                <c:ptCount val="3"/>
                <c:pt idx="0">
                  <c:v>2.78</c:v>
                </c:pt>
                <c:pt idx="1">
                  <c:v>1.71</c:v>
                </c:pt>
                <c:pt idx="2">
                  <c:v>11.16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6-72FC-4E9F-9B87-79A7AAA837A7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ДФО</c:v>
                </c:pt>
              </c:strCache>
            </c:strRef>
          </c:tx>
          <c:spPr>
            <a:solidFill>
              <a:srgbClr val="BC7878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7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B57-4215-A0AF-F2EAA75F1C16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0B57-4215-A0AF-F2EAA75F1C16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0B57-4215-A0AF-F2EAA75F1C1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на 01.07.2019</c:v>
                </c:pt>
                <c:pt idx="1">
                  <c:v>на 01.07.2020</c:v>
                </c:pt>
                <c:pt idx="2">
                  <c:v>на 01.07.2021</c:v>
                </c:pt>
              </c:strCache>
            </c:strRef>
          </c:cat>
          <c:val>
            <c:numRef>
              <c:f>Лист1!$I$2:$I$4</c:f>
              <c:numCache>
                <c:formatCode>0</c:formatCode>
                <c:ptCount val="3"/>
                <c:pt idx="0">
                  <c:v>6.72</c:v>
                </c:pt>
                <c:pt idx="1">
                  <c:v>2.48</c:v>
                </c:pt>
                <c:pt idx="2">
                  <c:v>3.72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7-72FC-4E9F-9B87-79A7AAA837A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shape val="cylinder"/>
        <c:axId val="70954368"/>
        <c:axId val="70972544"/>
        <c:axId val="0"/>
      </c:bar3DChart>
      <c:catAx>
        <c:axId val="70954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05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70972544"/>
        <c:crosses val="autoZero"/>
        <c:auto val="0"/>
        <c:lblAlgn val="ctr"/>
        <c:lblOffset val="600"/>
        <c:noMultiLvlLbl val="0"/>
      </c:catAx>
      <c:valAx>
        <c:axId val="70972544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709543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583853885504224"/>
          <c:y val="8.3704743948951638E-2"/>
          <c:w val="0.12196223299166065"/>
          <c:h val="0.7367437756900258"/>
        </c:manualLayout>
      </c:layout>
      <c:overlay val="0"/>
      <c:txPr>
        <a:bodyPr/>
        <a:lstStyle/>
        <a:p>
          <a:pPr>
            <a:defRPr sz="10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163347288152421"/>
          <c:y val="3.4414905981232952E-2"/>
          <c:w val="0.87836652711847585"/>
          <c:h val="0.828642972333940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D1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4BACC6">
                  <a:lumMod val="75000"/>
                </a:srgbClr>
              </a:solidFill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2-BC67-46A6-8F7B-83900922F250}"/>
              </c:ext>
            </c:extLst>
          </c:dPt>
          <c:dPt>
            <c:idx val="1"/>
            <c:invertIfNegative val="0"/>
            <c:bubble3D val="0"/>
            <c:spPr>
              <a:solidFill>
                <a:srgbClr val="9BBB59">
                  <a:lumMod val="40000"/>
                  <a:lumOff val="60000"/>
                </a:srgbClr>
              </a:solidFill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1-BC67-46A6-8F7B-83900922F250}"/>
              </c:ext>
            </c:extLst>
          </c:dPt>
          <c:dLbls>
            <c:dLbl>
              <c:idx val="0"/>
              <c:layout>
                <c:manualLayout>
                  <c:x val="2.6695160188477639E-2"/>
                  <c:y val="-8.3986189343456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C67-46A6-8F7B-83900922F250}"/>
                </c:ext>
              </c:extLst>
            </c:dLbl>
            <c:dLbl>
              <c:idx val="1"/>
              <c:layout>
                <c:manualLayout>
                  <c:x val="4.1525804737631886E-2"/>
                  <c:y val="-7.56431459515767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C67-46A6-8F7B-83900922F25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на 01.01.2021</c:v>
                </c:pt>
                <c:pt idx="1">
                  <c:v>на 01.07.2021</c:v>
                </c:pt>
              </c:strCache>
            </c:strRef>
          </c:cat>
          <c:val>
            <c:numRef>
              <c:f>Лист1!$B$2:$B$3</c:f>
              <c:numCache>
                <c:formatCode>#\ ##0.0</c:formatCode>
                <c:ptCount val="2"/>
                <c:pt idx="0">
                  <c:v>387.4</c:v>
                </c:pt>
                <c:pt idx="1">
                  <c:v>352.3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3-BC67-46A6-8F7B-83900922F2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6748288"/>
        <c:axId val="76749824"/>
        <c:axId val="0"/>
      </c:bar3DChart>
      <c:catAx>
        <c:axId val="767482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6749824"/>
        <c:crosses val="autoZero"/>
        <c:auto val="1"/>
        <c:lblAlgn val="ctr"/>
        <c:lblOffset val="100"/>
        <c:noMultiLvlLbl val="0"/>
      </c:catAx>
      <c:valAx>
        <c:axId val="76749824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crossAx val="7674828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2910022651046513"/>
          <c:y val="0.875653232079312"/>
          <c:w val="0.59571727897748128"/>
          <c:h val="0.1174627953806918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baseline="0">
          <a:latin typeface="Times New Roman" panose="02020603050405020304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545977438068944"/>
          <c:y val="6.6285091130694168E-2"/>
          <c:w val="0.74001086743183031"/>
          <c:h val="0.7496182373647873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01.07.2021</c:v>
                </c:pt>
              </c:strCache>
            </c:strRef>
          </c:tx>
          <c:spPr>
            <a:solidFill>
              <a:srgbClr val="C3D69B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5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ДФО</c:v>
                </c:pt>
                <c:pt idx="1">
                  <c:v>СФО</c:v>
                </c:pt>
                <c:pt idx="2">
                  <c:v>УФО</c:v>
                </c:pt>
                <c:pt idx="3">
                  <c:v>ПФО</c:v>
                </c:pt>
                <c:pt idx="4">
                  <c:v>СКФО</c:v>
                </c:pt>
                <c:pt idx="5">
                  <c:v>ЮФО</c:v>
                </c:pt>
                <c:pt idx="6">
                  <c:v>СЗФО</c:v>
                </c:pt>
                <c:pt idx="7">
                  <c:v>ЦФО</c:v>
                </c:pt>
              </c:strCache>
            </c:strRef>
          </c:cat>
          <c:val>
            <c:numRef>
              <c:f>Лист1!$B$2:$B$9</c:f>
              <c:numCache>
                <c:formatCode>#,##0.0</c:formatCode>
                <c:ptCount val="8"/>
                <c:pt idx="0">
                  <c:v>24.46</c:v>
                </c:pt>
                <c:pt idx="1">
                  <c:v>62.08</c:v>
                </c:pt>
                <c:pt idx="2">
                  <c:v>12.24</c:v>
                </c:pt>
                <c:pt idx="3">
                  <c:v>109.71</c:v>
                </c:pt>
                <c:pt idx="4">
                  <c:v>7.48</c:v>
                </c:pt>
                <c:pt idx="5">
                  <c:v>32.880000000000003</c:v>
                </c:pt>
                <c:pt idx="6">
                  <c:v>23.44</c:v>
                </c:pt>
                <c:pt idx="7">
                  <c:v>80.010000000000005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0-6C19-457B-8EB3-B57EBD71008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01.07.2020</c:v>
                </c:pt>
              </c:strCache>
            </c:strRef>
          </c:tx>
          <c:spPr>
            <a:solidFill>
              <a:srgbClr val="31859C"/>
            </a:solidFill>
          </c:spPr>
          <c:invertIfNegative val="0"/>
          <c:dLbls>
            <c:dLbl>
              <c:idx val="8"/>
              <c:layout>
                <c:manualLayout>
                  <c:x val="-2.7777777777777809E-3"/>
                  <c:y val="-9.25925925925926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19-457B-8EB3-B57EBD710082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5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ДФО</c:v>
                </c:pt>
                <c:pt idx="1">
                  <c:v>СФО</c:v>
                </c:pt>
                <c:pt idx="2">
                  <c:v>УФО</c:v>
                </c:pt>
                <c:pt idx="3">
                  <c:v>ПФО</c:v>
                </c:pt>
                <c:pt idx="4">
                  <c:v>СКФО</c:v>
                </c:pt>
                <c:pt idx="5">
                  <c:v>ЮФО</c:v>
                </c:pt>
                <c:pt idx="6">
                  <c:v>СЗФО</c:v>
                </c:pt>
                <c:pt idx="7">
                  <c:v>ЦФО</c:v>
                </c:pt>
              </c:strCache>
            </c:strRef>
          </c:cat>
          <c:val>
            <c:numRef>
              <c:f>Лист1!$C$2:$C$9</c:f>
              <c:numCache>
                <c:formatCode>#,##0.0</c:formatCode>
                <c:ptCount val="8"/>
                <c:pt idx="0">
                  <c:v>25.36</c:v>
                </c:pt>
                <c:pt idx="1">
                  <c:v>66.47</c:v>
                </c:pt>
                <c:pt idx="2">
                  <c:v>11.44</c:v>
                </c:pt>
                <c:pt idx="3">
                  <c:v>112.56</c:v>
                </c:pt>
                <c:pt idx="4">
                  <c:v>8.26</c:v>
                </c:pt>
                <c:pt idx="5">
                  <c:v>34.94</c:v>
                </c:pt>
                <c:pt idx="6">
                  <c:v>26.91</c:v>
                </c:pt>
                <c:pt idx="7">
                  <c:v>84.03</c:v>
                </c:pt>
              </c:numCache>
            </c:numRef>
          </c:val>
          <c:extLst xmlns:c16="http://schemas.microsoft.com/office/drawing/2014/chart" xmlns:c15="http://schemas.microsoft.com/office/drawing/2012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2-6C19-457B-8EB3-B57EBD7100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gapDepth val="147"/>
        <c:shape val="cylinder"/>
        <c:axId val="75651328"/>
        <c:axId val="75661312"/>
        <c:axId val="0"/>
      </c:bar3DChart>
      <c:catAx>
        <c:axId val="756513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75661312"/>
        <c:crosses val="autoZero"/>
        <c:auto val="1"/>
        <c:lblAlgn val="ctr"/>
        <c:lblOffset val="100"/>
        <c:noMultiLvlLbl val="0"/>
      </c:catAx>
      <c:valAx>
        <c:axId val="75661312"/>
        <c:scaling>
          <c:orientation val="minMax"/>
        </c:scaling>
        <c:delete val="0"/>
        <c:axPos val="b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 sz="105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75651328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05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05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16572054513738685"/>
          <c:y val="0.90403449767835986"/>
          <c:w val="0.46577678658566801"/>
          <c:h val="7.1320412794380603E-2"/>
        </c:manualLayout>
      </c:layout>
      <c:overlay val="0"/>
      <c:txPr>
        <a:bodyPr/>
        <a:lstStyle/>
        <a:p>
          <a:pPr>
            <a:defRPr sz="105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7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786302678836205"/>
          <c:y val="6.5833945018806739E-2"/>
          <c:w val="0.57066810273814617"/>
          <c:h val="0.8913162780217608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1-E758-4CA9-87E0-26D0B860E669}"/>
              </c:ext>
            </c:extLst>
          </c:dPt>
          <c:dPt>
            <c:idx val="1"/>
            <c:bubble3D val="0"/>
            <c:spPr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3-E758-4CA9-87E0-26D0B860E669}"/>
              </c:ext>
            </c:extLst>
          </c:dPt>
          <c:dPt>
            <c:idx val="2"/>
            <c:bubble3D val="0"/>
            <c:spPr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5-E758-4CA9-87E0-26D0B860E669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7-E758-4CA9-87E0-26D0B860E669}"/>
              </c:ext>
            </c:extLst>
          </c:dPt>
          <c:dPt>
            <c:idx val="4"/>
            <c:bubble3D val="0"/>
            <c:spPr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6="http://schemas.microsoft.com/office/drawing/2014/chart" uri="{C3380CC4-5D6E-409C-BE32-E72D297353CC}">
                <c16:uniqueId val="{00000009-E758-4CA9-87E0-26D0B860E669}"/>
              </c:ext>
            </c:extLst>
          </c:dPt>
          <c:dLbls>
            <c:dLbl>
              <c:idx val="0"/>
              <c:layout>
                <c:manualLayout>
                  <c:x val="0.10833058749876437"/>
                  <c:y val="-9.5206943217618044E-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11827531384889123"/>
                      <c:h val="0.158451419732351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758-4CA9-87E0-26D0B860E669}"/>
                </c:ext>
              </c:extLst>
            </c:dLbl>
            <c:dLbl>
              <c:idx val="1"/>
              <c:layout>
                <c:manualLayout>
                  <c:x val="-0.17389351847071202"/>
                  <c:y val="8.5297638548487612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3-E758-4CA9-87E0-26D0B860E669}"/>
                </c:ext>
              </c:extLst>
            </c:dLbl>
            <c:dLbl>
              <c:idx val="2"/>
              <c:layout>
                <c:manualLayout>
                  <c:x val="0.15748449061405348"/>
                  <c:y val="-0.22372309793464573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5-E758-4CA9-87E0-26D0B860E669}"/>
                </c:ext>
              </c:extLst>
            </c:dLbl>
            <c:dLbl>
              <c:idx val="3"/>
              <c:layout>
                <c:manualLayout>
                  <c:x val="-2.5855258822366469E-2"/>
                  <c:y val="-2.4065849150759388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7-E758-4CA9-87E0-26D0B860E669}"/>
                </c:ext>
              </c:extLst>
            </c:dLbl>
            <c:dLbl>
              <c:idx val="4"/>
              <c:layout>
                <c:manualLayout>
                  <c:x val="-1.7304729974628487E-2"/>
                  <c:y val="-0.18255804791467087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/>
                </c:ext>
                <c:ext xmlns:c16="http://schemas.microsoft.com/office/drawing/2014/chart" uri="{C3380CC4-5D6E-409C-BE32-E72D297353CC}">
                  <c16:uniqueId val="{00000009-E758-4CA9-87E0-26D0B860E66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Лист1!$A$2:$A$6</c:f>
              <c:strCache>
                <c:ptCount val="5"/>
                <c:pt idx="0">
                  <c:v>муниципальные ценные бумаги</c:v>
                </c:pt>
                <c:pt idx="1">
                  <c:v>кредиты, от кредитных организаций</c:v>
                </c:pt>
                <c:pt idx="2">
                  <c:v>бюджетные кредиты
от других бюджетов бюджетной системы</c:v>
                </c:pt>
                <c:pt idx="3">
                  <c:v>муниципальные гарантии</c:v>
                </c:pt>
                <c:pt idx="4">
                  <c:v>иные долговые обязательства</c:v>
                </c:pt>
              </c:strCache>
            </c:strRef>
          </c:cat>
          <c:val>
            <c:numRef>
              <c:f>Лист1!$B$2:$B$6</c:f>
              <c:numCache>
                <c:formatCode>0.0</c:formatCode>
                <c:ptCount val="5"/>
                <c:pt idx="0">
                  <c:v>22.6</c:v>
                </c:pt>
                <c:pt idx="1">
                  <c:v>220.1</c:v>
                </c:pt>
                <c:pt idx="2">
                  <c:v>104</c:v>
                </c:pt>
                <c:pt idx="3">
                  <c:v>5.6</c:v>
                </c:pt>
                <c:pt idx="4" formatCode="0.00">
                  <c:v>0.01</c:v>
                </c:pt>
              </c:numCache>
            </c:numRef>
          </c:val>
          <c:extLst xmlns:c15="http://schemas.microsoft.com/office/drawing/2012/chart" xmlns:c16="http://schemas.microsoft.com/office/drawing/2014/chart" xmlns:c14="http://schemas.microsoft.com/office/drawing/2007/8/2/chart" xmlns:mc="http://schemas.openxmlformats.org/markup-compatibility/2006">
            <c:ext xmlns:c16="http://schemas.microsoft.com/office/drawing/2014/chart" uri="{C3380CC4-5D6E-409C-BE32-E72D297353CC}">
              <c16:uniqueId val="{0000000A-E758-4CA9-87E0-26D0B860E6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r"/>
      <c:layout>
        <c:manualLayout>
          <c:xMode val="edge"/>
          <c:yMode val="edge"/>
          <c:x val="0.68321999901149955"/>
          <c:y val="2.6333578007522694E-2"/>
          <c:w val="0.31416459356156717"/>
          <c:h val="0.96682003729553467"/>
        </c:manualLayout>
      </c:layout>
      <c:overlay val="0"/>
      <c:spPr>
        <a:effectLst>
          <a:softEdge rad="0"/>
        </a:effectLst>
      </c:spPr>
      <c:txPr>
        <a:bodyPr rot="0" vert="horz" anchor="ctr" anchorCtr="0"/>
        <a:lstStyle/>
        <a:p>
          <a:pPr>
            <a:defRPr>
              <a:ln>
                <a:noFill/>
              </a:ln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aseline="0">
          <a:latin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0.51769</cdr:x>
      <cdr:y>0.02339</cdr:y>
    </cdr:from>
    <cdr:to>
      <cdr:x>0.64611</cdr:x>
      <cdr:y>0.11955</cdr:y>
    </cdr:to>
    <cdr:sp macro="" textlink="">
      <cdr:nvSpPr>
        <cdr:cNvPr id="2" name="Скругленная прямоугольная выноска 1"/>
        <cdr:cNvSpPr/>
      </cdr:nvSpPr>
      <cdr:spPr>
        <a:xfrm xmlns:a="http://schemas.openxmlformats.org/drawingml/2006/main">
          <a:off x="2072959" y="43156"/>
          <a:ext cx="514223" cy="177402"/>
        </a:xfrm>
        <a:prstGeom xmlns:a="http://schemas.openxmlformats.org/drawingml/2006/main" prst="wedgeRoundRectCallout">
          <a:avLst>
            <a:gd name="adj1" fmla="val -16911"/>
            <a:gd name="adj2" fmla="val 112261"/>
            <a:gd name="adj3" fmla="val 16667"/>
          </a:avLst>
        </a:prstGeom>
        <a:solidFill xmlns:a="http://schemas.openxmlformats.org/drawingml/2006/main">
          <a:srgbClr val="FFFFCC"/>
        </a:solidFill>
        <a:ln xmlns:a="http://schemas.openxmlformats.org/drawingml/2006/main" w="3175">
          <a:solidFill>
            <a:schemeClr val="bg1">
              <a:lumMod val="50000"/>
            </a:schemeClr>
          </a:solidFill>
        </a:ln>
        <a:effectLst xmlns:a="http://schemas.openxmlformats.org/drawingml/2006/main">
          <a:outerShdw blurRad="63500" sx="102000" sy="102000" algn="ctr" rotWithShape="0">
            <a:prstClr val="black">
              <a:alpha val="40000"/>
            </a:prstClr>
          </a:outerShdw>
        </a:effec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lIns="0" tIns="36000" rIns="0" bIns="36000" anchor="ctr" anchorCtr="0">
          <a:noAutofit/>
        </a:bodyPr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000" b="1" dirty="0" smtClean="0">
              <a:solidFill>
                <a:srgbClr val="00B050"/>
              </a:solidFill>
              <a:latin typeface="Times New Roman" panose="02020603050405020304" pitchFamily="18" charset="0"/>
            </a:rPr>
            <a:t>-</a:t>
          </a:r>
          <a:r>
            <a:rPr lang="ru-RU" sz="1000" b="1" dirty="0" smtClean="0">
              <a:solidFill>
                <a:srgbClr val="00B050"/>
              </a:solidFill>
              <a:latin typeface="Times New Roman" panose="02020603050405020304" pitchFamily="18" charset="0"/>
            </a:rPr>
            <a:t>9,1</a:t>
          </a:r>
          <a:r>
            <a:rPr lang="en-US" sz="1000" b="1" dirty="0" smtClean="0">
              <a:solidFill>
                <a:srgbClr val="00B050"/>
              </a:solidFill>
              <a:latin typeface="Times New Roman" panose="02020603050405020304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0.52122</cdr:x>
      <cdr:y>0.24816</cdr:y>
    </cdr:from>
    <cdr:to>
      <cdr:x>0.6467</cdr:x>
      <cdr:y>0.30441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 flipV="1">
          <a:off x="2087083" y="457827"/>
          <a:ext cx="502451" cy="103773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B050"/>
          </a:solidFill>
          <a:headEnd type="none" w="med" len="med"/>
          <a:tailEnd type="triangle" w="med" len="med"/>
        </a:ln>
        <a:scene3d xmlns:a="http://schemas.openxmlformats.org/drawingml/2006/main">
          <a:camera prst="orthographicFront">
            <a:rot lat="0" lon="0" rev="19800000"/>
          </a:camera>
          <a:lightRig rig="threePt" dir="t"/>
        </a:scene3d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7046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39" y="1"/>
            <a:ext cx="2950475" cy="497046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A1515298-4791-4C9D-92FD-1C567832B674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2154"/>
            <a:ext cx="2950475" cy="497046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39" y="9442154"/>
            <a:ext cx="2950475" cy="497046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89497F51-4CE7-4C82-B738-A42C48E593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6315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7046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9" y="1"/>
            <a:ext cx="2950475" cy="497046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7F30AD64-29C6-4262-ACA1-3552769995C7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154"/>
            <a:ext cx="2950475" cy="497046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9" y="9442154"/>
            <a:ext cx="2950475" cy="497046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92BA4037-5634-4388-8035-377F8F562D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69768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34488D-52D3-491D-885C-D81FB706554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220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34488D-52D3-491D-885C-D81FB706554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65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34488D-52D3-491D-885C-D81FB706554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120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34488D-52D3-491D-885C-D81FB706554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553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BA4037-5634-4388-8035-377F8F562D4E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507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6700D-4265-4051-BBA3-00F23C3889B1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974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07AC8-4B89-4230-A843-6DC09E18C2F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50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475D5-73ED-4789-9340-CF77398BFC61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44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ариант для отделений">
    <p:bg>
      <p:bgPr>
        <a:gradFill>
          <a:gsLst>
            <a:gs pos="0">
              <a:srgbClr val="F1FEFD">
                <a:lumMod val="10000"/>
                <a:lumOff val="90000"/>
                <a:alpha val="50000"/>
              </a:srgbClr>
            </a:gs>
            <a:gs pos="31000">
              <a:srgbClr val="F1FEFD">
                <a:alpha val="50000"/>
                <a:lumMod val="40000"/>
                <a:lumOff val="60000"/>
              </a:srgbClr>
            </a:gs>
            <a:gs pos="67000">
              <a:srgbClr val="F1FEFD">
                <a:alpha val="50000"/>
                <a:lumMod val="60000"/>
                <a:lumOff val="40000"/>
              </a:srgbClr>
            </a:gs>
            <a:gs pos="100000">
              <a:srgbClr val="E3FDFC">
                <a:alpha val="50000"/>
                <a:lumMod val="95000"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6-конечная звезда 15"/>
          <p:cNvSpPr/>
          <p:nvPr userDrawn="1"/>
        </p:nvSpPr>
        <p:spPr>
          <a:xfrm>
            <a:off x="-1" y="130087"/>
            <a:ext cx="9144001" cy="6727913"/>
          </a:xfrm>
          <a:prstGeom prst="star6">
            <a:avLst>
              <a:gd name="adj" fmla="val 35959"/>
              <a:gd name="hf" fmla="val 115470"/>
            </a:avLst>
          </a:prstGeom>
          <a:solidFill>
            <a:srgbClr val="FFFFFF">
              <a:alpha val="95000"/>
            </a:srgbClr>
          </a:solidFill>
          <a:ln>
            <a:solidFill>
              <a:schemeClr val="bg2">
                <a:lumMod val="50000"/>
              </a:schemeClr>
            </a:solidFill>
          </a:ln>
          <a:effectLst>
            <a:glow rad="1206500">
              <a:srgbClr val="E8FEFE">
                <a:alpha val="30000"/>
              </a:srgbClr>
            </a:glow>
            <a:softEdge rad="762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3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9085263" y="793"/>
            <a:ext cx="57150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 bwMode="invGray">
          <a:xfrm>
            <a:off x="9043988" y="793"/>
            <a:ext cx="28575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invGray">
          <a:xfrm>
            <a:off x="9024938" y="793"/>
            <a:ext cx="9525" cy="30960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8977313" y="793"/>
            <a:ext cx="25400" cy="30960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8915400" y="2381"/>
            <a:ext cx="55563" cy="30960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8875713" y="2381"/>
            <a:ext cx="6350" cy="30960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13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Рисунок 16" descr="Герб МФ (2)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3572"/>
            <a:ext cx="342900" cy="41037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Прямоугольник 4"/>
          <p:cNvSpPr>
            <a:spLocks noChangeArrowheads="1"/>
          </p:cNvSpPr>
          <p:nvPr userDrawn="1"/>
        </p:nvSpPr>
        <p:spPr bwMode="auto">
          <a:xfrm>
            <a:off x="1692000" y="8798"/>
            <a:ext cx="5760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di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prstClr val="white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Департамент межбюджетных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2229810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Обложка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5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5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3" y="-1585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5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7" y="-785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7C948A7D-6C52-4157-BEA1-1B3B6891AEA4}" type="slidenum">
              <a:rPr lang="ru-RU" smtClean="0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17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77" y="15290"/>
            <a:ext cx="31212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Прямоугольник 18"/>
          <p:cNvSpPr/>
          <p:nvPr userDrawn="1"/>
        </p:nvSpPr>
        <p:spPr>
          <a:xfrm>
            <a:off x="541343" y="3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241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Сравнение">
    <p:bg>
      <p:bgPr>
        <a:solidFill>
          <a:srgbClr val="EDED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541343" y="3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774701" y="-61913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rgbClr val="004821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-1585"/>
            <a:ext cx="57150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-1585"/>
            <a:ext cx="28575" cy="312737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43" y="-1585"/>
            <a:ext cx="9525" cy="312737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-1585"/>
            <a:ext cx="25400" cy="312737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8875717" y="-785"/>
            <a:ext cx="95251" cy="333443"/>
            <a:chOff x="8875715" y="-787"/>
            <a:chExt cx="95251" cy="295141"/>
          </a:xfrm>
        </p:grpSpPr>
        <p:sp>
          <p:nvSpPr>
            <p:cNvPr id="15" name="Прямоугольник 14"/>
            <p:cNvSpPr/>
            <p:nvPr/>
          </p:nvSpPr>
          <p:spPr bwMode="invGray">
            <a:xfrm>
              <a:off x="8915403" y="-787"/>
              <a:ext cx="55563" cy="295141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invGray">
            <a:xfrm>
              <a:off x="8875715" y="-787"/>
              <a:ext cx="6350" cy="295141"/>
            </a:xfrm>
            <a:prstGeom prst="rect">
              <a:avLst/>
            </a:prstGeom>
            <a:solidFill>
              <a:srgbClr val="FFFFFF">
                <a:alpha val="30196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17" name="Прямоугольник 16"/>
          <p:cNvSpPr/>
          <p:nvPr userDrawn="1"/>
        </p:nvSpPr>
        <p:spPr>
          <a:xfrm>
            <a:off x="541343" y="3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 userDrawn="1"/>
        </p:nvSpPr>
        <p:spPr bwMode="auto">
          <a:xfrm>
            <a:off x="963613" y="-20638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/>
        </p:nvSpPr>
        <p:spPr bwMode="auto">
          <a:xfrm>
            <a:off x="773116" y="-66805"/>
            <a:ext cx="3850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Номер слайда 26"/>
          <p:cNvSpPr>
            <a:spLocks noGrp="1"/>
          </p:cNvSpPr>
          <p:nvPr userDrawn="1">
            <p:ph type="sldNum" sz="quarter" idx="11"/>
          </p:nvPr>
        </p:nvSpPr>
        <p:spPr/>
        <p:txBody>
          <a:bodyPr rtlCol="0"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7C948A7D-6C52-4157-BEA1-1B3B6891AEA4}" type="slidenum">
              <a:rPr lang="ru-RU" smtClean="0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5828">
                  <a:tint val="75000"/>
                </a:srgbClr>
              </a:solidFill>
            </a:endParaRPr>
          </a:p>
        </p:txBody>
      </p:sp>
      <p:pic>
        <p:nvPicPr>
          <p:cNvPr id="20" name="Рисунок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77" y="15290"/>
            <a:ext cx="31212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1017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 с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17277" y="1591481"/>
            <a:ext cx="7169523" cy="603083"/>
          </a:xfrm>
        </p:spPr>
        <p:txBody>
          <a:bodyPr anchor="t" anchorCtr="0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1EC8-9FC7-9A4C-B65B-16FA08CAD7B3}" type="slidenum">
              <a:rPr/>
              <a:pPr/>
              <a:t>‹#›</a:t>
            </a:fld>
            <a:endParaRPr lang="ru-RU" dirty="0"/>
          </a:p>
        </p:txBody>
      </p:sp>
      <p:sp>
        <p:nvSpPr>
          <p:cNvPr id="7" name="Таблица 6"/>
          <p:cNvSpPr>
            <a:spLocks noGrp="1"/>
          </p:cNvSpPr>
          <p:nvPr>
            <p:ph type="tbl" sz="quarter" idx="13"/>
          </p:nvPr>
        </p:nvSpPr>
        <p:spPr>
          <a:xfrm>
            <a:off x="1517277" y="2372799"/>
            <a:ext cx="7169523" cy="3458216"/>
          </a:xfrm>
        </p:spPr>
        <p:txBody>
          <a:bodyPr/>
          <a:lstStyle>
            <a:lvl1pPr>
              <a:defRPr sz="1200" b="0">
                <a:solidFill>
                  <a:srgbClr val="7F7F7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1456964" y="6096175"/>
            <a:ext cx="9310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900" dirty="0">
                <a:solidFill>
                  <a:srgbClr val="CD0027"/>
                </a:solidFill>
              </a:rPr>
              <a:t>mff.minfin.ru</a:t>
            </a:r>
            <a:endParaRPr lang="ru-RU" sz="900" dirty="0">
              <a:solidFill>
                <a:srgbClr val="CD00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24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747F8-47F5-4502-B4B4-EA021291FFC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19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392AA-BD59-4F72-9EE7-CC928CFC75BB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959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3B405-4EC3-4903-B855-61B61FE3A6CD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4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C12CA-4BD4-407B-A24C-3A4427C5C226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303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ECEF2-A60B-48EF-A9BA-79BC0934D225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348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1E6DA-C153-4E04-A1CA-1644CC378CAC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26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DD26A-4DBE-43D3-ADE6-062A9C4E528F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25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A79DB-B367-4D02-A611-9A01CCBB9EE8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54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BF3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05935E-5F08-40FD-8FAA-FD879793EF80}" type="slidenum">
              <a:rPr lang="ru-RU">
                <a:solidFill>
                  <a:srgbClr val="005828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5828">
                  <a:tint val="75000"/>
                </a:srgb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8" name="Прямоугольник 11"/>
          <p:cNvSpPr>
            <a:spLocks noChangeArrowheads="1"/>
          </p:cNvSpPr>
          <p:nvPr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invGray">
          <a:xfrm>
            <a:off x="9085263" y="793"/>
            <a:ext cx="57150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9043988" y="793"/>
            <a:ext cx="28575" cy="309600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 bwMode="invGray">
          <a:xfrm>
            <a:off x="9024938" y="793"/>
            <a:ext cx="9525" cy="309600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invGray">
          <a:xfrm>
            <a:off x="8977313" y="793"/>
            <a:ext cx="25400" cy="309600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8915400" y="2381"/>
            <a:ext cx="55563" cy="309600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 bwMode="invGray">
          <a:xfrm>
            <a:off x="8875713" y="2381"/>
            <a:ext cx="6350" cy="309600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1338" y="0"/>
            <a:ext cx="463550" cy="379413"/>
          </a:xfrm>
          <a:prstGeom prst="rect">
            <a:avLst/>
          </a:prstGeom>
        </p:spPr>
        <p:txBody>
          <a:bodyPr wrap="none">
            <a:normAutofit lnSpcReduction="10000"/>
          </a:bodyPr>
          <a:lstStyle/>
          <a:p>
            <a:pPr>
              <a:defRPr/>
            </a:pPr>
            <a:r>
              <a:rPr lang="ru-RU" sz="2000" dirty="0">
                <a:solidFill>
                  <a:srgbClr val="53548A">
                    <a:lumMod val="20000"/>
                    <a:lumOff val="80000"/>
                  </a:srgb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dirty="0">
              <a:solidFill>
                <a:srgbClr val="005828"/>
              </a:solidFill>
              <a:latin typeface="Arial" charset="0"/>
            </a:endParaRPr>
          </a:p>
        </p:txBody>
      </p:sp>
      <p:sp>
        <p:nvSpPr>
          <p:cNvPr id="18" name="Прямоугольник 27"/>
          <p:cNvSpPr>
            <a:spLocks noChangeArrowheads="1"/>
          </p:cNvSpPr>
          <p:nvPr/>
        </p:nvSpPr>
        <p:spPr bwMode="auto">
          <a:xfrm>
            <a:off x="963613" y="-20638"/>
            <a:ext cx="254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600" smtClean="0">
                <a:solidFill>
                  <a:srgbClr val="DBDBE9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altLang="ru-RU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74700" y="-61913"/>
            <a:ext cx="3857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defRPr/>
            </a:pPr>
            <a:r>
              <a:rPr lang="ru-RU" sz="2200" i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endParaRPr lang="ru-RU" sz="2200" dirty="0" smtClean="0">
              <a:solidFill>
                <a:srgbClr val="DBDBE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Рисунок 19" descr="Герб МФ (2)"/>
          <p:cNvPicPr/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3572"/>
            <a:ext cx="342900" cy="41037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8540750" y="14288"/>
            <a:ext cx="4365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fld id="{25029BC5-01DE-4E50-9984-57707C0EE516}" type="slidenum">
              <a:rPr lang="ru-RU" smtClean="0">
                <a:solidFill>
                  <a:prstClr val="white"/>
                </a:solidFill>
              </a:rPr>
              <a:pPr algn="ctr" eaLnBrk="1" hangingPunct="1">
                <a:defRPr/>
              </a:pPr>
              <a:t>‹#›</a:t>
            </a:fld>
            <a:endParaRPr lang="ru-RU" dirty="0" smtClean="0">
              <a:solidFill>
                <a:prstClr val="white"/>
              </a:solidFill>
            </a:endParaRPr>
          </a:p>
        </p:txBody>
      </p:sp>
      <p:sp>
        <p:nvSpPr>
          <p:cNvPr id="22" name="Прямоугольник 4"/>
          <p:cNvSpPr>
            <a:spLocks noChangeArrowheads="1"/>
          </p:cNvSpPr>
          <p:nvPr/>
        </p:nvSpPr>
        <p:spPr bwMode="auto">
          <a:xfrm>
            <a:off x="1692000" y="8798"/>
            <a:ext cx="5760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dist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solidFill>
                  <a:prstClr val="white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Департамент межбюджетных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209341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7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772400" cy="4176463"/>
          </a:xfrm>
        </p:spPr>
        <p:txBody>
          <a:bodyPr/>
          <a:lstStyle/>
          <a:p>
            <a: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 ОСОБЕННОСТЯХ</a:t>
            </a:r>
            <a:b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ФОРМИРОВАНИЯ  МЕСТНЫХ БЮДЖЕТОВ НА 2022-2024 ГОДЫ</a:t>
            </a:r>
            <a:b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3399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(В УСЛОВИЯХ СОВЕРШЕНСТВОВАНИЯ МЕСТНОГО САМОУПРАВЛЕНИЯ И МЕЖБЮДЖЕТНЫХ ОТНОШЕНИЙ)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3563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177636" y="1988840"/>
            <a:ext cx="8725154" cy="427809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внесения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сводную бюджетную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роспись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местных 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бюджетов в случае и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 поступлений дотаций из 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бюджетов</a:t>
            </a:r>
          </a:p>
          <a:p>
            <a:r>
              <a:rPr lang="ru-RU" sz="16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аналогии с МБТ, имеющими целевое </a:t>
            </a:r>
            <a:r>
              <a:rPr lang="ru-RU" sz="16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</a:t>
            </a:r>
            <a:r>
              <a:rPr lang="ru-RU" sz="16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ограничений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размеру резервных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фондов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местных администраций.</a:t>
            </a:r>
          </a:p>
          <a:p>
            <a:endParaRPr lang="ru-RU" sz="1600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расходные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обязательства, связанные 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 err="1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инфекцией, 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иные расходные обязательства, определенные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местной администрацией,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распространяются ограничения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исполнению обязательств,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отнесенных к вопросам местного значения</a:t>
            </a:r>
          </a:p>
          <a:p>
            <a:r>
              <a:rPr lang="ru-RU" sz="16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</a:t>
            </a:r>
            <a:r>
              <a:rPr lang="ru-RU" sz="16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136 БК </a:t>
            </a:r>
            <a:r>
              <a:rPr lang="ru-RU" sz="16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РФ).</a:t>
            </a:r>
          </a:p>
          <a:p>
            <a:endParaRPr lang="ru-RU" sz="1600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устойчивости местных бюджетов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приостановлены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 по размеру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долга и дефицита</a:t>
            </a:r>
            <a:endParaRPr lang="ru-RU" sz="16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(статьи 92.1 и 107.1 БК </a:t>
            </a:r>
            <a:r>
              <a:rPr lang="ru-RU" sz="16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ru-RU" sz="16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4698" y="548680"/>
            <a:ext cx="86053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 smtClean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II</a:t>
            </a:r>
            <a:r>
              <a:rPr lang="ru-RU" sz="1600" b="1" dirty="0" smtClean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. Принят Федеральный </a:t>
            </a:r>
            <a:r>
              <a:rPr lang="ru-RU" sz="1600" b="1" dirty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закон от 15.10.2020 №327-ФЗ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«О внесении изменений в Бюджетный кодекс Российской Федерации и отдельные законодательные акты Российской Федерации и установлении особенностей исполнения бюджетов бюджетной системы Российской Федерации в 2021 году</a:t>
            </a:r>
            <a:r>
              <a:rPr lang="ru-RU" sz="1600" b="1" dirty="0" smtClean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»</a:t>
            </a:r>
            <a:endParaRPr lang="ru-RU" sz="1600" b="1" dirty="0">
              <a:solidFill>
                <a:schemeClr val="accent4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698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177636" y="1590465"/>
            <a:ext cx="8725154" cy="486287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изменения в п. 1 ст. 93.3 БК РФ, предусматривающие возможность предоставления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субъектам РФ 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федерального бюджета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бюджетных кредитов на финансовое обеспечение реализации инфраструктурных проектов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14 июля 2021 года №1189 утверждены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endParaRPr lang="en-US" sz="1600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отбора 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инфраструктурных проектов, источником финансового обеспечения расходов на реализацию которых являются «инфраструктурные» кредиты (далее - Правила).</a:t>
            </a:r>
          </a:p>
          <a:p>
            <a:endParaRPr lang="en-US" sz="1600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субъектом РФ средств «инфраструктурного» кредита может осуществляется в том числе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предоставления целевых МБТ местным бюджетам 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</a:t>
            </a:r>
            <a:r>
              <a:rPr lang="ru-RU" sz="1600" dirty="0" err="1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расходных обязательств МО по следующим направлениям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закупка 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товаров, работ, услуг для обеспечения муниципальных нужд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i="1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endParaRPr lang="ru-RU" sz="800" i="1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бюджетных инвестиций в объекты капитального строительства </a:t>
            </a:r>
            <a:r>
              <a:rPr lang="ru-RU" sz="1400" i="1" dirty="0" err="1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собственности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i="1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i="1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финансирование </a:t>
            </a:r>
            <a:r>
              <a:rPr lang="ru-RU" sz="1400" i="1" dirty="0" err="1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участия в рамках концессионных соглашений и соглашений о </a:t>
            </a:r>
            <a:r>
              <a:rPr lang="ru-RU" sz="1400" i="1" dirty="0" err="1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-частном партнерстве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400" i="1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" i="1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уплата 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лизинговых платежей по договору финансовой аренды (лизинга) подвижного состава городского транспорта общего пользования, предусматривающему переход в собственность лизингополучателя указанного подвижного состава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i="1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4698" y="404664"/>
            <a:ext cx="86053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 smtClean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III</a:t>
            </a:r>
            <a:r>
              <a:rPr lang="ru-RU" sz="1600" b="1" dirty="0" smtClean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.Принят</a:t>
            </a:r>
            <a:r>
              <a:rPr lang="en-US" sz="1600" b="1" dirty="0" smtClean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Федеральный закон от </a:t>
            </a:r>
            <a:r>
              <a:rPr lang="ru-RU" sz="1600" b="1" dirty="0" smtClean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28.06.2021 </a:t>
            </a:r>
            <a:r>
              <a:rPr lang="ru-RU" sz="1600" b="1" dirty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№228-ФЗ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chemeClr val="accent4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«О внесении изменений в Бюджетный кодекс Российской Федерации и о приостановлении действия отдельных положений Бюджетного кодекса Российской Федерации»</a:t>
            </a:r>
          </a:p>
        </p:txBody>
      </p:sp>
    </p:spTree>
    <p:extLst>
      <p:ext uri="{BB962C8B-B14F-4D97-AF65-F5344CB8AC3E}">
        <p14:creationId xmlns:p14="http://schemas.microsoft.com/office/powerpoint/2010/main" val="2467012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589891"/>
            <a:ext cx="86053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Цель  - </a:t>
            </a: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ускорение, повышение предсказуемости </a:t>
            </a:r>
            <a:r>
              <a:rPr kumimoji="0" lang="ru-RU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предоставления МБТ из бюджетов  субъектов РФ местным бюджетам и </a:t>
            </a:r>
            <a:r>
              <a:rPr kumimoji="0" lang="ru-RU" sz="1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сокращение сроков доведения </a:t>
            </a:r>
            <a:r>
              <a:rPr kumimoji="0" lang="ru-RU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МБТ до местных бюджетов*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8936" y="477600"/>
            <a:ext cx="8820472" cy="369332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ИЗМЕНЕНИЕ БЮДЖЕТНОГО ЗАКОНОДАТЕЛЬСТВА </a:t>
            </a:r>
            <a:r>
              <a:rPr lang="ru-RU" b="1" u="sng" dirty="0">
                <a:solidFill>
                  <a:srgbClr val="FF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 </a:t>
            </a:r>
            <a:r>
              <a:rPr lang="ru-RU" b="1" u="sng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2022 </a:t>
            </a:r>
            <a:r>
              <a:rPr lang="ru-RU" b="1" u="sng" dirty="0">
                <a:solidFill>
                  <a:srgbClr val="FF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ГОДА</a:t>
            </a: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151566" y="2450779"/>
            <a:ext cx="8725154" cy="36871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Основные новации: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Установление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сроков распределения и заключения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соглашений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по иным МБТ (</a:t>
            </a:r>
            <a:r>
              <a:rPr kumimoji="0" lang="ru-RU" sz="1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15 февраля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; на срок, соответствующий сроку, на который утверждено распределение), введение типовой формы соглашений, утверждаемой на региональном уровне;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Установление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сроков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заключения соглашений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по субсидиям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ru-RU" sz="1300" b="1" i="1" u="none" strike="noStrike" kern="1200" cap="none" spc="0" normalizeH="0" baseline="0" noProof="0" dirty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15 февраля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; на срок, соответствующий сроку, на который утверждено распределение)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; </a:t>
            </a: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Введение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возможности направления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МБТ по незаключенным соглашениям в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резервный фонд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высшего исполнительного органа государственной  власти субъекта РФ;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Both"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Ограничение случаев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предоставления иных МБТ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(устанавливается  </a:t>
            </a:r>
            <a:r>
              <a:rPr kumimoji="0" lang="ru-RU" sz="1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4 случая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для их  предоставления: </a:t>
            </a:r>
            <a:r>
              <a:rPr kumimoji="0" lang="ru-RU" sz="1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(а)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0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софинансирование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не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урегулированных федеральными законами и (или) законами субъекта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РФ полномочий ОМСУ; </a:t>
            </a:r>
            <a:b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(б)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ru-RU" sz="10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софинансирование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решения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вопросов местного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значения ОМСУ; </a:t>
            </a:r>
            <a:r>
              <a:rPr kumimoji="0" lang="ru-RU" sz="1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(в)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предоставление средств за счет резервных фондов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Президента Российской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Федерации,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Правительства Российской Федерации,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высшего исполнительного органа гос. власти субъекта РФ; </a:t>
            </a:r>
            <a:r>
              <a:rPr kumimoji="0" lang="ru-RU" sz="1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(г)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случаях, установленных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законами субъекта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РФ  (за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исключением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законов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субъекта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РФ о  региональном бюджете и о внесении в него изменений);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(5)   Установление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нераспределенного резерва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иных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МБТ </a:t>
            </a:r>
            <a:r>
              <a:rPr kumimoji="0" lang="ru-RU" sz="13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(до</a:t>
            </a:r>
            <a:r>
              <a:rPr kumimoji="0" lang="ru-RU" sz="1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 5% </a:t>
            </a:r>
            <a:r>
              <a:rPr kumimoji="0" lang="ru-RU" sz="13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на 1-ый год и до </a:t>
            </a:r>
            <a:r>
              <a:rPr kumimoji="0" lang="ru-RU" sz="13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10% </a:t>
            </a:r>
            <a:r>
              <a:rPr kumimoji="0" lang="ru-RU" sz="1300" b="0" i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на 2-ой год планового периода);</a:t>
            </a:r>
          </a:p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(6)  Исключение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необходимости </a:t>
            </a: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повторного распределения </a:t>
            </a: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остатка  неиспользованных целевых </a:t>
            </a:r>
            <a:r>
              <a:rPr kumimoji="0" lang="ru-RU" sz="1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МБТ прошлого года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6259378"/>
            <a:ext cx="91440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*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выполнение подпункта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12 пункта 1 поручения </a:t>
            </a:r>
            <a:r>
              <a:rPr kumimoji="0" lang="ru-RU" sz="1000" b="1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Президента </a:t>
            </a:r>
            <a:r>
              <a:rPr kumimoji="0" lang="ru-RU" sz="1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РФ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от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 марта 2020 г. </a:t>
            </a:r>
            <a:r>
              <a:rPr kumimoji="0" lang="ru-RU" sz="1000" b="1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№ Пр-354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итогам заседания Совета при Президенте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РФ по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развитию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МСУ 30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января 2020 года; пункта 16 поручения Правительства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РФ от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 марта 2020 г. № ММ-П16-1825; поручения  Правительства  </a:t>
            </a:r>
            <a:r>
              <a:rPr kumimoji="0" lang="ru-RU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РФ от 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005828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13  августа  2020 г. №  МХ-П13-9267 </a:t>
            </a:r>
            <a:endParaRPr kumimoji="0" lang="ru-RU" sz="1000" b="1" i="1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908720"/>
            <a:ext cx="86053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</a:t>
            </a:r>
            <a:r>
              <a:rPr lang="ru-RU" sz="16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. Принят Федеральный </a:t>
            </a:r>
            <a:r>
              <a:rPr lang="ru-RU" sz="1600" b="1" dirty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закон  от 01.07.2021  № 246-ФЗ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«О внесении изменений в Бюджетный кодекс Российской Федерации</a:t>
            </a:r>
            <a:r>
              <a:rPr lang="ru-RU" sz="16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206354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2204864"/>
            <a:ext cx="86053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ru-RU" sz="1400" b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 Antiqua" panose="02040602050305030304" pitchFamily="18" charset="0"/>
                <a:cs typeface="Times New Roman" panose="02020603050405020304" pitchFamily="18" charset="0"/>
              </a:rPr>
              <a:t>Цель</a:t>
            </a:r>
            <a:r>
              <a:rPr kumimoji="0" lang="ru-RU" sz="1400" b="1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sz="140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4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финансовых стимулов для развития инфраструктуры в городских агломерациях и повышения их роли в качестве территорий опережающего развития и точек экономического </a:t>
            </a:r>
            <a:r>
              <a:rPr lang="ru-RU" sz="14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роста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b="1" dirty="0" smtClean="0">
              <a:solidFill>
                <a:srgbClr val="0070C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0070C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Задача</a:t>
            </a:r>
            <a:r>
              <a:rPr lang="ru-RU" sz="1400" b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- обеспечение сбалансированного пространственного развития путем создания "территорий возможностей</a:t>
            </a:r>
            <a:r>
              <a:rPr lang="ru-RU" sz="14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"</a:t>
            </a:r>
            <a:endParaRPr lang="ru-RU" sz="1400" dirty="0">
              <a:solidFill>
                <a:srgbClr val="106029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8936" y="332656"/>
            <a:ext cx="8820472" cy="1815882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Проекты федеральных законов</a:t>
            </a:r>
          </a:p>
          <a:p>
            <a:pPr lvl="0" algn="ctr">
              <a:defRPr/>
            </a:pPr>
            <a:r>
              <a:rPr lang="ru-RU" sz="16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«О </a:t>
            </a:r>
            <a:r>
              <a:rPr lang="ru-RU" sz="1600" b="1" dirty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внесении изменения в статью 58 Бюджетного кодекса Российской Федерации» </a:t>
            </a:r>
          </a:p>
          <a:p>
            <a:pPr lvl="0" algn="ctr">
              <a:defRPr/>
            </a:pPr>
            <a:r>
              <a:rPr lang="ru-RU" sz="1600" b="1" dirty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 внесении изменений в статью 26.3 Федерального закона «Об общих принципах организации законодательных (представительных) и исполнительных органов государственной власти субъектов Российской Федерации» и статью 8 Федерального закона «Об общих принципах организации местного самоуправления в Российской Федерации</a:t>
            </a:r>
            <a:r>
              <a:rPr lang="ru-RU" sz="16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»  - внесены  в Правительство РФ в августе  </a:t>
            </a:r>
            <a:r>
              <a:rPr lang="ru-RU" sz="1600" b="1" dirty="0" err="1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т.г</a:t>
            </a:r>
            <a:r>
              <a:rPr lang="ru-RU" sz="16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.</a:t>
            </a:r>
            <a:endParaRPr lang="ru-RU" sz="1600" b="1" dirty="0">
              <a:solidFill>
                <a:srgbClr val="C0000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263616" y="3139065"/>
            <a:ext cx="8556855" cy="367331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 Antiqua" panose="02040602050305030304" pitchFamily="18" charset="0"/>
                <a:cs typeface="Times New Roman" panose="02020603050405020304" pitchFamily="18" charset="0"/>
              </a:rPr>
              <a:t>Основные новации: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342000" lvl="0" indent="-342000" algn="just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AutoNum type="arabicParenBoth"/>
              <a:defRPr/>
            </a:pP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3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58 БК РФ </a:t>
            </a: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дополнена </a:t>
            </a:r>
            <a:r>
              <a:rPr lang="ru-RU" sz="1300" b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новым</a:t>
            </a: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правом субъектов РФ устанавливать </a:t>
            </a:r>
            <a:r>
              <a:rPr lang="ru-RU" sz="1300" b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дифференцированные нормативы </a:t>
            </a:r>
            <a:r>
              <a:rPr lang="ru-RU" sz="13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отчислений в бюджеты </a:t>
            </a: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МО, </a:t>
            </a:r>
            <a:r>
              <a:rPr lang="ru-RU" sz="13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заключивших соглашения о межмуниципальном сотрудничестве для совместного развития </a:t>
            </a: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инфраструктуры (далее - соглашение), </a:t>
            </a:r>
            <a:r>
              <a:rPr lang="ru-RU" sz="13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одной из сторон которых является </a:t>
            </a: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ГО (ГП), </a:t>
            </a:r>
            <a:r>
              <a:rPr lang="ru-RU" sz="1300" b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от </a:t>
            </a:r>
            <a:r>
              <a:rPr lang="ru-RU" sz="1300" b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отдельных федеральных </a:t>
            </a:r>
            <a:r>
              <a:rPr lang="ru-RU" sz="1300" b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и </a:t>
            </a:r>
            <a:r>
              <a:rPr lang="ru-RU" sz="1300" b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(или) региональных налогов и сборов, налогов, предусмотренных </a:t>
            </a:r>
            <a:r>
              <a:rPr lang="ru-RU" sz="1300" b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специальными </a:t>
            </a:r>
            <a:r>
              <a:rPr lang="ru-RU" sz="1300" b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налоговыми </a:t>
            </a:r>
            <a:r>
              <a:rPr lang="ru-RU" sz="1300" b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режимами</a:t>
            </a:r>
            <a:r>
              <a:rPr lang="ru-RU" sz="13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;</a:t>
            </a:r>
            <a:endParaRPr lang="ru-RU" sz="1300" dirty="0" smtClean="0">
              <a:solidFill>
                <a:srgbClr val="106029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342000" lvl="0" indent="-342000" algn="just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AutoNum type="arabicParenBoth"/>
              <a:defRPr/>
            </a:pPr>
            <a:endParaRPr lang="ru-RU" sz="600" dirty="0">
              <a:solidFill>
                <a:srgbClr val="106029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342000" lvl="0" indent="-342000" algn="just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AutoNum type="arabicParenBoth"/>
              <a:defRPr/>
            </a:pP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Предлагается </a:t>
            </a:r>
            <a:r>
              <a:rPr lang="ru-RU" sz="13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устанавливать размеры </a:t>
            </a: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дифференцированных </a:t>
            </a:r>
            <a:r>
              <a:rPr lang="ru-RU" sz="13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нормативов отчислений </a:t>
            </a:r>
            <a:r>
              <a:rPr lang="ru-RU" sz="1300" b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законом субъекта </a:t>
            </a:r>
            <a:r>
              <a:rPr lang="ru-RU" sz="1300" b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РФ </a:t>
            </a:r>
            <a:r>
              <a:rPr lang="ru-RU" sz="1200" i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(за </a:t>
            </a:r>
            <a:r>
              <a:rPr lang="ru-RU" sz="1200" i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исключением </a:t>
            </a:r>
            <a:r>
              <a:rPr lang="ru-RU" sz="1200" i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законов </a:t>
            </a:r>
            <a:r>
              <a:rPr lang="ru-RU" sz="1200" i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субъекта </a:t>
            </a:r>
            <a:r>
              <a:rPr lang="ru-RU" sz="1200" i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РФ на </a:t>
            </a:r>
            <a:r>
              <a:rPr lang="ru-RU" sz="1200" i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ограниченный срок действия</a:t>
            </a:r>
            <a:r>
              <a:rPr lang="ru-RU" sz="1200" i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  <a:r>
              <a:rPr kumimoji="0" lang="ru-RU" sz="1300" i="0" u="none" strike="noStrike" kern="1200" cap="none" spc="0" normalizeH="0" baseline="0" noProof="0" dirty="0" smtClean="0">
                <a:ln>
                  <a:noFill/>
                </a:ln>
                <a:solidFill>
                  <a:srgbClr val="106029"/>
                </a:solidFill>
                <a:effectLst/>
                <a:uLnTx/>
                <a:uFillTx/>
                <a:latin typeface="Book Antiqua" panose="02040602050305030304" pitchFamily="18" charset="0"/>
                <a:cs typeface="Times New Roman" panose="02020603050405020304" pitchFamily="18" charset="0"/>
              </a:rPr>
              <a:t>;</a:t>
            </a:r>
          </a:p>
          <a:p>
            <a:pPr marL="342000" lvl="0" indent="-342000" algn="just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AutoNum type="arabicParenBoth"/>
              <a:defRPr/>
            </a:pPr>
            <a:endParaRPr kumimoji="0" lang="ru-RU" sz="600" i="0" u="none" strike="noStrike" kern="1200" cap="none" spc="0" normalizeH="0" baseline="0" noProof="0" dirty="0" smtClean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342000" indent="-342000" algn="just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AutoNum type="arabicParenBoth"/>
              <a:defRPr/>
            </a:pPr>
            <a:r>
              <a:rPr lang="ru-RU" sz="13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Предусматривается </a:t>
            </a:r>
            <a:r>
              <a:rPr lang="ru-RU" sz="1300" b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возможность </a:t>
            </a:r>
            <a:r>
              <a:rPr lang="ru-RU" sz="1300" b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заключения субъектом РФ и органам МСУ </a:t>
            </a:r>
            <a:r>
              <a:rPr lang="ru-RU" sz="1300" b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соглашений </a:t>
            </a:r>
            <a:r>
              <a:rPr lang="ru-RU" sz="1300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для совместного* развития инфраструктуры, порядок заключения которых будет определяться субъектами РФ и МО</a:t>
            </a: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300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       (</a:t>
            </a:r>
            <a:r>
              <a:rPr lang="ru-RU" sz="1300" i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 настоящее время создание городской агломерации, как правило, сопровождается объединением в единое </a:t>
            </a:r>
            <a:r>
              <a:rPr lang="ru-RU" sz="1300" i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МО</a:t>
            </a:r>
          </a:p>
          <a:p>
            <a:pPr algn="just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300" i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ru-RU" sz="1300" i="1" dirty="0" smtClean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      и </a:t>
            </a:r>
            <a:r>
              <a:rPr lang="ru-RU" sz="1300" i="1" dirty="0">
                <a:solidFill>
                  <a:srgbClr val="106029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означает для органов МСУ отказ от собственных полномочий).</a:t>
            </a:r>
          </a:p>
          <a:p>
            <a:pPr marL="0" marR="0" lvl="0" indent="0" algn="just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600" i="0" u="none" strike="noStrike" kern="1200" cap="none" spc="0" normalizeH="0" baseline="0" noProof="0" dirty="0" smtClean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 Antiqua" panose="02040602050305030304" pitchFamily="18" charset="0"/>
                <a:cs typeface="Times New Roman" panose="02020603050405020304" pitchFamily="18" charset="0"/>
              </a:rPr>
              <a:t>Срок  вступления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 Antiqua" panose="02040602050305030304" pitchFamily="18" charset="0"/>
                <a:cs typeface="Times New Roman" panose="02020603050405020304" pitchFamily="18" charset="0"/>
              </a:rPr>
              <a:t>в силу – с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ook Antiqua" panose="02040602050305030304" pitchFamily="18" charset="0"/>
                <a:cs typeface="Times New Roman" panose="02020603050405020304" pitchFamily="18" charset="0"/>
              </a:rPr>
              <a:t>2023 года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396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936" y="489446"/>
            <a:ext cx="8820472" cy="1200329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Приоритетные задачи </a:t>
            </a: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местного </a:t>
            </a:r>
            <a:r>
              <a:rPr lang="ru-RU" b="1" dirty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самоуправления в соответствии с </a:t>
            </a:r>
          </a:p>
          <a:p>
            <a:pPr lvl="0" algn="ctr">
              <a:defRPr/>
            </a:pP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проектом основ </a:t>
            </a:r>
            <a:r>
              <a:rPr lang="ru-RU" b="1" dirty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государственной политики Российской Федерации в области развития местного самоуправления до 2030 </a:t>
            </a: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года – </a:t>
            </a:r>
          </a:p>
          <a:p>
            <a:pPr lvl="0" algn="ctr">
              <a:defRPr/>
            </a:pP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проект указа  Президента РФ</a:t>
            </a:r>
            <a:endParaRPr lang="ru-RU" b="1" dirty="0">
              <a:solidFill>
                <a:srgbClr val="005828">
                  <a:lumMod val="90000"/>
                  <a:lumOff val="10000"/>
                </a:srgbClr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216595" y="1692239"/>
            <a:ext cx="8725154" cy="152349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создание </a:t>
            </a:r>
            <a:r>
              <a:rPr lang="ru-RU" sz="17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участия населения в решении вопросов местного </a:t>
            </a:r>
            <a:r>
              <a:rPr lang="ru-RU" sz="1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значения:</a:t>
            </a:r>
          </a:p>
          <a:p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усовершенствование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 проведения местных референдумов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инструментов поддержки местных инициатив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совершенствование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НПА по созданию и деятельности ТОС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общественный контроль.</a:t>
            </a:r>
            <a:endParaRPr kumimoji="0" lang="ru-RU" sz="1700" b="1" i="1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222082" y="3552541"/>
            <a:ext cx="8725154" cy="28315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обеспечение </a:t>
            </a:r>
            <a:r>
              <a:rPr lang="ru-RU" sz="17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организационного единства органов публичной власти для </a:t>
            </a:r>
            <a:r>
              <a:rPr lang="ru-RU" sz="1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эффективного </a:t>
            </a:r>
            <a:r>
              <a:rPr lang="ru-RU" sz="17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задач в интересах населения, достижения национальных целей развития посредством</a:t>
            </a:r>
            <a:r>
              <a:rPr lang="ru-RU" sz="1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инвентаризации полномочий органов публичной власти в сфере МСУ;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регулярной инвентаризации НПА, регулирующих деятельность МО;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сопоставимости доходов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объемом расходных полномочий МО;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совершенствования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полномочий должностных лиц органов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МСУ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рассмотрения дел об административных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правонарушениях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оптимизации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территориальной организации МСУ;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вовлечения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МСУ к участию в реализации региональных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проектов.</a:t>
            </a:r>
            <a:endParaRPr kumimoji="0" lang="ru-RU" sz="1700" b="1" i="1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029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342010" y="545923"/>
            <a:ext cx="8581138" cy="204671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создание </a:t>
            </a:r>
            <a:r>
              <a:rPr lang="ru-RU" sz="17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формирования и развития комфортной и благоприятной среды жизнедеятельности населения в МО посредством</a:t>
            </a:r>
            <a:r>
              <a:rPr lang="ru-RU" sz="1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доступности медицинской помощи;</a:t>
            </a: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развития дошкольного, общего и дополнительного образования;</a:t>
            </a: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оказания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 гражданам и их </a:t>
            </a:r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объединениям по охране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порядка;</a:t>
            </a: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системного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качества и комфорта сельских территорий и городской среды;</a:t>
            </a: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реализации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по обеспечению населения доступным и комфортным </a:t>
            </a:r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жильем.</a:t>
            </a:r>
            <a:endParaRPr lang="ru-RU" sz="17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342010" y="2839725"/>
            <a:ext cx="8581138" cy="375487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1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совершенствование </a:t>
            </a:r>
            <a:r>
              <a:rPr lang="ru-RU" sz="17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стимулирования МО к наращиванию собственного экономического потенциала, развитие механизмов участия в национальных проектах посредством</a:t>
            </a:r>
            <a:r>
              <a:rPr lang="ru-RU" sz="1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совершенствования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 на региональном и муниципальном </a:t>
            </a:r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уровнях</a:t>
            </a:r>
          </a:p>
          <a:p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целях повышения 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предсказуемости 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ускорения предоставления 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МБТ</a:t>
            </a:r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стабильного правового регулирования налоговых и неналоговых доходов местных бюджетов;</a:t>
            </a: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инвентаризации муниципального имущества;</a:t>
            </a: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инвестиционных проектов местного </a:t>
            </a:r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уровня;</a:t>
            </a:r>
            <a:endParaRPr lang="ru-RU" sz="17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совершенствования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</a:t>
            </a:r>
            <a:r>
              <a:rPr lang="ru-RU" sz="1700" dirty="0" err="1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-частного партнерства;</a:t>
            </a: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значимых рынков;</a:t>
            </a: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новых и развития существующих агломераций;</a:t>
            </a:r>
          </a:p>
          <a:p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повышения </a:t>
            </a:r>
            <a:r>
              <a:rPr lang="ru-RU" sz="17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базовых компетенций муниципальных служащих</a:t>
            </a:r>
            <a:r>
              <a:rPr lang="ru-RU" sz="17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1700" i="0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876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936" y="332656"/>
            <a:ext cx="8820472" cy="1138773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Предложения Минфина РФ о внесении изменений в законодательство </a:t>
            </a: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РФ</a:t>
            </a:r>
          </a:p>
          <a:p>
            <a:pPr lvl="0" algn="ctr">
              <a:defRPr/>
            </a:pP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целях совершенствования разграничения </a:t>
            </a: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полномочий</a:t>
            </a:r>
          </a:p>
          <a:p>
            <a:pPr lvl="0" algn="ctr">
              <a:defRPr/>
            </a:pP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части органов местного самоуправления (МСУ</a:t>
            </a: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) </a:t>
            </a:r>
            <a:r>
              <a:rPr lang="ru-RU" sz="1200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– </a:t>
            </a:r>
          </a:p>
          <a:p>
            <a:pPr lvl="0" algn="ctr">
              <a:defRPr/>
            </a:pPr>
            <a:r>
              <a:rPr lang="ru-RU" sz="1200" b="1" dirty="0" smtClean="0">
                <a:solidFill>
                  <a:srgbClr val="7030A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второй пакет поправок к законопроекту № 1088595-7   </a:t>
            </a: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337" y="1576399"/>
            <a:ext cx="8362484" cy="530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414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00" y="679683"/>
            <a:ext cx="8547980" cy="537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1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404664"/>
            <a:ext cx="8187940" cy="442694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4941168"/>
            <a:ext cx="8187940" cy="1801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97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1566" y="467380"/>
            <a:ext cx="8725154" cy="369332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ОСНОВНЫЕ НАПРАВЛЕНИЯ в сфере МБО   на 2022-2024 годы</a:t>
            </a:r>
            <a:endParaRPr lang="ru-RU" b="1" u="sng" dirty="0">
              <a:solidFill>
                <a:srgbClr val="FF000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251520" y="3583758"/>
            <a:ext cx="8625200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ru-RU" sz="1600" dirty="0" smtClean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51566" y="980728"/>
            <a:ext cx="4060394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Реструктуризация бюджетных кредитов и направление </a:t>
            </a:r>
            <a:r>
              <a:rPr lang="ru-RU" sz="1200" dirty="0">
                <a:solidFill>
                  <a:schemeClr val="bg1"/>
                </a:solidFill>
              </a:rPr>
              <a:t>в 2021-2024 годах</a:t>
            </a:r>
            <a:r>
              <a:rPr lang="ru-RU" sz="1200" dirty="0" smtClean="0">
                <a:solidFill>
                  <a:schemeClr val="bg1"/>
                </a:solidFill>
              </a:rPr>
              <a:t> высвобождаемых  средств  на бюджетные инвестиции в инфраструктурные проекты  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632579" y="1019281"/>
            <a:ext cx="4384244" cy="15090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Предоставление бюджетных кредитов  на замещение рыночных заимствований  (погашение с 2029 года) – при соблюдении особых условий (доля рыночной  задолженности  до 25%, ответственная долг. политика, снижение долг. нагрузки до  укрепляющего рейтинга)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51566" y="3008385"/>
            <a:ext cx="303751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Предоставление до 2023 года  бюджетных кредитов  на финансовое обеспечение  инфраструктурных проектов (на 15 лет  под  3% годовых)</a:t>
            </a:r>
          </a:p>
          <a:p>
            <a:pPr algn="ctr"/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073418" y="3080393"/>
            <a:ext cx="2787754" cy="1224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bg1"/>
                </a:solidFill>
              </a:rPr>
              <a:t>Увеличение  грантов  за достижение показателей  и целей </a:t>
            </a:r>
            <a:r>
              <a:rPr lang="ru-RU" sz="1200" dirty="0" smtClean="0">
                <a:solidFill>
                  <a:schemeClr val="bg1"/>
                </a:solidFill>
              </a:rPr>
              <a:t>нац. проектов)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51566" y="4739433"/>
            <a:ext cx="8709606" cy="21185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Мероприятия по усилению финансовой дисциплины </a:t>
            </a:r>
          </a:p>
          <a:p>
            <a:pPr algn="ctr"/>
            <a:r>
              <a:rPr lang="ru-RU" sz="1200" dirty="0">
                <a:solidFill>
                  <a:schemeClr val="bg1"/>
                </a:solidFill>
              </a:rPr>
              <a:t> </a:t>
            </a:r>
            <a:r>
              <a:rPr lang="ru-RU" sz="1200" dirty="0" smtClean="0">
                <a:solidFill>
                  <a:schemeClr val="bg1"/>
                </a:solidFill>
              </a:rPr>
              <a:t>и оздоровлению    финансов (мониторинг бюджетов , оказание финансовой помощи,  контроль за выполнением соглашений </a:t>
            </a:r>
            <a:r>
              <a:rPr lang="ru-RU" sz="1200" dirty="0" err="1" smtClean="0">
                <a:solidFill>
                  <a:schemeClr val="bg1"/>
                </a:solidFill>
              </a:rPr>
              <a:t>соц</a:t>
            </a:r>
            <a:r>
              <a:rPr lang="ru-RU" sz="1200" dirty="0" smtClean="0">
                <a:solidFill>
                  <a:schemeClr val="bg1"/>
                </a:solidFill>
              </a:rPr>
              <a:t>-эк развития,  усиление работы с высокодотационными   муниципалитетами,  снижение кредиторской задолженности, развитие финансовых стимулов, увеличение эффективности управления муниципальными бюджетами) </a:t>
            </a:r>
          </a:p>
        </p:txBody>
      </p:sp>
      <p:sp>
        <p:nvSpPr>
          <p:cNvPr id="16" name="Волна 15"/>
          <p:cNvSpPr/>
          <p:nvPr/>
        </p:nvSpPr>
        <p:spPr>
          <a:xfrm>
            <a:off x="3347865" y="2542622"/>
            <a:ext cx="2525645" cy="2110514"/>
          </a:xfrm>
          <a:prstGeom prst="wave">
            <a:avLst>
              <a:gd name="adj1" fmla="val 12500"/>
              <a:gd name="adj2" fmla="val -4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Цель – стимулирование к развитию </a:t>
            </a:r>
            <a:endParaRPr lang="ru-RU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2339752" y="2636912"/>
            <a:ext cx="949284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5973464" y="2636912"/>
            <a:ext cx="1118816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059832" y="3356992"/>
            <a:ext cx="229204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6014589" y="3356992"/>
            <a:ext cx="213595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4572000" y="4509120"/>
            <a:ext cx="0" cy="216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10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/>
          </p:nvPr>
        </p:nvGraphicFramePr>
        <p:xfrm>
          <a:off x="395536" y="1505960"/>
          <a:ext cx="8496945" cy="4863885"/>
        </p:xfrm>
        <a:graphic>
          <a:graphicData uri="http://schemas.openxmlformats.org/drawingml/2006/table">
            <a:tbl>
              <a:tblPr/>
              <a:tblGrid>
                <a:gridCol w="3812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5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900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Наименование показателя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180000" marR="180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
на 01.07.2020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80000" marR="180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Исполнено
на 01.07.2021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80000" marR="180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Темп изменения показателей местных бюджетов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80000" marR="180000" marT="35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Исполнено на 
01.07.2021
/ Исполнено на 
01.07.2020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180000" marR="180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971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Доходы, всего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2 142,2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2 378,9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111,1%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Собственные доходы  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1 230,0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1 404,4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smtClean="0">
                          <a:effectLst/>
                          <a:latin typeface="Times New Roman"/>
                        </a:rPr>
                        <a:t>114,2%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Налоговые и неналоговые доходы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689,6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814,0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118,0%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Налоговые доходы 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585,0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682,1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116,6%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1" u="none" strike="noStrike" dirty="0" smtClean="0">
                          <a:effectLst/>
                          <a:latin typeface="Times New Roman"/>
                        </a:rPr>
                        <a:t>в % к собственным доходам</a:t>
                      </a:r>
                      <a:endParaRPr lang="ru-RU" sz="80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47,6%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48,6%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Неналоговые доходы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104,6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131,9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126,1%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94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1" u="none" strike="noStrike" dirty="0" smtClean="0">
                          <a:effectLst/>
                          <a:latin typeface="Times New Roman"/>
                        </a:rPr>
                        <a:t>в % к собственным доходам</a:t>
                      </a:r>
                      <a:endParaRPr lang="ru-RU" sz="80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8,5%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9,4%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242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Межбюджетные трансферты из бюджетов других уровней (без субвенций) и другие безвозмездные поступления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540,4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590,4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109,3%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1" u="none" strike="noStrike" dirty="0" smtClean="0">
                          <a:effectLst/>
                          <a:latin typeface="Times New Roman"/>
                        </a:rPr>
                        <a:t>в % к собственным доходам</a:t>
                      </a:r>
                      <a:endParaRPr lang="ru-RU" sz="80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43,9%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42,0%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 smtClean="0">
                          <a:effectLst/>
                          <a:latin typeface="Times New Roman"/>
                        </a:rPr>
                        <a:t>в том числе: дотации</a:t>
                      </a:r>
                      <a:endParaRPr lang="ru-RU" sz="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253,9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243,5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95,9%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1" u="none" strike="noStrike" dirty="0" smtClean="0">
                          <a:effectLst/>
                          <a:latin typeface="Times New Roman"/>
                        </a:rPr>
                        <a:t>в % в межбюджетных трансфертах</a:t>
                      </a:r>
                      <a:endParaRPr lang="ru-RU" sz="80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47,0%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41,2%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 smtClean="0">
                          <a:effectLst/>
                          <a:latin typeface="Times New Roman"/>
                        </a:rPr>
                        <a:t>субсидии</a:t>
                      </a:r>
                      <a:endParaRPr lang="ru-RU" sz="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 smtClean="0">
                          <a:effectLst/>
                          <a:latin typeface="Times New Roman"/>
                        </a:rPr>
                        <a:t>220,9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 smtClean="0">
                          <a:effectLst/>
                          <a:latin typeface="Times New Roman"/>
                        </a:rPr>
                        <a:t>252,1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 smtClean="0">
                          <a:effectLst/>
                          <a:latin typeface="Times New Roman"/>
                        </a:rPr>
                        <a:t>114,2%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465468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1" u="none" strike="noStrike" dirty="0" smtClean="0">
                          <a:effectLst/>
                          <a:latin typeface="Times New Roman"/>
                        </a:rPr>
                        <a:t>в % в межбюджетных трансфертах</a:t>
                      </a:r>
                      <a:endParaRPr lang="ru-RU" sz="80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effectLst/>
                          <a:latin typeface="Times New Roman"/>
                        </a:rPr>
                        <a:t>40,9%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1" u="none" strike="noStrike" dirty="0" smtClean="0">
                          <a:effectLst/>
                          <a:latin typeface="Times New Roman"/>
                        </a:rPr>
                        <a:t>42,7%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310840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 smtClean="0">
                          <a:effectLst/>
                          <a:latin typeface="Times New Roman"/>
                        </a:rPr>
                        <a:t>иные межбюджетные трансферты</a:t>
                      </a:r>
                      <a:endParaRPr lang="ru-RU" sz="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 smtClean="0">
                          <a:effectLst/>
                          <a:latin typeface="Times New Roman"/>
                        </a:rPr>
                        <a:t>74,1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 smtClean="0">
                          <a:effectLst/>
                          <a:latin typeface="Times New Roman"/>
                        </a:rPr>
                        <a:t>101,8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i="0" u="none" strike="noStrike" dirty="0" smtClean="0">
                          <a:effectLst/>
                          <a:latin typeface="Times New Roman"/>
                        </a:rPr>
                        <a:t>137,5%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107005"/>
                  </a:ext>
                </a:extLst>
              </a:tr>
              <a:tr h="303568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0" u="none" strike="noStrike" dirty="0" smtClean="0">
                          <a:effectLst/>
                          <a:latin typeface="Times New Roman"/>
                        </a:rPr>
                        <a:t>Другие безвозмездные поступления (в т.ч. возврат остатков)</a:t>
                      </a:r>
                      <a:endParaRPr lang="ru-RU" sz="8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-</a:t>
                      </a:r>
                      <a:r>
                        <a:rPr lang="ru-RU" sz="800" b="1" i="0" u="none" strike="noStrike" dirty="0" smtClean="0">
                          <a:effectLst/>
                          <a:latin typeface="Times New Roman"/>
                        </a:rPr>
                        <a:t>8</a:t>
                      </a:r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,</a:t>
                      </a:r>
                      <a:r>
                        <a:rPr lang="ru-RU" sz="800" b="1" i="0" u="none" strike="noStrike" dirty="0" smtClean="0">
                          <a:effectLst/>
                          <a:latin typeface="Times New Roman"/>
                        </a:rPr>
                        <a:t>5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 dirty="0" smtClean="0">
                          <a:effectLst/>
                          <a:latin typeface="Times New Roman"/>
                        </a:rPr>
                        <a:t>-</a:t>
                      </a:r>
                      <a:r>
                        <a:rPr lang="ru-RU" sz="800" b="1" i="0" u="none" strike="noStrike" dirty="0" smtClean="0">
                          <a:effectLst/>
                          <a:latin typeface="Times New Roman"/>
                        </a:rPr>
                        <a:t>7,0</a:t>
                      </a:r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8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Субвенции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912,3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974,5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106,8%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3199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1" u="none" strike="noStrike" dirty="0" smtClean="0">
                          <a:effectLst/>
                          <a:latin typeface="Times New Roman"/>
                        </a:rPr>
                        <a:t>в % к доходам</a:t>
                      </a:r>
                      <a:endParaRPr lang="ru-RU" sz="80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42,6%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41,0%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4971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Расходы, всего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2 107,4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2 316,8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109,9%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4916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b="0" i="1" u="none" strike="noStrike" dirty="0" smtClean="0">
                          <a:effectLst/>
                          <a:latin typeface="Times New Roman"/>
                        </a:rPr>
                        <a:t>расходы на решение вопросов местного значения</a:t>
                      </a:r>
                      <a:endParaRPr lang="ru-RU" sz="800" b="0" i="1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1 195,1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1 342,3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800" b="1" i="1" u="none" strike="noStrike" dirty="0" smtClean="0">
                          <a:effectLst/>
                          <a:latin typeface="Times New Roman"/>
                        </a:rPr>
                        <a:t>112,3%</a:t>
                      </a:r>
                      <a:endParaRPr lang="ru-RU" sz="800" b="1" i="1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4971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Дефицит/профицит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72000" marR="3547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34,9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62,1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1" i="0" u="none" strike="noStrike" dirty="0" smtClean="0">
                          <a:effectLst/>
                          <a:latin typeface="Times New Roman"/>
                        </a:rPr>
                        <a:t>178,0%</a:t>
                      </a:r>
                      <a:endParaRPr lang="ru-RU" sz="9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3547" marR="72000" marT="354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2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740278" y="1083685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лрд. руб.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1"/>
          <p:cNvSpPr>
            <a:spLocks/>
          </p:cNvSpPr>
          <p:nvPr/>
        </p:nvSpPr>
        <p:spPr bwMode="auto">
          <a:xfrm>
            <a:off x="1141412" y="547275"/>
            <a:ext cx="7246938" cy="505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ru-RU" b="1" dirty="0">
                <a:solidFill>
                  <a:srgbClr val="0070C0"/>
                </a:solidFill>
                <a:latin typeface="Times New Roman Cyr" pitchFamily="18" charset="-52"/>
                <a:cs typeface="Times New Roman" pitchFamily="18" charset="0"/>
              </a:rPr>
              <a:t>Основные показатели местных бюджетов в Российской </a:t>
            </a:r>
            <a:r>
              <a:rPr lang="ru-RU" b="1" dirty="0" smtClean="0">
                <a:solidFill>
                  <a:srgbClr val="0070C0"/>
                </a:solidFill>
                <a:latin typeface="Times New Roman Cyr" pitchFamily="18" charset="-52"/>
                <a:cs typeface="Times New Roman" pitchFamily="18" charset="0"/>
              </a:rPr>
              <a:t>Федерации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 Cyr" pitchFamily="18" charset="-52"/>
                <a:cs typeface="Times New Roman" pitchFamily="18" charset="0"/>
              </a:rPr>
              <a:t>на </a:t>
            </a:r>
            <a:r>
              <a:rPr lang="ru-RU" b="1" dirty="0">
                <a:solidFill>
                  <a:srgbClr val="0070C0"/>
                </a:solidFill>
                <a:latin typeface="Times New Roman Cyr" pitchFamily="18" charset="-52"/>
                <a:cs typeface="Times New Roman" pitchFamily="18" charset="0"/>
              </a:rPr>
              <a:t>01.07.2021</a:t>
            </a:r>
          </a:p>
        </p:txBody>
      </p:sp>
    </p:spTree>
    <p:extLst>
      <p:ext uri="{BB962C8B-B14F-4D97-AF65-F5344CB8AC3E}">
        <p14:creationId xmlns:p14="http://schemas.microsoft.com/office/powerpoint/2010/main" val="17434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89446"/>
            <a:ext cx="8496944" cy="369332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ОСНОВНЫЕ РЕКОМЕНДАЦИИ СУБЪЕКТАМ РФ И ОРГАНАМ МСУ</a:t>
            </a:r>
            <a:endParaRPr lang="ru-RU" b="1" dirty="0">
              <a:solidFill>
                <a:srgbClr val="005828">
                  <a:lumMod val="90000"/>
                  <a:lumOff val="10000"/>
                </a:srgbClr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323528" y="1113783"/>
            <a:ext cx="8496944" cy="526297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1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субъектам РФ:</a:t>
            </a:r>
            <a:endParaRPr lang="ru-RU" sz="1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активнее использовать инструменты развития собственной доходной базы местных бюджетов, такие, как: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закрепление единых, дополнительных и дифференцированных (в том числе по УСН) нормативов отчислений от налогов;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внедрение системы инициативного бюджетирования и самообложения граждан;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предоставление стимулирующих межбюджетных трансфертов;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ускорить распределение и доведение средств межбюджетных трансфертов до местных бюджетов.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более взвешенно подходить к вопросам такого делегирования государственных полномочий органам МСУ.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органам МСУ: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реализовать комплекс мер, направленных на повышение доходной базы местных бюджетов: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повышение эффективности администрирования доходов региональных и местных бюджетов;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активизация работы по выявлению потенциальных доходных источников бюджетов;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развитие экономики территорий, привлечение инвестиций;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провести работу по осуществлению исполнения полномочий местных администраций поселений административным центром муниципальных районов;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проводить оптимизацию расходов на оплату труда;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не осуществить расходы, не отнесенные законодательством РФ к полномочиям МСУ;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принять меры по соблюдению бюджетного законодательства РФ (ст. 136 БК РФ).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рекомендации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регионам и органам 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МСУ: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проводить работу по укрупнению (объединение) муниципальных образований;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принять меры по совершенствованию подходов к межбюджетному регулированию на региональном и муниципальном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5556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/>
          </p:cNvSpPr>
          <p:nvPr/>
        </p:nvSpPr>
        <p:spPr bwMode="auto">
          <a:xfrm>
            <a:off x="490123" y="545125"/>
            <a:ext cx="8546373" cy="363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sz="17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дефицита/профицита местных бюджетов  в Российской Федерации</a:t>
            </a:r>
          </a:p>
          <a:p>
            <a:pPr algn="ctr"/>
            <a:r>
              <a:rPr lang="ru-RU" sz="175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75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 </a:t>
            </a:r>
            <a:endParaRPr lang="ru-RU" sz="175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2040" y="3078533"/>
            <a:ext cx="4072440" cy="34468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Российской Федерации, имеющие наибольший дефицит местных бюджетов по состоянию на 01.07.2021 (млрд. руб.):
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1" y="1124744"/>
            <a:ext cx="4536505" cy="172819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457200" algn="just"/>
            <a:r>
              <a:rPr lang="ru-RU" sz="1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01.07.2021 общий объем доходов местных бюджетов превысил объем расходов местных бюджетов на </a:t>
            </a:r>
            <a:r>
              <a:rPr lang="ru-RU" sz="1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62,1 млрд. рублей </a:t>
            </a:r>
            <a:r>
              <a:rPr lang="ru-RU" sz="1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состоянию на 01.07.2020 доходы местных бюджетов превышали расходы на 34,9 млрд. рублей). При этом в 52 субъектах Российской Федерации местные бюджеты исполнены с профицитом, который составил 76,2 млрд. рублей, в  33 субъектах Российской Федерации – с дефицитом в сумме 14,1 млрд. рублей.</a:t>
            </a:r>
            <a:endParaRPr lang="ru-RU" sz="1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32040" y="1153848"/>
            <a:ext cx="3960440" cy="1924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ru-RU" sz="12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Российской Федерации, имеющие наибольший профицит местных бюджетов по состоянию на 01.07.2021 (млрд. руб.):
- Московская область		10,9
- Красноярский край		8,4
- Свердловская область		4,7
- Ленинградская область		4,3
- Республика Дагестан		4,3</a:t>
            </a:r>
            <a:endParaRPr lang="ru-RU" sz="1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56" y="6165304"/>
            <a:ext cx="4536504" cy="563078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/>
          </p:nvPr>
        </p:nvGraphicFramePr>
        <p:xfrm>
          <a:off x="89756" y="3798168"/>
          <a:ext cx="4626260" cy="2631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Овал 8"/>
          <p:cNvSpPr/>
          <p:nvPr/>
        </p:nvSpPr>
        <p:spPr>
          <a:xfrm>
            <a:off x="169155" y="3110906"/>
            <a:ext cx="396000" cy="39691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0123" y="3078532"/>
            <a:ext cx="4212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показателей дефицита/профицита местных бюджетов по федеральным округам в 2019-2021 гг.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6"/>
          <p:cNvSpPr txBox="1"/>
          <p:nvPr/>
        </p:nvSpPr>
        <p:spPr>
          <a:xfrm>
            <a:off x="28796" y="3563043"/>
            <a:ext cx="8299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лрд. руб.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5021796" y="3674127"/>
          <a:ext cx="3582653" cy="2574198"/>
        </p:xfrm>
        <a:graphic>
          <a:graphicData uri="http://schemas.openxmlformats.org/drawingml/2006/table">
            <a:tbl>
              <a:tblPr/>
              <a:tblGrid>
                <a:gridCol w="1557675">
                  <a:extLst>
                    <a:ext uri="{9D8B030D-6E8A-4147-A177-3AD203B41FA5}">
                      <a16:colId xmlns:a16="http://schemas.microsoft.com/office/drawing/2014/main" val="1738606037"/>
                    </a:ext>
                  </a:extLst>
                </a:gridCol>
                <a:gridCol w="623070">
                  <a:extLst>
                    <a:ext uri="{9D8B030D-6E8A-4147-A177-3AD203B41FA5}">
                      <a16:colId xmlns:a16="http://schemas.microsoft.com/office/drawing/2014/main" val="922395579"/>
                    </a:ext>
                  </a:extLst>
                </a:gridCol>
                <a:gridCol w="700954">
                  <a:extLst>
                    <a:ext uri="{9D8B030D-6E8A-4147-A177-3AD203B41FA5}">
                      <a16:colId xmlns:a16="http://schemas.microsoft.com/office/drawing/2014/main" val="3804991864"/>
                    </a:ext>
                  </a:extLst>
                </a:gridCol>
                <a:gridCol w="700954">
                  <a:extLst>
                    <a:ext uri="{9D8B030D-6E8A-4147-A177-3AD203B41FA5}">
                      <a16:colId xmlns:a16="http://schemas.microsoft.com/office/drawing/2014/main" val="3842004253"/>
                    </a:ext>
                  </a:extLst>
                </a:gridCol>
              </a:tblGrid>
              <a:tr h="6755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Субъект </a:t>
                      </a:r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РФ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дефицит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Источники финансирования дефицитов бюджетов бюджетной системы</a:t>
                      </a:r>
                      <a:r>
                        <a:rPr lang="ru-RU" sz="1000" b="0" i="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 Российской Федерации</a:t>
                      </a:r>
                      <a:endParaRPr lang="ru-RU" sz="1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439303"/>
                  </a:ext>
                </a:extLst>
              </a:tr>
              <a:tr h="5915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изменение остатков на счетах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кредитные средства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526413"/>
                  </a:ext>
                </a:extLst>
              </a:tr>
              <a:tr h="2422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Тюменская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9066771"/>
                  </a:ext>
                </a:extLst>
              </a:tr>
              <a:tr h="2422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Чувашская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Республика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-0,1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5522858"/>
                  </a:ext>
                </a:extLst>
              </a:tr>
              <a:tr h="2422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Республика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Татарстан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5,1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-3,8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013745"/>
                  </a:ext>
                </a:extLst>
              </a:tr>
              <a:tr h="2422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Омская область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1,0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6869879"/>
                  </a:ext>
                </a:extLst>
              </a:tr>
              <a:tr h="2422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Кемеровская область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>
                          <a:effectLst/>
                          <a:latin typeface="Times New Roman" panose="02020603050405020304" pitchFamily="18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6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48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D23DD9-C7EB-4E36-9C2E-34F0D20791AE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17" name="Заголовок 1"/>
          <p:cNvSpPr>
            <a:spLocks/>
          </p:cNvSpPr>
          <p:nvPr/>
        </p:nvSpPr>
        <p:spPr bwMode="auto">
          <a:xfrm>
            <a:off x="823231" y="430213"/>
            <a:ext cx="7700057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и расходы на его обслуживание на 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01.07.2021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533" y="1136332"/>
            <a:ext cx="4474442" cy="252249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457200" algn="just"/>
            <a:r>
              <a:rPr lang="ru-RU" sz="112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муниципального долга по состоянию на 01.07.2021 уменьшился по отношению к показателю на 01.01.2021 на 9,1% или на 35,1 млрд. рублей и составил 352,3 млрд. рублей. </a:t>
            </a:r>
          </a:p>
          <a:p>
            <a:pPr indent="457200" algn="just"/>
            <a:r>
              <a:rPr lang="ru-RU" sz="112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на 01.07.2021 составляет 21,2% от объема запланированных налоговых и неналоговых доходов местных бюджетов на 2021 год (1 660,5 млрд. рублей), на 01.01.2021 аналогичная доля составляла 24,2%.</a:t>
            </a:r>
          </a:p>
          <a:p>
            <a:pPr indent="457200" algn="just"/>
            <a:r>
              <a:rPr lang="ru-RU" sz="11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муниципального долга по сравнению с 01.07.2020 не изменилась.  
Объем расходов муниципальных образований на обслуживание муниципального долга по состоянию на 01.07.2021 составил 8,5 млрд. рублей (0,6% к объему собственных расходов), в том числе: расходы бюджетов городских округов, в т.ч. с внутригородским делением  – 8,0 млрд. рублей; расходы бюджетов муниципальных районов – 0,4 млрд. рублей;  расходы бюджетов городских поселений – 0,1 млрд. рублей.</a:t>
            </a:r>
            <a:endParaRPr lang="ru-RU" sz="11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/>
          </p:nvPr>
        </p:nvGraphicFramePr>
        <p:xfrm>
          <a:off x="4861181" y="1531013"/>
          <a:ext cx="4004230" cy="1844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6"/>
          <p:cNvSpPr txBox="1"/>
          <p:nvPr/>
        </p:nvSpPr>
        <p:spPr>
          <a:xfrm>
            <a:off x="4745302" y="4038230"/>
            <a:ext cx="8299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лрд. руб.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4653954" y="1563291"/>
            <a:ext cx="8299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лрд. руб.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28516" y="3951254"/>
            <a:ext cx="515641" cy="5040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3" name="TextBox 12"/>
          <p:cNvSpPr txBox="1"/>
          <p:nvPr/>
        </p:nvSpPr>
        <p:spPr>
          <a:xfrm rot="10800000" flipV="1">
            <a:off x="823232" y="4027567"/>
            <a:ext cx="3316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муниципального долга в разрезе федеральных округов              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руб.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757810" y="1097395"/>
            <a:ext cx="515641" cy="46810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</p:txBody>
      </p:sp>
      <p:sp>
        <p:nvSpPr>
          <p:cNvPr id="16" name="Овал 15"/>
          <p:cNvSpPr/>
          <p:nvPr/>
        </p:nvSpPr>
        <p:spPr>
          <a:xfrm>
            <a:off x="4785127" y="3490946"/>
            <a:ext cx="515641" cy="46810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74114" y="1103838"/>
            <a:ext cx="4067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Темпы снижения муниципального долга по </a:t>
            </a:r>
          </a:p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15630" y="3463226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муниципального долга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Диаграмма 20"/>
          <p:cNvGraphicFramePr/>
          <p:nvPr>
            <p:extLst/>
          </p:nvPr>
        </p:nvGraphicFramePr>
        <p:xfrm>
          <a:off x="22862" y="4319996"/>
          <a:ext cx="4631092" cy="2538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Диаграмма 21"/>
          <p:cNvGraphicFramePr/>
          <p:nvPr>
            <p:extLst/>
          </p:nvPr>
        </p:nvGraphicFramePr>
        <p:xfrm>
          <a:off x="4211960" y="3863501"/>
          <a:ext cx="4855840" cy="2893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8023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8936" y="404664"/>
            <a:ext cx="8820472" cy="369332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828">
                    <a:lumMod val="90000"/>
                    <a:lumOff val="10000"/>
                  </a:srgbClr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Итоги мониторинга МБО на региональном </a:t>
            </a:r>
            <a:r>
              <a:rPr lang="ru-RU" b="1" dirty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уровне </a:t>
            </a:r>
            <a:r>
              <a:rPr kumimoji="0" lang="ru-RU" sz="1800" b="1" i="0" u="none" strike="noStrike" kern="1200" cap="none" spc="0" normalizeH="0" noProof="0" dirty="0" smtClean="0">
                <a:ln>
                  <a:noFill/>
                </a:ln>
                <a:solidFill>
                  <a:srgbClr val="005828">
                    <a:lumMod val="90000"/>
                    <a:lumOff val="10000"/>
                  </a:srgbClr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Times New Roman" panose="02020603050405020304" pitchFamily="18" charset="0"/>
              </a:rPr>
              <a:t>за 2020 год</a:t>
            </a:r>
            <a:endParaRPr kumimoji="0" lang="ru-RU" sz="1800" b="1" i="0" u="none" strike="noStrike" kern="1200" cap="none" spc="0" normalizeH="0" baseline="0" noProof="0" dirty="0" smtClean="0">
              <a:ln>
                <a:noFill/>
              </a:ln>
              <a:solidFill>
                <a:srgbClr val="005828">
                  <a:lumMod val="90000"/>
                  <a:lumOff val="10000"/>
                </a:srgbClr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0800000" flipV="1">
            <a:off x="251520" y="1050244"/>
            <a:ext cx="8752386" cy="104644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2020 года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МО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уменьшилось на 543 единицы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сельские поселения)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преобразования (объединения) и упразднения (20 303 МО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).Количество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вновь образованных МО составило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67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 - все являются муниципальными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округами.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Лидеры по числу муниципальных округов: Пермский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край -18, Ставропольский край -16,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Кемеровская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-13.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323528" y="2397864"/>
            <a:ext cx="5904656" cy="38472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выросли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4,2%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Лидеры по размеру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единых нормативов по НДФЛ (сверх БК РФ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Астраханская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- 40%, Тульская область - 35%, Ямало-Ненецкий автономный округ - 25%.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Лидеры по практике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замены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выравнивание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БО: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Свердловская 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область, Московская область, Нижегородская область, Ростовская область и Республика Татарстан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Обязательность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 нормативов отчислений от НДФЛ в размере (не менее 15%) и от акцизов на нефтепродукты (в размере не менее 10%)  реализуется, в целом,  всеми регионами.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 установили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дифференцированные нормативы отчислений в местные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бюджеты </a:t>
            </a:r>
            <a:r>
              <a:rPr lang="ru-RU" sz="1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акцизов на нефтепродукты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размере более 10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(+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к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2019г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ru-RU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Лидеры: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Московская область, Свердловская, Тульская, Ростовская, Иркутская, Самарская, Краснодарский край, республика Башкортостан и </a:t>
            </a:r>
            <a:r>
              <a:rPr lang="ru-RU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Татарстан.</a:t>
            </a:r>
            <a:endParaRPr kumimoji="0" lang="ru-RU" sz="1200" b="1" i="1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3102" y="3220186"/>
            <a:ext cx="3340898" cy="2987299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 rot="10800000" flipV="1">
            <a:off x="6361624" y="3090446"/>
            <a:ext cx="2458848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b="1" noProof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МО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910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151566" y="779795"/>
            <a:ext cx="8725154" cy="566308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единых нормативов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отчисления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федеральных и региональных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82 субъектах РФ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(количество субъектов на слайде)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Поступления средств от самообложения граждан: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выросли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5,4%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34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регионах).</a:t>
            </a:r>
          </a:p>
          <a:p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Лидеры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Республика 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Татарстан, Кировская область, Пермский край, Удмуртская 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Инициативные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платежи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граждан: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предусматривались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регионах.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поступивших средств – 3,4 млрд. рублей.</a:t>
            </a:r>
          </a:p>
          <a:p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Лидеры: Республика 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Калмыкия, Владимирская область, Ставропольский край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solidFill>
                <a:srgbClr val="10602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6108" y="476672"/>
            <a:ext cx="457239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521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151566" y="413660"/>
            <a:ext cx="8740914" cy="65437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общем объеме доходов местных бюджетов в 2020 году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МБТ составляет 67%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3 402,6 млрд. рублей (в 2019 году 66,0%).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83% дотации на выравнивание бюджетной обеспеченности распределено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бюджетной обеспеченности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«модельного бюджета»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 в 7 регионах: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Рязанская область, Тверская область, Республика Карелия, Псковская область, Нижегородская область, Ульяновская область и Республика Саха (Якутия).</a:t>
            </a:r>
          </a:p>
          <a:p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обеспечение сбалансированности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местных бюджетов (рост на 32%)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дотации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(рост в 4,9 раза)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2020 году стали основными инструментами антикризисной политики в связи с пандемией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субсидий, распределение которых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законом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бюджете субъекта РФ,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82%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решение ВМЗ увеличились на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5,7%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МО осталась неизменной.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Кредиторская задолженность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уменьшилась на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6,6%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2020 году в целом по РФ местные бюджеты</a:t>
            </a:r>
          </a:p>
          <a:p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исполнены с профицитом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(более половины МО)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2/3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всех МО имеют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долговой устойчивости</a:t>
            </a: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9818" y="4365104"/>
            <a:ext cx="3506982" cy="186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89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1318" y="404663"/>
            <a:ext cx="8660457" cy="1421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400" b="1" dirty="0">
                <a:solidFill>
                  <a:srgbClr val="0060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ресурсного обеспечения расходных обязательств муниципальных образований на основе свода реестров расходных обязательств </a:t>
            </a:r>
            <a:r>
              <a:rPr lang="ru-RU" sz="2400" b="1" dirty="0" smtClean="0">
                <a:solidFill>
                  <a:srgbClr val="00602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млрд. рублей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433" y="2204864"/>
            <a:ext cx="8415039" cy="3697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757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1566" y="467380"/>
            <a:ext cx="8725154" cy="369332"/>
          </a:xfrm>
          <a:prstGeom prst="rect">
            <a:avLst/>
          </a:prstGeom>
          <a:pattFill prst="dkDnDiag">
            <a:fgClr>
              <a:schemeClr val="accent5">
                <a:lumMod val="20000"/>
                <a:lumOff val="80000"/>
              </a:schemeClr>
            </a:fgClr>
            <a:bgClr>
              <a:schemeClr val="bg1"/>
            </a:bgClr>
          </a:pattFill>
          <a:ln>
            <a:solidFill>
              <a:srgbClr val="0070C0"/>
            </a:solidFill>
            <a:prstDash val="sys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 smtClean="0">
                <a:solidFill>
                  <a:srgbClr val="005828">
                    <a:lumMod val="90000"/>
                    <a:lumOff val="10000"/>
                  </a:srgbClr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ИЗМЕНЕНИЕ БЮДЖЕТНОГО ЗАКОНОДАТЕЛЬСТВА </a:t>
            </a:r>
            <a:r>
              <a:rPr lang="ru-RU" b="1" u="sng" dirty="0" smtClean="0">
                <a:solidFill>
                  <a:srgbClr val="FF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 2021 ГОДА</a:t>
            </a:r>
            <a:endParaRPr lang="ru-RU" b="1" u="sng" dirty="0">
              <a:solidFill>
                <a:srgbClr val="FF000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47848" y="5838153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151566" y="2616581"/>
            <a:ext cx="8725154" cy="390876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бюджетную систему РФ включен новый вид муниципальных образований - 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округ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Статья 58 БК РФ дополнена новым полномочием:</a:t>
            </a:r>
          </a:p>
          <a:p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государственной власти субъекта РФ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вправе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2021 года устанавливать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дифференцированные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нормативы 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отчислений</a:t>
            </a:r>
          </a:p>
          <a:p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бюджеты муниципальных районов, муниципальных 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округов, городских округов, городских округов с 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ВГД делением</a:t>
            </a:r>
          </a:p>
          <a:p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УСН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подлежащего зачислению в бюджет субъекта РФ (пункт 3.3 статьи 58 БК РФ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600" dirty="0" smtClean="0">
              <a:solidFill>
                <a:srgbClr val="106029"/>
              </a:solidFill>
              <a:latin typeface="Tempus Sans ITC" panose="04020404030D07020202" pitchFamily="82" charset="0"/>
              <a:cs typeface="Times New Roman" panose="02020603050405020304" pitchFamily="18" charset="0"/>
            </a:endParaRPr>
          </a:p>
          <a:p>
            <a:endParaRPr lang="en-US" sz="1600" dirty="0">
              <a:solidFill>
                <a:srgbClr val="106029"/>
              </a:solidFill>
              <a:latin typeface="Tempus Sans ITC" panose="04020404030D07020202" pitchFamily="82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</a:t>
            </a:r>
            <a:r>
              <a:rPr lang="ru-RU" sz="1600" b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региона установили дифференцированные нормативы от УСН</a:t>
            </a:r>
          </a:p>
          <a:p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Лидеры: Ленинградская, Свердловская, Сахалинская области, республика </a:t>
            </a:r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Башкортостан,</a:t>
            </a:r>
          </a:p>
          <a:p>
            <a:r>
              <a:rPr lang="ru-RU" sz="1400" i="1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Ханты-Мансийский </a:t>
            </a:r>
            <a:r>
              <a:rPr lang="ru-RU" sz="1400" i="1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авт. округ</a:t>
            </a:r>
          </a:p>
          <a:p>
            <a:endParaRPr lang="ru-RU" sz="1600" dirty="0">
              <a:solidFill>
                <a:srgbClr val="1060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расширение механизмов компенсации регионами потерь местных бюджетов в связи с отменой с 2021 года ЕНВД</a:t>
            </a:r>
            <a:r>
              <a:rPr lang="ru-RU" sz="1600" dirty="0" smtClean="0">
                <a:solidFill>
                  <a:srgbClr val="1060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995244"/>
            <a:ext cx="86053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 smtClean="0">
                <a:solidFill>
                  <a:srgbClr val="7030A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</a:t>
            </a:r>
            <a:r>
              <a:rPr lang="ru-RU" sz="1600" b="1" dirty="0" smtClean="0">
                <a:solidFill>
                  <a:srgbClr val="7030A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.</a:t>
            </a:r>
            <a:r>
              <a:rPr lang="en-US" sz="1600" b="1" dirty="0" smtClean="0">
                <a:solidFill>
                  <a:srgbClr val="7030A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7030A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Принят Федеральный </a:t>
            </a:r>
            <a:r>
              <a:rPr lang="ru-RU" sz="1600" b="1" dirty="0">
                <a:solidFill>
                  <a:srgbClr val="7030A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закон от 01.10.2020 №311-ФЗ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7030A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«О внесении изменений в Бюджетный кодекс Российской Федерации и Федеральный закон «О приостановлении действия отдельных положений Бюджетного кодекса Российской Федерации и установлении особенностей исполнения бюджетов бюджетной системы Российской Федерации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7030A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 2020 году</a:t>
            </a:r>
            <a:r>
              <a:rPr lang="ru-RU" sz="1600" b="1" dirty="0" smtClean="0">
                <a:solidFill>
                  <a:srgbClr val="7030A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654314042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Другая 5">
      <a:dk1>
        <a:srgbClr val="005828"/>
      </a:dk1>
      <a:lt1>
        <a:sysClr val="window" lastClr="FFFFFF"/>
      </a:lt1>
      <a:dk2>
        <a:srgbClr val="02843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b="1" dirty="0" smtClean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solidFill>
        <a:schemeClr val="phClr"/>
      </a:solidFill>
      <a:solidFill>
        <a:schemeClr val="phClr"/>
      </a:solidFill>
    </a:fillStyleLst>
    <a:lnStyleLst>
      <a:ln w="9525" cap="flat" cmpd="sng" algn="ctr">
        <a:solidFill>
          <a:schemeClr val="phClr"/>
        </a:solidFill>
      </a:ln>
      <a:ln w="25400" cap="flat" cmpd="sng" algn="ctr">
        <a:solidFill>
          <a:schemeClr val="phClr"/>
        </a:solidFill>
      </a:ln>
      <a:ln w="38100" cap="flat" cmpd="sng" algn="ctr">
        <a:solidFill>
          <a:schemeClr val="phClr"/>
        </a:solidFill>
      </a:ln>
    </a:lnStyleLst>
    <a:effectStyleLst>
      <a:effectStyle>
        <a:effectLst>
          <a:fillOverlay blend="over">
            <a:noFill/>
          </a:fillOverlay>
        </a:effectLst>
      </a:effectStyle>
      <a:effectStyle>
        <a:effectLst>
          <a:fillOverlay blend="over">
            <a:noFill/>
          </a:fillOverlay>
        </a:effectLst>
      </a:effectStyle>
      <a:effectStyle>
        <a:effectLst>
          <a:fillOverlay blend="over">
            <a:noFill/>
          </a:fillOverlay>
        </a:effectLst>
      </a:effectStyle>
    </a:effectStyleLst>
    <a:bgFillStyleLst>
      <a:solidFill>
        <a:schemeClr val="phClr"/>
      </a:solidFill>
      <a:solidFill>
        <a:schemeClr val="phClr"/>
      </a:solidFill>
      <a:solidFill>
        <a:schemeClr val="phClr"/>
      </a:soli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3696</TotalTime>
  <Words>2430</Words>
  <Application>Microsoft Office PowerPoint</Application>
  <PresentationFormat>Экран (4:3)</PresentationFormat>
  <Paragraphs>370</Paragraphs>
  <Slides>20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Book Antiqua</vt:lpstr>
      <vt:lpstr>Calibri</vt:lpstr>
      <vt:lpstr>Tempus Sans ITC</vt:lpstr>
      <vt:lpstr>Times New Roman</vt:lpstr>
      <vt:lpstr>Times New Roman Cyr</vt:lpstr>
      <vt:lpstr>Trebuchet MS</vt:lpstr>
      <vt:lpstr>2_Тема Office</vt:lpstr>
      <vt:lpstr>ОБ ОСОБЕННОСТЯХ ФОРМИРОВАНИЯ  МЕСТНЫХ БЮДЖЕТОВ НА 2022-2024 ГОДЫ  (В УСЛОВИЯХ СОВЕРШЕНСТВОВАНИЯ МЕСТНОГО САМОУПРАВЛЕНИЯ И МЕЖБЮДЖЕТНЫХ ОТНОШЕНИЙ)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ГРИГОРЬЕВА ЕКАТЕРИНА ВИКТОРОВНА</dc:creator>
  <cp:lastModifiedBy>СКЛЯР ИРИНА ИВАНОВНА</cp:lastModifiedBy>
  <cp:revision>364</cp:revision>
  <cp:lastPrinted>2021-09-15T18:40:34Z</cp:lastPrinted>
  <dcterms:created xsi:type="dcterms:W3CDTF">2019-02-26T13:50:39Z</dcterms:created>
  <dcterms:modified xsi:type="dcterms:W3CDTF">2021-09-15T19:51:32Z</dcterms:modified>
</cp:coreProperties>
</file>