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6"/>
  </p:notesMasterIdLst>
  <p:handoutMasterIdLst>
    <p:handoutMasterId r:id="rId17"/>
  </p:handoutMasterIdLst>
  <p:sldIdLst>
    <p:sldId id="274" r:id="rId3"/>
    <p:sldId id="3697" r:id="rId4"/>
    <p:sldId id="3677" r:id="rId5"/>
    <p:sldId id="3678" r:id="rId6"/>
    <p:sldId id="3698" r:id="rId7"/>
    <p:sldId id="3699" r:id="rId8"/>
    <p:sldId id="3702" r:id="rId9"/>
    <p:sldId id="3683" r:id="rId10"/>
    <p:sldId id="3682" r:id="rId11"/>
    <p:sldId id="3700" r:id="rId12"/>
    <p:sldId id="3681" r:id="rId13"/>
    <p:sldId id="3696" r:id="rId14"/>
    <p:sldId id="3650" r:id="rId15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131"/>
    <a:srgbClr val="008E40"/>
    <a:srgbClr val="548235"/>
    <a:srgbClr val="0074A8"/>
    <a:srgbClr val="76F6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61" autoAdjust="0"/>
  </p:normalViewPr>
  <p:slideViewPr>
    <p:cSldViewPr>
      <p:cViewPr varScale="1">
        <p:scale>
          <a:sx n="107" d="100"/>
          <a:sy n="107" d="100"/>
        </p:scale>
        <p:origin x="348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399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6B1D50-001C-49D2-A305-62C8C9B878F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D613F09-E9F3-49AC-A0AA-90CE445E5ED9}">
      <dgm:prSet phldrT="[Текст]" custT="1"/>
      <dgm:spPr>
        <a:solidFill>
          <a:srgbClr val="006131"/>
        </a:solidFill>
        <a:ln>
          <a:solidFill>
            <a:srgbClr val="006131"/>
          </a:solidFill>
        </a:ln>
      </dgm:spPr>
      <dgm:t>
        <a:bodyPr/>
        <a:lstStyle/>
        <a:p>
          <a:r>
            <a:rPr lang="ru-RU" sz="2000" b="1" dirty="0" smtClean="0"/>
            <a:t>2014-2021 годы</a:t>
          </a:r>
          <a:endParaRPr lang="ru-RU" sz="2000" b="1" dirty="0"/>
        </a:p>
      </dgm:t>
    </dgm:pt>
    <dgm:pt modelId="{F09B952E-9DEB-4DA4-9369-21299AF72F81}" type="parTrans" cxnId="{9C0DAC15-008A-43C5-A1A0-11326B04321B}">
      <dgm:prSet/>
      <dgm:spPr/>
      <dgm:t>
        <a:bodyPr/>
        <a:lstStyle/>
        <a:p>
          <a:endParaRPr lang="ru-RU"/>
        </a:p>
      </dgm:t>
    </dgm:pt>
    <dgm:pt modelId="{FC92A867-FCCC-45A4-B405-A28BCB85B26C}" type="sibTrans" cxnId="{9C0DAC15-008A-43C5-A1A0-11326B04321B}">
      <dgm:prSet/>
      <dgm:spPr/>
      <dgm:t>
        <a:bodyPr/>
        <a:lstStyle/>
        <a:p>
          <a:endParaRPr lang="ru-RU"/>
        </a:p>
      </dgm:t>
    </dgm:pt>
    <dgm:pt modelId="{929BAF86-104E-4D82-AD39-F70115F7B7DB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  <a:ln>
          <a:prstDash val="sysDot"/>
        </a:ln>
      </dgm:spPr>
      <dgm:t>
        <a:bodyPr/>
        <a:lstStyle/>
        <a:p>
          <a:r>
            <a:rPr lang="ru-RU" sz="1800" b="1" i="0" dirty="0" smtClean="0">
              <a:solidFill>
                <a:srgbClr val="C00000"/>
              </a:solidFill>
            </a:rPr>
            <a:t>смешение</a:t>
          </a:r>
          <a:r>
            <a:rPr lang="ru-RU" sz="1800" b="1" i="0" dirty="0" smtClean="0">
              <a:solidFill>
                <a:schemeClr val="tx1"/>
              </a:solidFill>
            </a:rPr>
            <a:t> </a:t>
          </a:r>
          <a:r>
            <a:rPr lang="ru-RU" sz="1800" b="1" i="0" dirty="0" smtClean="0"/>
            <a:t>проектных и процессных мероприятий;</a:t>
          </a:r>
          <a:endParaRPr lang="ru-RU" sz="1800" b="1" i="0" dirty="0"/>
        </a:p>
      </dgm:t>
    </dgm:pt>
    <dgm:pt modelId="{AE5F96C2-36C8-446F-A9F6-6F822235EF91}" type="parTrans" cxnId="{116AF559-2AD9-4C5C-9488-C1676A71FE8D}">
      <dgm:prSet/>
      <dgm:spPr/>
      <dgm:t>
        <a:bodyPr/>
        <a:lstStyle/>
        <a:p>
          <a:endParaRPr lang="ru-RU"/>
        </a:p>
      </dgm:t>
    </dgm:pt>
    <dgm:pt modelId="{08BEEA51-E5AD-4E66-BE37-C3F30A5FF404}" type="sibTrans" cxnId="{116AF559-2AD9-4C5C-9488-C1676A71FE8D}">
      <dgm:prSet/>
      <dgm:spPr/>
      <dgm:t>
        <a:bodyPr/>
        <a:lstStyle/>
        <a:p>
          <a:endParaRPr lang="ru-RU"/>
        </a:p>
      </dgm:t>
    </dgm:pt>
    <dgm:pt modelId="{50DE580A-6CF5-4532-B0AC-A63F8AEF85E4}">
      <dgm:prSet phldrT="[Текст]" custT="1"/>
      <dgm:spPr>
        <a:solidFill>
          <a:srgbClr val="006131"/>
        </a:solidFill>
        <a:ln>
          <a:solidFill>
            <a:srgbClr val="006131"/>
          </a:solidFill>
        </a:ln>
      </dgm:spPr>
      <dgm:t>
        <a:bodyPr/>
        <a:lstStyle/>
        <a:p>
          <a:r>
            <a:rPr lang="ru-RU" sz="2000" b="1" dirty="0" smtClean="0"/>
            <a:t>С 2022 года</a:t>
          </a:r>
          <a:endParaRPr lang="ru-RU" sz="2000" b="1" dirty="0"/>
        </a:p>
      </dgm:t>
    </dgm:pt>
    <dgm:pt modelId="{167F31D5-FAA2-44A2-8375-51E122F9E6E5}" type="parTrans" cxnId="{DFF78CC0-D67B-4545-9070-2B147141040F}">
      <dgm:prSet/>
      <dgm:spPr/>
      <dgm:t>
        <a:bodyPr/>
        <a:lstStyle/>
        <a:p>
          <a:endParaRPr lang="ru-RU"/>
        </a:p>
      </dgm:t>
    </dgm:pt>
    <dgm:pt modelId="{408FEF50-24A1-49A9-A700-B7C5B636A9BD}" type="sibTrans" cxnId="{DFF78CC0-D67B-4545-9070-2B147141040F}">
      <dgm:prSet/>
      <dgm:spPr/>
      <dgm:t>
        <a:bodyPr/>
        <a:lstStyle/>
        <a:p>
          <a:endParaRPr lang="ru-RU"/>
        </a:p>
      </dgm:t>
    </dgm:pt>
    <dgm:pt modelId="{2377CFE4-7B35-4801-A0AF-1D2791D979B4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  <a:ln>
          <a:prstDash val="sysDot"/>
        </a:ln>
      </dgm:spPr>
      <dgm:t>
        <a:bodyPr/>
        <a:lstStyle/>
        <a:p>
          <a:r>
            <a:rPr lang="ru-RU" sz="1800" b="1" i="0" dirty="0" smtClean="0">
              <a:solidFill>
                <a:srgbClr val="006131"/>
              </a:solidFill>
            </a:rPr>
            <a:t>обособление</a:t>
          </a:r>
          <a:r>
            <a:rPr lang="ru-RU" sz="1800" b="1" i="0" dirty="0" smtClean="0"/>
            <a:t> </a:t>
          </a:r>
          <a:r>
            <a:rPr lang="ru-RU" sz="1800" b="1" i="0" dirty="0" smtClean="0">
              <a:solidFill>
                <a:schemeClr val="tx1"/>
              </a:solidFill>
            </a:rPr>
            <a:t>проектной и процессной части в отдельные структурные элементы госпрограммы (ФП, ВП, КПМ);</a:t>
          </a:r>
          <a:endParaRPr lang="ru-RU" sz="1800" b="1" i="0" dirty="0">
            <a:solidFill>
              <a:schemeClr val="tx1"/>
            </a:solidFill>
          </a:endParaRPr>
        </a:p>
      </dgm:t>
    </dgm:pt>
    <dgm:pt modelId="{13721E9E-02F1-4F25-9E04-6223CF440F0B}" type="parTrans" cxnId="{3C77A650-CB8D-4AC9-9585-3C1C73AB2EC4}">
      <dgm:prSet/>
      <dgm:spPr/>
      <dgm:t>
        <a:bodyPr/>
        <a:lstStyle/>
        <a:p>
          <a:endParaRPr lang="ru-RU"/>
        </a:p>
      </dgm:t>
    </dgm:pt>
    <dgm:pt modelId="{D3D8D984-6F22-4514-A883-27B373EAF606}" type="sibTrans" cxnId="{3C77A650-CB8D-4AC9-9585-3C1C73AB2EC4}">
      <dgm:prSet/>
      <dgm:spPr/>
      <dgm:t>
        <a:bodyPr/>
        <a:lstStyle/>
        <a:p>
          <a:endParaRPr lang="ru-RU"/>
        </a:p>
      </dgm:t>
    </dgm:pt>
    <dgm:pt modelId="{96FE1E7A-4569-4892-9AFD-A6CD17B1E907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  <a:ln>
          <a:prstDash val="sysDot"/>
        </a:ln>
      </dgm:spPr>
      <dgm:t>
        <a:bodyPr/>
        <a:lstStyle/>
        <a:p>
          <a:r>
            <a:rPr lang="ru-RU" sz="1800" b="1" i="0" dirty="0" smtClean="0">
              <a:solidFill>
                <a:srgbClr val="C00000"/>
              </a:solidFill>
            </a:rPr>
            <a:t>актуализация 1 раз в год </a:t>
          </a:r>
          <a:r>
            <a:rPr lang="ru-RU" sz="1800" b="1" i="0" dirty="0" smtClean="0">
              <a:solidFill>
                <a:schemeClr val="tx1"/>
              </a:solidFill>
            </a:rPr>
            <a:t>(приведение в соответствии с </a:t>
          </a:r>
          <a:r>
            <a:rPr lang="ru-RU" sz="1800" b="1" i="1" dirty="0" smtClean="0">
              <a:solidFill>
                <a:schemeClr val="tx1"/>
              </a:solidFill>
            </a:rPr>
            <a:t>первоначальным</a:t>
          </a:r>
          <a:r>
            <a:rPr lang="ru-RU" sz="1800" b="1" i="0" dirty="0" smtClean="0">
              <a:solidFill>
                <a:schemeClr val="tx1"/>
              </a:solidFill>
            </a:rPr>
            <a:t> законом о бюджете);</a:t>
          </a:r>
          <a:endParaRPr lang="ru-RU" sz="1800" b="1" i="0" dirty="0">
            <a:solidFill>
              <a:schemeClr val="tx1"/>
            </a:solidFill>
          </a:endParaRPr>
        </a:p>
      </dgm:t>
    </dgm:pt>
    <dgm:pt modelId="{B55EB1D7-C7D6-4351-8238-172CEE951347}" type="parTrans" cxnId="{3B3F762A-E09D-413A-9305-A23A2010959F}">
      <dgm:prSet/>
      <dgm:spPr/>
      <dgm:t>
        <a:bodyPr/>
        <a:lstStyle/>
        <a:p>
          <a:endParaRPr lang="ru-RU"/>
        </a:p>
      </dgm:t>
    </dgm:pt>
    <dgm:pt modelId="{3EC53707-BA72-4FB6-A087-29855A93EB35}" type="sibTrans" cxnId="{3B3F762A-E09D-413A-9305-A23A2010959F}">
      <dgm:prSet/>
      <dgm:spPr/>
      <dgm:t>
        <a:bodyPr/>
        <a:lstStyle/>
        <a:p>
          <a:endParaRPr lang="ru-RU"/>
        </a:p>
      </dgm:t>
    </dgm:pt>
    <dgm:pt modelId="{B2469FD0-200C-4296-85B6-C3E151E74F8D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  <a:ln>
          <a:prstDash val="sysDot"/>
        </a:ln>
      </dgm:spPr>
      <dgm:t>
        <a:bodyPr/>
        <a:lstStyle/>
        <a:p>
          <a:r>
            <a:rPr lang="ru-RU" sz="1800" b="1" i="0" dirty="0" smtClean="0">
              <a:solidFill>
                <a:srgbClr val="006131"/>
              </a:solidFill>
            </a:rPr>
            <a:t>синхронизация с любым изменением </a:t>
          </a:r>
          <a:r>
            <a:rPr lang="ru-RU" sz="1800" b="1" i="0" dirty="0" smtClean="0">
              <a:solidFill>
                <a:schemeClr val="tx1"/>
              </a:solidFill>
            </a:rPr>
            <a:t>бюджетных расходов;</a:t>
          </a:r>
          <a:endParaRPr lang="ru-RU" sz="1800" b="1" i="0" dirty="0">
            <a:solidFill>
              <a:schemeClr val="tx1"/>
            </a:solidFill>
          </a:endParaRPr>
        </a:p>
      </dgm:t>
    </dgm:pt>
    <dgm:pt modelId="{045F7761-8001-429C-B095-0D44BF37B62E}" type="parTrans" cxnId="{35CFC190-6E3F-4509-BD2B-214AABFC437F}">
      <dgm:prSet/>
      <dgm:spPr/>
      <dgm:t>
        <a:bodyPr/>
        <a:lstStyle/>
        <a:p>
          <a:endParaRPr lang="ru-RU"/>
        </a:p>
      </dgm:t>
    </dgm:pt>
    <dgm:pt modelId="{B7C19072-3E92-444F-B4C8-B9CBBAD2901B}" type="sibTrans" cxnId="{35CFC190-6E3F-4509-BD2B-214AABFC437F}">
      <dgm:prSet/>
      <dgm:spPr/>
      <dgm:t>
        <a:bodyPr/>
        <a:lstStyle/>
        <a:p>
          <a:endParaRPr lang="ru-RU"/>
        </a:p>
      </dgm:t>
    </dgm:pt>
    <dgm:pt modelId="{6C806EF0-FD55-4E22-878F-0F0DA789A24F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  <a:ln>
          <a:prstDash val="sysDot"/>
        </a:ln>
      </dgm:spPr>
      <dgm:t>
        <a:bodyPr/>
        <a:lstStyle/>
        <a:p>
          <a:r>
            <a:rPr lang="ru-RU" sz="1800" b="1" i="0" dirty="0" smtClean="0">
              <a:solidFill>
                <a:schemeClr val="tx1"/>
              </a:solidFill>
            </a:rPr>
            <a:t>формирование, согласование </a:t>
          </a:r>
          <a:br>
            <a:rPr lang="ru-RU" sz="1800" b="1" i="0" dirty="0" smtClean="0">
              <a:solidFill>
                <a:schemeClr val="tx1"/>
              </a:solidFill>
            </a:rPr>
          </a:br>
          <a:r>
            <a:rPr lang="ru-RU" sz="1800" b="1" i="0" dirty="0" smtClean="0">
              <a:solidFill>
                <a:schemeClr val="tx1"/>
              </a:solidFill>
            </a:rPr>
            <a:t>и утверждение госпрограмм </a:t>
          </a:r>
          <a:br>
            <a:rPr lang="ru-RU" sz="1800" b="1" i="0" dirty="0" smtClean="0">
              <a:solidFill>
                <a:schemeClr val="tx1"/>
              </a:solidFill>
            </a:rPr>
          </a:br>
          <a:r>
            <a:rPr lang="ru-RU" sz="1800" b="1" i="0" dirty="0" smtClean="0">
              <a:solidFill>
                <a:srgbClr val="C00000"/>
              </a:solidFill>
            </a:rPr>
            <a:t>на бумажном носителе;</a:t>
          </a:r>
          <a:endParaRPr lang="ru-RU" sz="1800" b="1" i="0" dirty="0">
            <a:solidFill>
              <a:srgbClr val="C00000"/>
            </a:solidFill>
          </a:endParaRPr>
        </a:p>
      </dgm:t>
    </dgm:pt>
    <dgm:pt modelId="{52AD60B4-B1FE-44AE-AB92-6E875EA2805C}" type="parTrans" cxnId="{99C58A52-7ECC-4B63-A997-497E0CD73E69}">
      <dgm:prSet/>
      <dgm:spPr/>
      <dgm:t>
        <a:bodyPr/>
        <a:lstStyle/>
        <a:p>
          <a:endParaRPr lang="ru-RU"/>
        </a:p>
      </dgm:t>
    </dgm:pt>
    <dgm:pt modelId="{38616130-BC0A-4075-B94F-39A223C6D76C}" type="sibTrans" cxnId="{99C58A52-7ECC-4B63-A997-497E0CD73E69}">
      <dgm:prSet/>
      <dgm:spPr/>
      <dgm:t>
        <a:bodyPr/>
        <a:lstStyle/>
        <a:p>
          <a:endParaRPr lang="ru-RU"/>
        </a:p>
      </dgm:t>
    </dgm:pt>
    <dgm:pt modelId="{FBBAE705-023A-4DAB-A0EA-1F972D9B6FE7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  <a:ln>
          <a:prstDash val="sysDot"/>
        </a:ln>
      </dgm:spPr>
      <dgm:t>
        <a:bodyPr/>
        <a:lstStyle/>
        <a:p>
          <a:r>
            <a:rPr lang="ru-RU" sz="1800" b="1" i="0" dirty="0" smtClean="0">
              <a:solidFill>
                <a:schemeClr val="tx1"/>
              </a:solidFill>
            </a:rPr>
            <a:t>формирование, согласование и утверждение госпрограмм </a:t>
          </a:r>
          <a:br>
            <a:rPr lang="ru-RU" sz="1800" b="1" i="0" dirty="0" smtClean="0">
              <a:solidFill>
                <a:schemeClr val="tx1"/>
              </a:solidFill>
            </a:rPr>
          </a:br>
          <a:r>
            <a:rPr lang="ru-RU" sz="1800" b="1" i="0" dirty="0" smtClean="0">
              <a:solidFill>
                <a:srgbClr val="006131"/>
              </a:solidFill>
            </a:rPr>
            <a:t>в электронном виде;</a:t>
          </a:r>
          <a:endParaRPr lang="ru-RU" sz="1800" b="1" i="0" dirty="0">
            <a:solidFill>
              <a:srgbClr val="006131"/>
            </a:solidFill>
          </a:endParaRPr>
        </a:p>
      </dgm:t>
    </dgm:pt>
    <dgm:pt modelId="{81B4CB90-5A65-4733-8162-F017CF9DCE68}" type="parTrans" cxnId="{D78C08EE-623D-4023-9093-A7F7CD8A68F3}">
      <dgm:prSet/>
      <dgm:spPr/>
      <dgm:t>
        <a:bodyPr/>
        <a:lstStyle/>
        <a:p>
          <a:endParaRPr lang="ru-RU"/>
        </a:p>
      </dgm:t>
    </dgm:pt>
    <dgm:pt modelId="{409C89B0-AAD9-4348-B59A-F0DFBF28943F}" type="sibTrans" cxnId="{D78C08EE-623D-4023-9093-A7F7CD8A68F3}">
      <dgm:prSet/>
      <dgm:spPr/>
      <dgm:t>
        <a:bodyPr/>
        <a:lstStyle/>
        <a:p>
          <a:endParaRPr lang="ru-RU"/>
        </a:p>
      </dgm:t>
    </dgm:pt>
    <dgm:pt modelId="{F55B8DF7-5EDF-4E09-A888-C284227D3358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  <a:ln>
          <a:prstDash val="sysDot"/>
        </a:ln>
      </dgm:spPr>
      <dgm:t>
        <a:bodyPr/>
        <a:lstStyle/>
        <a:p>
          <a:r>
            <a:rPr lang="ru-RU" sz="1800" b="1" i="0" dirty="0" smtClean="0">
              <a:solidFill>
                <a:srgbClr val="C00000"/>
              </a:solidFill>
            </a:rPr>
            <a:t>отсутствие конкретных результатов </a:t>
          </a:r>
          <a:r>
            <a:rPr lang="ru-RU" sz="1800" b="1" i="0" dirty="0" smtClean="0">
              <a:solidFill>
                <a:schemeClr val="tx1"/>
              </a:solidFill>
            </a:rPr>
            <a:t>использования бюджетных средств;</a:t>
          </a:r>
          <a:endParaRPr lang="ru-RU" sz="1800" b="1" i="0" dirty="0"/>
        </a:p>
      </dgm:t>
    </dgm:pt>
    <dgm:pt modelId="{C4887F17-01B2-4E5D-A27E-2B4F59C2FDEE}" type="parTrans" cxnId="{0773F585-50CE-43EE-B277-9E37C8E6A096}">
      <dgm:prSet/>
      <dgm:spPr/>
      <dgm:t>
        <a:bodyPr/>
        <a:lstStyle/>
        <a:p>
          <a:endParaRPr lang="ru-RU"/>
        </a:p>
      </dgm:t>
    </dgm:pt>
    <dgm:pt modelId="{7550D209-4F05-4CBA-B6BD-E1BCACDBA862}" type="sibTrans" cxnId="{0773F585-50CE-43EE-B277-9E37C8E6A096}">
      <dgm:prSet/>
      <dgm:spPr/>
      <dgm:t>
        <a:bodyPr/>
        <a:lstStyle/>
        <a:p>
          <a:endParaRPr lang="ru-RU"/>
        </a:p>
      </dgm:t>
    </dgm:pt>
    <dgm:pt modelId="{DA6D1198-324F-433F-9734-FE87062E2EAF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  <a:ln>
          <a:prstDash val="sysDot"/>
        </a:ln>
      </dgm:spPr>
      <dgm:t>
        <a:bodyPr/>
        <a:lstStyle/>
        <a:p>
          <a:r>
            <a:rPr lang="ru-RU" sz="1800" b="1" i="0" dirty="0" smtClean="0">
              <a:solidFill>
                <a:srgbClr val="006131"/>
              </a:solidFill>
            </a:rPr>
            <a:t>наличие конкретных результатов </a:t>
          </a:r>
          <a:r>
            <a:rPr lang="ru-RU" sz="1800" b="1" i="0" dirty="0" smtClean="0">
              <a:solidFill>
                <a:schemeClr val="tx1"/>
              </a:solidFill>
            </a:rPr>
            <a:t>и их увязка с направлениями расходов </a:t>
          </a:r>
          <a:br>
            <a:rPr lang="ru-RU" sz="1800" b="1" i="0" dirty="0" smtClean="0">
              <a:solidFill>
                <a:schemeClr val="tx1"/>
              </a:solidFill>
            </a:rPr>
          </a:br>
          <a:r>
            <a:rPr lang="ru-RU" sz="1800" b="1" i="0" dirty="0" smtClean="0">
              <a:solidFill>
                <a:schemeClr val="tx1"/>
              </a:solidFill>
            </a:rPr>
            <a:t>(1 результат – 1 направление);</a:t>
          </a:r>
          <a:endParaRPr lang="ru-RU" sz="1800" b="1" i="0" dirty="0"/>
        </a:p>
      </dgm:t>
    </dgm:pt>
    <dgm:pt modelId="{DB5E14BA-7CB1-4EF1-B346-ABC0272F6972}" type="parTrans" cxnId="{7C250B62-FA3E-4734-82D9-843A81D796F0}">
      <dgm:prSet/>
      <dgm:spPr/>
      <dgm:t>
        <a:bodyPr/>
        <a:lstStyle/>
        <a:p>
          <a:endParaRPr lang="ru-RU"/>
        </a:p>
      </dgm:t>
    </dgm:pt>
    <dgm:pt modelId="{85C36770-B9DC-474E-96B0-59B6E3F5F8E3}" type="sibTrans" cxnId="{7C250B62-FA3E-4734-82D9-843A81D796F0}">
      <dgm:prSet/>
      <dgm:spPr/>
      <dgm:t>
        <a:bodyPr/>
        <a:lstStyle/>
        <a:p>
          <a:endParaRPr lang="ru-RU"/>
        </a:p>
      </dgm:t>
    </dgm:pt>
    <dgm:pt modelId="{8637B05C-9E91-4FA3-8F95-4B3FC21D0AEF}" type="pres">
      <dgm:prSet presAssocID="{C06B1D50-001C-49D2-A305-62C8C9B878F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BA4CEB-864A-401A-A51E-82F3C6AAB747}" type="pres">
      <dgm:prSet presAssocID="{AD613F09-E9F3-49AC-A0AA-90CE445E5ED9}" presName="composite" presStyleCnt="0"/>
      <dgm:spPr/>
    </dgm:pt>
    <dgm:pt modelId="{F620C6B6-FF98-4CDD-B3CD-EB36AA0B9164}" type="pres">
      <dgm:prSet presAssocID="{AD613F09-E9F3-49AC-A0AA-90CE445E5ED9}" presName="parTx" presStyleLbl="alignNode1" presStyleIdx="0" presStyleCnt="2" custScaleX="140149" custLinFactNeighborX="-147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D3291F-8023-4FCE-90B7-3F6B0E9C39DC}" type="pres">
      <dgm:prSet presAssocID="{AD613F09-E9F3-49AC-A0AA-90CE445E5ED9}" presName="desTx" presStyleLbl="alignAccFollowNode1" presStyleIdx="0" presStyleCnt="2" custScaleX="1394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A4B12A-F759-47C6-8F36-BF32D5B705D8}" type="pres">
      <dgm:prSet presAssocID="{FC92A867-FCCC-45A4-B405-A28BCB85B26C}" presName="space" presStyleCnt="0"/>
      <dgm:spPr/>
    </dgm:pt>
    <dgm:pt modelId="{37CA45A9-6218-48C5-83D9-4C8BBF81F2E7}" type="pres">
      <dgm:prSet presAssocID="{50DE580A-6CF5-4532-B0AC-A63F8AEF85E4}" presName="composite" presStyleCnt="0"/>
      <dgm:spPr/>
    </dgm:pt>
    <dgm:pt modelId="{12C67D5E-F2A9-4DE7-A740-1E6909C2F896}" type="pres">
      <dgm:prSet presAssocID="{50DE580A-6CF5-4532-B0AC-A63F8AEF85E4}" presName="parTx" presStyleLbl="alignNode1" presStyleIdx="1" presStyleCnt="2" custScaleX="13982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0A947C-4789-4C7E-B2B9-4CCE83AF9300}" type="pres">
      <dgm:prSet presAssocID="{50DE580A-6CF5-4532-B0AC-A63F8AEF85E4}" presName="desTx" presStyleLbl="alignAccFollowNode1" presStyleIdx="1" presStyleCnt="2" custScaleX="1394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F78CC0-D67B-4545-9070-2B147141040F}" srcId="{C06B1D50-001C-49D2-A305-62C8C9B878F2}" destId="{50DE580A-6CF5-4532-B0AC-A63F8AEF85E4}" srcOrd="1" destOrd="0" parTransId="{167F31D5-FAA2-44A2-8375-51E122F9E6E5}" sibTransId="{408FEF50-24A1-49A9-A700-B7C5B636A9BD}"/>
    <dgm:cxn modelId="{C046B698-5E23-47A9-AD0C-F42EC1BA3EC8}" type="presOf" srcId="{F55B8DF7-5EDF-4E09-A888-C284227D3358}" destId="{B3D3291F-8023-4FCE-90B7-3F6B0E9C39DC}" srcOrd="0" destOrd="1" presId="urn:microsoft.com/office/officeart/2005/8/layout/hList1"/>
    <dgm:cxn modelId="{E4F9A693-692A-4116-AB9B-BEA2575DE855}" type="presOf" srcId="{AD613F09-E9F3-49AC-A0AA-90CE445E5ED9}" destId="{F620C6B6-FF98-4CDD-B3CD-EB36AA0B9164}" srcOrd="0" destOrd="0" presId="urn:microsoft.com/office/officeart/2005/8/layout/hList1"/>
    <dgm:cxn modelId="{116AF559-2AD9-4C5C-9488-C1676A71FE8D}" srcId="{AD613F09-E9F3-49AC-A0AA-90CE445E5ED9}" destId="{929BAF86-104E-4D82-AD39-F70115F7B7DB}" srcOrd="0" destOrd="0" parTransId="{AE5F96C2-36C8-446F-A9F6-6F822235EF91}" sibTransId="{08BEEA51-E5AD-4E66-BE37-C3F30A5FF404}"/>
    <dgm:cxn modelId="{35CFC190-6E3F-4509-BD2B-214AABFC437F}" srcId="{50DE580A-6CF5-4532-B0AC-A63F8AEF85E4}" destId="{B2469FD0-200C-4296-85B6-C3E151E74F8D}" srcOrd="2" destOrd="0" parTransId="{045F7761-8001-429C-B095-0D44BF37B62E}" sibTransId="{B7C19072-3E92-444F-B4C8-B9CBBAD2901B}"/>
    <dgm:cxn modelId="{9C0DAC15-008A-43C5-A1A0-11326B04321B}" srcId="{C06B1D50-001C-49D2-A305-62C8C9B878F2}" destId="{AD613F09-E9F3-49AC-A0AA-90CE445E5ED9}" srcOrd="0" destOrd="0" parTransId="{F09B952E-9DEB-4DA4-9369-21299AF72F81}" sibTransId="{FC92A867-FCCC-45A4-B405-A28BCB85B26C}"/>
    <dgm:cxn modelId="{57629B53-56CE-476C-ABB4-A71CD83DC982}" type="presOf" srcId="{DA6D1198-324F-433F-9734-FE87062E2EAF}" destId="{F40A947C-4789-4C7E-B2B9-4CCE83AF9300}" srcOrd="0" destOrd="1" presId="urn:microsoft.com/office/officeart/2005/8/layout/hList1"/>
    <dgm:cxn modelId="{0773F585-50CE-43EE-B277-9E37C8E6A096}" srcId="{AD613F09-E9F3-49AC-A0AA-90CE445E5ED9}" destId="{F55B8DF7-5EDF-4E09-A888-C284227D3358}" srcOrd="1" destOrd="0" parTransId="{C4887F17-01B2-4E5D-A27E-2B4F59C2FDEE}" sibTransId="{7550D209-4F05-4CBA-B6BD-E1BCACDBA862}"/>
    <dgm:cxn modelId="{C7E24C71-3A20-438C-9551-B1C72C122018}" type="presOf" srcId="{6C806EF0-FD55-4E22-878F-0F0DA789A24F}" destId="{B3D3291F-8023-4FCE-90B7-3F6B0E9C39DC}" srcOrd="0" destOrd="3" presId="urn:microsoft.com/office/officeart/2005/8/layout/hList1"/>
    <dgm:cxn modelId="{3B3F762A-E09D-413A-9305-A23A2010959F}" srcId="{AD613F09-E9F3-49AC-A0AA-90CE445E5ED9}" destId="{96FE1E7A-4569-4892-9AFD-A6CD17B1E907}" srcOrd="2" destOrd="0" parTransId="{B55EB1D7-C7D6-4351-8238-172CEE951347}" sibTransId="{3EC53707-BA72-4FB6-A087-29855A93EB35}"/>
    <dgm:cxn modelId="{79EA2E37-C73A-4B97-814D-B6BD04704CC0}" type="presOf" srcId="{50DE580A-6CF5-4532-B0AC-A63F8AEF85E4}" destId="{12C67D5E-F2A9-4DE7-A740-1E6909C2F896}" srcOrd="0" destOrd="0" presId="urn:microsoft.com/office/officeart/2005/8/layout/hList1"/>
    <dgm:cxn modelId="{9A0139CF-6B16-47DE-8125-762D364110CB}" type="presOf" srcId="{2377CFE4-7B35-4801-A0AF-1D2791D979B4}" destId="{F40A947C-4789-4C7E-B2B9-4CCE83AF9300}" srcOrd="0" destOrd="0" presId="urn:microsoft.com/office/officeart/2005/8/layout/hList1"/>
    <dgm:cxn modelId="{0666E469-F07F-4C7E-8D89-E61F6042008E}" type="presOf" srcId="{B2469FD0-200C-4296-85B6-C3E151E74F8D}" destId="{F40A947C-4789-4C7E-B2B9-4CCE83AF9300}" srcOrd="0" destOrd="2" presId="urn:microsoft.com/office/officeart/2005/8/layout/hList1"/>
    <dgm:cxn modelId="{1756AAEB-2AFB-4B97-B5ED-C3EE81CDC20B}" type="presOf" srcId="{929BAF86-104E-4D82-AD39-F70115F7B7DB}" destId="{B3D3291F-8023-4FCE-90B7-3F6B0E9C39DC}" srcOrd="0" destOrd="0" presId="urn:microsoft.com/office/officeart/2005/8/layout/hList1"/>
    <dgm:cxn modelId="{A273809C-8A1F-4CE2-AEC2-A7726469E43D}" type="presOf" srcId="{96FE1E7A-4569-4892-9AFD-A6CD17B1E907}" destId="{B3D3291F-8023-4FCE-90B7-3F6B0E9C39DC}" srcOrd="0" destOrd="2" presId="urn:microsoft.com/office/officeart/2005/8/layout/hList1"/>
    <dgm:cxn modelId="{99C58A52-7ECC-4B63-A997-497E0CD73E69}" srcId="{AD613F09-E9F3-49AC-A0AA-90CE445E5ED9}" destId="{6C806EF0-FD55-4E22-878F-0F0DA789A24F}" srcOrd="3" destOrd="0" parTransId="{52AD60B4-B1FE-44AE-AB92-6E875EA2805C}" sibTransId="{38616130-BC0A-4075-B94F-39A223C6D76C}"/>
    <dgm:cxn modelId="{567A36B6-AB7C-457C-826B-67B318095239}" type="presOf" srcId="{C06B1D50-001C-49D2-A305-62C8C9B878F2}" destId="{8637B05C-9E91-4FA3-8F95-4B3FC21D0AEF}" srcOrd="0" destOrd="0" presId="urn:microsoft.com/office/officeart/2005/8/layout/hList1"/>
    <dgm:cxn modelId="{D78C08EE-623D-4023-9093-A7F7CD8A68F3}" srcId="{50DE580A-6CF5-4532-B0AC-A63F8AEF85E4}" destId="{FBBAE705-023A-4DAB-A0EA-1F972D9B6FE7}" srcOrd="3" destOrd="0" parTransId="{81B4CB90-5A65-4733-8162-F017CF9DCE68}" sibTransId="{409C89B0-AAD9-4348-B59A-F0DFBF28943F}"/>
    <dgm:cxn modelId="{3C77A650-CB8D-4AC9-9585-3C1C73AB2EC4}" srcId="{50DE580A-6CF5-4532-B0AC-A63F8AEF85E4}" destId="{2377CFE4-7B35-4801-A0AF-1D2791D979B4}" srcOrd="0" destOrd="0" parTransId="{13721E9E-02F1-4F25-9E04-6223CF440F0B}" sibTransId="{D3D8D984-6F22-4514-A883-27B373EAF606}"/>
    <dgm:cxn modelId="{5FC1CA9E-3805-4DB6-B2D7-D88C0C2AC5CF}" type="presOf" srcId="{FBBAE705-023A-4DAB-A0EA-1F972D9B6FE7}" destId="{F40A947C-4789-4C7E-B2B9-4CCE83AF9300}" srcOrd="0" destOrd="3" presId="urn:microsoft.com/office/officeart/2005/8/layout/hList1"/>
    <dgm:cxn modelId="{7C250B62-FA3E-4734-82D9-843A81D796F0}" srcId="{50DE580A-6CF5-4532-B0AC-A63F8AEF85E4}" destId="{DA6D1198-324F-433F-9734-FE87062E2EAF}" srcOrd="1" destOrd="0" parTransId="{DB5E14BA-7CB1-4EF1-B346-ABC0272F6972}" sibTransId="{85C36770-B9DC-474E-96B0-59B6E3F5F8E3}"/>
    <dgm:cxn modelId="{05948623-7626-4DF6-BBF0-5C707992AA86}" type="presParOf" srcId="{8637B05C-9E91-4FA3-8F95-4B3FC21D0AEF}" destId="{21BA4CEB-864A-401A-A51E-82F3C6AAB747}" srcOrd="0" destOrd="0" presId="urn:microsoft.com/office/officeart/2005/8/layout/hList1"/>
    <dgm:cxn modelId="{749C218E-D745-4EAB-B65B-863F3CC6E502}" type="presParOf" srcId="{21BA4CEB-864A-401A-A51E-82F3C6AAB747}" destId="{F620C6B6-FF98-4CDD-B3CD-EB36AA0B9164}" srcOrd="0" destOrd="0" presId="urn:microsoft.com/office/officeart/2005/8/layout/hList1"/>
    <dgm:cxn modelId="{78F139B8-E6D8-48BD-B1D6-E855EF3DCE9A}" type="presParOf" srcId="{21BA4CEB-864A-401A-A51E-82F3C6AAB747}" destId="{B3D3291F-8023-4FCE-90B7-3F6B0E9C39DC}" srcOrd="1" destOrd="0" presId="urn:microsoft.com/office/officeart/2005/8/layout/hList1"/>
    <dgm:cxn modelId="{C6FE3DCD-B7F2-4D0F-967F-6CA0CE1B5C21}" type="presParOf" srcId="{8637B05C-9E91-4FA3-8F95-4B3FC21D0AEF}" destId="{E1A4B12A-F759-47C6-8F36-BF32D5B705D8}" srcOrd="1" destOrd="0" presId="urn:microsoft.com/office/officeart/2005/8/layout/hList1"/>
    <dgm:cxn modelId="{70BABF76-36FB-4EC7-BB43-56E4935A2D0C}" type="presParOf" srcId="{8637B05C-9E91-4FA3-8F95-4B3FC21D0AEF}" destId="{37CA45A9-6218-48C5-83D9-4C8BBF81F2E7}" srcOrd="2" destOrd="0" presId="urn:microsoft.com/office/officeart/2005/8/layout/hList1"/>
    <dgm:cxn modelId="{B71C8E32-41F2-4F66-AE47-1A1A38A4F4C4}" type="presParOf" srcId="{37CA45A9-6218-48C5-83D9-4C8BBF81F2E7}" destId="{12C67D5E-F2A9-4DE7-A740-1E6909C2F896}" srcOrd="0" destOrd="0" presId="urn:microsoft.com/office/officeart/2005/8/layout/hList1"/>
    <dgm:cxn modelId="{FECD424D-FB0A-4EF3-BBBF-9358D658E876}" type="presParOf" srcId="{37CA45A9-6218-48C5-83D9-4C8BBF81F2E7}" destId="{F40A947C-4789-4C7E-B2B9-4CCE83AF930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20C6B6-FF98-4CDD-B3CD-EB36AA0B9164}">
      <dsp:nvSpPr>
        <dsp:cNvPr id="0" name=""/>
        <dsp:cNvSpPr/>
      </dsp:nvSpPr>
      <dsp:spPr>
        <a:xfrm>
          <a:off x="0" y="-72693"/>
          <a:ext cx="4213868" cy="442085"/>
        </a:xfrm>
        <a:prstGeom prst="rect">
          <a:avLst/>
        </a:prstGeom>
        <a:solidFill>
          <a:srgbClr val="006131"/>
        </a:solidFill>
        <a:ln w="25400" cap="flat" cmpd="sng" algn="ctr">
          <a:solidFill>
            <a:srgbClr val="00613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2014-2021 годы</a:t>
          </a:r>
          <a:endParaRPr lang="ru-RU" sz="2000" b="1" kern="1200" dirty="0"/>
        </a:p>
      </dsp:txBody>
      <dsp:txXfrm>
        <a:off x="0" y="-72693"/>
        <a:ext cx="4213868" cy="442085"/>
      </dsp:txXfrm>
    </dsp:sp>
    <dsp:sp modelId="{B3D3291F-8023-4FCE-90B7-3F6B0E9C39DC}">
      <dsp:nvSpPr>
        <dsp:cNvPr id="0" name=""/>
        <dsp:cNvSpPr/>
      </dsp:nvSpPr>
      <dsp:spPr>
        <a:xfrm>
          <a:off x="19005" y="369391"/>
          <a:ext cx="4193332" cy="3767302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i="0" kern="1200" dirty="0" smtClean="0">
              <a:solidFill>
                <a:srgbClr val="C00000"/>
              </a:solidFill>
            </a:rPr>
            <a:t>смешение</a:t>
          </a:r>
          <a:r>
            <a:rPr lang="ru-RU" sz="1800" b="1" i="0" kern="1200" dirty="0" smtClean="0">
              <a:solidFill>
                <a:schemeClr val="tx1"/>
              </a:solidFill>
            </a:rPr>
            <a:t> </a:t>
          </a:r>
          <a:r>
            <a:rPr lang="ru-RU" sz="1800" b="1" i="0" kern="1200" dirty="0" smtClean="0"/>
            <a:t>проектных и процессных мероприятий;</a:t>
          </a:r>
          <a:endParaRPr lang="ru-RU" sz="1800" b="1" i="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i="0" kern="1200" dirty="0" smtClean="0">
              <a:solidFill>
                <a:srgbClr val="C00000"/>
              </a:solidFill>
            </a:rPr>
            <a:t>отсутствие конкретных результатов </a:t>
          </a:r>
          <a:r>
            <a:rPr lang="ru-RU" sz="1800" b="1" i="0" kern="1200" dirty="0" smtClean="0">
              <a:solidFill>
                <a:schemeClr val="tx1"/>
              </a:solidFill>
            </a:rPr>
            <a:t>использования бюджетных средств;</a:t>
          </a:r>
          <a:endParaRPr lang="ru-RU" sz="1800" b="1" i="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i="0" kern="1200" dirty="0" smtClean="0">
              <a:solidFill>
                <a:srgbClr val="C00000"/>
              </a:solidFill>
            </a:rPr>
            <a:t>актуализация 1 раз в год </a:t>
          </a:r>
          <a:r>
            <a:rPr lang="ru-RU" sz="1800" b="1" i="0" kern="1200" dirty="0" smtClean="0">
              <a:solidFill>
                <a:schemeClr val="tx1"/>
              </a:solidFill>
            </a:rPr>
            <a:t>(приведение в соответствии с </a:t>
          </a:r>
          <a:r>
            <a:rPr lang="ru-RU" sz="1800" b="1" i="1" kern="1200" dirty="0" smtClean="0">
              <a:solidFill>
                <a:schemeClr val="tx1"/>
              </a:solidFill>
            </a:rPr>
            <a:t>первоначальным</a:t>
          </a:r>
          <a:r>
            <a:rPr lang="ru-RU" sz="1800" b="1" i="0" kern="1200" dirty="0" smtClean="0">
              <a:solidFill>
                <a:schemeClr val="tx1"/>
              </a:solidFill>
            </a:rPr>
            <a:t> законом о бюджете);</a:t>
          </a:r>
          <a:endParaRPr lang="ru-RU" sz="1800" b="1" i="0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i="0" kern="1200" dirty="0" smtClean="0">
              <a:solidFill>
                <a:schemeClr val="tx1"/>
              </a:solidFill>
            </a:rPr>
            <a:t>формирование, согласование </a:t>
          </a:r>
          <a:br>
            <a:rPr lang="ru-RU" sz="1800" b="1" i="0" kern="1200" dirty="0" smtClean="0">
              <a:solidFill>
                <a:schemeClr val="tx1"/>
              </a:solidFill>
            </a:rPr>
          </a:br>
          <a:r>
            <a:rPr lang="ru-RU" sz="1800" b="1" i="0" kern="1200" dirty="0" smtClean="0">
              <a:solidFill>
                <a:schemeClr val="tx1"/>
              </a:solidFill>
            </a:rPr>
            <a:t>и утверждение госпрограмм </a:t>
          </a:r>
          <a:br>
            <a:rPr lang="ru-RU" sz="1800" b="1" i="0" kern="1200" dirty="0" smtClean="0">
              <a:solidFill>
                <a:schemeClr val="tx1"/>
              </a:solidFill>
            </a:rPr>
          </a:br>
          <a:r>
            <a:rPr lang="ru-RU" sz="1800" b="1" i="0" kern="1200" dirty="0" smtClean="0">
              <a:solidFill>
                <a:srgbClr val="C00000"/>
              </a:solidFill>
            </a:rPr>
            <a:t>на бумажном носителе;</a:t>
          </a:r>
          <a:endParaRPr lang="ru-RU" sz="1800" b="1" i="0" kern="1200" dirty="0">
            <a:solidFill>
              <a:srgbClr val="C00000"/>
            </a:solidFill>
          </a:endParaRPr>
        </a:p>
      </dsp:txBody>
      <dsp:txXfrm>
        <a:off x="19005" y="369391"/>
        <a:ext cx="4193332" cy="3767302"/>
      </dsp:txXfrm>
    </dsp:sp>
    <dsp:sp modelId="{12C67D5E-F2A9-4DE7-A740-1E6909C2F896}">
      <dsp:nvSpPr>
        <dsp:cNvPr id="0" name=""/>
        <dsp:cNvSpPr/>
      </dsp:nvSpPr>
      <dsp:spPr>
        <a:xfrm>
          <a:off x="4643133" y="-72693"/>
          <a:ext cx="4204096" cy="442085"/>
        </a:xfrm>
        <a:prstGeom prst="rect">
          <a:avLst/>
        </a:prstGeom>
        <a:solidFill>
          <a:srgbClr val="006131"/>
        </a:solidFill>
        <a:ln w="25400" cap="flat" cmpd="sng" algn="ctr">
          <a:solidFill>
            <a:srgbClr val="00613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 2022 года</a:t>
          </a:r>
          <a:endParaRPr lang="ru-RU" sz="2000" b="1" kern="1200" dirty="0"/>
        </a:p>
      </dsp:txBody>
      <dsp:txXfrm>
        <a:off x="4643133" y="-72693"/>
        <a:ext cx="4204096" cy="442085"/>
      </dsp:txXfrm>
    </dsp:sp>
    <dsp:sp modelId="{F40A947C-4789-4C7E-B2B9-4CCE83AF9300}">
      <dsp:nvSpPr>
        <dsp:cNvPr id="0" name=""/>
        <dsp:cNvSpPr/>
      </dsp:nvSpPr>
      <dsp:spPr>
        <a:xfrm>
          <a:off x="4648515" y="369391"/>
          <a:ext cx="4193332" cy="3767302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i="0" kern="1200" dirty="0" smtClean="0">
              <a:solidFill>
                <a:srgbClr val="006131"/>
              </a:solidFill>
            </a:rPr>
            <a:t>обособление</a:t>
          </a:r>
          <a:r>
            <a:rPr lang="ru-RU" sz="1800" b="1" i="0" kern="1200" dirty="0" smtClean="0"/>
            <a:t> </a:t>
          </a:r>
          <a:r>
            <a:rPr lang="ru-RU" sz="1800" b="1" i="0" kern="1200" dirty="0" smtClean="0">
              <a:solidFill>
                <a:schemeClr val="tx1"/>
              </a:solidFill>
            </a:rPr>
            <a:t>проектной и процессной части в отдельные структурные элементы госпрограммы (ФП, ВП, КПМ);</a:t>
          </a:r>
          <a:endParaRPr lang="ru-RU" sz="1800" b="1" i="0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i="0" kern="1200" dirty="0" smtClean="0">
              <a:solidFill>
                <a:srgbClr val="006131"/>
              </a:solidFill>
            </a:rPr>
            <a:t>наличие конкретных результатов </a:t>
          </a:r>
          <a:r>
            <a:rPr lang="ru-RU" sz="1800" b="1" i="0" kern="1200" dirty="0" smtClean="0">
              <a:solidFill>
                <a:schemeClr val="tx1"/>
              </a:solidFill>
            </a:rPr>
            <a:t>и их увязка с направлениями расходов </a:t>
          </a:r>
          <a:br>
            <a:rPr lang="ru-RU" sz="1800" b="1" i="0" kern="1200" dirty="0" smtClean="0">
              <a:solidFill>
                <a:schemeClr val="tx1"/>
              </a:solidFill>
            </a:rPr>
          </a:br>
          <a:r>
            <a:rPr lang="ru-RU" sz="1800" b="1" i="0" kern="1200" dirty="0" smtClean="0">
              <a:solidFill>
                <a:schemeClr val="tx1"/>
              </a:solidFill>
            </a:rPr>
            <a:t>(1 результат – 1 направление);</a:t>
          </a:r>
          <a:endParaRPr lang="ru-RU" sz="1800" b="1" i="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i="0" kern="1200" dirty="0" smtClean="0">
              <a:solidFill>
                <a:srgbClr val="006131"/>
              </a:solidFill>
            </a:rPr>
            <a:t>синхронизация с любым изменением </a:t>
          </a:r>
          <a:r>
            <a:rPr lang="ru-RU" sz="1800" b="1" i="0" kern="1200" dirty="0" smtClean="0">
              <a:solidFill>
                <a:schemeClr val="tx1"/>
              </a:solidFill>
            </a:rPr>
            <a:t>бюджетных расходов;</a:t>
          </a:r>
          <a:endParaRPr lang="ru-RU" sz="1800" b="1" i="0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i="0" kern="1200" dirty="0" smtClean="0">
              <a:solidFill>
                <a:schemeClr val="tx1"/>
              </a:solidFill>
            </a:rPr>
            <a:t>формирование, согласование и утверждение госпрограмм </a:t>
          </a:r>
          <a:br>
            <a:rPr lang="ru-RU" sz="1800" b="1" i="0" kern="1200" dirty="0" smtClean="0">
              <a:solidFill>
                <a:schemeClr val="tx1"/>
              </a:solidFill>
            </a:rPr>
          </a:br>
          <a:r>
            <a:rPr lang="ru-RU" sz="1800" b="1" i="0" kern="1200" dirty="0" smtClean="0">
              <a:solidFill>
                <a:srgbClr val="006131"/>
              </a:solidFill>
            </a:rPr>
            <a:t>в электронном виде;</a:t>
          </a:r>
          <a:endParaRPr lang="ru-RU" sz="1800" b="1" i="0" kern="1200" dirty="0">
            <a:solidFill>
              <a:srgbClr val="006131"/>
            </a:solidFill>
          </a:endParaRPr>
        </a:p>
      </dsp:txBody>
      <dsp:txXfrm>
        <a:off x="4648515" y="369391"/>
        <a:ext cx="4193332" cy="37673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740" y="3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B5F17-CCDA-4B33-AFBD-07BF5F58BF22}" type="datetimeFigureOut">
              <a:rPr lang="ru-RU" smtClean="0"/>
              <a:t>24.02.2022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42155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740" y="9442155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A7C8F-5D3C-43E1-A37B-ED449585AAB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4404664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0" y="3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3FCCB5-895F-41C1-A380-B151E0DC12B0}" type="datetimeFigureOut">
              <a:rPr lang="ru-RU" smtClean="0"/>
              <a:t>24.02.2022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3"/>
            <a:ext cx="5447030" cy="44734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2155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0" y="9442155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D8A831-82AE-424E-8B5D-FCCF0DBB121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9077546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525463" y="74613"/>
            <a:ext cx="5761037" cy="4319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1"/>
          <p:cNvSpPr>
            <a:spLocks noGrp="1"/>
          </p:cNvSpPr>
          <p:nvPr/>
        </p:nvSpPr>
        <p:spPr bwMode="auto">
          <a:xfrm>
            <a:off x="682816" y="4720402"/>
            <a:ext cx="5443219" cy="4475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299" tIns="43156" rIns="86299" bIns="43156"/>
          <a:lstStyle/>
          <a:p>
            <a:pPr eaLnBrk="0" hangingPunct="0">
              <a:spcBef>
                <a:spcPct val="30000"/>
              </a:spcBef>
            </a:pPr>
            <a:endParaRPr lang="ru-RU" sz="1200" dirty="0">
              <a:latin typeface="Calibri" pitchFamily="34" charset="0"/>
            </a:endParaRPr>
          </a:p>
        </p:txBody>
      </p:sp>
      <p:sp>
        <p:nvSpPr>
          <p:cNvPr id="21508" name="Заметки 2"/>
          <p:cNvSpPr>
            <a:spLocks noGrp="1"/>
          </p:cNvSpPr>
          <p:nvPr>
            <p:ph type="body" idx="3"/>
          </p:nvPr>
        </p:nvSpPr>
        <p:spPr>
          <a:xfrm>
            <a:off x="79418" y="4872833"/>
            <a:ext cx="6650001" cy="488234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endParaRPr lang="ru-RU" baseline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82457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22288" y="146050"/>
            <a:ext cx="5761037" cy="4321175"/>
          </a:xfrm>
        </p:spPr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1534E-C3D1-47EA-AB84-6C6F93B693D2}" type="slidenum">
              <a:rPr lang="ru-RU" smtClean="0"/>
              <a:t>10</a:t>
            </a:fld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indent="432000"/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41685132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A831-82AE-424E-8B5D-FCCF0DBB1213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08219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2263" y="433388"/>
            <a:ext cx="6167437" cy="4624387"/>
          </a:xfrm>
        </p:spPr>
      </p:sp>
      <p:sp>
        <p:nvSpPr>
          <p:cNvPr id="5" name="Заметки 2"/>
          <p:cNvSpPr>
            <a:spLocks noGrp="1"/>
          </p:cNvSpPr>
          <p:nvPr>
            <p:ph type="body" idx="3"/>
          </p:nvPr>
        </p:nvSpPr>
        <p:spPr>
          <a:xfrm>
            <a:off x="262062" y="5184830"/>
            <a:ext cx="6287844" cy="4125954"/>
          </a:xfrm>
        </p:spPr>
        <p:txBody>
          <a:bodyPr/>
          <a:lstStyle/>
          <a:p>
            <a:pPr indent="457200"/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794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A831-82AE-424E-8B5D-FCCF0DBB1213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3619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="0" i="0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A831-82AE-424E-8B5D-FCCF0DBB1213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0227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="0" i="0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A831-82AE-424E-8B5D-FCCF0DBB1213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3036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432000">
              <a:buNone/>
            </a:pPr>
            <a:endParaRPr lang="ru-RU" b="0" baseline="0" dirty="0" smtClean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A831-82AE-424E-8B5D-FCCF0DBB1213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9172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="0" i="0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A831-82AE-424E-8B5D-FCCF0DBB1213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96127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22288" y="146050"/>
            <a:ext cx="5761037" cy="4321175"/>
          </a:xfrm>
        </p:spPr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1534E-C3D1-47EA-AB84-6C6F93B693D2}" type="slidenum">
              <a:rPr lang="ru-RU" smtClean="0"/>
              <a:t>6</a:t>
            </a:fld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indent="432000"/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872646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95313" y="146050"/>
            <a:ext cx="5761037" cy="43195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174776" y="4898454"/>
            <a:ext cx="6411610" cy="3816424"/>
          </a:xfrm>
        </p:spPr>
        <p:txBody>
          <a:bodyPr/>
          <a:lstStyle/>
          <a:p>
            <a:pPr indent="457200"/>
            <a:endParaRPr lang="ru-RU" sz="1400" b="0" i="1" baseline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1534E-C3D1-47EA-AB84-6C6F93B693D2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48321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22288" y="146050"/>
            <a:ext cx="5761037" cy="4321175"/>
          </a:xfrm>
        </p:spPr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1534E-C3D1-47EA-AB84-6C6F93B693D2}" type="slidenum">
              <a:rPr lang="ru-RU" smtClean="0"/>
              <a:t>8</a:t>
            </a:fld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indent="432000"/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16524365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22288" y="146050"/>
            <a:ext cx="5761037" cy="4321175"/>
          </a:xfrm>
        </p:spPr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1534E-C3D1-47EA-AB84-6C6F93B693D2}" type="slidenum">
              <a:rPr lang="ru-RU" smtClean="0"/>
              <a:t>9</a:t>
            </a:fld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indent="432000"/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3014819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A19E-97DC-45BA-A5E8-8040543608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5261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A19E-97DC-45BA-A5E8-8040543608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024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A19E-97DC-45BA-A5E8-8040543608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7844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Обложка">
    <p:bg>
      <p:bgPr>
        <a:solidFill>
          <a:srgbClr val="ED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-1587"/>
            <a:ext cx="57150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-1587"/>
            <a:ext cx="28575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44" y="-1587"/>
            <a:ext cx="9525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5" y="-1587"/>
            <a:ext cx="25400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875718" y="-787"/>
            <a:ext cx="95251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</p:grpSp>
      <p:sp>
        <p:nvSpPr>
          <p:cNvPr id="17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79" y="15290"/>
            <a:ext cx="31212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Прямоугольник 18"/>
          <p:cNvSpPr/>
          <p:nvPr userDrawn="1"/>
        </p:nvSpPr>
        <p:spPr>
          <a:xfrm>
            <a:off x="541342" y="6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18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Номер слайда 1">
            <a:extLst>
              <a:ext uri="{FF2B5EF4-FFF2-40B4-BE49-F238E27FC236}">
                <a16:creationId xmlns:a16="http://schemas.microsoft.com/office/drawing/2014/main" id="{5FD838A7-343B-45EA-92FC-7FB7F579BB79}"/>
              </a:ext>
            </a:extLst>
          </p:cNvPr>
          <p:cNvSpPr txBox="1">
            <a:spLocks/>
          </p:cNvSpPr>
          <p:nvPr userDrawn="1"/>
        </p:nvSpPr>
        <p:spPr>
          <a:xfrm>
            <a:off x="6670322" y="-206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44062" fontAlgn="base">
              <a:spcBef>
                <a:spcPct val="0"/>
              </a:spcBef>
              <a:spcAft>
                <a:spcPct val="0"/>
              </a:spcAft>
              <a:defRPr/>
            </a:pPr>
            <a:fld id="{7C948A7D-6C52-4157-BEA1-1B3B6891AEA4}" type="slidenum">
              <a:rPr lang="ru-RU" sz="1663" smtClean="0">
                <a:solidFill>
                  <a:schemeClr val="bg1"/>
                </a:solidFill>
              </a:rPr>
              <a:pPr defTabSz="84406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sz="1663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442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Обложка">
    <p:bg>
      <p:bgPr>
        <a:solidFill>
          <a:srgbClr val="ED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-1587"/>
            <a:ext cx="57150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-1587"/>
            <a:ext cx="28575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44" y="-1587"/>
            <a:ext cx="9525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5" y="-1587"/>
            <a:ext cx="25400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875718" y="-787"/>
            <a:ext cx="95251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</p:grpSp>
      <p:sp>
        <p:nvSpPr>
          <p:cNvPr id="17" name="TextBox 13"/>
          <p:cNvSpPr txBox="1">
            <a:spLocks noChangeArrowheads="1"/>
          </p:cNvSpPr>
          <p:nvPr userDrawn="1"/>
        </p:nvSpPr>
        <p:spPr bwMode="auto">
          <a:xfrm>
            <a:off x="412871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79512" y="6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Прямоугольник 27"/>
          <p:cNvSpPr>
            <a:spLocks noChangeArrowheads="1"/>
          </p:cNvSpPr>
          <p:nvPr userDrawn="1"/>
        </p:nvSpPr>
        <p:spPr bwMode="auto">
          <a:xfrm>
            <a:off x="601783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18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219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Сравнение">
    <p:bg>
      <p:bgPr>
        <a:solidFill>
          <a:srgbClr val="ED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541342" y="6"/>
            <a:ext cx="463550" cy="379413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>
              <a:defRPr/>
            </a:pPr>
            <a:r>
              <a:rPr lang="ru-RU" sz="1847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1663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 userDrawn="1"/>
        </p:nvSpPr>
        <p:spPr bwMode="auto">
          <a:xfrm>
            <a:off x="963613" y="-20638"/>
            <a:ext cx="247184" cy="319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477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1663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69012" cy="404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03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031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-1587"/>
            <a:ext cx="57150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-1587"/>
            <a:ext cx="28575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44" y="-1587"/>
            <a:ext cx="9525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5" y="-1587"/>
            <a:ext cx="25400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875718" y="-787"/>
            <a:ext cx="95251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63" dirty="0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63" dirty="0">
                <a:solidFill>
                  <a:prstClr val="white"/>
                </a:solidFill>
              </a:endParaRPr>
            </a:p>
          </p:txBody>
        </p:sp>
      </p:grpSp>
      <p:sp>
        <p:nvSpPr>
          <p:cNvPr id="17" name="Прямоугольник 16"/>
          <p:cNvSpPr/>
          <p:nvPr userDrawn="1"/>
        </p:nvSpPr>
        <p:spPr>
          <a:xfrm>
            <a:off x="541342" y="6"/>
            <a:ext cx="463550" cy="379413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>
              <a:defRPr/>
            </a:pPr>
            <a:r>
              <a:rPr lang="ru-RU" sz="1847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1663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47184" cy="319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477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1663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69012" cy="404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03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031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Номер слайда 26"/>
          <p:cNvSpPr>
            <a:spLocks noGrp="1"/>
          </p:cNvSpPr>
          <p:nvPr userDrawn="1">
            <p:ph type="sldNum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7C948A7D-6C52-4157-BEA1-1B3B6891AE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20" name="Рисунок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79" y="15290"/>
            <a:ext cx="31212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5034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ложка">
    <p:bg>
      <p:bgPr>
        <a:solidFill>
          <a:srgbClr val="ED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-1587"/>
            <a:ext cx="57150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-1587"/>
            <a:ext cx="28575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44" y="-1587"/>
            <a:ext cx="9525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5" y="-1587"/>
            <a:ext cx="25400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875718" y="-787"/>
            <a:ext cx="95251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63" dirty="0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63" dirty="0">
                <a:solidFill>
                  <a:prstClr val="white"/>
                </a:solidFill>
              </a:endParaRPr>
            </a:p>
          </p:txBody>
        </p:sp>
      </p:grpSp>
      <p:sp>
        <p:nvSpPr>
          <p:cNvPr id="21" name="Номер слайда 26"/>
          <p:cNvSpPr>
            <a:spLocks noGrp="1"/>
          </p:cNvSpPr>
          <p:nvPr userDrawn="1">
            <p:ph type="sldNum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7C948A7D-6C52-4157-BEA1-1B3B6891AE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2429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540728" y="7"/>
            <a:ext cx="464526" cy="379413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>
              <a:defRPr/>
            </a:pPr>
            <a:r>
              <a:rPr lang="ru-RU" sz="1847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1663" dirty="0">
              <a:latin typeface="Arial" charset="0"/>
              <a:cs typeface="+mn-cs"/>
            </a:endParaRPr>
          </a:p>
        </p:txBody>
      </p:sp>
      <p:sp>
        <p:nvSpPr>
          <p:cNvPr id="3" name="Прямоугольник 11"/>
          <p:cNvSpPr>
            <a:spLocks noChangeArrowheads="1"/>
          </p:cNvSpPr>
          <p:nvPr userDrawn="1"/>
        </p:nvSpPr>
        <p:spPr bwMode="auto">
          <a:xfrm>
            <a:off x="964223" y="-20638"/>
            <a:ext cx="247184" cy="319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477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1663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3"/>
          <p:cNvSpPr txBox="1">
            <a:spLocks noChangeArrowheads="1"/>
          </p:cNvSpPr>
          <p:nvPr userDrawn="1"/>
        </p:nvSpPr>
        <p:spPr bwMode="auto">
          <a:xfrm>
            <a:off x="775189" y="-61913"/>
            <a:ext cx="369012" cy="404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03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031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9085385" y="-1587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/>
          </a:p>
        </p:txBody>
      </p:sp>
      <p:sp>
        <p:nvSpPr>
          <p:cNvPr id="7" name="Прямоугольник 6"/>
          <p:cNvSpPr/>
          <p:nvPr/>
        </p:nvSpPr>
        <p:spPr bwMode="invGray">
          <a:xfrm>
            <a:off x="9044357" y="-1587"/>
            <a:ext cx="27843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/>
          </a:p>
        </p:txBody>
      </p:sp>
      <p:sp>
        <p:nvSpPr>
          <p:cNvPr id="8" name="Прямоугольник 7"/>
          <p:cNvSpPr/>
          <p:nvPr/>
        </p:nvSpPr>
        <p:spPr bwMode="invGray">
          <a:xfrm>
            <a:off x="9025309" y="-1587"/>
            <a:ext cx="8792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8976951" y="-1587"/>
            <a:ext cx="26377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8915404" y="0"/>
            <a:ext cx="55685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/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8875837" y="0"/>
            <a:ext cx="5862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40728" y="7"/>
            <a:ext cx="464526" cy="379413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>
              <a:defRPr/>
            </a:pPr>
            <a:r>
              <a:rPr lang="ru-RU" sz="1847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1663" dirty="0">
              <a:latin typeface="Arial" charset="0"/>
              <a:cs typeface="+mn-cs"/>
            </a:endParaRPr>
          </a:p>
        </p:txBody>
      </p:sp>
      <p:sp>
        <p:nvSpPr>
          <p:cNvPr id="13" name="Прямоугольник 27"/>
          <p:cNvSpPr>
            <a:spLocks noChangeArrowheads="1"/>
          </p:cNvSpPr>
          <p:nvPr userDrawn="1"/>
        </p:nvSpPr>
        <p:spPr bwMode="auto">
          <a:xfrm>
            <a:off x="964223" y="-20638"/>
            <a:ext cx="247184" cy="319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477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1663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/>
        </p:nvSpPr>
        <p:spPr bwMode="auto">
          <a:xfrm>
            <a:off x="775189" y="-61913"/>
            <a:ext cx="369012" cy="404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03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031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79" y="-1588"/>
            <a:ext cx="31212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Номер слайда 26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3DB4DD37-3EED-4F6E-8ACE-01C795C86E5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1614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итульный слайд">
    <p:bg>
      <p:bgPr>
        <a:solidFill>
          <a:srgbClr val="ED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541345" y="6"/>
            <a:ext cx="463550" cy="379413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>
              <a:defRPr/>
            </a:pPr>
            <a:r>
              <a:rPr lang="ru-RU" sz="1847" dirty="0">
                <a:solidFill>
                  <a:srgbClr val="53548A">
                    <a:lumMod val="20000"/>
                    <a:lumOff val="80000"/>
                  </a:srgbClr>
                </a:solidFill>
              </a:rPr>
              <a:t>М</a:t>
            </a:r>
            <a:endParaRPr lang="ru-RU" sz="1663" dirty="0">
              <a:solidFill>
                <a:prstClr val="black"/>
              </a:solidFill>
              <a:latin typeface="Arial" charset="0"/>
              <a:cs typeface="+mn-cs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 userDrawn="1"/>
        </p:nvSpPr>
        <p:spPr bwMode="auto">
          <a:xfrm>
            <a:off x="963613" y="-20638"/>
            <a:ext cx="237566" cy="319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477" dirty="0">
                <a:solidFill>
                  <a:srgbClr val="DBDBE9"/>
                </a:solidFill>
              </a:rPr>
              <a:t>]</a:t>
            </a:r>
            <a:endParaRPr lang="ru-RU" sz="1663" dirty="0">
              <a:solidFill>
                <a:srgbClr val="DBDBE9"/>
              </a:solidFill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69012" cy="404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031" i="1" dirty="0">
                <a:solidFill>
                  <a:prstClr val="white"/>
                </a:solidFill>
                <a:latin typeface="Times New Roman" pitchFamily="18" charset="0"/>
              </a:rPr>
              <a:t>ф</a:t>
            </a:r>
            <a:endParaRPr lang="ru-RU" sz="2031" dirty="0">
              <a:solidFill>
                <a:srgbClr val="DBDBE9"/>
              </a:solidFill>
              <a:latin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-1585"/>
            <a:ext cx="57150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-1585"/>
            <a:ext cx="28575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44" y="-1585"/>
            <a:ext cx="9525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5" y="-1585"/>
            <a:ext cx="25400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3" dirty="0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875719" y="-785"/>
            <a:ext cx="95251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63" dirty="0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63" dirty="0">
                <a:solidFill>
                  <a:prstClr val="white"/>
                </a:solidFill>
              </a:endParaRPr>
            </a:p>
          </p:txBody>
        </p:sp>
      </p:grpSp>
      <p:sp>
        <p:nvSpPr>
          <p:cNvPr id="17" name="Прямоугольник 16"/>
          <p:cNvSpPr/>
          <p:nvPr userDrawn="1"/>
        </p:nvSpPr>
        <p:spPr>
          <a:xfrm>
            <a:off x="541345" y="6"/>
            <a:ext cx="463550" cy="379413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>
              <a:defRPr/>
            </a:pPr>
            <a:r>
              <a:rPr lang="ru-RU" sz="1847" dirty="0">
                <a:solidFill>
                  <a:srgbClr val="53548A">
                    <a:lumMod val="20000"/>
                    <a:lumOff val="80000"/>
                  </a:srgbClr>
                </a:solidFill>
              </a:rPr>
              <a:t>М</a:t>
            </a:r>
            <a:endParaRPr lang="ru-RU" sz="1663" dirty="0">
              <a:solidFill>
                <a:prstClr val="black"/>
              </a:solidFill>
              <a:latin typeface="Arial" charset="0"/>
              <a:cs typeface="+mn-cs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37566" cy="319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477" dirty="0">
                <a:solidFill>
                  <a:srgbClr val="DBDBE9"/>
                </a:solidFill>
              </a:rPr>
              <a:t>]</a:t>
            </a:r>
            <a:endParaRPr lang="ru-RU" sz="1663" dirty="0">
              <a:solidFill>
                <a:srgbClr val="DBDBE9"/>
              </a:solidFill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69012" cy="404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031" i="1" dirty="0">
                <a:solidFill>
                  <a:prstClr val="white"/>
                </a:solidFill>
                <a:latin typeface="Times New Roman" pitchFamily="18" charset="0"/>
              </a:rPr>
              <a:t>ф</a:t>
            </a:r>
            <a:endParaRPr lang="ru-RU" sz="2031" dirty="0">
              <a:solidFill>
                <a:srgbClr val="DBDBE9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23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A19E-97DC-45BA-A5E8-8040543608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2718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A19E-97DC-45BA-A5E8-8040543608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8845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A19E-97DC-45BA-A5E8-8040543608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9830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A19E-97DC-45BA-A5E8-8040543608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386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A19E-97DC-45BA-A5E8-8040543608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5143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A19E-97DC-45BA-A5E8-8040543608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3517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A19E-97DC-45BA-A5E8-8040543608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663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A19E-97DC-45BA-A5E8-8040543608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1316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8A19E-97DC-45BA-A5E8-8040543608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3843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dt="0"/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Дата 2"/>
          <p:cNvSpPr>
            <a:spLocks noGrp="1"/>
          </p:cNvSpPr>
          <p:nvPr>
            <p:ph type="dt" sz="half" idx="2"/>
          </p:nvPr>
        </p:nvSpPr>
        <p:spPr>
          <a:xfrm>
            <a:off x="6583974" y="612775"/>
            <a:ext cx="958362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39">
                <a:solidFill>
                  <a:schemeClr val="accent2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 dirty="0">
              <a:solidFill>
                <a:srgbClr val="438086"/>
              </a:solidFill>
            </a:endParaRPr>
          </a:p>
        </p:txBody>
      </p:sp>
      <p:sp>
        <p:nvSpPr>
          <p:cNvPr id="1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6174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39" dirty="0">
                <a:solidFill>
                  <a:schemeClr val="accent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 dirty="0">
              <a:solidFill>
                <a:srgbClr val="438086"/>
              </a:solidFill>
            </a:endParaRPr>
          </a:p>
        </p:txBody>
      </p:sp>
      <p:sp>
        <p:nvSpPr>
          <p:cNvPr id="1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173915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>
              <a:defRPr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CA8C7D-5002-44B9-BE1C-CBCC48AE0C3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540728" y="5"/>
            <a:ext cx="464526" cy="379413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>
              <a:defRPr/>
            </a:pPr>
            <a:r>
              <a:rPr lang="ru-RU" sz="1847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1663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32" name="Прямоугольник 17"/>
          <p:cNvSpPr>
            <a:spLocks noChangeArrowheads="1"/>
          </p:cNvSpPr>
          <p:nvPr userDrawn="1"/>
        </p:nvSpPr>
        <p:spPr bwMode="auto">
          <a:xfrm>
            <a:off x="964223" y="-20638"/>
            <a:ext cx="247184" cy="319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477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1663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" name="TextBox 13"/>
          <p:cNvSpPr txBox="1">
            <a:spLocks noChangeArrowheads="1"/>
          </p:cNvSpPr>
          <p:nvPr userDrawn="1"/>
        </p:nvSpPr>
        <p:spPr bwMode="auto">
          <a:xfrm>
            <a:off x="775189" y="-61913"/>
            <a:ext cx="369012" cy="404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03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031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246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7" r:id="rId4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92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92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92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92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92">
          <a:solidFill>
            <a:schemeClr val="tx2"/>
          </a:solidFill>
          <a:latin typeface="Arial" charset="0"/>
        </a:defRPr>
      </a:lvl5pPr>
      <a:lvl6pPr marL="422031" algn="l" rtl="0" fontAlgn="base">
        <a:spcBef>
          <a:spcPct val="0"/>
        </a:spcBef>
        <a:spcAft>
          <a:spcPct val="0"/>
        </a:spcAft>
        <a:defRPr sz="3692">
          <a:solidFill>
            <a:schemeClr val="tx2"/>
          </a:solidFill>
          <a:latin typeface="Trebuchet MS" pitchFamily="34" charset="0"/>
        </a:defRPr>
      </a:lvl6pPr>
      <a:lvl7pPr marL="844062" algn="l" rtl="0" fontAlgn="base">
        <a:spcBef>
          <a:spcPct val="0"/>
        </a:spcBef>
        <a:spcAft>
          <a:spcPct val="0"/>
        </a:spcAft>
        <a:defRPr sz="3692">
          <a:solidFill>
            <a:schemeClr val="tx2"/>
          </a:solidFill>
          <a:latin typeface="Trebuchet MS" pitchFamily="34" charset="0"/>
        </a:defRPr>
      </a:lvl7pPr>
      <a:lvl8pPr marL="1266092" algn="l" rtl="0" fontAlgn="base">
        <a:spcBef>
          <a:spcPct val="0"/>
        </a:spcBef>
        <a:spcAft>
          <a:spcPct val="0"/>
        </a:spcAft>
        <a:defRPr sz="3692">
          <a:solidFill>
            <a:schemeClr val="tx2"/>
          </a:solidFill>
          <a:latin typeface="Trebuchet MS" pitchFamily="34" charset="0"/>
        </a:defRPr>
      </a:lvl8pPr>
      <a:lvl9pPr marL="1688123" algn="l" rtl="0" fontAlgn="base">
        <a:spcBef>
          <a:spcPct val="0"/>
        </a:spcBef>
        <a:spcAft>
          <a:spcPct val="0"/>
        </a:spcAft>
        <a:defRPr sz="3692">
          <a:solidFill>
            <a:schemeClr val="tx2"/>
          </a:solidFill>
          <a:latin typeface="Trebuchet MS" pitchFamily="34" charset="0"/>
        </a:defRPr>
      </a:lvl9pPr>
    </p:titleStyle>
    <p:bodyStyle>
      <a:lvl1pPr marL="337038" indent="-235927" algn="l" rtl="0" eaLnBrk="0" fontAlgn="base" hangingPunct="0">
        <a:spcBef>
          <a:spcPts val="277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06669" indent="-227136" algn="l" rtl="0" eaLnBrk="0" fontAlgn="base" hangingPunct="0">
        <a:spcBef>
          <a:spcPts val="277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851389" indent="-202223" algn="l" rtl="0" eaLnBrk="0" fontAlgn="base" hangingPunct="0">
        <a:spcBef>
          <a:spcPts val="277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15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88781" indent="-184638" algn="l" rtl="0" eaLnBrk="0" fontAlgn="base" hangingPunct="0">
        <a:spcBef>
          <a:spcPts val="277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31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2212" indent="-168520" algn="l" rtl="0" eaLnBrk="0" fontAlgn="base" hangingPunct="0">
        <a:spcBef>
          <a:spcPts val="277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1847" kern="1200">
          <a:solidFill>
            <a:srgbClr val="A04DA3"/>
          </a:solidFill>
          <a:latin typeface="+mn-lt"/>
          <a:ea typeface="+mn-ea"/>
          <a:cs typeface="+mn-cs"/>
        </a:defRPr>
      </a:lvl5pPr>
      <a:lvl6pPr marL="1485548" indent="-168813" algn="l" rtl="0" eaLnBrk="1" latinLnBrk="0" hangingPunct="1">
        <a:spcBef>
          <a:spcPts val="277"/>
        </a:spcBef>
        <a:buClr>
          <a:schemeClr val="accent3"/>
        </a:buClr>
        <a:buFont typeface="Georgia"/>
        <a:buChar char="▫"/>
        <a:defRPr kumimoji="0" sz="1663" kern="1200">
          <a:solidFill>
            <a:schemeClr val="accent3"/>
          </a:solidFill>
          <a:latin typeface="+mn-lt"/>
          <a:ea typeface="+mn-ea"/>
          <a:cs typeface="+mn-cs"/>
        </a:defRPr>
      </a:lvl6pPr>
      <a:lvl7pPr marL="1688123" indent="-168813" algn="l" rtl="0" eaLnBrk="1" latinLnBrk="0" hangingPunct="1">
        <a:spcBef>
          <a:spcPts val="277"/>
        </a:spcBef>
        <a:buClr>
          <a:schemeClr val="accent3"/>
        </a:buClr>
        <a:buFont typeface="Georgia"/>
        <a:buChar char="▫"/>
        <a:defRPr kumimoji="0" sz="1477" kern="1200">
          <a:solidFill>
            <a:schemeClr val="accent3"/>
          </a:solidFill>
          <a:latin typeface="+mn-lt"/>
          <a:ea typeface="+mn-ea"/>
          <a:cs typeface="+mn-cs"/>
        </a:defRPr>
      </a:lvl7pPr>
      <a:lvl8pPr marL="1873816" indent="-168813" algn="l" rtl="0" eaLnBrk="1" latinLnBrk="0" hangingPunct="1">
        <a:spcBef>
          <a:spcPts val="277"/>
        </a:spcBef>
        <a:buClr>
          <a:schemeClr val="accent3"/>
        </a:buClr>
        <a:buFont typeface="Georgia"/>
        <a:buChar char="◦"/>
        <a:defRPr kumimoji="0" sz="1385" kern="1200">
          <a:solidFill>
            <a:schemeClr val="accent3"/>
          </a:solidFill>
          <a:latin typeface="+mn-lt"/>
          <a:ea typeface="+mn-ea"/>
          <a:cs typeface="+mn-cs"/>
        </a:defRPr>
      </a:lvl8pPr>
      <a:lvl9pPr marL="2067951" indent="-168813" algn="l" rtl="0" eaLnBrk="1" latinLnBrk="0" hangingPunct="1">
        <a:spcBef>
          <a:spcPts val="277"/>
        </a:spcBef>
        <a:buClr>
          <a:schemeClr val="accent3"/>
        </a:buClr>
        <a:buFont typeface="Georgia"/>
        <a:buChar char="◦"/>
        <a:defRPr kumimoji="0" sz="1292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44062" rtl="0" eaLnBrk="1" latinLnBrk="0" hangingPunct="1">
        <a:defRPr sz="1663" kern="1200">
          <a:solidFill>
            <a:schemeClr val="tx1"/>
          </a:solidFill>
          <a:latin typeface="+mn-lt"/>
          <a:ea typeface="+mn-ea"/>
          <a:cs typeface="+mn-cs"/>
        </a:defRPr>
      </a:lvl1pPr>
      <a:lvl2pPr marL="422031" algn="l" defTabSz="844062" rtl="0" eaLnBrk="1" latinLnBrk="0" hangingPunct="1">
        <a:defRPr sz="1663" kern="1200">
          <a:solidFill>
            <a:schemeClr val="tx1"/>
          </a:solidFill>
          <a:latin typeface="+mn-lt"/>
          <a:ea typeface="+mn-ea"/>
          <a:cs typeface="+mn-cs"/>
        </a:defRPr>
      </a:lvl2pPr>
      <a:lvl3pPr marL="844062" algn="l" defTabSz="844062" rtl="0" eaLnBrk="1" latinLnBrk="0" hangingPunct="1">
        <a:defRPr sz="1663" kern="1200">
          <a:solidFill>
            <a:schemeClr val="tx1"/>
          </a:solidFill>
          <a:latin typeface="+mn-lt"/>
          <a:ea typeface="+mn-ea"/>
          <a:cs typeface="+mn-cs"/>
        </a:defRPr>
      </a:lvl3pPr>
      <a:lvl4pPr marL="1266092" algn="l" defTabSz="844062" rtl="0" eaLnBrk="1" latinLnBrk="0" hangingPunct="1">
        <a:defRPr sz="1663" kern="1200">
          <a:solidFill>
            <a:schemeClr val="tx1"/>
          </a:solidFill>
          <a:latin typeface="+mn-lt"/>
          <a:ea typeface="+mn-ea"/>
          <a:cs typeface="+mn-cs"/>
        </a:defRPr>
      </a:lvl4pPr>
      <a:lvl5pPr marL="1688123" algn="l" defTabSz="844062" rtl="0" eaLnBrk="1" latinLnBrk="0" hangingPunct="1">
        <a:defRPr sz="1663" kern="1200">
          <a:solidFill>
            <a:schemeClr val="tx1"/>
          </a:solidFill>
          <a:latin typeface="+mn-lt"/>
          <a:ea typeface="+mn-ea"/>
          <a:cs typeface="+mn-cs"/>
        </a:defRPr>
      </a:lvl5pPr>
      <a:lvl6pPr marL="2110154" algn="l" defTabSz="844062" rtl="0" eaLnBrk="1" latinLnBrk="0" hangingPunct="1">
        <a:defRPr sz="1663" kern="1200">
          <a:solidFill>
            <a:schemeClr val="tx1"/>
          </a:solidFill>
          <a:latin typeface="+mn-lt"/>
          <a:ea typeface="+mn-ea"/>
          <a:cs typeface="+mn-cs"/>
        </a:defRPr>
      </a:lvl6pPr>
      <a:lvl7pPr marL="2532185" algn="l" defTabSz="844062" rtl="0" eaLnBrk="1" latinLnBrk="0" hangingPunct="1">
        <a:defRPr sz="1663" kern="1200">
          <a:solidFill>
            <a:schemeClr val="tx1"/>
          </a:solidFill>
          <a:latin typeface="+mn-lt"/>
          <a:ea typeface="+mn-ea"/>
          <a:cs typeface="+mn-cs"/>
        </a:defRPr>
      </a:lvl7pPr>
      <a:lvl8pPr marL="2954215" algn="l" defTabSz="844062" rtl="0" eaLnBrk="1" latinLnBrk="0" hangingPunct="1">
        <a:defRPr sz="1663" kern="1200">
          <a:solidFill>
            <a:schemeClr val="tx1"/>
          </a:solidFill>
          <a:latin typeface="+mn-lt"/>
          <a:ea typeface="+mn-ea"/>
          <a:cs typeface="+mn-cs"/>
        </a:defRPr>
      </a:lvl8pPr>
      <a:lvl9pPr marL="3376246" algn="l" defTabSz="844062" rtl="0" eaLnBrk="1" latinLnBrk="0" hangingPunct="1">
        <a:defRPr sz="16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5123"/>
            <a:ext cx="9144000" cy="167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3468163" y="404664"/>
            <a:ext cx="2616005" cy="2866724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a typeface="Calibri"/>
                <a:cs typeface="Times New Roman"/>
              </a:rPr>
              <a:t> 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3484165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kern="100" dirty="0" smtClean="0">
                <a:solidFill>
                  <a:srgbClr val="00602B"/>
                </a:solidFill>
                <a:latin typeface="Trebuchet MS" panose="020B0603020202020204" pitchFamily="34" charset="0"/>
              </a:rPr>
              <a:t>О новых подходах к разработке и реализации государственных программ Российской Федерации и к их формату</a:t>
            </a:r>
            <a:endParaRPr lang="ru-RU" sz="2800" b="1" kern="100" dirty="0">
              <a:solidFill>
                <a:srgbClr val="00602B"/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96537" y="4941168"/>
            <a:ext cx="4680520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200" b="1" kern="100" dirty="0" smtClean="0">
                <a:latin typeface="Century" panose="02040604050505020304" pitchFamily="18" charset="0"/>
              </a:rPr>
              <a:t>Пенчук</a:t>
            </a:r>
            <a:r>
              <a:rPr lang="ru-RU" sz="1200" b="1" kern="100" dirty="0" smtClean="0">
                <a:latin typeface="Century" panose="02040604050505020304" pitchFamily="18" charset="0"/>
              </a:rPr>
              <a:t> Анна Витальевна </a:t>
            </a:r>
          </a:p>
          <a:p>
            <a:pPr algn="r"/>
            <a:endParaRPr lang="ru-RU" sz="100" b="1" kern="100" dirty="0" smtClean="0">
              <a:latin typeface="Century" panose="02040604050505020304" pitchFamily="18" charset="0"/>
            </a:endParaRPr>
          </a:p>
          <a:p>
            <a:pPr algn="r"/>
            <a:r>
              <a:rPr lang="ru-RU" sz="1200" kern="100" dirty="0" smtClean="0">
                <a:latin typeface="Century" panose="02040604050505020304" pitchFamily="18" charset="0"/>
              </a:rPr>
              <a:t>Начальник Отдела методологии </a:t>
            </a:r>
          </a:p>
          <a:p>
            <a:pPr algn="r"/>
            <a:r>
              <a:rPr lang="ru-RU" sz="1200" kern="100" dirty="0" smtClean="0">
                <a:latin typeface="Century" panose="02040604050505020304" pitchFamily="18" charset="0"/>
              </a:rPr>
              <a:t>программно-целевого планирования </a:t>
            </a:r>
          </a:p>
          <a:p>
            <a:pPr algn="r"/>
            <a:r>
              <a:rPr lang="ru-RU" sz="1200" kern="100" dirty="0" smtClean="0">
                <a:latin typeface="Century" panose="02040604050505020304" pitchFamily="18" charset="0"/>
              </a:rPr>
              <a:t>Департамента программно-целевого </a:t>
            </a:r>
          </a:p>
          <a:p>
            <a:pPr algn="r"/>
            <a:r>
              <a:rPr lang="ru-RU" sz="1200" kern="100" dirty="0" smtClean="0">
                <a:latin typeface="Century" panose="02040604050505020304" pitchFamily="18" charset="0"/>
              </a:rPr>
              <a:t>планирования и эффективности </a:t>
            </a:r>
          </a:p>
          <a:p>
            <a:pPr algn="r"/>
            <a:r>
              <a:rPr lang="ru-RU" sz="1200" kern="100" dirty="0" smtClean="0">
                <a:latin typeface="Century" panose="02040604050505020304" pitchFamily="18" charset="0"/>
              </a:rPr>
              <a:t>бюджетных расходов Минфина России</a:t>
            </a:r>
            <a:endParaRPr lang="ru-RU" sz="1200" kern="100" dirty="0">
              <a:latin typeface="Century" panose="020406040505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8033" y="6538584"/>
            <a:ext cx="23762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i="1" dirty="0" smtClean="0"/>
              <a:t>25.02.2022, Москва </a:t>
            </a:r>
            <a:endParaRPr lang="ru-RU" sz="1100" i="1" dirty="0"/>
          </a:p>
        </p:txBody>
      </p:sp>
    </p:spTree>
    <p:extLst>
      <p:ext uri="{BB962C8B-B14F-4D97-AF65-F5344CB8AC3E}">
        <p14:creationId xmlns:p14="http://schemas.microsoft.com/office/powerpoint/2010/main" val="248050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35496" y="692696"/>
            <a:ext cx="9144000" cy="3083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defTabSz="844083" eaLnBrk="1" hangingPunct="1">
              <a:lnSpc>
                <a:spcPct val="85000"/>
              </a:lnSpc>
            </a:pPr>
            <a:r>
              <a:rPr lang="ru-RU" sz="2400" b="1" dirty="0" smtClean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Автоматизация и информационное взаимодействие </a:t>
            </a:r>
          </a:p>
          <a:p>
            <a:pPr algn="ctr" defTabSz="844083" eaLnBrk="1" hangingPunct="1">
              <a:lnSpc>
                <a:spcPct val="85000"/>
              </a:lnSpc>
            </a:pPr>
            <a:r>
              <a:rPr lang="ru-RU" sz="2400" b="1" dirty="0" smtClean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при управлении государственными программами</a:t>
            </a:r>
            <a:endParaRPr lang="ru-RU" sz="2000" b="1" i="1" dirty="0">
              <a:solidFill>
                <a:srgbClr val="004821"/>
              </a:solidFill>
              <a:latin typeface="Trebuchet MS" panose="020B0603020202020204" pitchFamily="34" charset="0"/>
              <a:cs typeface="Times New Roman" pitchFamily="18" charset="0"/>
            </a:endParaRPr>
          </a:p>
        </p:txBody>
      </p:sp>
      <p:grpSp>
        <p:nvGrpSpPr>
          <p:cNvPr id="61" name="Группа 60"/>
          <p:cNvGrpSpPr/>
          <p:nvPr/>
        </p:nvGrpSpPr>
        <p:grpSpPr>
          <a:xfrm>
            <a:off x="971600" y="1556792"/>
            <a:ext cx="7704856" cy="4896544"/>
            <a:chOff x="892641" y="1330954"/>
            <a:chExt cx="8195601" cy="4528508"/>
          </a:xfrm>
        </p:grpSpPr>
        <p:sp>
          <p:nvSpPr>
            <p:cNvPr id="62" name="Скругленный прямоугольник 61"/>
            <p:cNvSpPr/>
            <p:nvPr/>
          </p:nvSpPr>
          <p:spPr>
            <a:xfrm>
              <a:off x="892641" y="1950780"/>
              <a:ext cx="2799331" cy="3908682"/>
            </a:xfrm>
            <a:prstGeom prst="roundRect">
              <a:avLst>
                <a:gd name="adj" fmla="val 298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3884414" y="1330954"/>
              <a:ext cx="4667668" cy="2171552"/>
            </a:xfrm>
            <a:prstGeom prst="roundRect">
              <a:avLst>
                <a:gd name="adj" fmla="val 4718"/>
              </a:avLst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1046439" y="4256178"/>
              <a:ext cx="2487576" cy="1160513"/>
            </a:xfrm>
            <a:prstGeom prst="roundRect">
              <a:avLst>
                <a:gd name="adj" fmla="val 4032"/>
              </a:avLst>
            </a:prstGeom>
            <a:solidFill>
              <a:schemeClr val="bg1"/>
            </a:solidFill>
            <a:ln w="6350">
              <a:solidFill>
                <a:schemeClr val="bg1">
                  <a:lumMod val="75000"/>
                </a:schemeClr>
              </a:solidFill>
            </a:ln>
            <a:effectLst>
              <a:outerShdw blurRad="368300" sx="102000" sy="102000" algn="ctr" rotWithShape="0">
                <a:srgbClr val="8495BA">
                  <a:alpha val="13725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 dirty="0">
                <a:solidFill>
                  <a:srgbClr val="0C0C0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5" name="Прямоугольник 64"/>
            <p:cNvSpPr/>
            <p:nvPr/>
          </p:nvSpPr>
          <p:spPr>
            <a:xfrm>
              <a:off x="1121549" y="4458334"/>
              <a:ext cx="2337357" cy="802256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21768" rIns="0" bIns="21768" rtlCol="0" anchor="ctr"/>
            <a:lstStyle/>
            <a:p>
              <a:pPr algn="ctr"/>
              <a:r>
                <a:rPr lang="ru-RU" sz="11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 Narrow" panose="020B0606020202030204" pitchFamily="34" charset="0"/>
                </a:rPr>
                <a:t>Бюджетное планирование и управление расходами</a:t>
              </a:r>
            </a:p>
            <a:p>
              <a:pPr algn="ctr"/>
              <a:r>
                <a:rPr lang="ru-RU" sz="11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 Narrow" panose="020B0606020202030204" pitchFamily="34" charset="0"/>
                </a:rPr>
                <a:t>Проект ФБ, закон о ФБ, СБР, ОБАС, БР, сметы, соглашения, ПФХД, план-графики закупок,</a:t>
              </a:r>
              <a:r>
                <a:rPr lang="ru-RU" sz="1100" dirty="0">
                  <a:solidFill>
                    <a:schemeClr val="tx1"/>
                  </a:solidFill>
                </a:rPr>
                <a:t> принятие БО, кассовое </a:t>
              </a:r>
              <a:r>
                <a:rPr lang="ru-RU" sz="1100" dirty="0" smtClean="0">
                  <a:solidFill>
                    <a:schemeClr val="tx1"/>
                  </a:solidFill>
                </a:rPr>
                <a:t>исполнение</a:t>
              </a:r>
              <a:endParaRPr lang="ru-RU" sz="1100" dirty="0">
                <a:solidFill>
                  <a:schemeClr val="tx1"/>
                </a:solidFill>
              </a:endParaRPr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4209299" y="2511078"/>
              <a:ext cx="820958" cy="356848"/>
            </a:xfrm>
            <a:prstGeom prst="roundRect">
              <a:avLst>
                <a:gd name="adj" fmla="val 4032"/>
              </a:avLst>
            </a:prstGeom>
            <a:solidFill>
              <a:srgbClr val="E5B054"/>
            </a:solidFill>
            <a:ln w="6350">
              <a:noFill/>
            </a:ln>
            <a:effectLst>
              <a:outerShdw blurRad="368300" sx="102000" sy="102000" algn="ctr" rotWithShape="0">
                <a:srgbClr val="8495BA">
                  <a:alpha val="13725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 dirty="0">
                <a:solidFill>
                  <a:srgbClr val="0C0C0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803226" y="2045485"/>
              <a:ext cx="2261438" cy="356848"/>
            </a:xfrm>
            <a:prstGeom prst="roundRect">
              <a:avLst>
                <a:gd name="adj" fmla="val 4032"/>
              </a:avLst>
            </a:prstGeom>
            <a:solidFill>
              <a:srgbClr val="2E8359"/>
            </a:solidFill>
            <a:ln w="6350">
              <a:noFill/>
            </a:ln>
            <a:effectLst>
              <a:outerShdw blurRad="368300" sx="102000" sy="102000" algn="ctr" rotWithShape="0">
                <a:srgbClr val="8495BA">
                  <a:alpha val="13725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 dirty="0">
                <a:solidFill>
                  <a:srgbClr val="0C0C0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6537321" y="2511078"/>
              <a:ext cx="1601329" cy="356848"/>
            </a:xfrm>
            <a:prstGeom prst="roundRect">
              <a:avLst>
                <a:gd name="adj" fmla="val 4032"/>
              </a:avLst>
            </a:prstGeom>
            <a:solidFill>
              <a:schemeClr val="bg1"/>
            </a:solidFill>
            <a:ln w="6350">
              <a:solidFill>
                <a:schemeClr val="bg1">
                  <a:lumMod val="75000"/>
                </a:schemeClr>
              </a:solidFill>
            </a:ln>
            <a:effectLst>
              <a:outerShdw blurRad="368300" sx="102000" sy="102000" algn="ctr" rotWithShape="0">
                <a:srgbClr val="8495BA">
                  <a:alpha val="13725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 dirty="0">
                <a:solidFill>
                  <a:srgbClr val="0C0C0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4552183" y="2068345"/>
              <a:ext cx="2761095" cy="310097"/>
            </a:xfrm>
            <a:prstGeom prst="roundRect">
              <a:avLst>
                <a:gd name="adj" fmla="val 9723"/>
              </a:avLst>
            </a:prstGeom>
            <a:noFill/>
            <a:ln w="28575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algn="ctr"/>
              <a:r>
                <a:rPr lang="ru-RU" sz="1100" b="1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Мониторинг Национальных целей</a:t>
              </a:r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4019778" y="2495638"/>
              <a:ext cx="1200000" cy="384000"/>
            </a:xfrm>
            <a:prstGeom prst="roundRect">
              <a:avLst>
                <a:gd name="adj" fmla="val 9723"/>
              </a:avLst>
            </a:prstGeom>
            <a:noFill/>
            <a:ln w="28575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algn="ctr"/>
              <a:r>
                <a:rPr lang="ru-RU" sz="1100" b="1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СМНП</a:t>
              </a:r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6329828" y="2495638"/>
              <a:ext cx="1958313" cy="384000"/>
            </a:xfrm>
            <a:prstGeom prst="roundRect">
              <a:avLst>
                <a:gd name="adj" fmla="val 9723"/>
              </a:avLst>
            </a:prstGeom>
            <a:noFill/>
            <a:ln w="9525">
              <a:noFill/>
              <a:prstDash val="dash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algn="ctr"/>
              <a:r>
                <a:rPr lang="ru-RU" sz="1100" dirty="0" smtClean="0">
                  <a:solidFill>
                    <a:schemeClr val="tx1"/>
                  </a:solidFill>
                  <a:latin typeface="Arial Narrow" panose="020B0606020202030204" pitchFamily="34" charset="0"/>
                </a:rPr>
                <a:t>Единый план </a:t>
              </a:r>
              <a:r>
                <a:rPr lang="ru-RU" sz="11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мониторинг</a:t>
              </a:r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5749723" y="3748814"/>
              <a:ext cx="2538419" cy="1743968"/>
            </a:xfrm>
            <a:prstGeom prst="roundRect">
              <a:avLst>
                <a:gd name="adj" fmla="val 275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5899213" y="4489907"/>
              <a:ext cx="2239438" cy="777920"/>
            </a:xfrm>
            <a:prstGeom prst="roundRect">
              <a:avLst>
                <a:gd name="adj" fmla="val 4032"/>
              </a:avLst>
            </a:prstGeom>
            <a:solidFill>
              <a:schemeClr val="bg1"/>
            </a:solidFill>
            <a:ln w="6350">
              <a:solidFill>
                <a:schemeClr val="bg1">
                  <a:lumMod val="75000"/>
                </a:schemeClr>
              </a:solidFill>
            </a:ln>
            <a:effectLst>
              <a:outerShdw blurRad="368300" sx="102000" sy="102000" algn="ctr" rotWithShape="0">
                <a:srgbClr val="8495BA">
                  <a:alpha val="13725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 dirty="0">
                <a:solidFill>
                  <a:srgbClr val="0C0C0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6050560" y="4601026"/>
              <a:ext cx="1936745" cy="607706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21768" rIns="0" bIns="21768" rtlCol="0" anchor="ctr"/>
            <a:lstStyle/>
            <a:p>
              <a:pPr algn="ctr"/>
              <a:r>
                <a:rPr lang="ru-RU" sz="11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 Narrow" panose="020B0606020202030204" pitchFamily="34" charset="0"/>
                </a:rPr>
                <a:t>Размещение публичных данных о ГП и ходе их исполнения</a:t>
              </a:r>
            </a:p>
          </p:txBody>
        </p:sp>
        <p:cxnSp>
          <p:nvCxnSpPr>
            <p:cNvPr id="75" name="Прямая со стрелкой 74"/>
            <p:cNvCxnSpPr/>
            <p:nvPr/>
          </p:nvCxnSpPr>
          <p:spPr>
            <a:xfrm flipV="1">
              <a:off x="1631906" y="3989410"/>
              <a:ext cx="0" cy="252000"/>
            </a:xfrm>
            <a:prstGeom prst="straightConnector1">
              <a:avLst/>
            </a:prstGeom>
            <a:ln w="12700">
              <a:solidFill>
                <a:schemeClr val="bg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Соединительная линия уступом 75"/>
            <p:cNvCxnSpPr>
              <a:stCxn id="66" idx="0"/>
              <a:endCxn id="67" idx="1"/>
            </p:cNvCxnSpPr>
            <p:nvPr/>
          </p:nvCxnSpPr>
          <p:spPr>
            <a:xfrm rot="5400000" flipH="1" flipV="1">
              <a:off x="4567918" y="2275770"/>
              <a:ext cx="287169" cy="183448"/>
            </a:xfrm>
            <a:prstGeom prst="bentConnector2">
              <a:avLst/>
            </a:prstGeom>
            <a:ln w="25400">
              <a:solidFill>
                <a:srgbClr val="7C7D7E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Соединительная линия уступом 76"/>
            <p:cNvCxnSpPr>
              <a:stCxn id="68" idx="0"/>
              <a:endCxn id="67" idx="3"/>
            </p:cNvCxnSpPr>
            <p:nvPr/>
          </p:nvCxnSpPr>
          <p:spPr>
            <a:xfrm rot="16200000" flipV="1">
              <a:off x="7057741" y="2230833"/>
              <a:ext cx="287169" cy="273322"/>
            </a:xfrm>
            <a:prstGeom prst="bentConnector2">
              <a:avLst/>
            </a:prstGeom>
            <a:ln w="25400">
              <a:solidFill>
                <a:srgbClr val="7C7D7E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 стрелкой 77"/>
            <p:cNvCxnSpPr>
              <a:stCxn id="68" idx="1"/>
              <a:endCxn id="66" idx="3"/>
            </p:cNvCxnSpPr>
            <p:nvPr/>
          </p:nvCxnSpPr>
          <p:spPr>
            <a:xfrm flipH="1">
              <a:off x="5030258" y="2689503"/>
              <a:ext cx="1507064" cy="0"/>
            </a:xfrm>
            <a:prstGeom prst="straightConnector1">
              <a:avLst/>
            </a:prstGeom>
            <a:ln w="25400">
              <a:solidFill>
                <a:srgbClr val="7C7D7E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Соединительная линия уступом 78"/>
            <p:cNvCxnSpPr>
              <a:stCxn id="80" idx="3"/>
              <a:endCxn id="68" idx="2"/>
            </p:cNvCxnSpPr>
            <p:nvPr/>
          </p:nvCxnSpPr>
          <p:spPr>
            <a:xfrm flipV="1">
              <a:off x="6063143" y="2867926"/>
              <a:ext cx="1274843" cy="316622"/>
            </a:xfrm>
            <a:prstGeom prst="bentConnector2">
              <a:avLst/>
            </a:prstGeom>
            <a:ln w="25400">
              <a:solidFill>
                <a:srgbClr val="7C7D7E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Скругленный прямоугольник 79"/>
            <p:cNvSpPr/>
            <p:nvPr/>
          </p:nvSpPr>
          <p:spPr>
            <a:xfrm>
              <a:off x="4798890" y="3006123"/>
              <a:ext cx="1264253" cy="356848"/>
            </a:xfrm>
            <a:prstGeom prst="roundRect">
              <a:avLst>
                <a:gd name="adj" fmla="val 4032"/>
              </a:avLst>
            </a:prstGeom>
            <a:solidFill>
              <a:srgbClr val="7C7C7C"/>
            </a:solidFill>
            <a:ln w="6350">
              <a:noFill/>
            </a:ln>
            <a:effectLst>
              <a:outerShdw blurRad="368300" sx="102000" sy="102000" algn="ctr" rotWithShape="0">
                <a:srgbClr val="8495BA">
                  <a:alpha val="13725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 dirty="0">
                <a:solidFill>
                  <a:srgbClr val="0C0C0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4880300" y="3053742"/>
              <a:ext cx="1063112" cy="26161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algn="ctr"/>
              <a:r>
                <a:rPr lang="ru-RU" sz="1100" b="1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Мониторинг ГП</a:t>
              </a:r>
            </a:p>
          </p:txBody>
        </p:sp>
        <p:sp>
          <p:nvSpPr>
            <p:cNvPr id="82" name="Скругленный прямоугольник 81"/>
            <p:cNvSpPr/>
            <p:nvPr/>
          </p:nvSpPr>
          <p:spPr>
            <a:xfrm>
              <a:off x="2388812" y="2752357"/>
              <a:ext cx="1145203" cy="1204801"/>
            </a:xfrm>
            <a:prstGeom prst="roundRect">
              <a:avLst>
                <a:gd name="adj" fmla="val 4032"/>
              </a:avLst>
            </a:prstGeom>
            <a:solidFill>
              <a:schemeClr val="bg1"/>
            </a:solidFill>
            <a:ln w="6350">
              <a:solidFill>
                <a:schemeClr val="bg1">
                  <a:lumMod val="75000"/>
                </a:schemeClr>
              </a:solidFill>
            </a:ln>
            <a:effectLst>
              <a:outerShdw blurRad="368300" sx="102000" sy="102000" algn="ctr" rotWithShape="0">
                <a:srgbClr val="8495BA">
                  <a:alpha val="13725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 dirty="0">
                <a:solidFill>
                  <a:srgbClr val="0C0C0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cxnSp>
          <p:nvCxnSpPr>
            <p:cNvPr id="83" name="Прямая со стрелкой 82"/>
            <p:cNvCxnSpPr/>
            <p:nvPr/>
          </p:nvCxnSpPr>
          <p:spPr>
            <a:xfrm flipV="1">
              <a:off x="2958833" y="3989410"/>
              <a:ext cx="0" cy="252000"/>
            </a:xfrm>
            <a:prstGeom prst="straightConnector1">
              <a:avLst/>
            </a:prstGeom>
            <a:ln w="12700">
              <a:solidFill>
                <a:schemeClr val="bg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Прямоугольник 83"/>
            <p:cNvSpPr/>
            <p:nvPr/>
          </p:nvSpPr>
          <p:spPr>
            <a:xfrm>
              <a:off x="2444218" y="2935878"/>
              <a:ext cx="1094905" cy="854185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21768" rIns="0" bIns="21768" rtlCol="0" anchor="ctr"/>
            <a:lstStyle/>
            <a:p>
              <a:pPr algn="ctr"/>
              <a:r>
                <a:rPr lang="ru-RU" sz="10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Государственные программы</a:t>
              </a:r>
              <a:r>
                <a:rPr lang="ru-RU" sz="10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/>
              </a:r>
              <a:br>
                <a:rPr lang="ru-RU" sz="1000" dirty="0">
                  <a:solidFill>
                    <a:schemeClr val="tx1"/>
                  </a:solidFill>
                  <a:latin typeface="Arial Narrow" panose="020B0606020202030204" pitchFamily="34" charset="0"/>
                </a:rPr>
              </a:br>
              <a:r>
                <a:rPr lang="ru-RU" sz="10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Формирование и ведение паспортов ГП, отчетов о ходе реализации ГП</a:t>
              </a:r>
            </a:p>
          </p:txBody>
        </p:sp>
        <p:cxnSp>
          <p:nvCxnSpPr>
            <p:cNvPr id="85" name="Прямая со стрелкой 84"/>
            <p:cNvCxnSpPr/>
            <p:nvPr/>
          </p:nvCxnSpPr>
          <p:spPr>
            <a:xfrm rot="16200000" flipV="1">
              <a:off x="2293564" y="3239807"/>
              <a:ext cx="0" cy="204303"/>
            </a:xfrm>
            <a:prstGeom prst="straightConnector1">
              <a:avLst/>
            </a:prstGeom>
            <a:ln w="12700">
              <a:solidFill>
                <a:schemeClr val="bg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Соединительная линия уступом 85"/>
            <p:cNvCxnSpPr>
              <a:endCxn id="72" idx="1"/>
            </p:cNvCxnSpPr>
            <p:nvPr/>
          </p:nvCxnSpPr>
          <p:spPr>
            <a:xfrm>
              <a:off x="3534015" y="3748814"/>
              <a:ext cx="2215708" cy="871984"/>
            </a:xfrm>
            <a:prstGeom prst="bentConnector3">
              <a:avLst>
                <a:gd name="adj1" fmla="val 50000"/>
              </a:avLst>
            </a:prstGeom>
            <a:ln w="25400">
              <a:solidFill>
                <a:srgbClr val="7C7C7C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Прямоугольник 128"/>
            <p:cNvSpPr/>
            <p:nvPr/>
          </p:nvSpPr>
          <p:spPr>
            <a:xfrm>
              <a:off x="1623966" y="2675173"/>
              <a:ext cx="2583964" cy="316621"/>
            </a:xfrm>
            <a:custGeom>
              <a:avLst/>
              <a:gdLst>
                <a:gd name="connsiteX0" fmla="*/ 0 w 2583964"/>
                <a:gd name="connsiteY0" fmla="*/ 0 h 316621"/>
                <a:gd name="connsiteX1" fmla="*/ 2583964 w 2583964"/>
                <a:gd name="connsiteY1" fmla="*/ 0 h 316621"/>
                <a:gd name="connsiteX2" fmla="*/ 2583964 w 2583964"/>
                <a:gd name="connsiteY2" fmla="*/ 316621 h 316621"/>
                <a:gd name="connsiteX3" fmla="*/ 0 w 2583964"/>
                <a:gd name="connsiteY3" fmla="*/ 316621 h 316621"/>
                <a:gd name="connsiteX4" fmla="*/ 0 w 2583964"/>
                <a:gd name="connsiteY4" fmla="*/ 0 h 316621"/>
                <a:gd name="connsiteX0" fmla="*/ 2583964 w 2675404"/>
                <a:gd name="connsiteY0" fmla="*/ 316621 h 408061"/>
                <a:gd name="connsiteX1" fmla="*/ 0 w 2675404"/>
                <a:gd name="connsiteY1" fmla="*/ 316621 h 408061"/>
                <a:gd name="connsiteX2" fmla="*/ 0 w 2675404"/>
                <a:gd name="connsiteY2" fmla="*/ 0 h 408061"/>
                <a:gd name="connsiteX3" fmla="*/ 2583964 w 2675404"/>
                <a:gd name="connsiteY3" fmla="*/ 0 h 408061"/>
                <a:gd name="connsiteX4" fmla="*/ 2675404 w 2675404"/>
                <a:gd name="connsiteY4" fmla="*/ 408061 h 408061"/>
                <a:gd name="connsiteX0" fmla="*/ 2583964 w 2583964"/>
                <a:gd name="connsiteY0" fmla="*/ 316621 h 316621"/>
                <a:gd name="connsiteX1" fmla="*/ 0 w 2583964"/>
                <a:gd name="connsiteY1" fmla="*/ 316621 h 316621"/>
                <a:gd name="connsiteX2" fmla="*/ 0 w 2583964"/>
                <a:gd name="connsiteY2" fmla="*/ 0 h 316621"/>
                <a:gd name="connsiteX3" fmla="*/ 2583964 w 2583964"/>
                <a:gd name="connsiteY3" fmla="*/ 0 h 316621"/>
                <a:gd name="connsiteX0" fmla="*/ 0 w 2583964"/>
                <a:gd name="connsiteY0" fmla="*/ 316621 h 316621"/>
                <a:gd name="connsiteX1" fmla="*/ 0 w 2583964"/>
                <a:gd name="connsiteY1" fmla="*/ 0 h 316621"/>
                <a:gd name="connsiteX2" fmla="*/ 2583964 w 2583964"/>
                <a:gd name="connsiteY2" fmla="*/ 0 h 316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83964" h="316621">
                  <a:moveTo>
                    <a:pt x="0" y="316621"/>
                  </a:moveTo>
                  <a:lnTo>
                    <a:pt x="0" y="0"/>
                  </a:lnTo>
                  <a:lnTo>
                    <a:pt x="2583964" y="0"/>
                  </a:lnTo>
                </a:path>
              </a:pathLst>
            </a:custGeom>
            <a:ln w="25400">
              <a:solidFill>
                <a:srgbClr val="7C7C7C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88" name="Прямая со стрелкой 87"/>
            <p:cNvCxnSpPr/>
            <p:nvPr/>
          </p:nvCxnSpPr>
          <p:spPr>
            <a:xfrm flipH="1">
              <a:off x="3534016" y="3192265"/>
              <a:ext cx="1264874" cy="0"/>
            </a:xfrm>
            <a:prstGeom prst="straightConnector1">
              <a:avLst/>
            </a:prstGeom>
            <a:ln w="25400">
              <a:solidFill>
                <a:srgbClr val="7C7C7C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Скругленный прямоугольник 88"/>
            <p:cNvSpPr/>
            <p:nvPr/>
          </p:nvSpPr>
          <p:spPr>
            <a:xfrm>
              <a:off x="1046439" y="2752357"/>
              <a:ext cx="1145203" cy="1204801"/>
            </a:xfrm>
            <a:prstGeom prst="roundRect">
              <a:avLst>
                <a:gd name="adj" fmla="val 4032"/>
              </a:avLst>
            </a:prstGeom>
            <a:solidFill>
              <a:schemeClr val="bg1"/>
            </a:solidFill>
            <a:ln w="6350">
              <a:solidFill>
                <a:schemeClr val="bg1">
                  <a:lumMod val="75000"/>
                </a:schemeClr>
              </a:solidFill>
            </a:ln>
            <a:effectLst>
              <a:outerShdw blurRad="368300" sx="102000" sy="102000" algn="ctr" rotWithShape="0">
                <a:srgbClr val="8495BA">
                  <a:alpha val="13725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 dirty="0">
                <a:solidFill>
                  <a:srgbClr val="0C0C0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90" name="Прямоугольник 89"/>
            <p:cNvSpPr/>
            <p:nvPr/>
          </p:nvSpPr>
          <p:spPr>
            <a:xfrm>
              <a:off x="1078296" y="2913378"/>
              <a:ext cx="1093508" cy="854185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21768" rIns="0" bIns="21768" rtlCol="0" anchor="ctr"/>
            <a:lstStyle/>
            <a:p>
              <a:pPr algn="ctr"/>
              <a:r>
                <a:rPr lang="ru-RU" sz="10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Управление национальными проектами</a:t>
              </a:r>
              <a:r>
                <a:rPr lang="ru-RU" sz="10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/>
              </a:r>
              <a:br>
                <a:rPr lang="ru-RU" sz="1000" dirty="0">
                  <a:solidFill>
                    <a:schemeClr val="tx1"/>
                  </a:solidFill>
                  <a:latin typeface="Arial Narrow" panose="020B0606020202030204" pitchFamily="34" charset="0"/>
                </a:rPr>
              </a:br>
              <a:r>
                <a:rPr lang="ru-RU" sz="10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Формирование и ведение паспортов НП, ФП и РП, отчетов по НП, </a:t>
              </a:r>
              <a:r>
                <a:rPr lang="ru-RU" sz="1000" dirty="0" smtClean="0">
                  <a:solidFill>
                    <a:schemeClr val="tx1"/>
                  </a:solidFill>
                  <a:latin typeface="Arial Narrow" panose="020B0606020202030204" pitchFamily="34" charset="0"/>
                </a:rPr>
                <a:t/>
              </a:r>
              <a:br>
                <a:rPr lang="ru-RU" sz="1000" dirty="0" smtClean="0">
                  <a:solidFill>
                    <a:schemeClr val="tx1"/>
                  </a:solidFill>
                  <a:latin typeface="Arial Narrow" panose="020B0606020202030204" pitchFamily="34" charset="0"/>
                </a:rPr>
              </a:br>
              <a:r>
                <a:rPr lang="ru-RU" sz="1000" dirty="0" smtClean="0">
                  <a:solidFill>
                    <a:schemeClr val="tx1"/>
                  </a:solidFill>
                  <a:latin typeface="Arial Narrow" panose="020B0606020202030204" pitchFamily="34" charset="0"/>
                </a:rPr>
                <a:t>ФП </a:t>
              </a:r>
              <a:r>
                <a:rPr lang="ru-RU" sz="10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и РП</a:t>
              </a:r>
            </a:p>
          </p:txBody>
        </p:sp>
        <p:sp>
          <p:nvSpPr>
            <p:cNvPr id="91" name="Прямоугольник 90"/>
            <p:cNvSpPr/>
            <p:nvPr/>
          </p:nvSpPr>
          <p:spPr>
            <a:xfrm>
              <a:off x="1680173" y="2112297"/>
              <a:ext cx="2367267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>
                <a:defRPr/>
              </a:pPr>
              <a:r>
                <a:rPr lang="ru-RU" sz="1400" b="1" dirty="0" smtClean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Система</a:t>
              </a:r>
              <a:br>
                <a:rPr lang="ru-RU" sz="1400" b="1" dirty="0" smtClean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</a:br>
              <a:r>
                <a:rPr lang="ru-RU" sz="1400" b="1" dirty="0" smtClean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«Электронный бюджет» </a:t>
              </a:r>
              <a:endParaRPr lang="ru-RU" sz="14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Прямоугольник 91"/>
            <p:cNvSpPr/>
            <p:nvPr/>
          </p:nvSpPr>
          <p:spPr>
            <a:xfrm>
              <a:off x="4597767" y="1426561"/>
              <a:ext cx="4490475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400" b="1" dirty="0">
                  <a:ln w="0"/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 Narrow" panose="020B0606020202030204" pitchFamily="34" charset="0"/>
                </a:rPr>
                <a:t>Государственная автоматизированная система </a:t>
              </a:r>
              <a:r>
                <a:rPr lang="ru-RU" sz="1400" b="1" dirty="0" smtClean="0">
                  <a:ln w="0"/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 Narrow" panose="020B0606020202030204" pitchFamily="34" charset="0"/>
                </a:rPr>
                <a:t/>
              </a:r>
              <a:br>
                <a:rPr lang="ru-RU" sz="1400" b="1" dirty="0" smtClean="0">
                  <a:ln w="0"/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 Narrow" panose="020B0606020202030204" pitchFamily="34" charset="0"/>
                </a:rPr>
              </a:br>
              <a:r>
                <a:rPr lang="ru-RU" sz="1400" b="1" dirty="0" smtClean="0">
                  <a:ln w="0"/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 Narrow" panose="020B0606020202030204" pitchFamily="34" charset="0"/>
                </a:rPr>
                <a:t>«</a:t>
              </a:r>
              <a:r>
                <a:rPr lang="ru-RU" sz="1400" b="1" dirty="0">
                  <a:ln w="0"/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 Narrow" panose="020B0606020202030204" pitchFamily="34" charset="0"/>
                </a:rPr>
                <a:t>Управление» (ГАСУ)</a:t>
              </a:r>
              <a:endParaRPr lang="ru-RU" sz="1400" b="1" cap="none" spc="0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endParaRPr>
            </a:p>
          </p:txBody>
        </p:sp>
        <p:pic>
          <p:nvPicPr>
            <p:cNvPr id="93" name="Рисунок 9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01" t="-3406" r="51150" b="48658"/>
            <a:stretch/>
          </p:blipFill>
          <p:spPr>
            <a:xfrm>
              <a:off x="3998193" y="1331596"/>
              <a:ext cx="783922" cy="677862"/>
            </a:xfrm>
            <a:prstGeom prst="rect">
              <a:avLst/>
            </a:prstGeom>
          </p:spPr>
        </p:pic>
        <p:cxnSp>
          <p:nvCxnSpPr>
            <p:cNvPr id="94" name="Прямая со стрелкой 93"/>
            <p:cNvCxnSpPr/>
            <p:nvPr/>
          </p:nvCxnSpPr>
          <p:spPr>
            <a:xfrm flipH="1">
              <a:off x="5411856" y="2401203"/>
              <a:ext cx="0" cy="612000"/>
            </a:xfrm>
            <a:prstGeom prst="straightConnector1">
              <a:avLst/>
            </a:prstGeom>
            <a:ln w="25400">
              <a:solidFill>
                <a:srgbClr val="7C7C7C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5" name="Рисунок 9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89531" y="2152767"/>
              <a:ext cx="368319" cy="349268"/>
            </a:xfrm>
            <a:prstGeom prst="rect">
              <a:avLst/>
            </a:prstGeom>
          </p:spPr>
        </p:pic>
        <p:pic>
          <p:nvPicPr>
            <p:cNvPr id="96" name="Рисунок 9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932730" y="3980612"/>
              <a:ext cx="1511378" cy="3937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6989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4274" y="582003"/>
            <a:ext cx="9144000" cy="326717"/>
          </a:xfrm>
          <a:prstGeom prst="rect">
            <a:avLst/>
          </a:prstGeom>
          <a:noFill/>
          <a:ln>
            <a:noFill/>
          </a:ln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eaLnBrk="0" hangingPunct="0">
              <a:lnSpc>
                <a:spcPct val="85000"/>
              </a:lnSpc>
              <a:defRPr sz="2000" b="1">
                <a:solidFill>
                  <a:srgbClr val="00602B"/>
                </a:solidFill>
                <a:latin typeface="Trebuchet MS" panose="020B0603020202020204" pitchFamily="34" charset="0"/>
                <a:ea typeface="+mj-ea"/>
                <a:cs typeface="Times New Roman" pitchFamily="18" charset="0"/>
              </a:defRPr>
            </a:lvl1pPr>
            <a:lvl2pPr eaLnBrk="0" hangingPunct="0">
              <a:defRPr sz="4000">
                <a:solidFill>
                  <a:schemeClr val="tx2"/>
                </a:solidFill>
                <a:latin typeface="Arial" charset="0"/>
              </a:defRPr>
            </a:lvl2pPr>
            <a:lvl3pPr eaLnBrk="0" hangingPunct="0">
              <a:defRPr sz="4000">
                <a:solidFill>
                  <a:schemeClr val="tx2"/>
                </a:solidFill>
                <a:latin typeface="Arial" charset="0"/>
              </a:defRPr>
            </a:lvl3pPr>
            <a:lvl4pPr eaLnBrk="0" hangingPunct="0">
              <a:defRPr sz="4000">
                <a:solidFill>
                  <a:schemeClr val="tx2"/>
                </a:solidFill>
                <a:latin typeface="Arial" charset="0"/>
              </a:defRPr>
            </a:lvl4pPr>
            <a:lvl5pPr eaLnBrk="0" hangingPunct="0"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r>
              <a:rPr lang="ru-RU" sz="2400" dirty="0" smtClean="0"/>
              <a:t>Перечень «непрограммных» направлений</a:t>
            </a:r>
            <a:endParaRPr lang="ru-RU" i="1" dirty="0"/>
          </a:p>
        </p:txBody>
      </p:sp>
      <p:sp>
        <p:nvSpPr>
          <p:cNvPr id="2" name="TextBox 1"/>
          <p:cNvSpPr txBox="1"/>
          <p:nvPr/>
        </p:nvSpPr>
        <p:spPr>
          <a:xfrm>
            <a:off x="703002" y="1277828"/>
            <a:ext cx="8352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</a:t>
            </a:r>
            <a:r>
              <a:rPr lang="ru-RU" dirty="0" smtClean="0"/>
              <a:t>беспечение функционирования Президента РФ, Администрации Президента РФ, Председателя Правительства РФ и его замов, Аппарата Правительства РФ;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</a:t>
            </a:r>
            <a:r>
              <a:rPr lang="ru-RU" dirty="0" smtClean="0"/>
              <a:t>беспечение содержания Общественной палаты РФ, Уполномоченных представителей Президента РФ;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</a:t>
            </a:r>
            <a:r>
              <a:rPr lang="ru-RU" dirty="0" smtClean="0"/>
              <a:t>беспечение содержания отдельных федеральных государственных органов: Совет Федерации, Госдума, Конституционный Суд, Верховный Суд, Счетная палата РФ, ЦИК, Генеральная прокуратура, Следственный комитет;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</a:t>
            </a:r>
            <a:r>
              <a:rPr lang="ru-RU" dirty="0" smtClean="0"/>
              <a:t>беспечение функционирования ФСО и ФСБ;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</a:t>
            </a:r>
            <a:r>
              <a:rPr lang="ru-RU" dirty="0" smtClean="0"/>
              <a:t>беспечение деятельности центральных аппаратов ФОИВ, являющихся ответственными исполнителями нескольких ГП;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</a:t>
            </a:r>
            <a:r>
              <a:rPr lang="ru-RU" dirty="0" smtClean="0"/>
              <a:t>одготовка к проведению выборов и референдумов;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г</a:t>
            </a:r>
            <a:r>
              <a:rPr lang="ru-RU" dirty="0" smtClean="0"/>
              <a:t>осударственная поддержка политических партий;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г</a:t>
            </a:r>
            <a:r>
              <a:rPr lang="ru-RU" dirty="0" smtClean="0"/>
              <a:t>ранты и премии, соответствующих сферам реализации нескольких госпрограмм, или предоставление которых не связано со сферами реализации госпрограмм.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1277828"/>
            <a:ext cx="492443" cy="423628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ru-RU" sz="2000" b="1" dirty="0" smtClean="0"/>
              <a:t>Закрытый перечень направлений </a:t>
            </a:r>
            <a:endParaRPr lang="ru-RU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7147" y="5746030"/>
            <a:ext cx="83119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>
                <a:solidFill>
                  <a:srgbClr val="006131"/>
                </a:solidFill>
              </a:rPr>
              <a:t>Включение в перечень возможно по решению </a:t>
            </a:r>
          </a:p>
          <a:p>
            <a:pPr algn="ctr"/>
            <a:r>
              <a:rPr lang="ru-RU" b="1" dirty="0" smtClean="0">
                <a:solidFill>
                  <a:srgbClr val="006131"/>
                </a:solidFill>
              </a:rPr>
              <a:t>ПРАВИТЕЛЬСТВЕННОЙ КОМИССИИ ПО ВОПРОСАМ ОПТИМИЗАЦИИ </a:t>
            </a:r>
            <a:br>
              <a:rPr lang="ru-RU" b="1" dirty="0" smtClean="0">
                <a:solidFill>
                  <a:srgbClr val="006131"/>
                </a:solidFill>
              </a:rPr>
            </a:br>
            <a:r>
              <a:rPr lang="ru-RU" b="1" dirty="0" smtClean="0">
                <a:solidFill>
                  <a:srgbClr val="006131"/>
                </a:solidFill>
              </a:rPr>
              <a:t>И ПОВЫШЕНИЯ ЭФФЕКТИВНОСТИ БЮДЖЕТНЫХ РАСХОДОВ</a:t>
            </a:r>
            <a:endParaRPr lang="ru-RU" dirty="0">
              <a:solidFill>
                <a:srgbClr val="006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89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3" name="Группа 202"/>
          <p:cNvGrpSpPr/>
          <p:nvPr/>
        </p:nvGrpSpPr>
        <p:grpSpPr>
          <a:xfrm>
            <a:off x="2339751" y="1268760"/>
            <a:ext cx="6696745" cy="5472608"/>
            <a:chOff x="-684584" y="1064996"/>
            <a:chExt cx="5684117" cy="5006702"/>
          </a:xfrm>
        </p:grpSpPr>
        <p:cxnSp>
          <p:nvCxnSpPr>
            <p:cNvPr id="109" name="Прямая со стрелкой 108"/>
            <p:cNvCxnSpPr/>
            <p:nvPr/>
          </p:nvCxnSpPr>
          <p:spPr>
            <a:xfrm flipV="1">
              <a:off x="1707799" y="2952884"/>
              <a:ext cx="280" cy="1064041"/>
            </a:xfrm>
            <a:prstGeom prst="straightConnector1">
              <a:avLst/>
            </a:prstGeom>
            <a:noFill/>
            <a:ln w="19050" cap="flat" cmpd="sng" algn="ctr">
              <a:solidFill>
                <a:srgbClr val="4BACC6"/>
              </a:solidFill>
              <a:prstDash val="sysDot"/>
              <a:tailEnd type="stealth" w="sm" len="lg"/>
            </a:ln>
            <a:effectLst/>
          </p:spPr>
        </p:cxnSp>
        <p:cxnSp>
          <p:nvCxnSpPr>
            <p:cNvPr id="110" name="Прямая со стрелкой 109"/>
            <p:cNvCxnSpPr/>
            <p:nvPr/>
          </p:nvCxnSpPr>
          <p:spPr>
            <a:xfrm flipV="1">
              <a:off x="3077149" y="2954816"/>
              <a:ext cx="280" cy="1064041"/>
            </a:xfrm>
            <a:prstGeom prst="straightConnector1">
              <a:avLst/>
            </a:prstGeom>
            <a:noFill/>
            <a:ln w="19050" cap="flat" cmpd="sng" algn="ctr">
              <a:solidFill>
                <a:srgbClr val="4BACC6"/>
              </a:solidFill>
              <a:prstDash val="sysDot"/>
              <a:tailEnd type="stealth" w="sm" len="lg"/>
            </a:ln>
            <a:effectLst/>
          </p:spPr>
        </p:cxnSp>
        <p:sp>
          <p:nvSpPr>
            <p:cNvPr id="111" name="Прямоугольник 110"/>
            <p:cNvSpPr/>
            <p:nvPr/>
          </p:nvSpPr>
          <p:spPr>
            <a:xfrm>
              <a:off x="550892" y="4697105"/>
              <a:ext cx="4448640" cy="1374593"/>
            </a:xfrm>
            <a:prstGeom prst="rect">
              <a:avLst/>
            </a:prstGeom>
            <a:solidFill>
              <a:srgbClr val="FF9900">
                <a:alpha val="9804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66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550892" y="3369485"/>
              <a:ext cx="4448640" cy="1325533"/>
            </a:xfrm>
            <a:prstGeom prst="rect">
              <a:avLst/>
            </a:prstGeom>
            <a:solidFill>
              <a:srgbClr val="00FF00">
                <a:alpha val="9804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66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3" name="Прямоугольник 112"/>
            <p:cNvSpPr/>
            <p:nvPr/>
          </p:nvSpPr>
          <p:spPr>
            <a:xfrm>
              <a:off x="550891" y="1794282"/>
              <a:ext cx="4448642" cy="1574552"/>
            </a:xfrm>
            <a:prstGeom prst="rect">
              <a:avLst/>
            </a:prstGeom>
            <a:solidFill>
              <a:srgbClr val="0066FF">
                <a:alpha val="10196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66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4" name="Прямоугольник 113"/>
            <p:cNvSpPr/>
            <p:nvPr/>
          </p:nvSpPr>
          <p:spPr>
            <a:xfrm>
              <a:off x="1219920" y="1428981"/>
              <a:ext cx="3732749" cy="332280"/>
            </a:xfrm>
            <a:prstGeom prst="rect">
              <a:avLst/>
            </a:prstGeom>
            <a:solidFill>
              <a:srgbClr val="4F81BD">
                <a:lumMod val="20000"/>
                <a:lumOff val="80000"/>
              </a:srgbClr>
            </a:solidFill>
            <a:ln w="25400" cap="flat" cmpd="sng" algn="ctr">
              <a:solidFill>
                <a:srgbClr val="00602B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Госпрограмма</a:t>
              </a:r>
              <a:endPara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6" name="Прямоугольник 115"/>
            <p:cNvSpPr/>
            <p:nvPr/>
          </p:nvSpPr>
          <p:spPr>
            <a:xfrm rot="16200000">
              <a:off x="4053254" y="2338820"/>
              <a:ext cx="1403065" cy="366180"/>
            </a:xfrm>
            <a:prstGeom prst="rect">
              <a:avLst/>
            </a:prstGeom>
            <a:solidFill>
              <a:srgbClr val="9BBB59">
                <a:lumMod val="20000"/>
                <a:lumOff val="80000"/>
              </a:srgbClr>
            </a:solidFill>
            <a:ln w="25400" cap="flat" cmpd="sng" algn="ctr">
              <a:solidFill>
                <a:srgbClr val="9BBB59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Результат 2</a:t>
              </a:r>
              <a:r>
                <a:rPr kumimoji="0" lang="ru-RU" sz="9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 </a:t>
              </a:r>
              <a:r>
                <a:rPr kumimoji="0" lang="ru-RU" sz="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(федеральный)</a:t>
              </a:r>
              <a:endPara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7" name="Прямоугольник 116"/>
            <p:cNvSpPr/>
            <p:nvPr/>
          </p:nvSpPr>
          <p:spPr>
            <a:xfrm>
              <a:off x="1258713" y="4919842"/>
              <a:ext cx="2029023" cy="1103343"/>
            </a:xfrm>
            <a:prstGeom prst="rect">
              <a:avLst/>
            </a:prstGeom>
            <a:solidFill>
              <a:srgbClr val="C0504D">
                <a:lumMod val="20000"/>
                <a:lumOff val="80000"/>
              </a:srgbClr>
            </a:solidFill>
            <a:ln w="25400" cap="flat" cmpd="sng" algn="ctr">
              <a:solidFill>
                <a:srgbClr val="C0504D"/>
              </a:solidFill>
              <a:prstDash val="sysDash"/>
            </a:ln>
            <a:effectLst/>
          </p:spPr>
          <p:txBody>
            <a:bodyPr rtlCol="0" anchor="t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Соглашение о предоставлении </a:t>
              </a:r>
              <a:r>
                <a:rPr kumimoji="0" lang="ru-RU" sz="105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единой субсидии</a:t>
              </a:r>
              <a:endPara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8" name="Прямоугольник 117"/>
            <p:cNvSpPr/>
            <p:nvPr/>
          </p:nvSpPr>
          <p:spPr>
            <a:xfrm>
              <a:off x="1248557" y="3867301"/>
              <a:ext cx="2029023" cy="641464"/>
            </a:xfrm>
            <a:prstGeom prst="rect">
              <a:avLst/>
            </a:prstGeom>
            <a:solidFill>
              <a:srgbClr val="4BACC6">
                <a:lumMod val="20000"/>
                <a:lumOff val="80000"/>
              </a:srgbClr>
            </a:solidFill>
            <a:ln w="25400" cap="flat" cmpd="sng" algn="ctr">
              <a:solidFill>
                <a:srgbClr val="4BACC6"/>
              </a:solidFill>
              <a:prstDash val="solid"/>
            </a:ln>
            <a:effectLst/>
          </p:spPr>
          <p:txBody>
            <a:bodyPr lIns="16615" rIns="16615" rtlCol="0" anchor="t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Соглашение о достижении </a:t>
              </a:r>
              <a:r>
                <a:rPr kumimoji="0" lang="ru-RU" sz="105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показателей</a:t>
              </a:r>
              <a:endPara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9" name="Прямоугольник 118"/>
            <p:cNvSpPr/>
            <p:nvPr/>
          </p:nvSpPr>
          <p:spPr>
            <a:xfrm rot="16200000">
              <a:off x="1515186" y="2316230"/>
              <a:ext cx="1403065" cy="416770"/>
            </a:xfrm>
            <a:prstGeom prst="rect">
              <a:avLst/>
            </a:prstGeom>
            <a:solidFill>
              <a:srgbClr val="9BBB59">
                <a:lumMod val="20000"/>
                <a:lumOff val="80000"/>
              </a:srgbClr>
            </a:solidFill>
            <a:ln w="25400" cap="flat" cmpd="sng" algn="ctr">
              <a:solidFill>
                <a:srgbClr val="9BBB59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Показатель </a:t>
              </a:r>
              <a:r>
                <a:rPr kumimoji="0" lang="ru-RU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2 </a:t>
              </a: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(</a:t>
              </a:r>
              <a:r>
                <a:rPr kumimoji="0" lang="ru-RU" sz="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федеральный)</a:t>
              </a:r>
              <a:endPara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cxnSp>
          <p:nvCxnSpPr>
            <p:cNvPr id="120" name="Прямая со стрелкой 119"/>
            <p:cNvCxnSpPr/>
            <p:nvPr/>
          </p:nvCxnSpPr>
          <p:spPr>
            <a:xfrm>
              <a:off x="2738944" y="3225522"/>
              <a:ext cx="7563" cy="639691"/>
            </a:xfrm>
            <a:prstGeom prst="straightConnector1">
              <a:avLst/>
            </a:prstGeom>
            <a:noFill/>
            <a:ln w="22225" cap="flat" cmpd="sng" algn="ctr">
              <a:solidFill>
                <a:srgbClr val="8064A2"/>
              </a:solidFill>
              <a:prstDash val="solid"/>
              <a:tailEnd type="stealth" w="sm" len="lg"/>
            </a:ln>
            <a:effectLst/>
          </p:spPr>
        </p:cxnSp>
        <p:sp>
          <p:nvSpPr>
            <p:cNvPr id="121" name="Прямоугольник 120"/>
            <p:cNvSpPr/>
            <p:nvPr/>
          </p:nvSpPr>
          <p:spPr>
            <a:xfrm>
              <a:off x="1531932" y="1826238"/>
              <a:ext cx="360634" cy="228355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8064A2"/>
              </a:solidFill>
              <a:prstDash val="sysDot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СРФ1</a:t>
              </a:r>
            </a:p>
          </p:txBody>
        </p:sp>
        <p:sp>
          <p:nvSpPr>
            <p:cNvPr id="122" name="Прямоугольник 121"/>
            <p:cNvSpPr/>
            <p:nvPr/>
          </p:nvSpPr>
          <p:spPr>
            <a:xfrm>
              <a:off x="1532526" y="2049438"/>
              <a:ext cx="360634" cy="228355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8064A2"/>
              </a:solidFill>
              <a:prstDash val="sysDot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СРФ2</a:t>
              </a:r>
            </a:p>
          </p:txBody>
        </p:sp>
        <p:sp>
          <p:nvSpPr>
            <p:cNvPr id="123" name="Прямоугольник 122"/>
            <p:cNvSpPr/>
            <p:nvPr/>
          </p:nvSpPr>
          <p:spPr>
            <a:xfrm>
              <a:off x="1531396" y="2277795"/>
              <a:ext cx="360634" cy="228355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8064A2"/>
              </a:solidFill>
              <a:prstDash val="sysDot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СРФ3</a:t>
              </a:r>
            </a:p>
          </p:txBody>
        </p:sp>
        <p:sp>
          <p:nvSpPr>
            <p:cNvPr id="124" name="Прямоугольник 123"/>
            <p:cNvSpPr/>
            <p:nvPr/>
          </p:nvSpPr>
          <p:spPr>
            <a:xfrm>
              <a:off x="1531396" y="2500995"/>
              <a:ext cx="360634" cy="228355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8064A2"/>
              </a:solidFill>
              <a:prstDash val="sysDot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СРФ4</a:t>
              </a:r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1531396" y="2724277"/>
              <a:ext cx="360634" cy="228355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8064A2"/>
              </a:solidFill>
              <a:prstDash val="sysDot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…</a:t>
              </a:r>
            </a:p>
          </p:txBody>
        </p:sp>
        <p:sp>
          <p:nvSpPr>
            <p:cNvPr id="126" name="Прямоугольник 125"/>
            <p:cNvSpPr/>
            <p:nvPr/>
          </p:nvSpPr>
          <p:spPr>
            <a:xfrm rot="16200000">
              <a:off x="680957" y="2366622"/>
              <a:ext cx="1403066" cy="317762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8064A2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Показатель </a:t>
              </a:r>
              <a:r>
                <a:rPr kumimoji="0" lang="ru-RU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1</a:t>
              </a:r>
            </a:p>
          </p:txBody>
        </p:sp>
        <p:cxnSp>
          <p:nvCxnSpPr>
            <p:cNvPr id="127" name="Прямая со стрелкой 126"/>
            <p:cNvCxnSpPr/>
            <p:nvPr/>
          </p:nvCxnSpPr>
          <p:spPr>
            <a:xfrm>
              <a:off x="1375641" y="3225876"/>
              <a:ext cx="2741" cy="639338"/>
            </a:xfrm>
            <a:prstGeom prst="straightConnector1">
              <a:avLst/>
            </a:prstGeom>
            <a:noFill/>
            <a:ln w="22225" cap="flat" cmpd="sng" algn="ctr">
              <a:solidFill>
                <a:srgbClr val="8064A2"/>
              </a:solidFill>
              <a:prstDash val="solid"/>
              <a:tailEnd type="stealth" w="sm" len="lg"/>
            </a:ln>
            <a:effectLst/>
          </p:spPr>
        </p:cxnSp>
        <p:sp>
          <p:nvSpPr>
            <p:cNvPr id="128" name="Прямоугольник 127"/>
            <p:cNvSpPr/>
            <p:nvPr/>
          </p:nvSpPr>
          <p:spPr>
            <a:xfrm>
              <a:off x="2893942" y="1824149"/>
              <a:ext cx="360634" cy="228355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8064A2"/>
              </a:solidFill>
              <a:prstDash val="sysDot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СРФ1</a:t>
              </a:r>
            </a:p>
          </p:txBody>
        </p:sp>
        <p:sp>
          <p:nvSpPr>
            <p:cNvPr id="129" name="Прямоугольник 128"/>
            <p:cNvSpPr/>
            <p:nvPr/>
          </p:nvSpPr>
          <p:spPr>
            <a:xfrm>
              <a:off x="2894537" y="2047349"/>
              <a:ext cx="360634" cy="228355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8064A2"/>
              </a:solidFill>
              <a:prstDash val="sysDot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СРФ2</a:t>
              </a:r>
            </a:p>
          </p:txBody>
        </p:sp>
        <p:sp>
          <p:nvSpPr>
            <p:cNvPr id="130" name="Прямоугольник 129"/>
            <p:cNvSpPr/>
            <p:nvPr/>
          </p:nvSpPr>
          <p:spPr>
            <a:xfrm>
              <a:off x="2891348" y="2275706"/>
              <a:ext cx="360634" cy="228355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8064A2"/>
              </a:solidFill>
              <a:prstDash val="sysDot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СРФ3</a:t>
              </a:r>
            </a:p>
          </p:txBody>
        </p:sp>
        <p:sp>
          <p:nvSpPr>
            <p:cNvPr id="131" name="Прямоугольник 130"/>
            <p:cNvSpPr/>
            <p:nvPr/>
          </p:nvSpPr>
          <p:spPr>
            <a:xfrm>
              <a:off x="2891943" y="2498906"/>
              <a:ext cx="360634" cy="228355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8064A2"/>
              </a:solidFill>
              <a:prstDash val="sysDot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СРФ4</a:t>
              </a:r>
            </a:p>
          </p:txBody>
        </p:sp>
        <p:sp>
          <p:nvSpPr>
            <p:cNvPr id="132" name="Прямоугольник 131"/>
            <p:cNvSpPr/>
            <p:nvPr/>
          </p:nvSpPr>
          <p:spPr>
            <a:xfrm>
              <a:off x="2892619" y="2722188"/>
              <a:ext cx="360634" cy="228355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8064A2"/>
              </a:solidFill>
              <a:prstDash val="sysDot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738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…</a:t>
              </a:r>
            </a:p>
          </p:txBody>
        </p:sp>
        <p:sp>
          <p:nvSpPr>
            <p:cNvPr id="133" name="Прямоугольник 132"/>
            <p:cNvSpPr/>
            <p:nvPr/>
          </p:nvSpPr>
          <p:spPr>
            <a:xfrm rot="16200000">
              <a:off x="2039207" y="2368889"/>
              <a:ext cx="1403065" cy="317762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8064A2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Показатель </a:t>
              </a:r>
              <a:r>
                <a:rPr kumimoji="0" lang="ru-RU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 rot="16200000">
              <a:off x="2538628" y="3272369"/>
              <a:ext cx="1005325" cy="249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ru-RU" sz="646" kern="1200" dirty="0">
                  <a:solidFill>
                    <a:prstClr val="black"/>
                  </a:solidFill>
                  <a:latin typeface="Trebuchet MS"/>
                  <a:ea typeface="+mn-ea"/>
                  <a:cs typeface="+mn-cs"/>
                </a:rPr>
                <a:t>распределение по СРФ</a:t>
              </a:r>
            </a:p>
          </p:txBody>
        </p:sp>
        <p:sp>
          <p:nvSpPr>
            <p:cNvPr id="135" name="Прямоугольник 134"/>
            <p:cNvSpPr/>
            <p:nvPr/>
          </p:nvSpPr>
          <p:spPr>
            <a:xfrm>
              <a:off x="3751594" y="1824149"/>
              <a:ext cx="360634" cy="228355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4F81BD">
                  <a:lumMod val="50000"/>
                </a:srgbClr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СРФ1</a:t>
              </a:r>
            </a:p>
          </p:txBody>
        </p:sp>
        <p:sp>
          <p:nvSpPr>
            <p:cNvPr id="136" name="Прямоугольник 135"/>
            <p:cNvSpPr/>
            <p:nvPr/>
          </p:nvSpPr>
          <p:spPr>
            <a:xfrm>
              <a:off x="3752189" y="2047349"/>
              <a:ext cx="360634" cy="228355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4F81BD">
                  <a:lumMod val="50000"/>
                </a:srgbClr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СРФ2</a:t>
              </a:r>
            </a:p>
          </p:txBody>
        </p:sp>
        <p:sp>
          <p:nvSpPr>
            <p:cNvPr id="137" name="Прямоугольник 136"/>
            <p:cNvSpPr/>
            <p:nvPr/>
          </p:nvSpPr>
          <p:spPr>
            <a:xfrm>
              <a:off x="3752567" y="2275706"/>
              <a:ext cx="360634" cy="228355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4F81BD">
                  <a:lumMod val="50000"/>
                </a:srgbClr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СРФ3</a:t>
              </a:r>
            </a:p>
          </p:txBody>
        </p:sp>
        <p:sp>
          <p:nvSpPr>
            <p:cNvPr id="138" name="Прямоугольник 137"/>
            <p:cNvSpPr/>
            <p:nvPr/>
          </p:nvSpPr>
          <p:spPr>
            <a:xfrm>
              <a:off x="3752567" y="2498906"/>
              <a:ext cx="360634" cy="228355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4F81BD">
                  <a:lumMod val="50000"/>
                </a:srgbClr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СРФ4</a:t>
              </a:r>
            </a:p>
          </p:txBody>
        </p:sp>
        <p:sp>
          <p:nvSpPr>
            <p:cNvPr id="139" name="Прямоугольник 138"/>
            <p:cNvSpPr/>
            <p:nvPr/>
          </p:nvSpPr>
          <p:spPr>
            <a:xfrm>
              <a:off x="3752567" y="2722188"/>
              <a:ext cx="360634" cy="228355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4F81BD">
                  <a:lumMod val="50000"/>
                </a:srgbClr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738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…</a:t>
              </a:r>
            </a:p>
          </p:txBody>
        </p:sp>
        <p:sp>
          <p:nvSpPr>
            <p:cNvPr id="140" name="Прямоугольник 139"/>
            <p:cNvSpPr/>
            <p:nvPr/>
          </p:nvSpPr>
          <p:spPr>
            <a:xfrm rot="16200000">
              <a:off x="2934314" y="2405489"/>
              <a:ext cx="1403065" cy="237712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4F81BD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Результат 1</a:t>
              </a:r>
            </a:p>
          </p:txBody>
        </p:sp>
        <p:cxnSp>
          <p:nvCxnSpPr>
            <p:cNvPr id="141" name="Прямая со стрелкой 140"/>
            <p:cNvCxnSpPr/>
            <p:nvPr/>
          </p:nvCxnSpPr>
          <p:spPr>
            <a:xfrm>
              <a:off x="1370857" y="4617663"/>
              <a:ext cx="4784" cy="300092"/>
            </a:xfrm>
            <a:prstGeom prst="straightConnector1">
              <a:avLst/>
            </a:prstGeom>
            <a:noFill/>
            <a:ln w="22225" cap="flat" cmpd="sng" algn="ctr">
              <a:solidFill>
                <a:srgbClr val="4BACC6"/>
              </a:solidFill>
              <a:prstDash val="solid"/>
              <a:tailEnd type="stealth" w="sm" len="lg"/>
            </a:ln>
            <a:effectLst/>
          </p:spPr>
        </p:cxnSp>
        <p:cxnSp>
          <p:nvCxnSpPr>
            <p:cNvPr id="142" name="Прямая со стрелкой 141"/>
            <p:cNvCxnSpPr/>
            <p:nvPr/>
          </p:nvCxnSpPr>
          <p:spPr>
            <a:xfrm>
              <a:off x="2757604" y="4627507"/>
              <a:ext cx="587" cy="290249"/>
            </a:xfrm>
            <a:prstGeom prst="straightConnector1">
              <a:avLst/>
            </a:prstGeom>
            <a:noFill/>
            <a:ln w="22225" cap="flat" cmpd="sng" algn="ctr">
              <a:solidFill>
                <a:srgbClr val="4BACC6"/>
              </a:solidFill>
              <a:prstDash val="solid"/>
              <a:tailEnd type="stealth" w="sm" len="lg"/>
            </a:ln>
            <a:effectLst/>
          </p:spPr>
        </p:cxnSp>
        <p:sp>
          <p:nvSpPr>
            <p:cNvPr id="143" name="Прямоугольник 142"/>
            <p:cNvSpPr/>
            <p:nvPr/>
          </p:nvSpPr>
          <p:spPr>
            <a:xfrm>
              <a:off x="1247779" y="4515516"/>
              <a:ext cx="292618" cy="172751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8064A2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738" kern="1200" dirty="0">
                  <a:solidFill>
                    <a:prstClr val="black"/>
                  </a:solidFill>
                  <a:latin typeface="Trebuchet MS"/>
                  <a:ea typeface="+mn-ea"/>
                  <a:cs typeface="+mn-cs"/>
                </a:rPr>
                <a:t>П</a:t>
              </a:r>
              <a:r>
                <a:rPr kumimoji="0" lang="ru-RU" sz="738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1</a:t>
              </a:r>
              <a:endParaRPr kumimoji="0" lang="ru-RU" sz="738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4" name="Прямоугольник 143"/>
            <p:cNvSpPr/>
            <p:nvPr/>
          </p:nvSpPr>
          <p:spPr>
            <a:xfrm>
              <a:off x="2611884" y="4515516"/>
              <a:ext cx="292618" cy="172751"/>
            </a:xfrm>
            <a:prstGeom prst="rect">
              <a:avLst/>
            </a:prstGeom>
            <a:solidFill>
              <a:srgbClr val="8064A2">
                <a:lumMod val="20000"/>
                <a:lumOff val="80000"/>
              </a:srgbClr>
            </a:solidFill>
            <a:ln w="25400" cap="flat" cmpd="sng" algn="ctr">
              <a:solidFill>
                <a:srgbClr val="8064A2"/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738" kern="1200" dirty="0">
                  <a:solidFill>
                    <a:prstClr val="black"/>
                  </a:solidFill>
                  <a:latin typeface="Trebuchet MS"/>
                  <a:ea typeface="+mn-ea"/>
                  <a:cs typeface="+mn-cs"/>
                </a:rPr>
                <a:t>П</a:t>
              </a:r>
              <a:r>
                <a:rPr kumimoji="0" lang="ru-RU" sz="738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3</a:t>
              </a:r>
              <a:endParaRPr kumimoji="0" lang="ru-RU" sz="738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5" name="Прямоугольник 144"/>
            <p:cNvSpPr/>
            <p:nvPr/>
          </p:nvSpPr>
          <p:spPr>
            <a:xfrm>
              <a:off x="3790183" y="2786962"/>
              <a:ext cx="129093" cy="483301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66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6" name="Правая фигурная скобка 145"/>
            <p:cNvSpPr/>
            <p:nvPr/>
          </p:nvSpPr>
          <p:spPr>
            <a:xfrm>
              <a:off x="4116945" y="1789823"/>
              <a:ext cx="131027" cy="1224044"/>
            </a:xfrm>
            <a:prstGeom prst="rightBrace">
              <a:avLst/>
            </a:prstGeom>
            <a:noFill/>
            <a:ln w="12700" cap="flat" cmpd="sng" algn="ctr">
              <a:solidFill>
                <a:srgbClr val="4F81BD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66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cxnSp>
          <p:nvCxnSpPr>
            <p:cNvPr id="147" name="Соединительная линия уступом 146"/>
            <p:cNvCxnSpPr/>
            <p:nvPr/>
          </p:nvCxnSpPr>
          <p:spPr>
            <a:xfrm rot="16200000" flipH="1">
              <a:off x="3794627" y="2906250"/>
              <a:ext cx="1231990" cy="189903"/>
            </a:xfrm>
            <a:prstGeom prst="bentConnector3">
              <a:avLst>
                <a:gd name="adj1" fmla="val 1132"/>
              </a:avLst>
            </a:prstGeom>
            <a:noFill/>
            <a:ln w="22225" cap="flat" cmpd="sng" algn="ctr">
              <a:solidFill>
                <a:srgbClr val="4F81BD">
                  <a:lumMod val="50000"/>
                </a:srgbClr>
              </a:solidFill>
              <a:prstDash val="solid"/>
              <a:tailEnd type="stealth" w="sm" len="lg"/>
            </a:ln>
            <a:effectLst/>
          </p:spPr>
        </p:cxnSp>
        <p:sp>
          <p:nvSpPr>
            <p:cNvPr id="148" name="Прямоугольник 147"/>
            <p:cNvSpPr/>
            <p:nvPr/>
          </p:nvSpPr>
          <p:spPr>
            <a:xfrm>
              <a:off x="4165943" y="2271030"/>
              <a:ext cx="233359" cy="228355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66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67" name="Прямоугольник 166"/>
            <p:cNvSpPr/>
            <p:nvPr/>
          </p:nvSpPr>
          <p:spPr>
            <a:xfrm>
              <a:off x="-684584" y="2794901"/>
              <a:ext cx="129093" cy="483301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66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69" name="Прямоугольник 168"/>
            <p:cNvSpPr/>
            <p:nvPr/>
          </p:nvSpPr>
          <p:spPr>
            <a:xfrm>
              <a:off x="-308824" y="2278970"/>
              <a:ext cx="233359" cy="228355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66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 rot="16200000">
              <a:off x="1193998" y="3281210"/>
              <a:ext cx="1005325" cy="249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ru-RU" sz="646" kern="1200" dirty="0">
                  <a:solidFill>
                    <a:prstClr val="black"/>
                  </a:solidFill>
                  <a:latin typeface="Trebuchet MS"/>
                  <a:ea typeface="+mn-ea"/>
                  <a:cs typeface="+mn-cs"/>
                </a:rPr>
                <a:t>распределение по СРФ</a:t>
              </a:r>
            </a:p>
          </p:txBody>
        </p:sp>
        <p:sp>
          <p:nvSpPr>
            <p:cNvPr id="177" name="Прямоугольник 176"/>
            <p:cNvSpPr/>
            <p:nvPr/>
          </p:nvSpPr>
          <p:spPr>
            <a:xfrm>
              <a:off x="353311" y="2798326"/>
              <a:ext cx="129093" cy="483301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66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78" name="Прямоугольник 177"/>
            <p:cNvSpPr/>
            <p:nvPr/>
          </p:nvSpPr>
          <p:spPr>
            <a:xfrm>
              <a:off x="729071" y="2282395"/>
              <a:ext cx="233359" cy="228355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662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81" name="TextBox 180"/>
            <p:cNvSpPr txBox="1"/>
            <p:nvPr/>
          </p:nvSpPr>
          <p:spPr>
            <a:xfrm rot="16200000">
              <a:off x="36728" y="2365167"/>
              <a:ext cx="1586290" cy="3134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ru-RU" sz="900" b="1" kern="1200" dirty="0" smtClean="0">
                  <a:solidFill>
                    <a:prstClr val="black"/>
                  </a:solidFill>
                  <a:latin typeface="Trebuchet MS"/>
                  <a:ea typeface="+mn-ea"/>
                  <a:cs typeface="+mn-cs"/>
                </a:rPr>
                <a:t>Параметры</a:t>
              </a:r>
            </a:p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ru-RU" sz="900" b="1" kern="1200" dirty="0" smtClean="0">
                  <a:solidFill>
                    <a:prstClr val="black"/>
                  </a:solidFill>
                  <a:latin typeface="Trebuchet MS"/>
                  <a:ea typeface="+mn-ea"/>
                  <a:cs typeface="+mn-cs"/>
                </a:rPr>
                <a:t> госпрограмм</a:t>
              </a:r>
              <a:endParaRPr lang="ru-RU" sz="900" b="1" kern="1200" dirty="0">
                <a:solidFill>
                  <a:prstClr val="black"/>
                </a:solidFill>
                <a:latin typeface="Trebuchet MS"/>
                <a:ea typeface="+mn-ea"/>
                <a:cs typeface="+mn-cs"/>
              </a:endParaRPr>
            </a:p>
          </p:txBody>
        </p:sp>
        <p:grpSp>
          <p:nvGrpSpPr>
            <p:cNvPr id="182" name="Группа 181"/>
            <p:cNvGrpSpPr/>
            <p:nvPr/>
          </p:nvGrpSpPr>
          <p:grpSpPr>
            <a:xfrm>
              <a:off x="3879822" y="3617197"/>
              <a:ext cx="1025052" cy="2417170"/>
              <a:chOff x="5660523" y="3859849"/>
              <a:chExt cx="788256" cy="2586534"/>
            </a:xfrm>
          </p:grpSpPr>
          <p:sp>
            <p:nvSpPr>
              <p:cNvPr id="198" name="Прямоугольник 197"/>
              <p:cNvSpPr/>
              <p:nvPr/>
            </p:nvSpPr>
            <p:spPr>
              <a:xfrm>
                <a:off x="5660523" y="3859849"/>
                <a:ext cx="788256" cy="2586534"/>
              </a:xfrm>
              <a:prstGeom prst="rect">
                <a:avLst/>
              </a:prstGeom>
              <a:solidFill>
                <a:srgbClr val="F79646">
                  <a:lumMod val="20000"/>
                  <a:lumOff val="80000"/>
                </a:srgbClr>
              </a:solidFill>
              <a:ln w="25400" cap="flat" cmpd="sng" algn="ctr">
                <a:solidFill>
                  <a:srgbClr val="F79646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844083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01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  <a:p>
                <a:pPr marL="0" marR="0" lvl="0" indent="0" algn="ctr" defTabSz="844083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01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  <a:p>
                <a:pPr marL="0" marR="0" lvl="0" indent="0" algn="ctr" defTabSz="844083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01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  <a:p>
                <a:pPr marL="0" marR="0" lvl="0" indent="0" algn="ctr" defTabSz="844083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rPr>
                  <a:t>Соглашение </a:t>
                </a:r>
                <a:r>
                  <a:rPr kumimoji="0" lang="ru-RU" sz="1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rPr>
                  <a:t>о </a:t>
                </a:r>
                <a:r>
                  <a:rPr kumimoji="0" lang="ru-RU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rPr>
                  <a:t>предоставлении субсидии</a:t>
                </a:r>
              </a:p>
              <a:p>
                <a:pPr marL="0" marR="0" lvl="0" indent="0" algn="ctr" defTabSz="844083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554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  <a:p>
                <a:pPr marL="0" marR="0" lvl="0" indent="0" algn="ctr" defTabSz="844083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01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  <a:p>
                <a:pPr marL="0" marR="0" lvl="0" indent="0" algn="ctr" defTabSz="844083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01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  <a:p>
                <a:pPr marL="0" marR="0" lvl="0" indent="0" algn="ctr" defTabSz="844083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01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99" name="Прямоугольник 198"/>
              <p:cNvSpPr/>
              <p:nvPr/>
            </p:nvSpPr>
            <p:spPr>
              <a:xfrm>
                <a:off x="5690863" y="5851888"/>
                <a:ext cx="724344" cy="555356"/>
              </a:xfrm>
              <a:prstGeom prst="rect">
                <a:avLst/>
              </a:prstGeom>
              <a:solidFill>
                <a:srgbClr val="F79646">
                  <a:lumMod val="40000"/>
                  <a:lumOff val="60000"/>
                </a:srgbClr>
              </a:solidFill>
              <a:ln w="6350" cap="flat" cmpd="sng" algn="ctr">
                <a:solidFill>
                  <a:srgbClr val="F79646">
                    <a:lumMod val="60000"/>
                    <a:lumOff val="40000"/>
                  </a:srgbClr>
                </a:solidFill>
                <a:prstDash val="dash"/>
              </a:ln>
              <a:effectLst/>
            </p:spPr>
            <p:txBody>
              <a:bodyPr rtlCol="0" anchor="ctr"/>
              <a:lstStyle/>
              <a:p>
                <a:pPr marL="0" marR="0" lvl="0" indent="0" algn="ctr" defTabSz="844083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9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rPr>
                  <a:t>объем субсидии, условия ее использования, отчетность</a:t>
                </a:r>
              </a:p>
            </p:txBody>
          </p:sp>
          <p:sp>
            <p:nvSpPr>
              <p:cNvPr id="200" name="Прямоугольник 199"/>
              <p:cNvSpPr/>
              <p:nvPr/>
            </p:nvSpPr>
            <p:spPr>
              <a:xfrm>
                <a:off x="5698920" y="3979264"/>
                <a:ext cx="716287" cy="602417"/>
              </a:xfrm>
              <a:prstGeom prst="rect">
                <a:avLst/>
              </a:prstGeom>
              <a:solidFill>
                <a:srgbClr val="F79646">
                  <a:lumMod val="40000"/>
                  <a:lumOff val="60000"/>
                </a:srgbClr>
              </a:solidFill>
              <a:ln w="6350" cap="flat" cmpd="sng" algn="ctr">
                <a:solidFill>
                  <a:srgbClr val="F79646">
                    <a:lumMod val="60000"/>
                    <a:lumOff val="40000"/>
                  </a:srgbClr>
                </a:solidFill>
                <a:prstDash val="dash"/>
              </a:ln>
              <a:effectLst/>
            </p:spPr>
            <p:txBody>
              <a:bodyPr rtlCol="0" anchor="ctr"/>
              <a:lstStyle/>
              <a:p>
                <a:pPr marL="0" marR="0" lvl="0" indent="0" algn="ctr" defTabSz="844083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9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rPr>
                  <a:t>значения результата </a:t>
                </a:r>
                <a:r>
                  <a:rPr kumimoji="0" lang="ru-RU" sz="900" b="0" i="1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rPr>
                  <a:t/>
                </a:r>
                <a:br>
                  <a:rPr kumimoji="0" lang="ru-RU" sz="900" b="0" i="1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rPr>
                </a:br>
                <a:r>
                  <a:rPr kumimoji="0" lang="ru-RU" sz="900" b="0" i="1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rPr>
                  <a:t>по </a:t>
                </a:r>
                <a:r>
                  <a:rPr kumimoji="0" lang="ru-RU" sz="9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rPr>
                  <a:t>годам, отчетность</a:t>
                </a:r>
              </a:p>
            </p:txBody>
          </p:sp>
        </p:grpSp>
        <p:sp>
          <p:nvSpPr>
            <p:cNvPr id="184" name="TextBox 183"/>
            <p:cNvSpPr txBox="1"/>
            <p:nvPr/>
          </p:nvSpPr>
          <p:spPr>
            <a:xfrm rot="16200000">
              <a:off x="-11444" y="3774965"/>
              <a:ext cx="1673272" cy="548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ru-RU" sz="900" b="1" kern="1200" dirty="0">
                  <a:solidFill>
                    <a:prstClr val="black"/>
                  </a:solidFill>
                  <a:latin typeface="Trebuchet MS"/>
                  <a:ea typeface="+mn-ea"/>
                  <a:cs typeface="+mn-cs"/>
                </a:rPr>
                <a:t>Механизм согласования нефинансовых </a:t>
              </a:r>
              <a:endParaRPr lang="ru-RU" sz="900" b="1" kern="1200" dirty="0" smtClean="0">
                <a:solidFill>
                  <a:prstClr val="black"/>
                </a:solidFill>
                <a:latin typeface="Trebuchet MS"/>
                <a:ea typeface="+mn-ea"/>
                <a:cs typeface="+mn-cs"/>
              </a:endParaRPr>
            </a:p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ru-RU" sz="900" b="1" kern="1200" dirty="0" smtClean="0">
                  <a:solidFill>
                    <a:prstClr val="black"/>
                  </a:solidFill>
                  <a:latin typeface="Trebuchet MS"/>
                  <a:ea typeface="+mn-ea"/>
                  <a:cs typeface="+mn-cs"/>
                </a:rPr>
                <a:t>параметров </a:t>
              </a:r>
              <a:br>
                <a:rPr lang="ru-RU" sz="900" b="1" kern="1200" dirty="0" smtClean="0">
                  <a:solidFill>
                    <a:prstClr val="black"/>
                  </a:solidFill>
                  <a:latin typeface="Trebuchet MS"/>
                  <a:ea typeface="+mn-ea"/>
                  <a:cs typeface="+mn-cs"/>
                </a:rPr>
              </a:br>
              <a:r>
                <a:rPr lang="ru-RU" sz="900" b="1" kern="1200" dirty="0" smtClean="0">
                  <a:solidFill>
                    <a:prstClr val="black"/>
                  </a:solidFill>
                  <a:latin typeface="Trebuchet MS"/>
                  <a:ea typeface="+mn-ea"/>
                  <a:cs typeface="+mn-cs"/>
                </a:rPr>
                <a:t>ГП </a:t>
              </a:r>
              <a:r>
                <a:rPr lang="ru-RU" sz="900" b="1" kern="1200" dirty="0">
                  <a:solidFill>
                    <a:prstClr val="black"/>
                  </a:solidFill>
                  <a:latin typeface="Trebuchet MS"/>
                  <a:ea typeface="+mn-ea"/>
                  <a:cs typeface="+mn-cs"/>
                </a:rPr>
                <a:t>СРФ</a:t>
              </a:r>
            </a:p>
          </p:txBody>
        </p:sp>
        <p:sp>
          <p:nvSpPr>
            <p:cNvPr id="185" name="TextBox 184"/>
            <p:cNvSpPr txBox="1"/>
            <p:nvPr/>
          </p:nvSpPr>
          <p:spPr>
            <a:xfrm rot="16200000">
              <a:off x="136852" y="5041547"/>
              <a:ext cx="1376679" cy="548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defRPr/>
              </a:pPr>
              <a:r>
                <a:rPr lang="ru-RU" sz="900" b="1" kern="1200" dirty="0">
                  <a:solidFill>
                    <a:prstClr val="black"/>
                  </a:solidFill>
                  <a:latin typeface="Trebuchet MS"/>
                  <a:ea typeface="+mn-ea"/>
                  <a:cs typeface="+mn-cs"/>
                </a:rPr>
                <a:t>Механизм согласования параметров фин. поддержки</a:t>
              </a:r>
            </a:p>
          </p:txBody>
        </p:sp>
        <p:sp>
          <p:nvSpPr>
            <p:cNvPr id="189" name="Прямоугольник 188"/>
            <p:cNvSpPr/>
            <p:nvPr/>
          </p:nvSpPr>
          <p:spPr>
            <a:xfrm>
              <a:off x="1271241" y="5732077"/>
              <a:ext cx="2006339" cy="273743"/>
            </a:xfrm>
            <a:prstGeom prst="rect">
              <a:avLst/>
            </a:prstGeom>
            <a:solidFill>
              <a:srgbClr val="C0504D">
                <a:lumMod val="40000"/>
                <a:lumOff val="60000"/>
              </a:srgbClr>
            </a:solidFill>
            <a:ln w="6350" cap="flat" cmpd="sng" algn="ctr">
              <a:solidFill>
                <a:srgbClr val="C0504D">
                  <a:lumMod val="60000"/>
                  <a:lumOff val="40000"/>
                </a:srgbClr>
              </a:solidFill>
              <a:prstDash val="dash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объем </a:t>
              </a:r>
              <a:r>
                <a:rPr kumimoji="0" lang="ru-RU" sz="900" b="0" i="1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субсидии, </a:t>
              </a:r>
              <a:r>
                <a:rPr kumimoji="0" lang="ru-RU" sz="9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условия </a:t>
              </a:r>
              <a:r>
                <a:rPr kumimoji="0" lang="ru-RU" sz="900" b="0" i="1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ее </a:t>
              </a:r>
              <a:r>
                <a:rPr kumimoji="0" lang="ru-RU" sz="9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использования, отчетность</a:t>
              </a:r>
            </a:p>
          </p:txBody>
        </p:sp>
        <p:cxnSp>
          <p:nvCxnSpPr>
            <p:cNvPr id="190" name="Прямая соединительная линия 189"/>
            <p:cNvCxnSpPr/>
            <p:nvPr/>
          </p:nvCxnSpPr>
          <p:spPr>
            <a:xfrm>
              <a:off x="1144138" y="1428981"/>
              <a:ext cx="8289" cy="4610634"/>
            </a:xfrm>
            <a:prstGeom prst="line">
              <a:avLst/>
            </a:prstGeom>
            <a:noFill/>
            <a:ln w="3810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191" name="Прямоугольник 190"/>
            <p:cNvSpPr/>
            <p:nvPr/>
          </p:nvSpPr>
          <p:spPr>
            <a:xfrm>
              <a:off x="1271241" y="4229740"/>
              <a:ext cx="1982514" cy="260894"/>
            </a:xfrm>
            <a:prstGeom prst="rect">
              <a:avLst/>
            </a:prstGeom>
            <a:solidFill>
              <a:srgbClr val="4BACC6">
                <a:lumMod val="40000"/>
                <a:lumOff val="60000"/>
              </a:srgbClr>
            </a:solidFill>
            <a:ln w="6350" cap="flat" cmpd="sng" algn="ctr">
              <a:solidFill>
                <a:srgbClr val="4BACC6">
                  <a:lumMod val="60000"/>
                  <a:lumOff val="40000"/>
                </a:srgbClr>
              </a:solidFill>
              <a:prstDash val="dash"/>
            </a:ln>
            <a:effectLst/>
          </p:spPr>
          <p:txBody>
            <a:bodyPr rtlCol="0" anchor="ctr"/>
            <a:lstStyle/>
            <a:p>
              <a:pPr marL="0" marR="0" lvl="0" indent="0" algn="ctr" defTabSz="844083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значения </a:t>
              </a:r>
              <a:r>
                <a:rPr kumimoji="0" lang="ru-RU" sz="900" b="0" i="1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показателей по </a:t>
              </a:r>
              <a:r>
                <a:rPr kumimoji="0" lang="ru-RU" sz="9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годам, отчетность</a:t>
              </a: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1205004" y="1064996"/>
              <a:ext cx="3747665" cy="309731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ru-RU" sz="1600" b="1" dirty="0" smtClean="0">
                  <a:solidFill>
                    <a:schemeClr val="tx1"/>
                  </a:solidFill>
                  <a:latin typeface="Century" panose="02040604050505020304" pitchFamily="18" charset="0"/>
                </a:rPr>
                <a:t>Целевая модель</a:t>
              </a:r>
              <a:endParaRPr lang="ru-RU" sz="1600" b="1" dirty="0">
                <a:solidFill>
                  <a:schemeClr val="tx1"/>
                </a:solidFill>
                <a:latin typeface="Century" panose="02040604050505020304" pitchFamily="18" charset="0"/>
              </a:endParaRPr>
            </a:p>
          </p:txBody>
        </p:sp>
      </p:grpSp>
      <p:sp>
        <p:nvSpPr>
          <p:cNvPr id="205" name="TextBox 204"/>
          <p:cNvSpPr txBox="1"/>
          <p:nvPr/>
        </p:nvSpPr>
        <p:spPr>
          <a:xfrm>
            <a:off x="75184" y="1708885"/>
            <a:ext cx="3634302" cy="570925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Century" panose="02040604050505020304" pitchFamily="18" charset="0"/>
              </a:rPr>
              <a:t>Особенности</a:t>
            </a:r>
          </a:p>
          <a:p>
            <a:pPr algn="ctr"/>
            <a:endParaRPr lang="ru-RU" sz="1600" b="1" dirty="0">
              <a:latin typeface="Century" panose="02040604050505020304" pitchFamily="18" charset="0"/>
            </a:endParaRPr>
          </a:p>
          <a:p>
            <a:r>
              <a:rPr lang="ru-RU" sz="1400" dirty="0" smtClean="0">
                <a:latin typeface="Century" panose="02040604050505020304" pitchFamily="18" charset="0"/>
              </a:rPr>
              <a:t>- заключение </a:t>
            </a:r>
            <a:r>
              <a:rPr lang="ru-RU" sz="1400" b="1" dirty="0" smtClean="0">
                <a:solidFill>
                  <a:srgbClr val="004620"/>
                </a:solidFill>
                <a:latin typeface="Century" panose="02040604050505020304" pitchFamily="18" charset="0"/>
              </a:rPr>
              <a:t>«безденежных» </a:t>
            </a:r>
            <a:r>
              <a:rPr lang="ru-RU" sz="1400" dirty="0" smtClean="0">
                <a:latin typeface="Century" panose="02040604050505020304" pitchFamily="18" charset="0"/>
              </a:rPr>
              <a:t>соглашений </a:t>
            </a:r>
            <a:r>
              <a:rPr lang="ru-RU" sz="1400" b="1" dirty="0" smtClean="0">
                <a:solidFill>
                  <a:srgbClr val="004620"/>
                </a:solidFill>
                <a:latin typeface="Century" panose="02040604050505020304" pitchFamily="18" charset="0"/>
              </a:rPr>
              <a:t>по решению ответственного исполнителя госпрограммы </a:t>
            </a:r>
            <a:r>
              <a:rPr lang="ru-RU" sz="1100" i="1" dirty="0" smtClean="0">
                <a:latin typeface="Century" panose="02040604050505020304" pitchFamily="18" charset="0"/>
              </a:rPr>
              <a:t>(приказ Минэкономразвития России</a:t>
            </a:r>
            <a:r>
              <a:rPr lang="ru-RU" sz="1100" i="1" dirty="0">
                <a:latin typeface="Century" panose="02040604050505020304" pitchFamily="18" charset="0"/>
              </a:rPr>
              <a:t> </a:t>
            </a:r>
            <a:r>
              <a:rPr lang="ru-RU" sz="1100" i="1" dirty="0" smtClean="0">
                <a:latin typeface="Century" panose="02040604050505020304" pitchFamily="18" charset="0"/>
              </a:rPr>
              <a:t>от 30.11.2021 № 722);</a:t>
            </a:r>
          </a:p>
          <a:p>
            <a:endParaRPr lang="ru-RU" sz="1400" i="1" dirty="0" smtClean="0">
              <a:latin typeface="Century" panose="02040604050505020304" pitchFamily="18" charset="0"/>
            </a:endParaRPr>
          </a:p>
          <a:p>
            <a:r>
              <a:rPr lang="ru-RU" sz="1400" dirty="0" smtClean="0">
                <a:latin typeface="Century" panose="02040604050505020304" pitchFamily="18" charset="0"/>
              </a:rPr>
              <a:t>- наличие заключенного «безденежного» соглашения как условие заключения «денежного» соглашения, в котором содержится информация только </a:t>
            </a:r>
            <a:br>
              <a:rPr lang="ru-RU" sz="1400" dirty="0" smtClean="0">
                <a:latin typeface="Century" panose="02040604050505020304" pitchFamily="18" charset="0"/>
              </a:rPr>
            </a:br>
            <a:r>
              <a:rPr lang="ru-RU" sz="1400" b="1" dirty="0" smtClean="0">
                <a:solidFill>
                  <a:srgbClr val="004620"/>
                </a:solidFill>
                <a:latin typeface="Century" panose="02040604050505020304" pitchFamily="18" charset="0"/>
              </a:rPr>
              <a:t>об объемах предоставляемого МБТ;</a:t>
            </a:r>
          </a:p>
          <a:p>
            <a:pPr marL="171450" indent="-171450">
              <a:buFontTx/>
              <a:buChar char="-"/>
            </a:pPr>
            <a:endParaRPr lang="ru-RU" sz="1400" dirty="0" smtClean="0">
              <a:latin typeface="Century" panose="02040604050505020304" pitchFamily="18" charset="0"/>
            </a:endParaRPr>
          </a:p>
          <a:p>
            <a:r>
              <a:rPr lang="ru-RU" sz="1400" b="1" dirty="0" smtClean="0">
                <a:solidFill>
                  <a:srgbClr val="006C31"/>
                </a:solidFill>
                <a:latin typeface="Century" panose="02040604050505020304" pitchFamily="18" charset="0"/>
              </a:rPr>
              <a:t>- </a:t>
            </a:r>
            <a:r>
              <a:rPr lang="ru-RU" sz="1400" dirty="0" smtClean="0">
                <a:latin typeface="Century" panose="02040604050505020304" pitchFamily="18" charset="0"/>
              </a:rPr>
              <a:t>конкретные расходные обязательства, </a:t>
            </a:r>
            <a:r>
              <a:rPr lang="ru-RU" sz="1400" dirty="0" smtClean="0">
                <a:latin typeface="Century" panose="02040604050505020304" pitchFamily="18" charset="0"/>
              </a:rPr>
              <a:t>софинансируемые</a:t>
            </a:r>
            <a:r>
              <a:rPr lang="ru-RU" sz="1400" dirty="0" smtClean="0">
                <a:latin typeface="Century" panose="02040604050505020304" pitchFamily="18" charset="0"/>
              </a:rPr>
              <a:t> из федерального бюджета, определяются </a:t>
            </a:r>
            <a:r>
              <a:rPr lang="ru-RU" sz="1400" b="1" dirty="0" smtClean="0">
                <a:solidFill>
                  <a:srgbClr val="004620"/>
                </a:solidFill>
                <a:latin typeface="Century" panose="02040604050505020304" pitchFamily="18" charset="0"/>
              </a:rPr>
              <a:t>субъектом РФ самостоятельно;</a:t>
            </a:r>
          </a:p>
          <a:p>
            <a:pPr marL="171450" indent="-171450">
              <a:buFontTx/>
              <a:buChar char="-"/>
            </a:pPr>
            <a:endParaRPr lang="ru-RU" sz="1400" dirty="0" smtClean="0">
              <a:latin typeface="Century" panose="02040604050505020304" pitchFamily="18" charset="0"/>
            </a:endParaRPr>
          </a:p>
          <a:p>
            <a:r>
              <a:rPr lang="ru-RU" sz="1400" b="1" dirty="0" smtClean="0">
                <a:solidFill>
                  <a:srgbClr val="006C31"/>
                </a:solidFill>
                <a:latin typeface="Century" panose="02040604050505020304" pitchFamily="18" charset="0"/>
              </a:rPr>
              <a:t>- </a:t>
            </a:r>
            <a:r>
              <a:rPr lang="ru-RU" sz="1400" b="1" dirty="0" smtClean="0">
                <a:solidFill>
                  <a:srgbClr val="004620"/>
                </a:solidFill>
                <a:latin typeface="Century" panose="02040604050505020304" pitchFamily="18" charset="0"/>
              </a:rPr>
              <a:t>наличие утвержденного субъектом РФ плана по достижению показателей, </a:t>
            </a:r>
            <a:r>
              <a:rPr lang="ru-RU" sz="1400" dirty="0" smtClean="0">
                <a:latin typeface="Century" panose="02040604050505020304" pitchFamily="18" charset="0"/>
              </a:rPr>
              <a:t>установленных в «безденежном» соглашении, а также </a:t>
            </a:r>
            <a:r>
              <a:rPr lang="ru-RU" sz="1400" b="1" dirty="0">
                <a:solidFill>
                  <a:srgbClr val="004620"/>
                </a:solidFill>
                <a:latin typeface="Century" panose="02040604050505020304" pitchFamily="18" charset="0"/>
              </a:rPr>
              <a:t>представление отчета о его выполнении</a:t>
            </a:r>
            <a:r>
              <a:rPr lang="ru-RU" sz="1400" dirty="0" smtClean="0">
                <a:latin typeface="Century" panose="02040604050505020304" pitchFamily="18" charset="0"/>
              </a:rPr>
              <a:t>;</a:t>
            </a:r>
          </a:p>
          <a:p>
            <a:endParaRPr lang="ru-RU" sz="1400" dirty="0" smtClean="0">
              <a:latin typeface="Century" panose="02040604050505020304" pitchFamily="18" charset="0"/>
            </a:endParaRPr>
          </a:p>
          <a:p>
            <a:endParaRPr lang="ru-RU" sz="1400" dirty="0" smtClean="0">
              <a:latin typeface="Century" panose="02040604050505020304" pitchFamily="18" charset="0"/>
            </a:endParaRPr>
          </a:p>
          <a:p>
            <a:endParaRPr lang="ru-RU" sz="1400" dirty="0">
              <a:latin typeface="Century" panose="02040604050505020304" pitchFamily="18" charset="0"/>
            </a:endParaRPr>
          </a:p>
        </p:txBody>
      </p:sp>
      <p:sp>
        <p:nvSpPr>
          <p:cNvPr id="206" name="Прямоугольник 205"/>
          <p:cNvSpPr/>
          <p:nvPr/>
        </p:nvSpPr>
        <p:spPr>
          <a:xfrm>
            <a:off x="96114" y="849545"/>
            <a:ext cx="8843740" cy="28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ru-RU" sz="1600" b="1" dirty="0">
                <a:solidFill>
                  <a:srgbClr val="004620"/>
                </a:solidFill>
                <a:latin typeface="Century" panose="02040604050505020304" pitchFamily="18" charset="0"/>
              </a:rPr>
              <a:t>З</a:t>
            </a:r>
            <a:r>
              <a:rPr lang="ru-RU" sz="1600" b="1" dirty="0" smtClean="0">
                <a:solidFill>
                  <a:srgbClr val="004620"/>
                </a:solidFill>
                <a:latin typeface="Century" panose="02040604050505020304" pitchFamily="18" charset="0"/>
              </a:rPr>
              <a:t>аключение </a:t>
            </a:r>
            <a:r>
              <a:rPr lang="ru-RU" sz="1600" b="1" dirty="0">
                <a:solidFill>
                  <a:srgbClr val="004620"/>
                </a:solidFill>
                <a:latin typeface="Century" panose="02040604050505020304" pitchFamily="18" charset="0"/>
              </a:rPr>
              <a:t>«безденежных» соглашений и </a:t>
            </a:r>
            <a:r>
              <a:rPr lang="ru-RU" sz="1600" b="1" dirty="0" smtClean="0">
                <a:solidFill>
                  <a:srgbClr val="004620"/>
                </a:solidFill>
                <a:latin typeface="Century" panose="02040604050505020304" pitchFamily="18" charset="0"/>
              </a:rPr>
              <a:t>предоставление «единых</a:t>
            </a:r>
            <a:r>
              <a:rPr lang="ru-RU" sz="1600" b="1" dirty="0">
                <a:solidFill>
                  <a:srgbClr val="004620"/>
                </a:solidFill>
                <a:latin typeface="Century" panose="02040604050505020304" pitchFamily="18" charset="0"/>
              </a:rPr>
              <a:t>» субсидий </a:t>
            </a:r>
            <a:endParaRPr lang="ru-RU" sz="1600" b="1" dirty="0" smtClean="0">
              <a:solidFill>
                <a:srgbClr val="004620"/>
              </a:solidFill>
              <a:latin typeface="Century" panose="020406040505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8593" y="429499"/>
            <a:ext cx="9144000" cy="326717"/>
          </a:xfrm>
          <a:prstGeom prst="rect">
            <a:avLst/>
          </a:prstGeom>
          <a:noFill/>
          <a:ln>
            <a:noFill/>
          </a:ln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eaLnBrk="0" hangingPunct="0">
              <a:lnSpc>
                <a:spcPct val="85000"/>
              </a:lnSpc>
              <a:defRPr sz="2000" b="1">
                <a:solidFill>
                  <a:srgbClr val="00602B"/>
                </a:solidFill>
                <a:latin typeface="Trebuchet MS" panose="020B0603020202020204" pitchFamily="34" charset="0"/>
                <a:ea typeface="+mj-ea"/>
                <a:cs typeface="Times New Roman" pitchFamily="18" charset="0"/>
              </a:defRPr>
            </a:lvl1pPr>
            <a:lvl2pPr eaLnBrk="0" hangingPunct="0">
              <a:defRPr sz="4000">
                <a:solidFill>
                  <a:schemeClr val="tx2"/>
                </a:solidFill>
                <a:latin typeface="Arial" charset="0"/>
              </a:defRPr>
            </a:lvl2pPr>
            <a:lvl3pPr eaLnBrk="0" hangingPunct="0">
              <a:defRPr sz="4000">
                <a:solidFill>
                  <a:schemeClr val="tx2"/>
                </a:solidFill>
                <a:latin typeface="Arial" charset="0"/>
              </a:defRPr>
            </a:lvl3pPr>
            <a:lvl4pPr eaLnBrk="0" hangingPunct="0">
              <a:defRPr sz="4000">
                <a:solidFill>
                  <a:schemeClr val="tx2"/>
                </a:solidFill>
                <a:latin typeface="Arial" charset="0"/>
              </a:defRPr>
            </a:lvl4pPr>
            <a:lvl5pPr eaLnBrk="0" hangingPunct="0"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r>
              <a:rPr lang="ru-RU" sz="2400" dirty="0" smtClean="0"/>
              <a:t>Дальнейшее совершенствование госпрограмм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40462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75656" y="2924944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СПАСИБО ЗА ВНИМАНИЕ !</a:t>
            </a:r>
          </a:p>
        </p:txBody>
      </p:sp>
    </p:spTree>
    <p:extLst>
      <p:ext uri="{BB962C8B-B14F-4D97-AF65-F5344CB8AC3E}">
        <p14:creationId xmlns:p14="http://schemas.microsoft.com/office/powerpoint/2010/main" val="369823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76672"/>
            <a:ext cx="91429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spc="-50" dirty="0" smtClean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Государственная программа: </a:t>
            </a:r>
          </a:p>
          <a:p>
            <a:pPr algn="ctr"/>
            <a:r>
              <a:rPr lang="ru-RU" sz="2400" b="1" spc="-50" dirty="0" smtClean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«старая» и новая система управления</a:t>
            </a:r>
            <a:endParaRPr lang="ru-RU" sz="2400" b="1" spc="-50" dirty="0">
              <a:solidFill>
                <a:srgbClr val="00602B"/>
              </a:solidFill>
              <a:latin typeface="Trebuchet MS" panose="020B0603020202020204" pitchFamily="34" charset="0"/>
              <a:cs typeface="Times New Roman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75071741"/>
              </p:ext>
            </p:extLst>
          </p:nvPr>
        </p:nvGraphicFramePr>
        <p:xfrm>
          <a:off x="179512" y="1772816"/>
          <a:ext cx="885596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5827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36512" y="548680"/>
            <a:ext cx="9107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spc="-50" dirty="0" smtClean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Государственная программа: новая система управления</a:t>
            </a:r>
            <a:endParaRPr lang="ru-RU" sz="2400" b="1" spc="-50" dirty="0">
              <a:solidFill>
                <a:srgbClr val="00602B"/>
              </a:solidFill>
              <a:latin typeface="Trebuchet MS" panose="020B0603020202020204" pitchFamily="34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926247" y="2147893"/>
            <a:ext cx="1369629" cy="829887"/>
          </a:xfrm>
          <a:prstGeom prst="rect">
            <a:avLst/>
          </a:prstGeom>
          <a:solidFill>
            <a:srgbClr val="FFD9D9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endParaRPr lang="ru-RU" sz="1292" b="1" dirty="0">
              <a:latin typeface="Trebuchet MS" panose="020B0603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844479" y="2057194"/>
            <a:ext cx="1369629" cy="829887"/>
          </a:xfrm>
          <a:prstGeom prst="rect">
            <a:avLst/>
          </a:prstGeom>
          <a:solidFill>
            <a:srgbClr val="FFD9D9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endParaRPr lang="ru-RU" sz="1292" b="1" dirty="0">
              <a:latin typeface="Trebuchet MS" panose="020B0603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48953" y="1966493"/>
            <a:ext cx="1454205" cy="3838771"/>
          </a:xfrm>
          <a:prstGeom prst="rect">
            <a:avLst/>
          </a:prstGeom>
          <a:solidFill>
            <a:srgbClr val="EDD3D3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r>
              <a:rPr lang="ru-RU" sz="1292" b="1" dirty="0">
                <a:latin typeface="Trebuchet MS" panose="020B0603020202020204" pitchFamily="34" charset="0"/>
              </a:rPr>
              <a:t>Государственная программа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27753" y="1966493"/>
            <a:ext cx="1293785" cy="3838771"/>
          </a:xfrm>
          <a:prstGeom prst="rect">
            <a:avLst/>
          </a:prstGeom>
          <a:solidFill>
            <a:srgbClr val="E8E8E8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r>
              <a:rPr lang="ru-RU" sz="1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Стратегические приоритеты </a:t>
            </a:r>
            <a:r>
              <a:rPr lang="ru-RU" sz="1200" b="1" dirty="0" smtClean="0">
                <a:latin typeface="Trebuchet MS" panose="020B0603020202020204" pitchFamily="34" charset="0"/>
              </a:rPr>
              <a:t>госпрограммы</a:t>
            </a:r>
          </a:p>
          <a:p>
            <a:pPr algn="ctr"/>
            <a:r>
              <a:rPr lang="ru-RU" sz="1200" b="1" dirty="0" smtClean="0">
                <a:latin typeface="Trebuchet MS" panose="020B0603020202020204" pitchFamily="34" charset="0"/>
              </a:rPr>
              <a:t>+</a:t>
            </a:r>
          </a:p>
          <a:p>
            <a:pPr algn="ctr"/>
            <a:r>
              <a:rPr lang="ru-RU" sz="1200" b="1" dirty="0" smtClean="0">
                <a:latin typeface="Trebuchet MS" panose="020B0603020202020204" pitchFamily="34" charset="0"/>
              </a:rPr>
              <a:t>нормативное обеспечение </a:t>
            </a:r>
            <a:r>
              <a:rPr lang="ru-RU" sz="1200" dirty="0" smtClean="0">
                <a:latin typeface="Trebuchet MS" panose="020B0603020202020204" pitchFamily="34" charset="0"/>
              </a:rPr>
              <a:t>(правила предоставления субсидий, перечни объектов и т.п.)</a:t>
            </a:r>
            <a:endParaRPr lang="ru-RU" sz="1292" dirty="0">
              <a:latin typeface="Trebuchet MS" panose="020B0603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694607" y="1966493"/>
            <a:ext cx="1307239" cy="3838771"/>
          </a:xfrm>
          <a:prstGeom prst="rect">
            <a:avLst/>
          </a:prstGeom>
          <a:solidFill>
            <a:srgbClr val="EBFEE6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endParaRPr lang="ru-RU" sz="12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endParaRPr lang="ru-RU" sz="1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endParaRPr lang="ru-RU" sz="12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endParaRPr lang="ru-RU" sz="1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endParaRPr lang="ru-RU" sz="12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ru-RU" sz="1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Паспорт</a:t>
            </a:r>
            <a:r>
              <a:rPr lang="ru-RU" sz="1292" b="1" dirty="0" smtClean="0">
                <a:latin typeface="Trebuchet MS" panose="020B0603020202020204" pitchFamily="34" charset="0"/>
              </a:rPr>
              <a:t> </a:t>
            </a:r>
            <a:r>
              <a:rPr lang="ru-RU" sz="1200" b="1" dirty="0">
                <a:latin typeface="Trebuchet MS" panose="020B0603020202020204" pitchFamily="34" charset="0"/>
              </a:rPr>
              <a:t>госпрограммы</a:t>
            </a:r>
          </a:p>
          <a:p>
            <a:pPr algn="ctr"/>
            <a:endParaRPr lang="ru-RU" sz="1292" b="1" dirty="0">
              <a:latin typeface="Trebuchet MS" panose="020B0603020202020204" pitchFamily="34" charset="0"/>
            </a:endParaRPr>
          </a:p>
          <a:p>
            <a:pPr algn="ctr"/>
            <a:endParaRPr lang="ru-RU" sz="1292" b="1" dirty="0">
              <a:latin typeface="Trebuchet MS" panose="020B0603020202020204" pitchFamily="34" charset="0"/>
            </a:endParaRPr>
          </a:p>
          <a:p>
            <a:pPr algn="ctr"/>
            <a:r>
              <a:rPr lang="ru-RU" sz="1108" i="1" dirty="0" smtClean="0">
                <a:latin typeface="Trebuchet MS" panose="020B0603020202020204" pitchFamily="34" charset="0"/>
              </a:rPr>
              <a:t>(показатели, </a:t>
            </a:r>
            <a:r>
              <a:rPr lang="ru-RU" sz="1108" i="1" dirty="0">
                <a:latin typeface="Trebuchet MS" panose="020B0603020202020204" pitchFamily="34" charset="0"/>
              </a:rPr>
              <a:t>структура, параметры фин. обеспечения в разрезе структурных элементов)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762707" y="1966493"/>
            <a:ext cx="1369629" cy="829887"/>
          </a:xfrm>
          <a:prstGeom prst="rect">
            <a:avLst/>
          </a:prstGeom>
          <a:solidFill>
            <a:srgbClr val="FFD9D9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endParaRPr lang="ru-RU" sz="1108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ru-RU" sz="1108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Паспорт </a:t>
            </a:r>
            <a:r>
              <a:rPr lang="ru-RU" sz="1108" b="1" dirty="0">
                <a:latin typeface="Trebuchet MS" panose="020B0603020202020204" pitchFamily="34" charset="0"/>
              </a:rPr>
              <a:t>федерального проекта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926247" y="3549168"/>
            <a:ext cx="1369629" cy="830677"/>
          </a:xfrm>
          <a:prstGeom prst="rect">
            <a:avLst/>
          </a:prstGeom>
          <a:solidFill>
            <a:srgbClr val="C7CAFD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endParaRPr lang="ru-RU" sz="1292" b="1" dirty="0">
              <a:latin typeface="Trebuchet MS" panose="020B0603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852834" y="3466824"/>
            <a:ext cx="1369629" cy="830677"/>
          </a:xfrm>
          <a:prstGeom prst="rect">
            <a:avLst/>
          </a:prstGeom>
          <a:solidFill>
            <a:srgbClr val="C7CAFD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endParaRPr lang="ru-RU" sz="1292" b="1" dirty="0">
              <a:latin typeface="Trebuchet MS" panose="020B0603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771062" y="3376123"/>
            <a:ext cx="1369629" cy="830677"/>
          </a:xfrm>
          <a:prstGeom prst="rect">
            <a:avLst/>
          </a:prstGeom>
          <a:solidFill>
            <a:srgbClr val="C7CAFD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endParaRPr lang="ru-RU" sz="1108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ru-RU" sz="1108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Паспорт </a:t>
            </a:r>
            <a:r>
              <a:rPr lang="ru-RU" sz="1108" b="1" dirty="0">
                <a:latin typeface="Trebuchet MS" panose="020B0603020202020204" pitchFamily="34" charset="0"/>
              </a:rPr>
              <a:t>ведомственного проекта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934604" y="5000145"/>
            <a:ext cx="2978295" cy="805119"/>
          </a:xfrm>
          <a:prstGeom prst="rect">
            <a:avLst/>
          </a:prstGeom>
          <a:solidFill>
            <a:srgbClr val="D3D3D3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endParaRPr lang="ru-RU" sz="1292" b="1" dirty="0">
              <a:latin typeface="Trebuchet MS" panose="020B0603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852835" y="4909444"/>
            <a:ext cx="2986651" cy="805119"/>
          </a:xfrm>
          <a:prstGeom prst="rect">
            <a:avLst/>
          </a:prstGeom>
          <a:solidFill>
            <a:srgbClr val="D3D3D3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endParaRPr lang="ru-RU" sz="1292" b="1" dirty="0">
              <a:latin typeface="Trebuchet MS" panose="020B0603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771063" y="4818743"/>
            <a:ext cx="2986651" cy="805119"/>
          </a:xfrm>
          <a:prstGeom prst="rect">
            <a:avLst/>
          </a:prstGeom>
          <a:solidFill>
            <a:srgbClr val="D3D3D3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endParaRPr lang="ru-RU" sz="1108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ru-RU" sz="1108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Паспорт </a:t>
            </a:r>
            <a:br>
              <a:rPr lang="ru-RU" sz="1108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ru-RU" sz="1108" b="1" dirty="0">
                <a:latin typeface="Trebuchet MS" panose="020B0603020202020204" pitchFamily="34" charset="0"/>
              </a:rPr>
              <a:t>комплекса п</a:t>
            </a:r>
            <a:r>
              <a:rPr lang="ru-RU" sz="1108" b="1" dirty="0" smtClean="0">
                <a:latin typeface="Trebuchet MS" panose="020B0603020202020204" pitchFamily="34" charset="0"/>
              </a:rPr>
              <a:t>роцессных мероприятий </a:t>
            </a:r>
            <a:r>
              <a:rPr lang="ru-RU" sz="1108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ru-RU" sz="1108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ru-RU" sz="1108" i="1" dirty="0">
                <a:latin typeface="Trebuchet MS" panose="020B0603020202020204" pitchFamily="34" charset="0"/>
              </a:rPr>
              <a:t>(включая план его реализации)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62281" y="3481904"/>
            <a:ext cx="573003" cy="717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62" dirty="0"/>
              <a:t>+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924257" y="3486661"/>
            <a:ext cx="573003" cy="717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62" dirty="0"/>
              <a:t>+</a:t>
            </a:r>
          </a:p>
        </p:txBody>
      </p:sp>
      <p:sp>
        <p:nvSpPr>
          <p:cNvPr id="44" name="Левая фигурная скобка 43"/>
          <p:cNvSpPr/>
          <p:nvPr/>
        </p:nvSpPr>
        <p:spPr>
          <a:xfrm>
            <a:off x="5335526" y="1962458"/>
            <a:ext cx="377527" cy="3842806"/>
          </a:xfrm>
          <a:prstGeom prst="leftBrac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662" dirty="0"/>
          </a:p>
        </p:txBody>
      </p:sp>
      <p:sp>
        <p:nvSpPr>
          <p:cNvPr id="45" name="TextBox 44"/>
          <p:cNvSpPr txBox="1"/>
          <p:nvPr/>
        </p:nvSpPr>
        <p:spPr>
          <a:xfrm>
            <a:off x="1550270" y="3480757"/>
            <a:ext cx="573003" cy="717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62" dirty="0"/>
              <a:t>=</a:t>
            </a:r>
          </a:p>
        </p:txBody>
      </p:sp>
      <p:sp>
        <p:nvSpPr>
          <p:cNvPr id="46" name="Облако 45"/>
          <p:cNvSpPr/>
          <p:nvPr/>
        </p:nvSpPr>
        <p:spPr>
          <a:xfrm>
            <a:off x="1603158" y="1401160"/>
            <a:ext cx="1960023" cy="916302"/>
          </a:xfrm>
          <a:prstGeom prst="cloud">
            <a:avLst/>
          </a:prstGeom>
          <a:solidFill>
            <a:srgbClr val="E8E8E8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108" b="1" dirty="0">
                <a:solidFill>
                  <a:schemeClr val="tx1"/>
                </a:solidFill>
                <a:latin typeface="Trebuchet MS" panose="020B0603020202020204" pitchFamily="34" charset="0"/>
              </a:rPr>
              <a:t>Правительство </a:t>
            </a:r>
            <a:r>
              <a:rPr lang="ru-RU" sz="1108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РФ</a:t>
            </a:r>
          </a:p>
          <a:p>
            <a:pPr algn="ctr"/>
            <a:r>
              <a:rPr lang="ru-RU" sz="1108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(НПА)</a:t>
            </a:r>
            <a:endParaRPr lang="ru-RU" sz="1108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47" name="Облако 46"/>
          <p:cNvSpPr/>
          <p:nvPr/>
        </p:nvSpPr>
        <p:spPr>
          <a:xfrm>
            <a:off x="3429787" y="1268761"/>
            <a:ext cx="2036508" cy="1925308"/>
          </a:xfrm>
          <a:prstGeom prst="cloud">
            <a:avLst/>
          </a:prstGeom>
          <a:solidFill>
            <a:srgbClr val="EBFEE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108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Правительство РФ</a:t>
            </a:r>
          </a:p>
          <a:p>
            <a:pPr algn="ctr"/>
            <a:r>
              <a:rPr lang="ru-RU" sz="1108" b="1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(утверждение, </a:t>
            </a:r>
            <a:br>
              <a:rPr lang="ru-RU" sz="1108" b="1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</a:br>
            <a:r>
              <a:rPr lang="ru-RU" sz="1108" b="1" i="1" u="sng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не НПА</a:t>
            </a:r>
            <a:r>
              <a:rPr lang="ru-RU" sz="1108" b="1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!!!)</a:t>
            </a:r>
          </a:p>
          <a:p>
            <a:pPr algn="ctr"/>
            <a:endParaRPr lang="ru-RU" sz="1108" b="1" i="1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ru-RU" sz="1108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Управляющий </a:t>
            </a:r>
            <a:r>
              <a:rPr lang="ru-RU" sz="1108" b="1" dirty="0">
                <a:solidFill>
                  <a:schemeClr val="tx1"/>
                </a:solidFill>
                <a:latin typeface="Trebuchet MS" panose="020B0603020202020204" pitchFamily="34" charset="0"/>
              </a:rPr>
              <a:t>совет </a:t>
            </a:r>
            <a:r>
              <a:rPr lang="ru-RU" sz="1108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госпрограммы</a:t>
            </a:r>
          </a:p>
          <a:p>
            <a:pPr algn="ctr"/>
            <a:r>
              <a:rPr lang="ru-RU" sz="1108" b="1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(корректировка)</a:t>
            </a:r>
            <a:endParaRPr lang="ru-RU" sz="1108" b="1" i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48" name="Облако 47"/>
          <p:cNvSpPr/>
          <p:nvPr/>
        </p:nvSpPr>
        <p:spPr>
          <a:xfrm>
            <a:off x="5673047" y="4592857"/>
            <a:ext cx="3084666" cy="451769"/>
          </a:xfrm>
          <a:prstGeom prst="cloud">
            <a:avLst/>
          </a:prstGeom>
          <a:solidFill>
            <a:srgbClr val="D3D3D3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108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ФОИВ</a:t>
            </a:r>
            <a:endParaRPr lang="ru-RU" sz="1108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49" name="Облако 48"/>
          <p:cNvSpPr/>
          <p:nvPr/>
        </p:nvSpPr>
        <p:spPr>
          <a:xfrm>
            <a:off x="5736680" y="1379832"/>
            <a:ext cx="1577708" cy="831553"/>
          </a:xfrm>
          <a:prstGeom prst="cloud">
            <a:avLst/>
          </a:prstGeom>
          <a:solidFill>
            <a:srgbClr val="FFD9D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108" b="1" dirty="0">
                <a:solidFill>
                  <a:schemeClr val="tx1"/>
                </a:solidFill>
                <a:latin typeface="Trebuchet MS" panose="020B0603020202020204" pitchFamily="34" charset="0"/>
              </a:rPr>
              <a:t>Управляющий совет госпрограммы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543270" y="2147893"/>
            <a:ext cx="1369629" cy="829887"/>
          </a:xfrm>
          <a:prstGeom prst="rect">
            <a:avLst/>
          </a:prstGeom>
          <a:solidFill>
            <a:srgbClr val="FFD9D9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endParaRPr lang="ru-RU" sz="1292" b="1" dirty="0">
              <a:latin typeface="Trebuchet MS" panose="020B0603020202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461502" y="2057194"/>
            <a:ext cx="1369629" cy="829887"/>
          </a:xfrm>
          <a:prstGeom prst="rect">
            <a:avLst/>
          </a:prstGeom>
          <a:solidFill>
            <a:srgbClr val="FFD9D9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endParaRPr lang="ru-RU" sz="1292" b="1" dirty="0">
              <a:latin typeface="Trebuchet MS" panose="020B060302020202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379730" y="1966493"/>
            <a:ext cx="1369629" cy="829887"/>
          </a:xfrm>
          <a:prstGeom prst="rect">
            <a:avLst/>
          </a:prstGeom>
          <a:solidFill>
            <a:srgbClr val="FFD9D9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endParaRPr lang="ru-RU" sz="1108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ru-RU" sz="1108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Рабочий план </a:t>
            </a:r>
            <a:r>
              <a:rPr lang="ru-RU" sz="1108" i="1" dirty="0" smtClean="0">
                <a:latin typeface="Trebuchet MS" panose="020B0603020202020204" pitchFamily="34" charset="0"/>
              </a:rPr>
              <a:t>федерального </a:t>
            </a:r>
            <a:r>
              <a:rPr lang="ru-RU" sz="1108" i="1" dirty="0">
                <a:latin typeface="Trebuchet MS" panose="020B0603020202020204" pitchFamily="34" charset="0"/>
              </a:rPr>
              <a:t>проекта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543270" y="3549168"/>
            <a:ext cx="1369629" cy="830677"/>
          </a:xfrm>
          <a:prstGeom prst="rect">
            <a:avLst/>
          </a:prstGeom>
          <a:solidFill>
            <a:srgbClr val="C7CAFD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endParaRPr lang="ru-RU" sz="1292" b="1" dirty="0">
              <a:latin typeface="Trebuchet MS" panose="020B0603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469857" y="3466824"/>
            <a:ext cx="1369629" cy="830677"/>
          </a:xfrm>
          <a:prstGeom prst="rect">
            <a:avLst/>
          </a:prstGeom>
          <a:solidFill>
            <a:srgbClr val="C7CAFD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endParaRPr lang="ru-RU" sz="1292" b="1" dirty="0">
              <a:latin typeface="Trebuchet MS" panose="020B0603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388085" y="3376123"/>
            <a:ext cx="1369629" cy="830677"/>
          </a:xfrm>
          <a:prstGeom prst="rect">
            <a:avLst/>
          </a:prstGeom>
          <a:solidFill>
            <a:srgbClr val="C7CAFD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/>
            <a:endParaRPr lang="ru-RU" sz="1108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ru-RU" sz="1108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План реализации </a:t>
            </a:r>
            <a:r>
              <a:rPr lang="ru-RU" sz="1108" i="1" dirty="0">
                <a:latin typeface="Trebuchet MS" panose="020B0603020202020204" pitchFamily="34" charset="0"/>
              </a:rPr>
              <a:t>ведомственного проекта</a:t>
            </a:r>
          </a:p>
        </p:txBody>
      </p:sp>
      <p:sp>
        <p:nvSpPr>
          <p:cNvPr id="56" name="Облако 55"/>
          <p:cNvSpPr/>
          <p:nvPr/>
        </p:nvSpPr>
        <p:spPr>
          <a:xfrm>
            <a:off x="7353703" y="1379832"/>
            <a:ext cx="1577708" cy="831553"/>
          </a:xfrm>
          <a:prstGeom prst="cloud">
            <a:avLst/>
          </a:prstGeom>
          <a:solidFill>
            <a:srgbClr val="FFD9D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108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ФОИВ</a:t>
            </a:r>
            <a:endParaRPr lang="ru-RU" sz="1108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57" name="Облако 56"/>
          <p:cNvSpPr/>
          <p:nvPr/>
        </p:nvSpPr>
        <p:spPr>
          <a:xfrm>
            <a:off x="5713689" y="3194069"/>
            <a:ext cx="3117442" cy="386709"/>
          </a:xfrm>
          <a:prstGeom prst="cloud">
            <a:avLst/>
          </a:prstGeom>
          <a:solidFill>
            <a:srgbClr val="C7CAFD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015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ФОИВ</a:t>
            </a:r>
            <a:endParaRPr lang="ru-RU" sz="1015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48953" y="6095037"/>
            <a:ext cx="8782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ВСЕ ДОКУМЕНТЫ И МАТЕРИАЛЫ ФОРМИРУЮТСЯ В ЭЛЕКТРОННОМ ВИДЕ </a:t>
            </a:r>
            <a:br>
              <a:rPr lang="ru-RU" b="1" dirty="0" smtClean="0">
                <a:solidFill>
                  <a:schemeClr val="tx2"/>
                </a:solidFill>
                <a:latin typeface="Trebuchet MS" panose="020B0603020202020204" pitchFamily="34" charset="0"/>
              </a:rPr>
            </a:br>
            <a:r>
              <a:rPr lang="ru-RU" b="1" u="sng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В ГИИС «ЭЛЕКТРОННЫЙ БЮДЖЕТ»</a:t>
            </a:r>
            <a:endParaRPr lang="ru-RU" b="1" u="sng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79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61955"/>
            <a:ext cx="9144000" cy="326717"/>
          </a:xfrm>
          <a:prstGeom prst="rect">
            <a:avLst/>
          </a:prstGeom>
          <a:noFill/>
          <a:ln>
            <a:noFill/>
          </a:ln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eaLnBrk="0" hangingPunct="0">
              <a:lnSpc>
                <a:spcPct val="85000"/>
              </a:lnSpc>
              <a:defRPr sz="2000" b="1">
                <a:solidFill>
                  <a:srgbClr val="00602B"/>
                </a:solidFill>
                <a:latin typeface="Trebuchet MS" panose="020B0603020202020204" pitchFamily="34" charset="0"/>
                <a:ea typeface="+mj-ea"/>
                <a:cs typeface="Times New Roman" pitchFamily="18" charset="0"/>
              </a:defRPr>
            </a:lvl1pPr>
            <a:lvl2pPr eaLnBrk="0" hangingPunct="0">
              <a:defRPr sz="4000">
                <a:solidFill>
                  <a:schemeClr val="tx2"/>
                </a:solidFill>
                <a:latin typeface="Arial" charset="0"/>
              </a:defRPr>
            </a:lvl2pPr>
            <a:lvl3pPr eaLnBrk="0" hangingPunct="0">
              <a:defRPr sz="4000">
                <a:solidFill>
                  <a:schemeClr val="tx2"/>
                </a:solidFill>
                <a:latin typeface="Arial" charset="0"/>
              </a:defRPr>
            </a:lvl3pPr>
            <a:lvl4pPr eaLnBrk="0" hangingPunct="0">
              <a:defRPr sz="4000">
                <a:solidFill>
                  <a:schemeClr val="tx2"/>
                </a:solidFill>
                <a:latin typeface="Arial" charset="0"/>
              </a:defRPr>
            </a:lvl4pPr>
            <a:lvl5pPr eaLnBrk="0" hangingPunct="0"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r>
              <a:rPr lang="ru-RU" sz="2400" dirty="0" smtClean="0"/>
              <a:t>Типы государственных программ</a:t>
            </a:r>
            <a:endParaRPr lang="ru-RU" sz="2400" dirty="0"/>
          </a:p>
        </p:txBody>
      </p:sp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041679"/>
              </p:ext>
            </p:extLst>
          </p:nvPr>
        </p:nvGraphicFramePr>
        <p:xfrm>
          <a:off x="251520" y="1052736"/>
          <a:ext cx="8712968" cy="5751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5374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Тип /</a:t>
                      </a:r>
                    </a:p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характеристика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Государственная программа Российской Федерации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Комплексная программа</a:t>
                      </a:r>
                    </a:p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 Российской Федерации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12858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Назначение</a:t>
                      </a:r>
                      <a:endParaRPr lang="ru-RU" sz="14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достижение приоритетов и целей государственной политики в рамках </a:t>
                      </a:r>
                      <a:r>
                        <a:rPr lang="ru-RU" sz="1400" b="1" i="0" u="none" dirty="0" smtClean="0">
                          <a:solidFill>
                            <a:srgbClr val="00613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конкретной отрасли или сферы </a:t>
                      </a:r>
                      <a:r>
                        <a:rPr lang="ru-RU" sz="14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социально-экономического развития и обеспечения национальной безопасности РФ</a:t>
                      </a:r>
                      <a:endParaRPr lang="ru-RU" sz="14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достижение приоритетов и целей государственной политики </a:t>
                      </a:r>
                      <a:r>
                        <a:rPr lang="ru-RU" sz="1400" b="1" i="0" u="none" kern="1200" dirty="0" smtClean="0">
                          <a:solidFill>
                            <a:srgbClr val="00613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межотраслевого и (или) территориального характера, 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затрагивающих сферы реализации нескольких государственных программ </a:t>
                      </a:r>
                      <a:endParaRPr lang="ru-RU" sz="1400" b="0" i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4296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 мероприятий</a:t>
                      </a:r>
                      <a:endParaRPr lang="ru-RU" sz="14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включаются направления деятельности федеральных государственных органов и (или) иных главных распорядителей средств федерального бюджета и бюджетов государственных внебюджетных фондов Российской Федерации, </a:t>
                      </a:r>
                      <a:r>
                        <a:rPr lang="ru-RU" sz="1400" b="1" i="0" u="none" kern="1200" dirty="0" smtClean="0">
                          <a:solidFill>
                            <a:srgbClr val="00613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исключением «непрограммных» направлений деятельности</a:t>
                      </a:r>
                      <a:endParaRPr lang="ru-RU" sz="1400" b="1" i="0" u="none" dirty="0">
                        <a:solidFill>
                          <a:srgbClr val="00613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i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включаются направления деятельности федеральных государственных органов и (или) иных главных распорядителей средств федерального бюджета и бюджетов государственных внебюджетных фондов Российской Федерации, </a:t>
                      </a:r>
                      <a:r>
                        <a:rPr lang="ru-RU" sz="1400" b="1" i="0" u="none" kern="1200" dirty="0" smtClean="0">
                          <a:solidFill>
                            <a:srgbClr val="00613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исключением «непрограммных» направлений деятельности</a:t>
                      </a:r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i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kern="1200" dirty="0" smtClean="0">
                          <a:solidFill>
                            <a:srgbClr val="00613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собственные</a:t>
                      </a:r>
                      <a:r>
                        <a:rPr lang="ru-RU" sz="1400" b="1" i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мероприятия, специфические для развития территории + </a:t>
                      </a:r>
                      <a:r>
                        <a:rPr lang="ru-RU" sz="1400" b="1" i="0" kern="1200" baseline="0" dirty="0" smtClean="0">
                          <a:solidFill>
                            <a:srgbClr val="00613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аналитически включаются </a:t>
                      </a:r>
                      <a:r>
                        <a:rPr lang="ru-RU" sz="1400" b="1" i="0" u="none" kern="1200" baseline="0" dirty="0" smtClean="0">
                          <a:solidFill>
                            <a:srgbClr val="00613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мероприятия, </a:t>
                      </a:r>
                      <a:r>
                        <a:rPr lang="ru-RU" sz="1400" b="0" i="0" u="non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ru-RU" sz="1400" b="0" i="0" u="none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оответствующие сферам (отраслям) реализации </a:t>
                      </a:r>
                      <a:r>
                        <a:rPr lang="ru-RU" sz="1400" b="1" i="0" u="none" kern="1200" dirty="0" smtClean="0">
                          <a:solidFill>
                            <a:srgbClr val="00613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государственных программ</a:t>
                      </a:r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1" i="0" u="sng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5090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Примеры</a:t>
                      </a:r>
                      <a:endParaRPr lang="ru-RU" sz="14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ГП «Развитие здравоохранения»,</a:t>
                      </a:r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ГП «Развитие образования»,</a:t>
                      </a:r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ГП «Космическая деятельность России»</a:t>
                      </a: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ГП «Социально-экономическое развитие Калининградской области», </a:t>
                      </a:r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ГП «Содействие международному развитию»</a:t>
                      </a: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3387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26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Заголовок 1"/>
          <p:cNvSpPr txBox="1">
            <a:spLocks/>
          </p:cNvSpPr>
          <p:nvPr/>
        </p:nvSpPr>
        <p:spPr bwMode="auto">
          <a:xfrm>
            <a:off x="0" y="660282"/>
            <a:ext cx="9144000" cy="39245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eaLnBrk="1" hangingPunct="1"/>
            <a:r>
              <a:rPr lang="ru-RU" sz="2400" b="1" dirty="0" smtClean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Типы государственных программ </a:t>
            </a:r>
            <a:r>
              <a:rPr lang="ru-RU" sz="2000" b="1" i="1" dirty="0" smtClean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(продолжение) </a:t>
            </a:r>
            <a:endParaRPr lang="ru-RU" sz="2000" b="1" i="1" dirty="0">
              <a:solidFill>
                <a:srgbClr val="C00000"/>
              </a:solidFill>
              <a:latin typeface="Trebuchet MS" panose="020B0603020202020204" pitchFamily="34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60" name="Таблица 59"/>
          <p:cNvGraphicFramePr>
            <a:graphicFrameLocks noGrp="1"/>
          </p:cNvGraphicFramePr>
          <p:nvPr>
            <p:extLst/>
          </p:nvPr>
        </p:nvGraphicFramePr>
        <p:xfrm>
          <a:off x="500716" y="1495558"/>
          <a:ext cx="8176722" cy="33471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5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72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14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13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47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90319">
                <a:tc>
                  <a:txBody>
                    <a:bodyPr/>
                    <a:lstStyle/>
                    <a:p>
                      <a:endParaRPr lang="ru-RU" sz="1200" b="1" dirty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i="1" dirty="0" smtClean="0">
                        <a:solidFill>
                          <a:srgbClr val="FF000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i="1" dirty="0" smtClean="0">
                        <a:solidFill>
                          <a:srgbClr val="FF000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300" b="1" dirty="0">
                        <a:solidFill>
                          <a:schemeClr val="bg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300" b="1" dirty="0">
                        <a:solidFill>
                          <a:schemeClr val="bg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300" b="1" dirty="0">
                        <a:solidFill>
                          <a:schemeClr val="bg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860">
                <a:tc>
                  <a:txBody>
                    <a:bodyPr/>
                    <a:lstStyle/>
                    <a:p>
                      <a:endParaRPr lang="ru-RU" sz="1200" b="1" dirty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i="1" kern="1200" dirty="0" smtClean="0">
                        <a:solidFill>
                          <a:schemeClr val="bg1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Образование</a:t>
                      </a:r>
                      <a:endParaRPr lang="ru-RU" sz="1100" b="0" i="1" dirty="0" smtClean="0">
                        <a:solidFill>
                          <a:schemeClr val="bg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baseline="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Здравоохранение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Социальная поддержка</a:t>
                      </a:r>
                      <a:endParaRPr lang="ru-RU" sz="1100" b="0" i="1" dirty="0">
                        <a:solidFill>
                          <a:schemeClr val="bg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Жильё</a:t>
                      </a:r>
                      <a:endParaRPr lang="ru-RU" sz="1100" b="0" i="1" dirty="0">
                        <a:solidFill>
                          <a:schemeClr val="bg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221">
                <a:tc row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i="1" dirty="0" smtClean="0">
                        <a:solidFill>
                          <a:srgbClr val="FF000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vert="vert27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 smtClean="0">
                          <a:latin typeface="Trebuchet MS" panose="020B0603020202020204" pitchFamily="34" charset="0"/>
                        </a:rPr>
                        <a:t>Демография</a:t>
                      </a:r>
                      <a:endParaRPr lang="ru-RU" sz="1200" b="1" dirty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rebuchet MS" panose="020B0603020202020204" pitchFamily="34" charset="0"/>
                        </a:rPr>
                        <a:t>ФП</a:t>
                      </a:r>
                      <a:endParaRPr lang="ru-RU" sz="1100" b="1" dirty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pattFill prst="wdUpDiag">
                      <a:fgClr>
                        <a:srgbClr val="ADEB9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rebuchet MS" panose="020B0603020202020204" pitchFamily="34" charset="0"/>
                        </a:rPr>
                        <a:t>ФП</a:t>
                      </a:r>
                      <a:endParaRPr lang="ru-RU" sz="1100" dirty="0" smtClean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pattFill prst="wdUpDiag">
                      <a:fgClr>
                        <a:srgbClr val="ADEB9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rebuchet MS" panose="020B0603020202020204" pitchFamily="34" charset="0"/>
                        </a:rPr>
                        <a:t>ФП</a:t>
                      </a:r>
                      <a:endParaRPr lang="ru-RU" sz="1100" dirty="0" smtClean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pattFill prst="wdUpDiag">
                      <a:fgClr>
                        <a:srgbClr val="ADEB9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ФП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84406" marR="84406" marT="42203" marB="42203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pattFill prst="wdUpDiag">
                      <a:fgClr>
                        <a:srgbClr val="ADEB9F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166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b="1" dirty="0" smtClean="0">
                        <a:latin typeface="Trebuchet MS" panose="020B0603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rebuchet MS" panose="020B0603020202020204" pitchFamily="34" charset="0"/>
                        </a:rPr>
                        <a:t>Развитие сельских территорий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rebuchet MS" panose="020B0603020202020204" pitchFamily="34" charset="0"/>
                        </a:rPr>
                        <a:t>ВП</a:t>
                      </a:r>
                      <a:endParaRPr lang="ru-RU" sz="1100" dirty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Trebuchet MS" panose="020B0603020202020204" pitchFamily="34" charset="0"/>
                        </a:rPr>
                        <a:t>ФП</a:t>
                      </a:r>
                      <a:endParaRPr lang="ru-RU" sz="1100" dirty="0" smtClean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pattFill prst="wdUpDiag">
                      <a:fgClr>
                        <a:srgbClr val="BEBFD8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rebuchet MS" panose="020B0603020202020204" pitchFamily="34" charset="0"/>
                        </a:rPr>
                        <a:t>КПМ</a:t>
                      </a:r>
                      <a:endParaRPr lang="ru-RU" sz="1100" dirty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rebuchet MS" panose="020B0603020202020204" pitchFamily="34" charset="0"/>
                        </a:rPr>
                        <a:t>ФП</a:t>
                      </a:r>
                      <a:endParaRPr lang="ru-RU" sz="1100" b="1" dirty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pattFill prst="wdUpDiag">
                      <a:fgClr>
                        <a:srgbClr val="FFFF99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166">
                <a:tc vMerge="1">
                  <a:txBody>
                    <a:bodyPr/>
                    <a:lstStyle/>
                    <a:p>
                      <a:pPr algn="ctr"/>
                      <a:endParaRPr lang="ru-RU" sz="1300" b="1" dirty="0">
                        <a:latin typeface="Trebuchet MS" panose="020B0603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rebuchet MS" panose="020B0603020202020204" pitchFamily="34" charset="0"/>
                        </a:rPr>
                        <a:t>Социально-экономическое</a:t>
                      </a:r>
                      <a:r>
                        <a:rPr lang="ru-RU" sz="1200" b="1" baseline="0" dirty="0" smtClean="0">
                          <a:latin typeface="Trebuchet MS" panose="020B0603020202020204" pitchFamily="34" charset="0"/>
                        </a:rPr>
                        <a:t> развитие Д</a:t>
                      </a:r>
                      <a:r>
                        <a:rPr lang="ru-RU" sz="1200" b="1" dirty="0" smtClean="0">
                          <a:latin typeface="Trebuchet MS" panose="020B0603020202020204" pitchFamily="34" charset="0"/>
                        </a:rPr>
                        <a:t>альнего Востока</a:t>
                      </a:r>
                      <a:endParaRPr lang="ru-RU" sz="1200" b="1" dirty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rebuchet MS" panose="020B0603020202020204" pitchFamily="34" charset="0"/>
                        </a:rPr>
                        <a:t>ФП</a:t>
                      </a:r>
                      <a:endParaRPr lang="ru-RU" sz="1100" dirty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60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pattFill prst="wdUpDiag">
                      <a:fgClr>
                        <a:srgbClr val="EDD3D3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rebuchet MS" panose="020B0603020202020204" pitchFamily="34" charset="0"/>
                        </a:rPr>
                        <a:t>ВП</a:t>
                      </a:r>
                      <a:endParaRPr lang="ru-RU" sz="1100" dirty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latin typeface="Trebuchet MS" panose="020B0603020202020204" pitchFamily="34" charset="0"/>
                      </a:endParaRPr>
                    </a:p>
                  </a:txBody>
                  <a:tcPr>
                    <a:pattFill prst="wdUpDiag">
                      <a:fgClr>
                        <a:srgbClr val="D5F4FF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48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b="1" dirty="0" smtClean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rebuchet MS" panose="020B0603020202020204" pitchFamily="34" charset="0"/>
                        </a:rPr>
                        <a:t>…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rebuchet MS" panose="020B0603020202020204" pitchFamily="34" charset="0"/>
                        </a:rPr>
                        <a:t>КПМ</a:t>
                      </a:r>
                      <a:endParaRPr lang="ru-RU" sz="1100" dirty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rebuchet MS" panose="020B0603020202020204" pitchFamily="34" charset="0"/>
                        </a:rPr>
                        <a:t>ВП</a:t>
                      </a:r>
                      <a:endParaRPr lang="ru-RU" sz="1100" dirty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rebuchet MS" panose="020B0603020202020204" pitchFamily="34" charset="0"/>
                        </a:rPr>
                        <a:t>ФП</a:t>
                      </a:r>
                      <a:endParaRPr lang="ru-RU" sz="1100" dirty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160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221">
                <a:tc vMerge="1"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Trebuchet MS" panose="020B06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rebuchet MS" panose="020B0603020202020204" pitchFamily="34" charset="0"/>
                        </a:rPr>
                        <a:t>…</a:t>
                      </a:r>
                      <a:endParaRPr lang="ru-RU" sz="1500" b="1" dirty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rebuchet MS" panose="020B0603020202020204" pitchFamily="34" charset="0"/>
                        </a:rPr>
                        <a:t>ФП</a:t>
                      </a:r>
                      <a:endParaRPr lang="ru-RU" sz="1100" dirty="0" smtClean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pattFill prst="wdUpDiag">
                      <a:fgClr>
                        <a:srgbClr val="FF9D5B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rebuchet MS" panose="020B0603020202020204" pitchFamily="34" charset="0"/>
                        </a:rPr>
                        <a:t>ВП</a:t>
                      </a:r>
                    </a:p>
                  </a:txBody>
                  <a:tcPr marL="84406" marR="84406" marT="42203" marB="4220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rebuchet MS" panose="020B0603020202020204" pitchFamily="34" charset="0"/>
                        </a:rPr>
                        <a:t>ФП</a:t>
                      </a:r>
                    </a:p>
                  </a:txBody>
                  <a:tcPr marL="84406" marR="84406" marT="42203" marB="4220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rebuchet MS" panose="020B0603020202020204" pitchFamily="34" charset="0"/>
                        </a:rPr>
                        <a:t>ФП</a:t>
                      </a:r>
                      <a:endParaRPr lang="ru-RU" sz="1200" b="1" dirty="0" smtClean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pattFill prst="wdUpDiag">
                      <a:fgClr>
                        <a:srgbClr val="FFFF99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22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i="1" dirty="0" smtClean="0">
                        <a:solidFill>
                          <a:srgbClr val="FF000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rebuchet MS" panose="020B0603020202020204" pitchFamily="34" charset="0"/>
                        </a:rPr>
                        <a:t>…</a:t>
                      </a:r>
                      <a:endParaRPr lang="ru-RU" sz="1500" b="1" dirty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Trebuchet MS" panose="020B0603020202020204" pitchFamily="34" charset="0"/>
                        </a:rPr>
                        <a:t>ФП</a:t>
                      </a:r>
                      <a:endParaRPr lang="ru-RU" sz="1100" dirty="0" smtClean="0">
                        <a:latin typeface="Trebuchet MS" panose="020B0603020202020204" pitchFamily="34" charset="0"/>
                      </a:endParaRPr>
                    </a:p>
                  </a:txBody>
                  <a:tcPr marL="84406" marR="84406" marT="42203" marB="42203" anchor="ctr">
                    <a:pattFill prst="wdUpDiag">
                      <a:fgClr>
                        <a:srgbClr val="FF9D5B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rebuchet MS" panose="020B0603020202020204" pitchFamily="34" charset="0"/>
                        </a:rPr>
                        <a:t>ФП</a:t>
                      </a:r>
                    </a:p>
                  </a:txBody>
                  <a:tcPr marL="84406" marR="84406" marT="42203" marB="42203" anchor="ctr">
                    <a:pattFill prst="wdUpDiag">
                      <a:fgClr>
                        <a:srgbClr val="BEBFD8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rebuchet MS" panose="020B0603020202020204" pitchFamily="34" charset="0"/>
                        </a:rPr>
                        <a:t>ВП</a:t>
                      </a:r>
                    </a:p>
                  </a:txBody>
                  <a:tcPr marL="84406" marR="84406" marT="42203" marB="4220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rebuchet MS" panose="020B0603020202020204" pitchFamily="34" charset="0"/>
                        </a:rPr>
                        <a:t>КПМ</a:t>
                      </a:r>
                    </a:p>
                  </a:txBody>
                  <a:tcPr marL="84406" marR="84406" marT="42203" marB="42203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3224733" y="2582415"/>
            <a:ext cx="128346" cy="205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923" b="1" dirty="0">
                <a:latin typeface="Trebuchet MS" panose="020B0603020202020204" pitchFamily="34" charset="0"/>
              </a:rPr>
              <a:t>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215600" y="4172070"/>
            <a:ext cx="128346" cy="205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923" b="1" dirty="0">
                <a:latin typeface="Trebuchet MS" panose="020B0603020202020204" pitchFamily="34" charset="0"/>
              </a:rPr>
              <a:t>2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583542" y="2962247"/>
            <a:ext cx="128346" cy="205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923" b="1" dirty="0">
                <a:latin typeface="Trebuchet MS" panose="020B0603020202020204" pitchFamily="34" charset="0"/>
              </a:rPr>
              <a:t>3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83542" y="4527603"/>
            <a:ext cx="128346" cy="205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923" b="1" dirty="0">
                <a:latin typeface="Trebuchet MS" panose="020B0603020202020204" pitchFamily="34" charset="0"/>
              </a:rPr>
              <a:t>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432888" y="2964653"/>
            <a:ext cx="128346" cy="205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923" b="1" dirty="0">
                <a:latin typeface="Trebuchet MS" panose="020B0603020202020204" pitchFamily="34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00716" y="5177922"/>
            <a:ext cx="8176722" cy="1203406"/>
          </a:xfrm>
          <a:prstGeom prst="rect">
            <a:avLst/>
          </a:prstGeom>
          <a:noFill/>
          <a:ln>
            <a:solidFill>
              <a:srgbClr val="006131"/>
            </a:solidFill>
          </a:ln>
        </p:spPr>
        <p:txBody>
          <a:bodyPr wrap="square" rtlCol="0">
            <a:spAutoFit/>
          </a:bodyPr>
          <a:lstStyle/>
          <a:p>
            <a:pPr marL="263776" indent="-263776" algn="just">
              <a:lnSpc>
                <a:spcPct val="80000"/>
              </a:lnSpc>
              <a:spcAft>
                <a:spcPts val="554"/>
              </a:spcAft>
              <a:buFont typeface="Wingdings" panose="05000000000000000000" pitchFamily="2" charset="2"/>
              <a:buChar char="Ø"/>
            </a:pPr>
            <a:r>
              <a:rPr lang="ru-RU" sz="1400" b="1" dirty="0" smtClean="0">
                <a:latin typeface="Trebuchet MS" panose="020B0603020202020204" pitchFamily="34" charset="0"/>
              </a:rPr>
              <a:t>Управление мероприятиями государственной программы осуществляется при участии ее </a:t>
            </a:r>
            <a:r>
              <a:rPr lang="ru-RU" sz="1400" b="1" dirty="0" smtClean="0">
                <a:solidFill>
                  <a:srgbClr val="006131"/>
                </a:solidFill>
                <a:latin typeface="Trebuchet MS" panose="020B0603020202020204" pitchFamily="34" charset="0"/>
              </a:rPr>
              <a:t>ответственного исполнителя.</a:t>
            </a:r>
          </a:p>
          <a:p>
            <a:pPr marL="263776" indent="-263776" algn="just">
              <a:lnSpc>
                <a:spcPct val="80000"/>
              </a:lnSpc>
              <a:spcAft>
                <a:spcPts val="554"/>
              </a:spcAft>
              <a:buFont typeface="Wingdings" panose="05000000000000000000" pitchFamily="2" charset="2"/>
              <a:buChar char="Ø"/>
            </a:pPr>
            <a:r>
              <a:rPr lang="ru-RU" sz="1400" b="1" dirty="0" smtClean="0">
                <a:latin typeface="Trebuchet MS" panose="020B0603020202020204" pitchFamily="34" charset="0"/>
              </a:rPr>
              <a:t>В </a:t>
            </a:r>
            <a:r>
              <a:rPr lang="ru-RU" sz="1400" b="1" dirty="0">
                <a:latin typeface="Trebuchet MS" panose="020B0603020202020204" pitchFamily="34" charset="0"/>
              </a:rPr>
              <a:t>случае если мероприятие государственной программы относится также к сфере реализации комплексной (межотраслевой) программы, то управленческие решения в отношении него принимаются с учетом </a:t>
            </a:r>
            <a:r>
              <a:rPr lang="ru-RU" sz="1400" b="1" u="sng" dirty="0">
                <a:solidFill>
                  <a:srgbClr val="006131"/>
                </a:solidFill>
                <a:latin typeface="Trebuchet MS" panose="020B0603020202020204" pitchFamily="34" charset="0"/>
              </a:rPr>
              <a:t>«правила двух ключей»</a:t>
            </a:r>
            <a:r>
              <a:rPr lang="ru-RU" sz="1400" b="1" dirty="0">
                <a:solidFill>
                  <a:srgbClr val="006131"/>
                </a:solidFill>
                <a:latin typeface="Trebuchet MS" panose="020B0603020202020204" pitchFamily="34" charset="0"/>
              </a:rPr>
              <a:t> </a:t>
            </a:r>
            <a:r>
              <a:rPr lang="ru-RU" sz="1400" b="1" dirty="0">
                <a:latin typeface="Trebuchet MS" panose="020B0603020202020204" pitchFamily="34" charset="0"/>
              </a:rPr>
              <a:t>при участии </a:t>
            </a:r>
            <a:r>
              <a:rPr lang="ru-RU" sz="1400" b="1" dirty="0">
                <a:solidFill>
                  <a:srgbClr val="006131"/>
                </a:solidFill>
                <a:latin typeface="Trebuchet MS" panose="020B0603020202020204" pitchFamily="34" charset="0"/>
              </a:rPr>
              <a:t>ответственного исполнителя комплексной программы</a:t>
            </a:r>
            <a:r>
              <a:rPr lang="ru-RU" sz="1200" b="1" dirty="0" smtClean="0">
                <a:solidFill>
                  <a:srgbClr val="006131"/>
                </a:solidFill>
                <a:latin typeface="Trebuchet MS" panose="020B0603020202020204" pitchFamily="34" charset="0"/>
              </a:rPr>
              <a:t>.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3650319" y="1408610"/>
            <a:ext cx="4572000" cy="29117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92" i="1" dirty="0">
                <a:solidFill>
                  <a:srgbClr val="C00000"/>
                </a:solidFill>
                <a:latin typeface="Trebuchet MS" panose="020B0603020202020204" pitchFamily="34" charset="0"/>
              </a:rPr>
              <a:t>государственные программы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95536" y="2054084"/>
            <a:ext cx="383503" cy="3413872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pPr algn="ctr">
              <a:defRPr/>
            </a:pPr>
            <a:r>
              <a:rPr lang="ru-RU" sz="1292" i="1" dirty="0">
                <a:solidFill>
                  <a:srgbClr val="C00000"/>
                </a:solidFill>
                <a:latin typeface="Trebuchet MS" panose="020B0603020202020204" pitchFamily="34" charset="0"/>
              </a:rPr>
              <a:t>комплексные </a:t>
            </a:r>
            <a:r>
              <a:rPr lang="ru-RU" sz="1292" i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программы</a:t>
            </a:r>
            <a:endParaRPr lang="ru-RU" sz="1292" i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69" name="Левая фигурная скобка 68"/>
          <p:cNvSpPr/>
          <p:nvPr/>
        </p:nvSpPr>
        <p:spPr>
          <a:xfrm>
            <a:off x="716301" y="2566558"/>
            <a:ext cx="135411" cy="2272663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662" dirty="0"/>
          </a:p>
        </p:txBody>
      </p:sp>
      <p:sp>
        <p:nvSpPr>
          <p:cNvPr id="70" name="Левая фигурная скобка 69"/>
          <p:cNvSpPr/>
          <p:nvPr/>
        </p:nvSpPr>
        <p:spPr>
          <a:xfrm rot="5400000">
            <a:off x="5868449" y="-1031739"/>
            <a:ext cx="121674" cy="546793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662" dirty="0"/>
          </a:p>
        </p:txBody>
      </p:sp>
      <p:sp>
        <p:nvSpPr>
          <p:cNvPr id="71" name="TextBox 70"/>
          <p:cNvSpPr txBox="1"/>
          <p:nvPr/>
        </p:nvSpPr>
        <p:spPr>
          <a:xfrm>
            <a:off x="2179182" y="1837422"/>
            <a:ext cx="1042663" cy="433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8" b="1" dirty="0">
                <a:solidFill>
                  <a:schemeClr val="bg1"/>
                </a:solidFill>
                <a:latin typeface="Trebuchet MS" panose="020B0603020202020204" pitchFamily="34" charset="0"/>
              </a:rPr>
              <a:t>отраслевые </a:t>
            </a:r>
            <a:r>
              <a:rPr lang="ru-RU" sz="1108" dirty="0">
                <a:solidFill>
                  <a:schemeClr val="bg1"/>
                </a:solidFill>
                <a:latin typeface="Trebuchet MS" panose="020B0603020202020204" pitchFamily="34" charset="0"/>
              </a:rPr>
              <a:t>направления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851712" y="2140406"/>
            <a:ext cx="1327470" cy="433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8" b="1" dirty="0">
                <a:solidFill>
                  <a:schemeClr val="bg1"/>
                </a:solidFill>
                <a:latin typeface="Trebuchet MS" panose="020B0603020202020204" pitchFamily="34" charset="0"/>
              </a:rPr>
              <a:t>межотраслевые </a:t>
            </a:r>
            <a:r>
              <a:rPr lang="ru-RU" sz="1108" dirty="0">
                <a:solidFill>
                  <a:schemeClr val="bg1"/>
                </a:solidFill>
                <a:latin typeface="Trebuchet MS" panose="020B0603020202020204" pitchFamily="34" charset="0"/>
              </a:rPr>
              <a:t>направления</a:t>
            </a:r>
          </a:p>
        </p:txBody>
      </p:sp>
    </p:spTree>
    <p:extLst>
      <p:ext uri="{BB962C8B-B14F-4D97-AF65-F5344CB8AC3E}">
        <p14:creationId xmlns:p14="http://schemas.microsoft.com/office/powerpoint/2010/main" val="380761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Заголовок 1"/>
          <p:cNvSpPr txBox="1">
            <a:spLocks/>
          </p:cNvSpPr>
          <p:nvPr/>
        </p:nvSpPr>
        <p:spPr bwMode="auto">
          <a:xfrm>
            <a:off x="-16346" y="476672"/>
            <a:ext cx="9144000" cy="3083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ru-RU" sz="2400" b="1" dirty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Типы структурных элементов </a:t>
            </a:r>
            <a:r>
              <a:rPr lang="ru-RU" sz="2400" b="1" dirty="0" smtClean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государственной программы</a:t>
            </a:r>
            <a:endParaRPr lang="ru-RU" sz="2400" b="1" i="1" dirty="0">
              <a:solidFill>
                <a:srgbClr val="00602B"/>
              </a:solidFill>
              <a:latin typeface="Trebuchet MS" panose="020B0603020202020204" pitchFamily="34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107505" y="1000783"/>
          <a:ext cx="8928991" cy="5740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1415595675"/>
                    </a:ext>
                  </a:extLst>
                </a:gridCol>
                <a:gridCol w="27363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032">
                <a:tc rowSpan="2"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Характеристика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Проектная часть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Процессная часть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040">
                <a:tc vMerge="1">
                  <a:txBody>
                    <a:bodyPr/>
                    <a:lstStyle/>
                    <a:p>
                      <a:pPr algn="ctr">
                        <a:lnSpc>
                          <a:spcPct val="79000"/>
                        </a:lnSpc>
                        <a:spcAft>
                          <a:spcPts val="600"/>
                        </a:spcAft>
                      </a:pPr>
                      <a:endParaRPr lang="ru-RU" sz="1000" b="0" i="0" dirty="0">
                        <a:solidFill>
                          <a:schemeClr val="bg1"/>
                        </a:solidFill>
                        <a:latin typeface="Century" panose="020406040505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Федеральные </a:t>
                      </a:r>
                      <a:r>
                        <a:rPr lang="ru-RU" sz="1200" b="1" i="0" baseline="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проекты (ФП)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0" kern="120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Ведомственные проекты</a:t>
                      </a:r>
                      <a:r>
                        <a:rPr lang="ru-RU" sz="1200" b="1" i="0" kern="1200" baseline="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kern="120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(ВП)</a:t>
                      </a:r>
                      <a:endParaRPr lang="ru-RU" sz="1200" b="1" i="0" kern="1200" dirty="0">
                        <a:solidFill>
                          <a:schemeClr val="bg1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Комплексы</a:t>
                      </a:r>
                      <a:r>
                        <a:rPr lang="ru-RU" sz="1200" b="1" i="0" baseline="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 п</a:t>
                      </a:r>
                      <a:r>
                        <a:rPr lang="ru-RU" sz="1200" b="1" i="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роцессных мероприятий </a:t>
                      </a:r>
                      <a:r>
                        <a:rPr lang="ru-RU" sz="1200" b="1" i="0" baseline="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(КПМ)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i="0" dirty="0">
                          <a:latin typeface="Trebuchet MS" panose="020B0603020202020204" pitchFamily="34" charset="0"/>
                        </a:rPr>
                        <a:t>Характер мероприятий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ограничены </a:t>
                      </a:r>
                      <a:r>
                        <a:rPr lang="ru-RU" sz="1100" b="0" i="0" kern="1200" baseline="0" dirty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по </a:t>
                      </a:r>
                      <a: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срокам реализации;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приводят к: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1" dirty="0" smtClean="0">
                          <a:latin typeface="Trebuchet MS" panose="020B0603020202020204" pitchFamily="34" charset="0"/>
                        </a:rPr>
                        <a:t>- новым</a:t>
                      </a:r>
                      <a:r>
                        <a:rPr lang="ru-RU" sz="1100" b="0" i="0" dirty="0" smtClean="0">
                          <a:latin typeface="Trebuchet MS" panose="020B0603020202020204" pitchFamily="34" charset="0"/>
                        </a:rPr>
                        <a:t> (уникальным) результатам;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- качественному </a:t>
                      </a:r>
                      <a:r>
                        <a:rPr lang="ru-RU" sz="1100" b="0" i="1" baseline="0" dirty="0">
                          <a:latin typeface="Trebuchet MS" panose="020B0603020202020204" pitchFamily="34" charset="0"/>
                        </a:rPr>
                        <a:t>изменению</a:t>
                      </a:r>
                      <a:r>
                        <a:rPr lang="ru-RU" sz="1100" b="0" i="0" baseline="0" dirty="0"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процессов;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- значительному </a:t>
                      </a:r>
                      <a:r>
                        <a:rPr lang="ru-RU" sz="1100" b="0" i="1" baseline="0" dirty="0" smtClean="0">
                          <a:latin typeface="Trebuchet MS" panose="020B0603020202020204" pitchFamily="34" charset="0"/>
                        </a:rPr>
                        <a:t>прорыву</a:t>
                      </a: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 в достижении </a:t>
                      </a:r>
                      <a:b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</a:b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значений результатов процессов;</a:t>
                      </a:r>
                      <a:endParaRPr lang="ru-RU" sz="1100" b="0" i="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ru-RU" sz="1100" b="0" i="0" dirty="0" smtClean="0">
                          <a:latin typeface="Trebuchet MS" panose="020B0603020202020204" pitchFamily="34" charset="0"/>
                        </a:rPr>
                        <a:t>непрерывные </a:t>
                      </a:r>
                      <a:r>
                        <a:rPr lang="ru-RU" sz="1100" b="0" i="0" dirty="0">
                          <a:latin typeface="Trebuchet MS" panose="020B0603020202020204" pitchFamily="34" charset="0"/>
                        </a:rPr>
                        <a:t>или постоянно возобновляемые</a:t>
                      </a:r>
                      <a:r>
                        <a:rPr lang="ru-RU" sz="1100" b="0" i="0" dirty="0" smtClean="0">
                          <a:latin typeface="Trebuchet MS" panose="020B0603020202020204" pitchFamily="34" charset="0"/>
                        </a:rPr>
                        <a:t>;</a:t>
                      </a:r>
                    </a:p>
                    <a:p>
                      <a:pPr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ru-RU" sz="1100" b="0" i="0" dirty="0" smtClean="0"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ru-RU" sz="1100" b="0" i="0" dirty="0">
                          <a:latin typeface="Trebuchet MS" panose="020B0603020202020204" pitchFamily="34" charset="0"/>
                        </a:rPr>
                        <a:t>реализуются в соответствии с устоявшимися </a:t>
                      </a:r>
                      <a:r>
                        <a:rPr lang="ru-RU" sz="1100" b="0" i="0" dirty="0" smtClean="0">
                          <a:latin typeface="Trebuchet MS" panose="020B0603020202020204" pitchFamily="34" charset="0"/>
                        </a:rPr>
                        <a:t>процедурами;</a:t>
                      </a:r>
                      <a:endParaRPr lang="ru-RU" sz="1100" b="0" i="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5212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i="0" kern="120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Специфика</a:t>
                      </a:r>
                      <a:r>
                        <a:rPr lang="ru-RU" sz="1100" b="1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1" i="0" kern="120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мероприятий</a:t>
                      </a:r>
                      <a:endParaRPr lang="ru-RU" sz="1100" b="1" i="0" kern="1200" dirty="0">
                        <a:solidFill>
                          <a:schemeClr val="dk1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marR="0" lvl="0" indent="-90488" algn="just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капитальное строительство </a:t>
                      </a:r>
                      <a:br>
                        <a:rPr lang="ru-RU" sz="1100" kern="120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</a:b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≥ 3 млрд. рублей;</a:t>
                      </a:r>
                    </a:p>
                    <a:p>
                      <a:pPr marL="90488" marR="0" lvl="0" indent="-90488" algn="just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субсидии, иные МБТ субъектам РФ;</a:t>
                      </a:r>
                    </a:p>
                    <a:p>
                      <a:pPr marL="90488" marR="0" lvl="0" indent="-90488" algn="just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субсидии юридическим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лицам;</a:t>
                      </a:r>
                    </a:p>
                    <a:p>
                      <a:pPr marL="90488" marR="0" lvl="0" indent="-90488" algn="just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совершенствование государственной политики и законодательства;</a:t>
                      </a:r>
                    </a:p>
                    <a:p>
                      <a:pPr marL="90488" marR="0" lvl="0" indent="-90488" algn="just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налоговые расходы (стимулирующие);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-90488" algn="just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latin typeface="Trebuchet MS" panose="020B0603020202020204" pitchFamily="34" charset="0"/>
                        </a:rPr>
                        <a:t>капитальное строительство &lt; 3 млрд. рублей; </a:t>
                      </a:r>
                    </a:p>
                    <a:p>
                      <a:pPr marL="90488" indent="-90488" algn="just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latin typeface="Trebuchet MS" panose="020B0603020202020204" pitchFamily="34" charset="0"/>
                        </a:rPr>
                        <a:t>создание</a:t>
                      </a:r>
                      <a:r>
                        <a:rPr lang="ru-RU" sz="1100" baseline="0" dirty="0" smtClean="0">
                          <a:latin typeface="Trebuchet MS" panose="020B0603020202020204" pitchFamily="34" charset="0"/>
                        </a:rPr>
                        <a:t> и развитие </a:t>
                      </a:r>
                      <a:r>
                        <a:rPr lang="en-US" sz="1100" baseline="0" dirty="0" smtClean="0">
                          <a:latin typeface="Trebuchet MS" panose="020B0603020202020204" pitchFamily="34" charset="0"/>
                        </a:rPr>
                        <a:t>IT-</a:t>
                      </a:r>
                      <a:r>
                        <a:rPr lang="ru-RU" sz="1100" baseline="0" dirty="0" smtClean="0">
                          <a:latin typeface="Trebuchet MS" panose="020B0603020202020204" pitchFamily="34" charset="0"/>
                        </a:rPr>
                        <a:t>систем;</a:t>
                      </a:r>
                    </a:p>
                    <a:p>
                      <a:pPr marL="90488" indent="-90488" algn="just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FontTx/>
                        <a:buChar char="-"/>
                      </a:pPr>
                      <a:r>
                        <a:rPr lang="ru-RU" sz="1100" baseline="0" dirty="0" smtClean="0">
                          <a:latin typeface="Trebuchet MS" panose="020B0603020202020204" pitchFamily="34" charset="0"/>
                        </a:rPr>
                        <a:t>НИОКР;</a:t>
                      </a:r>
                    </a:p>
                    <a:p>
                      <a:pPr marL="90488" indent="-90488" algn="just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FontTx/>
                        <a:buChar char="-"/>
                      </a:pPr>
                      <a:r>
                        <a:rPr lang="ru-RU" sz="1100" baseline="0" dirty="0" smtClean="0">
                          <a:latin typeface="Trebuchet MS" panose="020B0603020202020204" pitchFamily="34" charset="0"/>
                        </a:rPr>
                        <a:t>совершенствование нормативной базы (акты Правительства, ведомственные акты);</a:t>
                      </a:r>
                    </a:p>
                    <a:p>
                      <a:pPr marL="90488" indent="-90488" algn="just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FontTx/>
                        <a:buChar char="-"/>
                      </a:pPr>
                      <a:r>
                        <a:rPr lang="ru-RU" sz="1100" baseline="0" dirty="0" smtClean="0">
                          <a:latin typeface="Trebuchet MS" panose="020B0603020202020204" pitchFamily="34" charset="0"/>
                        </a:rPr>
                        <a:t>отдельные целевые субсидии государственным учреждениям;</a:t>
                      </a:r>
                      <a:endParaRPr lang="ru-RU" sz="110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2800" indent="-172800" algn="just" defTabSz="914400" rtl="0" eaLnBrk="1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FontTx/>
                        <a:buChar char="-"/>
                      </a:pPr>
                      <a: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госзадания;</a:t>
                      </a:r>
                    </a:p>
                    <a:p>
                      <a:pPr marL="172800" indent="-172800" algn="just" defTabSz="914400" rtl="0" eaLnBrk="1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FontTx/>
                        <a:buChar char="-"/>
                      </a:pPr>
                      <a: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субвенции;</a:t>
                      </a:r>
                    </a:p>
                    <a:p>
                      <a:pPr marL="172800" indent="-172800" algn="just" defTabSz="914400" rtl="0" eaLnBrk="1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FontTx/>
                        <a:buChar char="-"/>
                      </a:pPr>
                      <a: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дотация на выравнивание бюджетной обеспеченности;</a:t>
                      </a:r>
                    </a:p>
                    <a:p>
                      <a:pPr marL="172800" indent="-172800" algn="just" defTabSz="914400" rtl="0" eaLnBrk="1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FontTx/>
                        <a:buChar char="-"/>
                      </a:pPr>
                      <a: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заработная плата и закупки казенных учреждений в рамках текущей деятельности;</a:t>
                      </a:r>
                    </a:p>
                    <a:p>
                      <a:pPr marL="172800" indent="-172800" algn="just" defTabSz="914400" rtl="0" eaLnBrk="1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FontTx/>
                        <a:buChar char="-"/>
                      </a:pPr>
                      <a: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налоговые расходы (социальные); </a:t>
                      </a:r>
                    </a:p>
                    <a:p>
                      <a:pPr marL="172800" indent="-172800" algn="just" defTabSz="914400" rtl="0" eaLnBrk="1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FontTx/>
                        <a:buChar char="-"/>
                      </a:pPr>
                      <a: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субсидии в целях финансового обеспечения исполнения государственного соц.заказа;</a:t>
                      </a:r>
                      <a:endParaRPr lang="ru-RU" sz="1100" b="0" i="0" kern="1200" baseline="0" dirty="0">
                        <a:solidFill>
                          <a:schemeClr val="dk1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5884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i="0" dirty="0">
                          <a:latin typeface="Trebuchet MS" panose="020B0603020202020204" pitchFamily="34" charset="0"/>
                        </a:rPr>
                        <a:t>Уровень утверждения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управляющий совет ГП (проектный комитет по НП), возглавляемый вице-премьером</a:t>
                      </a:r>
                      <a:endParaRPr lang="ru-RU" sz="1100" b="0" i="0" baseline="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0" dirty="0" smtClean="0">
                          <a:latin typeface="Trebuchet MS" panose="020B0603020202020204" pitchFamily="34" charset="0"/>
                        </a:rPr>
                        <a:t>ведомственный</a:t>
                      </a: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 координационный орган</a:t>
                      </a:r>
                      <a:endParaRPr lang="ru-RU" sz="1100" b="0" i="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0" dirty="0" smtClean="0">
                          <a:latin typeface="Trebuchet MS" panose="020B0603020202020204" pitchFamily="34" charset="0"/>
                        </a:rPr>
                        <a:t>руководитель (заместитель руководителя) ФОИВ</a:t>
                      </a:r>
                      <a:endParaRPr lang="ru-RU" sz="1100" b="0" i="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i="0" dirty="0" smtClean="0">
                          <a:latin typeface="Trebuchet MS" panose="020B0603020202020204" pitchFamily="34" charset="0"/>
                        </a:rPr>
                        <a:t>Характеристика эффективности реализации</a:t>
                      </a:r>
                      <a:endParaRPr lang="ru-RU" sz="1100" b="1" i="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0" dirty="0" smtClean="0">
                          <a:latin typeface="Trebuchet MS" panose="020B0603020202020204" pitchFamily="34" charset="0"/>
                        </a:rPr>
                        <a:t>конечные общественно</a:t>
                      </a: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 значимые </a:t>
                      </a:r>
                      <a:r>
                        <a:rPr lang="ru-RU" sz="1100" b="0" i="0" u="sng" baseline="0" dirty="0" smtClean="0">
                          <a:latin typeface="Trebuchet MS" panose="020B0603020202020204" pitchFamily="34" charset="0"/>
                        </a:rPr>
                        <a:t>показатели</a:t>
                      </a:r>
                    </a:p>
                    <a:p>
                      <a:pPr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 + </a:t>
                      </a:r>
                    </a:p>
                    <a:p>
                      <a:pPr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непосредственные </a:t>
                      </a:r>
                      <a:r>
                        <a:rPr lang="ru-RU" sz="1100" b="0" i="0" u="sng" baseline="0" dirty="0" smtClean="0">
                          <a:latin typeface="Trebuchet MS" panose="020B0603020202020204" pitchFamily="34" charset="0"/>
                        </a:rPr>
                        <a:t>результаты</a:t>
                      </a:r>
                      <a:endParaRPr lang="ru-RU" sz="1100" b="0" i="0" u="sng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0" dirty="0" smtClean="0">
                          <a:latin typeface="Trebuchet MS" panose="020B0603020202020204" pitchFamily="34" charset="0"/>
                        </a:rPr>
                        <a:t>как правило, только</a:t>
                      </a: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ru-RU" sz="1100" b="0" i="0" dirty="0" smtClean="0">
                          <a:latin typeface="Trebuchet MS" panose="020B0603020202020204" pitchFamily="34" charset="0"/>
                        </a:rPr>
                        <a:t>непосредственные </a:t>
                      </a:r>
                      <a:r>
                        <a:rPr lang="ru-RU" sz="1100" b="0" i="0" u="sng" dirty="0" smtClean="0">
                          <a:latin typeface="Trebuchet MS" panose="020B0603020202020204" pitchFamily="34" charset="0"/>
                        </a:rPr>
                        <a:t>результаты</a:t>
                      </a:r>
                      <a:r>
                        <a:rPr lang="ru-RU" sz="1100" b="0" i="0" dirty="0" smtClean="0"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ru-RU" sz="1100" b="0" i="0" dirty="0">
                          <a:latin typeface="Trebuchet MS" panose="020B0603020202020204" pitchFamily="34" charset="0"/>
                        </a:rPr>
                        <a:t>текущей деятельности </a:t>
                      </a:r>
                      <a:r>
                        <a:rPr lang="ru-RU" sz="1100" b="0" i="0" dirty="0" smtClean="0">
                          <a:latin typeface="Trebuchet MS" panose="020B0603020202020204" pitchFamily="34" charset="0"/>
                        </a:rPr>
                        <a:t>(например, сводные </a:t>
                      </a:r>
                      <a:r>
                        <a:rPr lang="ru-RU" sz="1100" b="0" i="0" dirty="0">
                          <a:latin typeface="Trebuchet MS" panose="020B0603020202020204" pitchFamily="34" charset="0"/>
                        </a:rPr>
                        <a:t>показатели </a:t>
                      </a: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госзаданий) </a:t>
                      </a:r>
                      <a:endParaRPr lang="ru-RU" sz="1100" b="0" i="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0929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i="0" dirty="0">
                          <a:latin typeface="Trebuchet MS" panose="020B0603020202020204" pitchFamily="34" charset="0"/>
                        </a:rPr>
                        <a:t>План </a:t>
                      </a:r>
                      <a:endParaRPr lang="ru-RU" sz="1100" b="1" i="0" dirty="0" smtClean="0">
                        <a:latin typeface="Trebuchet MS" panose="020B0603020202020204" pitchFamily="34" charset="0"/>
                      </a:endParaRPr>
                    </a:p>
                    <a:p>
                      <a:pPr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i="0" dirty="0" smtClean="0">
                          <a:latin typeface="Trebuchet MS" panose="020B0603020202020204" pitchFamily="34" charset="0"/>
                        </a:rPr>
                        <a:t>реализации</a:t>
                      </a:r>
                      <a:endParaRPr lang="ru-RU" sz="1100" b="1" i="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в составе ФП </a:t>
                      </a:r>
                      <a:b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</a:br>
                      <a: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с возможностью </a:t>
                      </a:r>
                      <a:b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</a:br>
                      <a: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оперативного уточнения</a:t>
                      </a:r>
                    </a:p>
                    <a:p>
                      <a:pPr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(</a:t>
                      </a:r>
                      <a:r>
                        <a:rPr lang="ru-RU" sz="1100" b="0" i="0" u="sng" baseline="0" dirty="0" smtClean="0">
                          <a:latin typeface="Trebuchet MS" panose="020B0603020202020204" pitchFamily="34" charset="0"/>
                        </a:rPr>
                        <a:t>динамичен</a:t>
                      </a: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)</a:t>
                      </a:r>
                      <a:endParaRPr lang="ru-RU" sz="1100" b="0" i="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в составе ВП </a:t>
                      </a:r>
                      <a:b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</a:br>
                      <a: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с возможностью </a:t>
                      </a:r>
                      <a:b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</a:br>
                      <a:r>
                        <a:rPr lang="ru-RU" sz="1100" b="0" i="0" kern="1200" baseline="0" dirty="0" smtClean="0">
                          <a:solidFill>
                            <a:schemeClr val="dk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оперативного уточнения</a:t>
                      </a:r>
                    </a:p>
                    <a:p>
                      <a:pPr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(</a:t>
                      </a:r>
                      <a:r>
                        <a:rPr lang="ru-RU" sz="1100" b="0" i="0" u="sng" baseline="0" dirty="0" smtClean="0">
                          <a:latin typeface="Trebuchet MS" panose="020B0603020202020204" pitchFamily="34" charset="0"/>
                        </a:rPr>
                        <a:t>динамичен</a:t>
                      </a: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)</a:t>
                      </a:r>
                      <a:endParaRPr lang="ru-RU" sz="1100" b="0" i="0" dirty="0" smtClean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0" dirty="0" smtClean="0">
                          <a:latin typeface="Trebuchet MS" panose="020B0603020202020204" pitchFamily="34" charset="0"/>
                        </a:rPr>
                        <a:t>в</a:t>
                      </a: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 составе КПМ, содержит </a:t>
                      </a:r>
                      <a:r>
                        <a:rPr lang="ru-RU" sz="1100" b="0" i="0" dirty="0" smtClean="0">
                          <a:latin typeface="Trebuchet MS" panose="020B0603020202020204" pitchFamily="34" charset="0"/>
                        </a:rPr>
                        <a:t>мероприятия, обусловленные</a:t>
                      </a: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 нормативными правовыми актами </a:t>
                      </a:r>
                    </a:p>
                    <a:p>
                      <a:pPr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(</a:t>
                      </a:r>
                      <a:r>
                        <a:rPr lang="ru-RU" sz="1100" b="0" i="0" u="sng" baseline="0" dirty="0" smtClean="0">
                          <a:latin typeface="Trebuchet MS" panose="020B0603020202020204" pitchFamily="34" charset="0"/>
                        </a:rPr>
                        <a:t>статичен – формируется на неограниченный период</a:t>
                      </a:r>
                      <a:r>
                        <a:rPr lang="ru-RU" sz="1100" b="0" i="0" baseline="0" dirty="0" smtClean="0">
                          <a:latin typeface="Trebuchet MS" panose="020B0603020202020204" pitchFamily="34" charset="0"/>
                        </a:rPr>
                        <a:t>)</a:t>
                      </a:r>
                      <a:endParaRPr lang="ru-RU" sz="1100" b="0" i="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601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05526" y="1325045"/>
            <a:ext cx="4104456" cy="5040000"/>
          </a:xfrm>
          <a:prstGeom prst="rect">
            <a:avLst/>
          </a:prstGeom>
          <a:noFill/>
          <a:ln w="28575">
            <a:solidFill>
              <a:srgbClr val="006C31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ru-RU" sz="1350" dirty="0">
              <a:latin typeface="Century" panose="020406040505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39737D-226A-46A0-A8A8-E59E191B2951}"/>
              </a:ext>
            </a:extLst>
          </p:cNvPr>
          <p:cNvSpPr txBox="1">
            <a:spLocks/>
          </p:cNvSpPr>
          <p:nvPr/>
        </p:nvSpPr>
        <p:spPr bwMode="auto">
          <a:xfrm>
            <a:off x="0" y="567467"/>
            <a:ext cx="9144000" cy="341253"/>
          </a:xfrm>
          <a:prstGeom prst="rect">
            <a:avLst/>
          </a:prstGeom>
          <a:noFill/>
          <a:ln>
            <a:noFill/>
          </a:ln>
        </p:spPr>
        <p:txBody>
          <a:bodyPr vert="horz" wrap="square" lIns="63305" tIns="31652" rIns="63305" bIns="31652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defTabSz="633062" eaLnBrk="1" hangingPunct="1">
              <a:lnSpc>
                <a:spcPct val="85000"/>
              </a:lnSpc>
            </a:pPr>
            <a:r>
              <a:rPr lang="ru-RU" sz="2200" b="1" dirty="0">
                <a:solidFill>
                  <a:srgbClr val="004620"/>
                </a:solidFill>
                <a:latin typeface="Century" panose="02040604050505020304" pitchFamily="18" charset="0"/>
                <a:ea typeface="+mn-ea"/>
                <a:cs typeface="Times New Roman" pitchFamily="18" charset="0"/>
              </a:rPr>
              <a:t>Определение</a:t>
            </a:r>
            <a:r>
              <a:rPr lang="ru-RU" sz="2200" b="1" dirty="0">
                <a:solidFill>
                  <a:srgbClr val="004620"/>
                </a:solidFill>
                <a:latin typeface="Century" panose="02040604050505020304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solidFill>
                  <a:srgbClr val="004620"/>
                </a:solidFill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результата </a:t>
            </a:r>
            <a:r>
              <a:rPr lang="ru-RU" sz="2200" b="1" dirty="0">
                <a:solidFill>
                  <a:srgbClr val="004620"/>
                </a:solidFill>
                <a:latin typeface="Century" panose="02040604050505020304" pitchFamily="18" charset="0"/>
                <a:cs typeface="Times New Roman" pitchFamily="18" charset="0"/>
              </a:rPr>
              <a:t>федерального проекта</a:t>
            </a:r>
            <a:endParaRPr lang="ru-RU" sz="2200" b="1" i="1" dirty="0">
              <a:solidFill>
                <a:srgbClr val="004620"/>
              </a:solidFill>
              <a:latin typeface="Century" panose="02040604050505020304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12649" y="1459237"/>
            <a:ext cx="18902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000" b="1" dirty="0">
                <a:solidFill>
                  <a:srgbClr val="004620"/>
                </a:solidFill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endParaRPr lang="ru-RU" dirty="0">
              <a:solidFill>
                <a:srgbClr val="004620"/>
              </a:solidFill>
              <a:latin typeface="Century" panose="020406040505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9532" y="2132788"/>
            <a:ext cx="399644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50" dirty="0">
                <a:latin typeface="Century" panose="02040604050505020304" pitchFamily="18" charset="0"/>
              </a:rPr>
              <a:t>количественно измеримый итог деятельности по созданию определенного количества материальных и нематериальных объектов, оказанию определенного объема услуг, выполнению определенного объема работ</a:t>
            </a:r>
            <a:r>
              <a:rPr lang="ru-RU" sz="1350" b="1" dirty="0">
                <a:latin typeface="Century" panose="02040604050505020304" pitchFamily="18" charset="0"/>
              </a:rPr>
              <a:t> </a:t>
            </a:r>
            <a:endParaRPr lang="ru-RU" sz="1350" dirty="0">
              <a:latin typeface="Century" panose="02040604050505020304" pitchFamily="18" charset="0"/>
            </a:endParaRPr>
          </a:p>
          <a:p>
            <a:endParaRPr lang="ru-RU" sz="1350" dirty="0">
              <a:latin typeface="Century" panose="020406040505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9532" y="3320919"/>
            <a:ext cx="3996444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50" i="1" spc="-23" dirty="0"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</a:p>
          <a:p>
            <a:pPr algn="ctr"/>
            <a:endParaRPr lang="ru-RU" sz="750" i="1" spc="-23" dirty="0">
              <a:latin typeface="Century" panose="020406040505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lang="ru-RU" sz="1350" i="1" spc="-23" dirty="0"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переоснащены региональные сосудистые центры (нарастающим итогом): к 31.12.2019 – 20 ед.; к 31.12.2020 – 50 ед.; к 31.12.2021 – 70 ед.; к 31.12.2022 – 105 ед.; к 31.12.2023 – 115 ед.; к 31.12.2024 – 135 ед.;</a:t>
            </a:r>
          </a:p>
          <a:p>
            <a:pPr lvl="0" algn="just">
              <a:defRPr/>
            </a:pPr>
            <a:endParaRPr lang="ru-RU" sz="1350" i="1" spc="-23" dirty="0">
              <a:latin typeface="Century" panose="020406040505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lang="ru-RU" sz="1350" i="1" spc="-23" dirty="0"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проведено обучение граждан </a:t>
            </a:r>
            <a:r>
              <a:rPr lang="ru-RU" sz="1350" i="1" spc="-23" dirty="0"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предпенсионного</a:t>
            </a:r>
            <a:r>
              <a:rPr lang="ru-RU" sz="1350" i="1" spc="-23" dirty="0"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возраста (ежегодно): к 31.12.2019 – 75 тыс. чел.; к 31.12.2020 – 75 тыс. чел.; к 31.12.2021 – 75 тыс. чел.;  к 31.12.2022 – 75 тыс. чел; </a:t>
            </a:r>
            <a:br>
              <a:rPr lang="ru-RU" sz="1350" i="1" spc="-23" dirty="0"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50" i="1" spc="-23" dirty="0"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31.12.2023 – 75 тыс. чел.; к 31.12.2024 – 75 тыс. чел.</a:t>
            </a:r>
          </a:p>
        </p:txBody>
      </p:sp>
      <p:sp>
        <p:nvSpPr>
          <p:cNvPr id="14" name="Не равно 13"/>
          <p:cNvSpPr/>
          <p:nvPr/>
        </p:nvSpPr>
        <p:spPr>
          <a:xfrm>
            <a:off x="4499992" y="3415251"/>
            <a:ext cx="648072" cy="429794"/>
          </a:xfrm>
          <a:prstGeom prst="mathNotEqual">
            <a:avLst/>
          </a:prstGeom>
          <a:solidFill>
            <a:srgbClr val="006C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93069" y="1341328"/>
            <a:ext cx="3618402" cy="5040000"/>
          </a:xfrm>
          <a:prstGeom prst="rect">
            <a:avLst/>
          </a:prstGeom>
          <a:noFill/>
          <a:ln w="28575">
            <a:solidFill>
              <a:srgbClr val="006C31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ru-RU" sz="1350" dirty="0">
              <a:latin typeface="Century" panose="020406040505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189387" y="1458222"/>
            <a:ext cx="16257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ru-RU" sz="2000" b="1" dirty="0"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Показатель</a:t>
            </a:r>
            <a:endParaRPr lang="ru-RU" dirty="0">
              <a:latin typeface="Century" panose="020406040505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274078" y="2132787"/>
            <a:ext cx="34563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50" dirty="0">
                <a:latin typeface="Century" panose="02040604050505020304" pitchFamily="18" charset="0"/>
              </a:rPr>
              <a:t>отражает социальный, экономический </a:t>
            </a:r>
          </a:p>
          <a:p>
            <a:pPr algn="ctr"/>
            <a:r>
              <a:rPr lang="ru-RU" sz="1350" dirty="0">
                <a:latin typeface="Century" panose="02040604050505020304" pitchFamily="18" charset="0"/>
              </a:rPr>
              <a:t>и (или) иной общественно-значимый и понятный эффект от реализации национального проекта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274078" y="3320919"/>
            <a:ext cx="345638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50" i="1" spc="-23" dirty="0"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</a:p>
          <a:p>
            <a:pPr algn="ctr"/>
            <a:endParaRPr lang="ru-RU" sz="1350" i="1" spc="-23" dirty="0">
              <a:latin typeface="Century" panose="020406040505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350" i="1" spc="-23" dirty="0"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увеличение суммарного коэффициента рождаемости до 1,7 (детей </a:t>
            </a:r>
            <a:r>
              <a:rPr lang="ru-RU" sz="1350" i="1" spc="-23" dirty="0" smtClean="0"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350" i="1" spc="-23" dirty="0"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женщину); </a:t>
            </a:r>
          </a:p>
          <a:p>
            <a:pPr lvl="0" algn="just"/>
            <a:endParaRPr lang="ru-RU" sz="1350" i="1" spc="-23" dirty="0">
              <a:latin typeface="Century" panose="020406040505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350" i="1" spc="-23" dirty="0">
                <a:latin typeface="Century" panose="020406040505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снижение смертности от болезней системы кровообращения (до 450 случаев на 100 тыс. населения)</a:t>
            </a:r>
          </a:p>
          <a:p>
            <a:pPr algn="ctr"/>
            <a:endParaRPr lang="ru-RU" sz="1350" i="1" spc="-23" dirty="0">
              <a:latin typeface="Century" panose="020406040505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12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65878" y="620688"/>
            <a:ext cx="9144000" cy="3083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defTabSz="844083" eaLnBrk="1" hangingPunct="1">
              <a:lnSpc>
                <a:spcPct val="85000"/>
              </a:lnSpc>
            </a:pPr>
            <a:r>
              <a:rPr lang="ru-RU" sz="2400" b="1" dirty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Структура государственной </a:t>
            </a:r>
            <a:r>
              <a:rPr lang="ru-RU" sz="2400" b="1" dirty="0" smtClean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программы</a:t>
            </a:r>
          </a:p>
          <a:p>
            <a:pPr algn="ctr" defTabSz="844083" eaLnBrk="1" hangingPunct="1">
              <a:lnSpc>
                <a:spcPct val="85000"/>
              </a:lnSpc>
            </a:pPr>
            <a:r>
              <a:rPr lang="ru-RU" sz="2400" b="1" dirty="0" smtClean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и структура бюджетных </a:t>
            </a:r>
            <a:r>
              <a:rPr lang="ru-RU" sz="2400" b="1" dirty="0" smtClean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расходов</a:t>
            </a:r>
            <a:endParaRPr lang="ru-RU" sz="2400" b="1" i="1" dirty="0">
              <a:solidFill>
                <a:srgbClr val="004821"/>
              </a:solidFill>
              <a:latin typeface="Trebuchet MS" panose="020B0603020202020204" pitchFamily="34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4499992" y="3241176"/>
            <a:ext cx="0" cy="387031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504115" y="3241174"/>
            <a:ext cx="0" cy="387031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endCxn id="46" idx="0"/>
          </p:cNvCxnSpPr>
          <p:nvPr/>
        </p:nvCxnSpPr>
        <p:spPr>
          <a:xfrm>
            <a:off x="5391090" y="3224295"/>
            <a:ext cx="0" cy="387031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endCxn id="47" idx="0"/>
          </p:cNvCxnSpPr>
          <p:nvPr/>
        </p:nvCxnSpPr>
        <p:spPr>
          <a:xfrm flipH="1">
            <a:off x="2569352" y="3224632"/>
            <a:ext cx="0" cy="387031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1599551" y="2272564"/>
            <a:ext cx="0" cy="364347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4386302" y="2178678"/>
            <a:ext cx="0" cy="458233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17" idx="0"/>
          </p:cNvCxnSpPr>
          <p:nvPr/>
        </p:nvCxnSpPr>
        <p:spPr>
          <a:xfrm flipH="1">
            <a:off x="603182" y="3241176"/>
            <a:ext cx="0" cy="387031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45" idx="0"/>
          </p:cNvCxnSpPr>
          <p:nvPr/>
        </p:nvCxnSpPr>
        <p:spPr>
          <a:xfrm flipH="1">
            <a:off x="1575799" y="3241176"/>
            <a:ext cx="0" cy="387031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12685" y="1732499"/>
            <a:ext cx="5652201" cy="7405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846" b="1" dirty="0">
                <a:solidFill>
                  <a:prstClr val="black"/>
                </a:solidFill>
                <a:latin typeface="Trebuchet MS" panose="020B0603020202020204" pitchFamily="34" charset="0"/>
              </a:rPr>
              <a:t>Госпрограмма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5984" y="2636910"/>
            <a:ext cx="2845165" cy="2478914"/>
          </a:xfrm>
          <a:prstGeom prst="rect">
            <a:avLst/>
          </a:prstGeom>
          <a:solidFill>
            <a:srgbClr val="C6D9F1">
              <a:alpha val="21961"/>
            </a:srgbClr>
          </a:solidFill>
          <a:ln>
            <a:solidFill>
              <a:schemeClr val="tx1"/>
            </a:solidFill>
          </a:ln>
        </p:spPr>
        <p:txBody>
          <a:bodyPr wrap="square" lIns="33231" rIns="33231" rtlCol="0" anchor="t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100" b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Подпрограмма</a:t>
            </a:r>
          </a:p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050" b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(направление)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07135" y="3611938"/>
            <a:ext cx="780990" cy="14625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vert270" wrap="square" lIns="33231" rIns="33231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292" b="1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r>
              <a:rPr lang="ru-RU" sz="1292" b="1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Комплекс процессных мероприятий</a:t>
            </a:r>
            <a:endParaRPr lang="ru-RU" sz="1292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9509" y="1732496"/>
            <a:ext cx="2835483" cy="7405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3323" b="1" dirty="0">
                <a:solidFill>
                  <a:prstClr val="black"/>
                </a:solidFill>
                <a:latin typeface="Trebuchet MS" panose="020B0603020202020204" pitchFamily="34" charset="0"/>
              </a:rPr>
              <a:t>ХХ</a:t>
            </a:r>
          </a:p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477" i="1" dirty="0">
                <a:solidFill>
                  <a:prstClr val="black"/>
                </a:solidFill>
                <a:latin typeface="Trebuchet MS" panose="020B0603020202020204" pitchFamily="34" charset="0"/>
              </a:rPr>
              <a:t>код госпрограммы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69510" y="2695048"/>
            <a:ext cx="2835482" cy="71217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endParaRPr lang="en-US" sz="100" b="1" dirty="0">
              <a:solidFill>
                <a:prstClr val="black"/>
              </a:solidFill>
              <a:latin typeface="Trebuchet MS" panose="020B0603020202020204" pitchFamily="34" charset="0"/>
            </a:endParaRPr>
          </a:p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3323" b="1" dirty="0">
                <a:solidFill>
                  <a:prstClr val="black"/>
                </a:solidFill>
                <a:latin typeface="Trebuchet MS" panose="020B0603020202020204" pitchFamily="34" charset="0"/>
              </a:rPr>
              <a:t>Х</a:t>
            </a:r>
          </a:p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477" i="1" spc="-50" dirty="0">
                <a:solidFill>
                  <a:prstClr val="black"/>
                </a:solidFill>
                <a:latin typeface="Trebuchet MS" panose="020B0603020202020204" pitchFamily="34" charset="0"/>
              </a:rPr>
              <a:t>код </a:t>
            </a:r>
            <a:r>
              <a:rPr lang="ru-RU" sz="1477" i="1" spc="-50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типа структурного эл-та*</a:t>
            </a:r>
            <a:endParaRPr lang="ru-RU" sz="1477" i="1" spc="-50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29348" y="1352698"/>
            <a:ext cx="4849416" cy="348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662" i="1" dirty="0">
                <a:solidFill>
                  <a:prstClr val="black"/>
                </a:solidFill>
                <a:latin typeface="Trebuchet MS" panose="020B0603020202020204" pitchFamily="34" charset="0"/>
              </a:rPr>
              <a:t>Структура госпрограммы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59659" y="1352698"/>
            <a:ext cx="1855179" cy="348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662" i="1" dirty="0">
                <a:solidFill>
                  <a:prstClr val="black"/>
                </a:solidFill>
                <a:latin typeface="Trebuchet MS" panose="020B0603020202020204" pitchFamily="34" charset="0"/>
              </a:rPr>
              <a:t>Целевая статья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5994110" y="1307721"/>
            <a:ext cx="0" cy="4785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169509" y="3628207"/>
            <a:ext cx="1259852" cy="14625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3323" b="1" dirty="0">
                <a:solidFill>
                  <a:prstClr val="black"/>
                </a:solidFill>
                <a:latin typeface="Trebuchet MS" panose="020B0603020202020204" pitchFamily="34" charset="0"/>
              </a:rPr>
              <a:t>ХХ</a:t>
            </a:r>
          </a:p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969" i="1" dirty="0">
                <a:solidFill>
                  <a:prstClr val="black"/>
                </a:solidFill>
                <a:latin typeface="Trebuchet MS" panose="020B0603020202020204" pitchFamily="34" charset="0"/>
              </a:rPr>
              <a:t>код основного мероприятия</a:t>
            </a:r>
            <a:endParaRPr lang="ru-RU" sz="969" b="1" i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24" name="Группа 23"/>
          <p:cNvGrpSpPr/>
          <p:nvPr/>
        </p:nvGrpSpPr>
        <p:grpSpPr>
          <a:xfrm>
            <a:off x="5253874" y="5239909"/>
            <a:ext cx="326238" cy="222942"/>
            <a:chOff x="5025213" y="6262324"/>
            <a:chExt cx="353424" cy="241521"/>
          </a:xfrm>
        </p:grpSpPr>
        <p:cxnSp>
          <p:nvCxnSpPr>
            <p:cNvPr id="25" name="Прямая со стрелкой 24"/>
            <p:cNvCxnSpPr/>
            <p:nvPr/>
          </p:nvCxnSpPr>
          <p:spPr>
            <a:xfrm>
              <a:off x="5198941" y="6262326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>
              <a:off x="5378637" y="6263315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 стрелкой 26"/>
            <p:cNvCxnSpPr/>
            <p:nvPr/>
          </p:nvCxnSpPr>
          <p:spPr>
            <a:xfrm>
              <a:off x="5025213" y="6262324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Группа 27"/>
          <p:cNvGrpSpPr/>
          <p:nvPr/>
        </p:nvGrpSpPr>
        <p:grpSpPr>
          <a:xfrm>
            <a:off x="3343751" y="5239909"/>
            <a:ext cx="326238" cy="222942"/>
            <a:chOff x="5025213" y="6262324"/>
            <a:chExt cx="353424" cy="241521"/>
          </a:xfrm>
        </p:grpSpPr>
        <p:cxnSp>
          <p:nvCxnSpPr>
            <p:cNvPr id="29" name="Прямая со стрелкой 28"/>
            <p:cNvCxnSpPr/>
            <p:nvPr/>
          </p:nvCxnSpPr>
          <p:spPr>
            <a:xfrm>
              <a:off x="5198941" y="6262326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>
              <a:off x="5378637" y="6263315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 стрелкой 30"/>
            <p:cNvCxnSpPr/>
            <p:nvPr/>
          </p:nvCxnSpPr>
          <p:spPr>
            <a:xfrm>
              <a:off x="5025213" y="6262324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Группа 31"/>
          <p:cNvGrpSpPr/>
          <p:nvPr/>
        </p:nvGrpSpPr>
        <p:grpSpPr>
          <a:xfrm>
            <a:off x="4355976" y="5239909"/>
            <a:ext cx="326238" cy="222942"/>
            <a:chOff x="5025213" y="6262324"/>
            <a:chExt cx="353424" cy="241521"/>
          </a:xfrm>
        </p:grpSpPr>
        <p:cxnSp>
          <p:nvCxnSpPr>
            <p:cNvPr id="33" name="Прямая со стрелкой 32"/>
            <p:cNvCxnSpPr/>
            <p:nvPr/>
          </p:nvCxnSpPr>
          <p:spPr>
            <a:xfrm>
              <a:off x="5198941" y="6262326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/>
            <p:cNvCxnSpPr/>
            <p:nvPr/>
          </p:nvCxnSpPr>
          <p:spPr>
            <a:xfrm>
              <a:off x="5378637" y="6263315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 стрелкой 34"/>
            <p:cNvCxnSpPr/>
            <p:nvPr/>
          </p:nvCxnSpPr>
          <p:spPr>
            <a:xfrm>
              <a:off x="5025213" y="6262324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Группа 35"/>
          <p:cNvGrpSpPr/>
          <p:nvPr/>
        </p:nvGrpSpPr>
        <p:grpSpPr>
          <a:xfrm>
            <a:off x="1439186" y="5239909"/>
            <a:ext cx="326238" cy="222942"/>
            <a:chOff x="5025213" y="6262324"/>
            <a:chExt cx="353424" cy="241521"/>
          </a:xfrm>
        </p:grpSpPr>
        <p:cxnSp>
          <p:nvCxnSpPr>
            <p:cNvPr id="37" name="Прямая со стрелкой 36"/>
            <p:cNvCxnSpPr/>
            <p:nvPr/>
          </p:nvCxnSpPr>
          <p:spPr>
            <a:xfrm>
              <a:off x="5198941" y="6262326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/>
            <p:cNvCxnSpPr/>
            <p:nvPr/>
          </p:nvCxnSpPr>
          <p:spPr>
            <a:xfrm>
              <a:off x="5378637" y="6263315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 стрелкой 38"/>
            <p:cNvCxnSpPr/>
            <p:nvPr/>
          </p:nvCxnSpPr>
          <p:spPr>
            <a:xfrm>
              <a:off x="5025213" y="6262324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Группа 39"/>
          <p:cNvGrpSpPr/>
          <p:nvPr/>
        </p:nvGrpSpPr>
        <p:grpSpPr>
          <a:xfrm>
            <a:off x="465244" y="5239909"/>
            <a:ext cx="326238" cy="222942"/>
            <a:chOff x="5025213" y="6262324"/>
            <a:chExt cx="353424" cy="241521"/>
          </a:xfrm>
        </p:grpSpPr>
        <p:cxnSp>
          <p:nvCxnSpPr>
            <p:cNvPr id="41" name="Прямая со стрелкой 40"/>
            <p:cNvCxnSpPr/>
            <p:nvPr/>
          </p:nvCxnSpPr>
          <p:spPr>
            <a:xfrm>
              <a:off x="5198941" y="6262326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 стрелкой 41"/>
            <p:cNvCxnSpPr/>
            <p:nvPr/>
          </p:nvCxnSpPr>
          <p:spPr>
            <a:xfrm>
              <a:off x="5378637" y="6263315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 стрелкой 42"/>
            <p:cNvCxnSpPr/>
            <p:nvPr/>
          </p:nvCxnSpPr>
          <p:spPr>
            <a:xfrm>
              <a:off x="5025213" y="6262324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TextBox 43"/>
          <p:cNvSpPr txBox="1"/>
          <p:nvPr/>
        </p:nvSpPr>
        <p:spPr>
          <a:xfrm>
            <a:off x="3040557" y="5483947"/>
            <a:ext cx="910908" cy="50949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0" rIns="0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050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мероприятия (</a:t>
            </a:r>
            <a:r>
              <a:rPr lang="ru-RU" sz="1050" dirty="0">
                <a:solidFill>
                  <a:prstClr val="black"/>
                </a:solidFill>
                <a:latin typeface="Trebuchet MS" panose="020B0603020202020204" pitchFamily="34" charset="0"/>
              </a:rPr>
              <a:t>результаты)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07169" y="3608806"/>
            <a:ext cx="780990" cy="14625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vert270" wrap="square" lIns="33231" rIns="33231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292" b="1" dirty="0">
                <a:solidFill>
                  <a:prstClr val="black"/>
                </a:solidFill>
                <a:latin typeface="Trebuchet MS" panose="020B0603020202020204" pitchFamily="34" charset="0"/>
              </a:rPr>
              <a:t>Ведомственный проект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117462" y="3611149"/>
            <a:ext cx="834004" cy="1462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vert="vert270" wrap="square" lIns="33231" rIns="33231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292" b="1" dirty="0">
                <a:solidFill>
                  <a:prstClr val="black"/>
                </a:solidFill>
                <a:latin typeface="Trebuchet MS" panose="020B0603020202020204" pitchFamily="34" charset="0"/>
              </a:rPr>
              <a:t>Федеральный </a:t>
            </a:r>
            <a:r>
              <a:rPr lang="ru-RU" sz="1292" b="1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проект (НП)</a:t>
            </a:r>
            <a:endParaRPr lang="ru-RU" sz="1292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218477" y="3608866"/>
            <a:ext cx="780990" cy="14625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vert270" wrap="square" lIns="33231" rIns="33231" rtlCol="0" anchor="ctr">
            <a:noAutofit/>
          </a:bodyPr>
          <a:lstStyle>
            <a:defPPr>
              <a:defRPr lang="ru-RU"/>
            </a:defPPr>
            <a:lvl1pPr algn="ctr" defTabSz="844083" fontAlgn="base">
              <a:spcBef>
                <a:spcPct val="0"/>
              </a:spcBef>
              <a:spcAft>
                <a:spcPct val="0"/>
              </a:spcAft>
              <a:defRPr sz="1292" b="1">
                <a:solidFill>
                  <a:prstClr val="black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ru-RU" dirty="0"/>
              <a:t>Федеральный проект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747719" y="3628206"/>
            <a:ext cx="1249505" cy="146250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en-US" sz="3323" b="1" dirty="0">
                <a:solidFill>
                  <a:srgbClr val="C00000"/>
                </a:solidFill>
                <a:latin typeface="Trebuchet MS" panose="020B0603020202020204" pitchFamily="34" charset="0"/>
              </a:rPr>
              <a:t>G</a:t>
            </a:r>
            <a:r>
              <a:rPr lang="ru-RU" sz="3323" b="1" dirty="0">
                <a:solidFill>
                  <a:prstClr val="black"/>
                </a:solidFill>
                <a:latin typeface="Trebuchet MS" panose="020B0603020202020204" pitchFamily="34" charset="0"/>
              </a:rPr>
              <a:t>Х</a:t>
            </a:r>
          </a:p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969" i="1" dirty="0">
                <a:solidFill>
                  <a:prstClr val="black"/>
                </a:solidFill>
                <a:latin typeface="Trebuchet MS" panose="020B0603020202020204" pitchFamily="34" charset="0"/>
              </a:rPr>
              <a:t>код </a:t>
            </a:r>
            <a:r>
              <a:rPr lang="ru-RU" sz="969" i="1" dirty="0">
                <a:solidFill>
                  <a:srgbClr val="C00000"/>
                </a:solidFill>
                <a:latin typeface="Trebuchet MS" panose="020B0603020202020204" pitchFamily="34" charset="0"/>
              </a:rPr>
              <a:t>федерального </a:t>
            </a:r>
            <a:r>
              <a:rPr lang="ru-RU" sz="969" i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проекта</a:t>
            </a:r>
            <a:r>
              <a:rPr lang="en-US" sz="969" i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 (</a:t>
            </a:r>
            <a:r>
              <a:rPr lang="ru-RU" sz="969" i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НП)</a:t>
            </a:r>
            <a:endParaRPr lang="ru-RU" sz="969" i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028817" y="3602462"/>
            <a:ext cx="780990" cy="14625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vert270" wrap="square" lIns="33231" rIns="33231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292" b="1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Комплекс процессных мероприятий</a:t>
            </a:r>
            <a:endParaRPr lang="ru-RU" sz="1292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743868" y="5203029"/>
            <a:ext cx="1261124" cy="88415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2954" b="1" dirty="0">
                <a:solidFill>
                  <a:prstClr val="black"/>
                </a:solidFill>
                <a:latin typeface="Trebuchet MS" panose="020B0603020202020204" pitchFamily="34" charset="0"/>
              </a:rPr>
              <a:t>ХХХХХ</a:t>
            </a:r>
          </a:p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969" i="1" dirty="0">
                <a:solidFill>
                  <a:prstClr val="black"/>
                </a:solidFill>
                <a:latin typeface="Trebuchet MS" panose="020B0603020202020204" pitchFamily="34" charset="0"/>
              </a:rPr>
              <a:t>код направления расходов</a:t>
            </a:r>
          </a:p>
        </p:txBody>
      </p:sp>
      <p:grpSp>
        <p:nvGrpSpPr>
          <p:cNvPr id="51" name="Группа 50"/>
          <p:cNvGrpSpPr/>
          <p:nvPr/>
        </p:nvGrpSpPr>
        <p:grpSpPr>
          <a:xfrm>
            <a:off x="2354417" y="5239909"/>
            <a:ext cx="326238" cy="222942"/>
            <a:chOff x="5025213" y="6262324"/>
            <a:chExt cx="353424" cy="241521"/>
          </a:xfrm>
        </p:grpSpPr>
        <p:cxnSp>
          <p:nvCxnSpPr>
            <p:cNvPr id="52" name="Прямая со стрелкой 51"/>
            <p:cNvCxnSpPr/>
            <p:nvPr/>
          </p:nvCxnSpPr>
          <p:spPr>
            <a:xfrm>
              <a:off x="5198941" y="6262326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 стрелкой 52"/>
            <p:cNvCxnSpPr/>
            <p:nvPr/>
          </p:nvCxnSpPr>
          <p:spPr>
            <a:xfrm>
              <a:off x="5378637" y="6263315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 стрелкой 53"/>
            <p:cNvCxnSpPr/>
            <p:nvPr/>
          </p:nvCxnSpPr>
          <p:spPr>
            <a:xfrm>
              <a:off x="5025213" y="6262324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/>
          <p:cNvSpPr txBox="1"/>
          <p:nvPr/>
        </p:nvSpPr>
        <p:spPr>
          <a:xfrm>
            <a:off x="2133999" y="5483947"/>
            <a:ext cx="824435" cy="5094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0" rIns="0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050" dirty="0">
                <a:solidFill>
                  <a:prstClr val="black"/>
                </a:solidFill>
                <a:latin typeface="Trebuchet MS" panose="020B0603020202020204" pitchFamily="34" charset="0"/>
              </a:rPr>
              <a:t>мероприятия(результаты)</a:t>
            </a: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H="1">
            <a:off x="220018" y="6236148"/>
            <a:ext cx="8816478" cy="1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178857" y="3602619"/>
            <a:ext cx="780990" cy="14625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vert270" wrap="square" lIns="33231" rIns="33231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292" b="1" dirty="0">
                <a:solidFill>
                  <a:prstClr val="black"/>
                </a:solidFill>
                <a:latin typeface="Trebuchet MS" panose="020B0603020202020204" pitchFamily="34" charset="0"/>
              </a:rPr>
              <a:t>Ведомственный проект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061960" y="2636910"/>
            <a:ext cx="2802927" cy="2478914"/>
          </a:xfrm>
          <a:prstGeom prst="rect">
            <a:avLst/>
          </a:prstGeom>
          <a:solidFill>
            <a:srgbClr val="C6D9F1">
              <a:alpha val="21961"/>
            </a:srgbClr>
          </a:solidFill>
          <a:ln>
            <a:solidFill>
              <a:schemeClr val="tx1"/>
            </a:solidFill>
          </a:ln>
        </p:spPr>
        <p:txBody>
          <a:bodyPr wrap="square" lIns="33231" rIns="33231" rtlCol="0" anchor="t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100" b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Подпрограмма</a:t>
            </a:r>
          </a:p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050" b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(направление)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12686" y="3040290"/>
            <a:ext cx="3738779" cy="35814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477" b="1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Проектная часть</a:t>
            </a:r>
            <a:endParaRPr lang="ru-RU" sz="1292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107135" y="3040290"/>
            <a:ext cx="1711576" cy="35814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477" b="1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Процессная часть</a:t>
            </a:r>
            <a:endParaRPr lang="ru-RU" sz="1292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64462" y="5483947"/>
            <a:ext cx="824435" cy="5094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0" rIns="0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050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мероприятия(результаты)</a:t>
            </a:r>
            <a:endParaRPr lang="ru-RU" sz="1050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181766" y="5483947"/>
            <a:ext cx="824435" cy="5094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0" rIns="0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050" dirty="0">
                <a:solidFill>
                  <a:prstClr val="black"/>
                </a:solidFill>
                <a:latin typeface="Trebuchet MS" panose="020B0603020202020204" pitchFamily="34" charset="0"/>
              </a:rPr>
              <a:t>мероприятия(результаты)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57787" y="5483947"/>
            <a:ext cx="824435" cy="5094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0" rIns="0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050" dirty="0">
                <a:solidFill>
                  <a:prstClr val="black"/>
                </a:solidFill>
                <a:latin typeface="Trebuchet MS" panose="020B0603020202020204" pitchFamily="34" charset="0"/>
              </a:rPr>
              <a:t>мероприятия(результаты)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981885" y="5483947"/>
            <a:ext cx="824435" cy="5094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0" rIns="0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1050" dirty="0">
                <a:solidFill>
                  <a:prstClr val="black"/>
                </a:solidFill>
                <a:latin typeface="Trebuchet MS" panose="020B0603020202020204" pitchFamily="34" charset="0"/>
              </a:rPr>
              <a:t>мероприятия(результаты)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163274" y="5203029"/>
            <a:ext cx="1272321" cy="8841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33231" rIns="33231" rtlCol="0" anchor="ctr">
            <a:noAutofit/>
          </a:bodyPr>
          <a:lstStyle/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2954" b="1" dirty="0">
                <a:solidFill>
                  <a:prstClr val="black"/>
                </a:solidFill>
                <a:latin typeface="Trebuchet MS" panose="020B0603020202020204" pitchFamily="34" charset="0"/>
              </a:rPr>
              <a:t>ХХХХХ</a:t>
            </a:r>
          </a:p>
          <a:p>
            <a:pPr algn="ctr" defTabSz="844083" fontAlgn="base">
              <a:spcBef>
                <a:spcPct val="0"/>
              </a:spcBef>
              <a:spcAft>
                <a:spcPct val="0"/>
              </a:spcAft>
            </a:pPr>
            <a:r>
              <a:rPr lang="ru-RU" sz="969" i="1" dirty="0">
                <a:solidFill>
                  <a:prstClr val="black"/>
                </a:solidFill>
                <a:latin typeface="Trebuchet MS" panose="020B0603020202020204" pitchFamily="34" charset="0"/>
              </a:rPr>
              <a:t>код направления расходов</a:t>
            </a:r>
          </a:p>
        </p:txBody>
      </p:sp>
      <p:sp>
        <p:nvSpPr>
          <p:cNvPr id="67" name="Rectangle 3"/>
          <p:cNvSpPr txBox="1">
            <a:spLocks noChangeArrowheads="1"/>
          </p:cNvSpPr>
          <p:nvPr/>
        </p:nvSpPr>
        <p:spPr>
          <a:xfrm>
            <a:off x="1" y="6412195"/>
            <a:ext cx="8997224" cy="104798"/>
          </a:xfrm>
          <a:prstGeom prst="rect">
            <a:avLst/>
          </a:prstGeom>
        </p:spPr>
        <p:txBody>
          <a:bodyPr/>
          <a:lstStyle>
            <a:lvl1pPr marL="342891" indent="-342891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2" indent="-28574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t">
              <a:buFontTx/>
              <a:buNone/>
            </a:pPr>
            <a:r>
              <a:rPr lang="ru-RU" altLang="ru-RU" sz="900" b="1" i="1" u="sng" dirty="0" smtClean="0"/>
              <a:t>Код типа элемента: </a:t>
            </a:r>
            <a:r>
              <a:rPr lang="ru-RU" altLang="ru-RU" sz="900" dirty="0" smtClean="0"/>
              <a:t>1 - федеральные проекты, входящие в национальные проекты; 2 - федеральные проекты, не входящие в национальные проекты; 3 - ведомственные проекты; 4 - комплексы процессных мероприятий; 5 – ФЦП</a:t>
            </a:r>
            <a:r>
              <a:rPr lang="ru-RU" altLang="ru-RU" sz="700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4831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576344"/>
              </p:ext>
            </p:extLst>
          </p:nvPr>
        </p:nvGraphicFramePr>
        <p:xfrm>
          <a:off x="214092" y="1779499"/>
          <a:ext cx="8786807" cy="4097773"/>
        </p:xfrm>
        <a:graphic>
          <a:graphicData uri="http://schemas.openxmlformats.org/drawingml/2006/table">
            <a:tbl>
              <a:tblPr firstRow="1" bandRow="1"/>
              <a:tblGrid>
                <a:gridCol w="288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840020919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14629435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4105155624"/>
                    </a:ext>
                  </a:extLst>
                </a:gridCol>
                <a:gridCol w="3247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79291">
                  <a:extLst>
                    <a:ext uri="{9D8B030D-6E8A-4147-A177-3AD203B41FA5}">
                      <a16:colId xmlns:a16="http://schemas.microsoft.com/office/drawing/2014/main" val="20573914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16003386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97147223"/>
                    </a:ext>
                  </a:extLst>
                </a:gridCol>
                <a:gridCol w="53261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9753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9753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9753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9753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54311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143222">
                  <a:extLst>
                    <a:ext uri="{9D8B030D-6E8A-4147-A177-3AD203B41FA5}">
                      <a16:colId xmlns:a16="http://schemas.microsoft.com/office/drawing/2014/main" val="3746569838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00835">
                  <a:extLst>
                    <a:ext uri="{9D8B030D-6E8A-4147-A177-3AD203B41FA5}">
                      <a16:colId xmlns:a16="http://schemas.microsoft.com/office/drawing/2014/main" val="325947359"/>
                    </a:ext>
                  </a:extLst>
                </a:gridCol>
                <a:gridCol w="480423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457375">
                <a:tc gridSpan="2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2000" dirty="0" smtClean="0"/>
                        <a:t>Код бюджетной классификации</a:t>
                      </a:r>
                      <a:r>
                        <a:rPr lang="ru-RU" sz="2000" baseline="0" dirty="0" smtClean="0"/>
                        <a:t> расходов федерального бюджета</a:t>
                      </a:r>
                      <a:endParaRPr lang="ru-RU" sz="2000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13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ru-RU" sz="2400" dirty="0"/>
                    </a:p>
                  </a:txBody>
                  <a:tcPr marL="91444" marR="91444" marT="45751" marB="45751"/>
                </a:tc>
                <a:tc hMerge="1">
                  <a:txBody>
                    <a:bodyPr/>
                    <a:lstStyle/>
                    <a:p>
                      <a:pPr algn="just"/>
                      <a:endParaRPr lang="ru-RU" sz="2400" dirty="0"/>
                    </a:p>
                  </a:txBody>
                  <a:tcPr marL="91444" marR="91444" marT="45751" marB="45751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/>
                      <a:endParaRPr lang="ru-RU" sz="2400" dirty="0"/>
                    </a:p>
                  </a:txBody>
                  <a:tcPr marL="91444" marR="91444" marT="45751" marB="45751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/>
                      <a:endParaRPr lang="ru-RU" sz="2400" dirty="0"/>
                    </a:p>
                  </a:txBody>
                  <a:tcPr marL="91444" marR="91444" marT="45751" marB="45751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/>
                      <a:endParaRPr lang="ru-RU" sz="2400" dirty="0"/>
                    </a:p>
                  </a:txBody>
                  <a:tcPr marL="91444" marR="91444" marT="45751" marB="45751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/>
                      <a:endParaRPr lang="ru-RU" sz="2400" dirty="0"/>
                    </a:p>
                  </a:txBody>
                  <a:tcPr marL="91444" marR="91444" marT="45751" marB="45751"/>
                </a:tc>
                <a:tc hMerge="1">
                  <a:txBody>
                    <a:bodyPr/>
                    <a:lstStyle/>
                    <a:p>
                      <a:pPr algn="just"/>
                      <a:endParaRPr lang="ru-RU" sz="2400" dirty="0"/>
                    </a:p>
                  </a:txBody>
                  <a:tcPr marL="91444" marR="91444" marT="45751" marB="45751"/>
                </a:tc>
                <a:tc hMerge="1">
                  <a:txBody>
                    <a:bodyPr/>
                    <a:lstStyle/>
                    <a:p>
                      <a:pPr algn="just"/>
                      <a:endParaRPr lang="ru-RU" sz="2400" dirty="0"/>
                    </a:p>
                  </a:txBody>
                  <a:tcPr marL="91444" marR="91444" marT="45751" marB="45751"/>
                </a:tc>
                <a:tc hMerge="1">
                  <a:txBody>
                    <a:bodyPr/>
                    <a:lstStyle/>
                    <a:p>
                      <a:pPr algn="just"/>
                      <a:endParaRPr lang="ru-RU" sz="2400" dirty="0"/>
                    </a:p>
                  </a:txBody>
                  <a:tcPr marL="91444" marR="91444" marT="45751" marB="45751"/>
                </a:tc>
                <a:tc hMerge="1">
                  <a:txBody>
                    <a:bodyPr/>
                    <a:lstStyle/>
                    <a:p>
                      <a:pPr algn="just"/>
                      <a:endParaRPr lang="ru-RU" sz="2400" dirty="0"/>
                    </a:p>
                  </a:txBody>
                  <a:tcPr marL="91444" marR="91444" marT="45751" marB="45751"/>
                </a:tc>
                <a:tc hMerge="1">
                  <a:txBody>
                    <a:bodyPr/>
                    <a:lstStyle/>
                    <a:p>
                      <a:pPr algn="just"/>
                      <a:endParaRPr lang="ru-RU" sz="2400" dirty="0"/>
                    </a:p>
                  </a:txBody>
                  <a:tcPr marL="91444" marR="91444" marT="45751" marB="45751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/>
                      <a:endParaRPr lang="ru-RU" sz="2400" dirty="0"/>
                    </a:p>
                  </a:txBody>
                  <a:tcPr marL="91444" marR="91444" marT="45751" marB="45751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4" marR="91444" marT="45751" marB="4575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39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1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2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3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4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5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6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7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8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9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10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11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12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13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14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15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16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17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18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19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/>
                        <a:t>20</a:t>
                      </a:r>
                      <a:endParaRPr lang="ru-RU" sz="1200" b="1" dirty="0"/>
                    </a:p>
                  </a:txBody>
                  <a:tcPr marL="91444" marR="91444" marT="45744" marB="45744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342">
                <a:tc rowSpan="3" gridSpan="3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sng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Код </a:t>
                      </a:r>
                      <a:r>
                        <a:rPr lang="ru-RU" sz="1100" b="1" u="sng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ГРБС</a:t>
                      </a:r>
                      <a:endParaRPr lang="ru-RU" sz="1100" b="1" u="sng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gridSpan="2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sng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Код раздела</a:t>
                      </a: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gridSpan="2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sng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Код </a:t>
                      </a:r>
                      <a:endParaRPr lang="ru-RU" sz="1100" b="1" u="sng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sng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подраздела</a:t>
                      </a:r>
                      <a:endParaRPr lang="ru-RU" sz="1100" b="1" u="sng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2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sng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Код целевой </a:t>
                      </a:r>
                      <a:r>
                        <a:rPr lang="ru-RU" sz="1100" b="1" u="sng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статьи (ЦСР)</a:t>
                      </a:r>
                      <a:endParaRPr lang="ru-RU" sz="1100" b="1" u="sng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sng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Код вида расходов</a:t>
                      </a:r>
                    </a:p>
                  </a:txBody>
                  <a:tcPr marL="39375" marR="39375" marT="64793" marB="64793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0144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Программная </a:t>
                      </a:r>
                      <a:endParaRPr lang="ru-RU" sz="12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непрограммная) статья</a:t>
                      </a:r>
                    </a:p>
                  </a:txBody>
                  <a:tcPr marL="39375" marR="39375" marT="64793" marB="64793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6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Направление расходов</a:t>
                      </a: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Группа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Под-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группа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Эле-мент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2427">
                <a:tc gridSpan="3"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5" marR="39375" marT="64803" marB="64803"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ГП</a:t>
                      </a:r>
                      <a:endParaRPr lang="ru-RU" sz="11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11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</a:t>
                      </a:r>
                      <a:r>
                        <a:rPr lang="ru-RU" sz="11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элемен-та*</a:t>
                      </a:r>
                      <a:endParaRPr lang="ru-RU" sz="11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ФП,</a:t>
                      </a:r>
                      <a:r>
                        <a:rPr lang="ru-RU" sz="11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ВП, КПМ, ФЦП</a:t>
                      </a:r>
                      <a:endParaRPr lang="ru-RU" sz="11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803" marB="64803"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803" marB="64803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39375" marR="39375" marT="64803" marB="64803"/>
                </a:tc>
                <a:tc vMerge="1"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5" marR="39375" marT="64803" marB="6480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865">
                <a:tc gridSpan="22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Примеры:</a:t>
                      </a:r>
                      <a:endParaRPr lang="ru-RU" sz="1200" b="1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803" marB="64803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803" marB="64803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803" marB="64803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803" marB="64803" anchor="ctr"/>
                </a:tc>
                <a:extLst>
                  <a:ext uri="{0D108BD9-81ED-4DB2-BD59-A6C34878D82A}">
                    <a16:rowId xmlns:a16="http://schemas.microsoft.com/office/drawing/2014/main" val="3118594589"/>
                  </a:ext>
                </a:extLst>
              </a:tr>
              <a:tr h="602714">
                <a:tc rowSpan="2" gridSpan="3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054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i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Минкультуры России</a:t>
                      </a:r>
                      <a:endParaRPr lang="ru-RU" sz="900" b="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0801</a:t>
                      </a:r>
                      <a:r>
                        <a:rPr lang="ru-RU" sz="9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br>
                        <a:rPr lang="ru-RU" sz="9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</a:br>
                      <a:r>
                        <a:rPr lang="ru-RU" sz="900" b="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Культура</a:t>
                      </a:r>
                      <a:endParaRPr lang="ru-RU" sz="900" b="0" i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803" marB="64803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3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ГП</a:t>
                      </a:r>
                      <a:r>
                        <a:rPr lang="ru-RU" sz="900" b="0" i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«Развитие культуры»</a:t>
                      </a:r>
                      <a:endParaRPr lang="ru-RU" sz="900" b="0" i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ru-RU" sz="9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ФП</a:t>
                      </a:r>
                    </a:p>
                    <a:p>
                      <a:pPr algn="ctr"/>
                      <a:r>
                        <a:rPr lang="ru-RU" sz="9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НП</a:t>
                      </a:r>
                      <a:endParaRPr lang="ru-RU" sz="9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ФП «Культурная</a:t>
                      </a:r>
                      <a:r>
                        <a:rPr lang="ru-RU" sz="900" b="0" i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среда»</a:t>
                      </a:r>
                      <a:endParaRPr lang="ru-RU" sz="9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54560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Модернизация театров юного зрителя и театров кукол</a:t>
                      </a: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522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1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Межбюджетные субсидии на капитальные вложения</a:t>
                      </a:r>
                      <a:endParaRPr lang="ru-RU" sz="900" b="0" i="1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803" marB="64803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803" marB="64803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803" marB="64803" anchor="ctr"/>
                </a:tc>
                <a:extLst>
                  <a:ext uri="{0D108BD9-81ED-4DB2-BD59-A6C34878D82A}">
                    <a16:rowId xmlns:a16="http://schemas.microsoft.com/office/drawing/2014/main" val="2869241100"/>
                  </a:ext>
                </a:extLst>
              </a:tr>
              <a:tr h="918133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0804 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Другие вопросы в области культуры, кинематографии</a:t>
                      </a:r>
                      <a:endParaRPr lang="ru-RU" sz="900" b="0" i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algn="ctr"/>
                      <a:r>
                        <a:rPr lang="ru-RU" sz="9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КПМ</a:t>
                      </a:r>
                      <a:endParaRPr lang="ru-RU" sz="9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КПМ "Обеспечение деятельности системы управления в сфере культуры"</a:t>
                      </a:r>
                      <a:endParaRPr lang="ru-RU" sz="9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90011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Расходы на выплаты по оплате труда работников государственных органов</a:t>
                      </a: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 Narrow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121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i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Фонд оплаты труда государственных (муниципальных) органов</a:t>
                      </a:r>
                      <a:endParaRPr lang="ru-RU" sz="900" b="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793" marB="64793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375" marR="39375" marT="64803" marB="64803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922921"/>
                  </a:ext>
                </a:extLst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35496" y="692696"/>
            <a:ext cx="9144000" cy="3083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defTabSz="844083" eaLnBrk="1" hangingPunct="1">
              <a:lnSpc>
                <a:spcPct val="85000"/>
              </a:lnSpc>
            </a:pPr>
            <a:r>
              <a:rPr lang="ru-RU" sz="2400" b="1" dirty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Структура государственной программы </a:t>
            </a:r>
            <a:r>
              <a:rPr lang="ru-RU" sz="2400" b="1" dirty="0" smtClean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и </a:t>
            </a:r>
            <a:r>
              <a:rPr lang="ru-RU" sz="2400" b="1" dirty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структура бюджетных </a:t>
            </a:r>
            <a:r>
              <a:rPr lang="ru-RU" sz="2400" b="1" dirty="0" smtClean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расходов </a:t>
            </a:r>
            <a:r>
              <a:rPr lang="ru-RU" sz="2000" b="1" i="1" dirty="0" smtClean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(продолжение)</a:t>
            </a:r>
            <a:endParaRPr lang="ru-RU" sz="2000" b="1" i="1" dirty="0">
              <a:solidFill>
                <a:srgbClr val="004821"/>
              </a:solidFill>
              <a:latin typeface="Trebuchet MS" panose="020B0603020202020204" pitchFamily="34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48" y="1517889"/>
            <a:ext cx="89974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100" i="1" dirty="0" smtClean="0">
                <a:solidFill>
                  <a:srgbClr val="006131"/>
                </a:solidFill>
              </a:rPr>
              <a:t>Пример кодирования расходов федерального бюджета с учетом новых подходов</a:t>
            </a:r>
            <a:endParaRPr lang="ru-RU" sz="1100" i="1" dirty="0">
              <a:solidFill>
                <a:srgbClr val="006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23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9_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9_Городская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7548</TotalTime>
  <Words>1475</Words>
  <Application>Microsoft Office PowerPoint</Application>
  <PresentationFormat>Экран (4:3)</PresentationFormat>
  <Paragraphs>384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5" baseType="lpstr">
      <vt:lpstr>Arial</vt:lpstr>
      <vt:lpstr>Arial Narrow</vt:lpstr>
      <vt:lpstr>Calibri</vt:lpstr>
      <vt:lpstr>Century</vt:lpstr>
      <vt:lpstr>Georgia</vt:lpstr>
      <vt:lpstr>Open Sans</vt:lpstr>
      <vt:lpstr>Times New Roman</vt:lpstr>
      <vt:lpstr>Trebuchet MS</vt:lpstr>
      <vt:lpstr>Wingdings</vt:lpstr>
      <vt:lpstr>Wingdings 2</vt:lpstr>
      <vt:lpstr>Тема Office</vt:lpstr>
      <vt:lpstr>9_Городская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o1609</dc:creator>
  <cp:lastModifiedBy>ПЕНЧУК АННА ВИТАЛЬЕВНА</cp:lastModifiedBy>
  <cp:revision>487</cp:revision>
  <cp:lastPrinted>2021-11-12T09:34:04Z</cp:lastPrinted>
  <dcterms:created xsi:type="dcterms:W3CDTF">2019-06-26T08:41:49Z</dcterms:created>
  <dcterms:modified xsi:type="dcterms:W3CDTF">2022-02-24T13:40:35Z</dcterms:modified>
</cp:coreProperties>
</file>