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377" r:id="rId2"/>
    <p:sldId id="346" r:id="rId3"/>
    <p:sldId id="390" r:id="rId4"/>
    <p:sldId id="363" r:id="rId5"/>
    <p:sldId id="382" r:id="rId6"/>
    <p:sldId id="384" r:id="rId7"/>
    <p:sldId id="389" r:id="rId8"/>
    <p:sldId id="364" r:id="rId9"/>
    <p:sldId id="383" r:id="rId10"/>
    <p:sldId id="386" r:id="rId11"/>
    <p:sldId id="387" r:id="rId12"/>
    <p:sldId id="388" r:id="rId13"/>
  </p:sldIdLst>
  <p:sldSz cx="12192000" cy="6858000"/>
  <p:notesSz cx="6888163" cy="100187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C7E7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79" autoAdjust="0"/>
    <p:restoredTop sz="95827" autoAdjust="0"/>
  </p:normalViewPr>
  <p:slideViewPr>
    <p:cSldViewPr snapToGrid="0" snapToObjects="1">
      <p:cViewPr>
        <p:scale>
          <a:sx n="100" d="100"/>
          <a:sy n="100" d="100"/>
        </p:scale>
        <p:origin x="-522" y="-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1C863891-D312-4ED7-8CCD-FFCB42316961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86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6038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6038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563F159D-8013-4297-B870-4069E2ECB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551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159D-8013-4297-B870-4069E2ECB5D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161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159D-8013-4297-B870-4069E2ECB5D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161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159D-8013-4297-B870-4069E2ECB5D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585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159D-8013-4297-B870-4069E2ECB5D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466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F159D-8013-4297-B870-4069E2ECB5D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303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3CF7BE72-FD72-3F4C-BC65-12B1221329B5}"/>
              </a:ext>
            </a:extLst>
          </p:cNvPr>
          <p:cNvSpPr/>
          <p:nvPr userDrawn="1"/>
        </p:nvSpPr>
        <p:spPr>
          <a:xfrm>
            <a:off x="236516" y="231491"/>
            <a:ext cx="11718967" cy="63950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1786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42547A-9382-A445-B767-D5EFF75E7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4AEB827-A212-D640-ACC8-AEA31A84F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95EFB02-1440-204B-8457-A20F36198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2E72E-1A9B-054B-A8EF-2849C3147B06}" type="datetimeFigureOut">
              <a:rPr lang="ru-RU" smtClean="0"/>
              <a:t>02.02.2022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D998E0E-DC98-9E45-8F33-50756039F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7C7B826-C7D6-2945-B0D1-E3BA553F9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C1E2D-63C9-E446-BC24-BCF0804C5E5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620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577842-CCEC-9742-A448-2DB59E331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9B4D682-0F3B-3448-B11C-A7E127764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34FF9F4-9929-5D4B-AF1C-086558118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2E72E-1A9B-054B-A8EF-2849C3147B06}" type="datetimeFigureOut">
              <a:rPr lang="ru-RU" smtClean="0"/>
              <a:t>02.02.2022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4D848BC-8EF3-704F-A1E0-78C9A8532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1F45856-95C1-F241-B7C9-5EBD1E6D3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C1E2D-63C9-E446-BC24-BCF0804C5E5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9523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9B564A7-90F5-7C41-8071-AF73A2C18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3856F46-C37B-3748-8501-6B20E26D5A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339FE56-0F2A-C343-80FA-34E92694B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2ECB0EA-160C-AD41-8388-7513CF41D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2E72E-1A9B-054B-A8EF-2849C3147B06}" type="datetimeFigureOut">
              <a:rPr lang="ru-RU" smtClean="0"/>
              <a:t>02.02.2022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A607B99-379B-B740-9B7A-10CF183B9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4552A9A-26D9-7A40-9262-C5638F8FB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C1E2D-63C9-E446-BC24-BCF0804C5E5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7918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016C4E9-DC16-814B-8797-4A17005A2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6C9732F-AAC4-974E-B9C8-54F942B9A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DA3B79F-FA76-E843-AEC1-700FF33488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3C92E8A0-0035-C245-9EFA-A5366D7BCB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E45BFCCC-7270-FC48-8560-8C638FDF54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00D98E4-712B-F940-B4F1-F2F5D6242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2E72E-1A9B-054B-A8EF-2849C3147B06}" type="datetimeFigureOut">
              <a:rPr lang="ru-RU" smtClean="0"/>
              <a:t>02.02.2022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7B7CE5C3-2BAA-F54F-9A3B-2CA9B85C4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ECE23EDE-7F7D-E94B-8FD9-3C5642ADC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C1E2D-63C9-E446-BC24-BCF0804C5E5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9330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CDA5528-F895-3045-827E-7446767C2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96D102DC-381D-FD45-A915-5F13C5CC1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2E72E-1A9B-054B-A8EF-2849C3147B06}" type="datetimeFigureOut">
              <a:rPr lang="ru-RU" smtClean="0"/>
              <a:t>02.02.2022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29A50482-9F4C-A340-8001-74491DC32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1B20FB1F-A664-704B-85DD-C4E40996F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C1E2D-63C9-E446-BC24-BCF0804C5E5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5047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9AEBF86C-0915-C641-B931-7137B415C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2E72E-1A9B-054B-A8EF-2849C3147B06}" type="datetimeFigureOut">
              <a:rPr lang="ru-RU" smtClean="0"/>
              <a:t>02.02.2022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A90BAF8C-093D-074A-9CE4-8E96E5242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2AAB04E-AB2E-8F4A-807C-E126DCD03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C1E2D-63C9-E446-BC24-BCF0804C5E5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0877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D22174A-C02A-2646-98F8-BF2DD2626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B3924D5-085B-2E47-A0A0-7E796BA63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1BEFF90-C608-5C44-825C-5CB5D70451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FA8DB8B-2B5A-164C-A3FA-8FD2AA40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2E72E-1A9B-054B-A8EF-2849C3147B06}" type="datetimeFigureOut">
              <a:rPr lang="ru-RU" smtClean="0"/>
              <a:t>02.02.2022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C525B97-890D-CE49-B5A8-C806B175E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A93FAAD-483A-B647-9142-A0C1C2999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C1E2D-63C9-E446-BC24-BCF0804C5E5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653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C62CE3-5A78-0041-ACF9-1DE3A0FD5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CA379DB-DD42-0848-97C6-110E29909C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DF9C679-B98B-3243-83AD-F78D916D0B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826C577-8799-8146-B775-BB11EBFDE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2E72E-1A9B-054B-A8EF-2849C3147B06}" type="datetimeFigureOut">
              <a:rPr lang="ru-RU" smtClean="0"/>
              <a:t>02.02.2022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EF6B5AB-C9EC-6946-B887-BE8F53CCC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0937A78-4086-344B-9B96-A9C80B9D9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C1E2D-63C9-E446-BC24-BCF0804C5E5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5747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4FB675-2359-3C47-9B0C-925F86049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7FD4F19-333F-5E4F-A9C1-DEAD52A77F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9B99C92-E35E-5A44-AF89-8BE2C012E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2E72E-1A9B-054B-A8EF-2849C3147B06}" type="datetimeFigureOut">
              <a:rPr lang="ru-RU" smtClean="0"/>
              <a:t>02.02.2022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71715F4-09E9-FE40-BF88-2C1DDC354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23D2BC4-2887-D445-AAA6-61076B37D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C1E2D-63C9-E446-BC24-BCF0804C5E5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5475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8C51A4F0-7555-2A44-AF4B-C621B8EC4A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8E1005A-4E39-2243-A3C8-02719559DA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4E69C6B-268B-8E45-ADD5-BD9798454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2E72E-1A9B-054B-A8EF-2849C3147B06}" type="datetimeFigureOut">
              <a:rPr lang="ru-RU" smtClean="0"/>
              <a:t>02.02.2022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F7BB7A4-A6FA-DB49-8C77-DDFA811EF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F9291BD-CDBC-CC48-B288-6B9B534C1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C1E2D-63C9-E446-BC24-BCF0804C5E5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7215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9D2032-F339-2D45-B829-FD11C0DDB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498000F-C3C6-AD4F-A28C-E8920DD97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9F2D155-B9E1-CA42-9E2D-3BB78FBC3D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2E72E-1A9B-054B-A8EF-2849C3147B06}" type="datetimeFigureOut">
              <a:rPr lang="ru-RU" smtClean="0"/>
              <a:t>02.02.2022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CBE21F7-F09B-F74E-9196-E8B896D776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39DDCD0-4E81-5C43-8D3A-FDB53C1491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C1E2D-63C9-E446-BC24-BCF0804C5E5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3733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5.png"/><Relationship Id="rId7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5" Type="http://schemas.openxmlformats.org/officeDocument/2006/relationships/image" Target="../media/image16.png"/><Relationship Id="rId4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9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22.png"/><Relationship Id="rId17" Type="http://schemas.openxmlformats.org/officeDocument/2006/relationships/image" Target="../media/image33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7.svg"/><Relationship Id="rId5" Type="http://schemas.openxmlformats.org/officeDocument/2006/relationships/image" Target="../media/image13.svg"/><Relationship Id="rId15" Type="http://schemas.openxmlformats.org/officeDocument/2006/relationships/image" Target="../media/image31.svg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openxmlformats.org/officeDocument/2006/relationships/image" Target="../media/image25.svg"/><Relationship Id="rId1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9E6435D-D057-42BC-84D3-AE2059459A39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аксессуар, флаг&#10;&#10;Автоматически созданное описание">
            <a:extLst>
              <a:ext uri="{FF2B5EF4-FFF2-40B4-BE49-F238E27FC236}">
                <a16:creationId xmlns:a16="http://schemas.microsoft.com/office/drawing/2014/main" xmlns="" id="{D9276E4B-BE6C-4640-BC5D-0331D8EC84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98" t="20222"/>
          <a:stretch/>
        </p:blipFill>
        <p:spPr>
          <a:xfrm>
            <a:off x="829340" y="94194"/>
            <a:ext cx="11362660" cy="656178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4ABD7EA-1260-4B77-B41C-0A6C9A13B4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471" y="2847435"/>
            <a:ext cx="2637628" cy="624171"/>
          </a:xfrm>
          <a:prstGeom prst="rect">
            <a:avLst/>
          </a:prstGeom>
        </p:spPr>
      </p:pic>
      <p:pic>
        <p:nvPicPr>
          <p:cNvPr id="1026" name="Picture 2" descr="C:\Users\naumova-lv\AppData\Local\Microsoft\Windows\Temporary Internet Files\Content.Outlook\5AJD3R46\1613648426_22-p-fon-dlya-prezentatsii-flag-rossii-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9351"/>
            <a:ext cx="12191998" cy="716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276A2204-F060-433A-9F8B-2A6BFFA8BF69}"/>
              </a:ext>
            </a:extLst>
          </p:cNvPr>
          <p:cNvSpPr/>
          <p:nvPr/>
        </p:nvSpPr>
        <p:spPr>
          <a:xfrm>
            <a:off x="4601471" y="2275367"/>
            <a:ext cx="7590528" cy="3189768"/>
          </a:xfrm>
          <a:prstGeom prst="rect">
            <a:avLst/>
          </a:prstGeom>
          <a:solidFill>
            <a:srgbClr val="9E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CCB6FF9E-18FE-42CA-8054-E8CC64DC33FA}"/>
              </a:ext>
            </a:extLst>
          </p:cNvPr>
          <p:cNvSpPr txBox="1"/>
          <p:nvPr/>
        </p:nvSpPr>
        <p:spPr>
          <a:xfrm>
            <a:off x="4601470" y="2390235"/>
            <a:ext cx="7590529" cy="298543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 «МОДЕРНИЗАЦИЯ ШКОЛЬНЫХ СИСТЕМ ОБРАЗОВАНИЯ»</a:t>
            </a:r>
          </a:p>
          <a:p>
            <a:pPr algn="ctr"/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мероприятие по капитальному ремонту и оснащению средствами обучения и воспитания зданий региональных (муниципальных) общеобразовательных организаций, в которых непосредственно осуществляется образовательная деятельность по образовательным программам начального общего и (или) основного общего и (или) среднего общего образования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4ABD7EA-1260-4B77-B41C-0A6C9A13B4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438" y="-290919"/>
            <a:ext cx="5784112" cy="13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218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BDD9E03E-A603-474F-9795-3FC2F3FB20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12" y="284566"/>
            <a:ext cx="2088139" cy="622947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420E069F-8C42-45D9-A41E-EB8F7FC800A7}"/>
              </a:ext>
            </a:extLst>
          </p:cNvPr>
          <p:cNvSpPr txBox="1"/>
          <p:nvPr/>
        </p:nvSpPr>
        <p:spPr>
          <a:xfrm>
            <a:off x="1784395" y="1051667"/>
            <a:ext cx="923419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spc="100" dirty="0">
                <a:latin typeface="Montserrat-Regular" panose="00000500000000000000" pitchFamily="50" charset="-52"/>
              </a:rPr>
              <a:t>Поручения Президента Российской Федерации </a:t>
            </a:r>
          </a:p>
          <a:p>
            <a:pPr algn="ctr"/>
            <a:endParaRPr lang="ru-RU" sz="2400" b="1" dirty="0">
              <a:latin typeface="Montserrat-Regular" panose="00000500000000000000" pitchFamily="50" charset="-52"/>
            </a:endParaRPr>
          </a:p>
          <a:p>
            <a:pPr algn="ctr"/>
            <a:endParaRPr lang="ru-RU" sz="1600" b="1" dirty="0">
              <a:latin typeface="Montserrat-Regular" panose="00000500000000000000" pitchFamily="50" charset="-52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B904F39C-8FC8-4140-B82C-791958B0B536}"/>
              </a:ext>
            </a:extLst>
          </p:cNvPr>
          <p:cNvSpPr txBox="1"/>
          <p:nvPr/>
        </p:nvSpPr>
        <p:spPr>
          <a:xfrm>
            <a:off x="9514703" y="324871"/>
            <a:ext cx="2371330" cy="30777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algn="r"/>
            <a:r>
              <a:rPr lang="ru-RU" sz="1400" b="1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КАПИТАЛЬНЫЙ РЕМОНТ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D9A5A579-B38D-46CC-9778-C633F2EBA473}"/>
              </a:ext>
            </a:extLst>
          </p:cNvPr>
          <p:cNvSpPr/>
          <p:nvPr/>
        </p:nvSpPr>
        <p:spPr>
          <a:xfrm>
            <a:off x="2466752" y="500545"/>
            <a:ext cx="7227123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Picture 8">
            <a:extLst>
              <a:ext uri="{FF2B5EF4-FFF2-40B4-BE49-F238E27FC236}">
                <a16:creationId xmlns:a16="http://schemas.microsoft.com/office/drawing/2014/main" xmlns="" id="{6C8FEC5E-5CF8-4339-873A-7AC59B0A5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493" y="596039"/>
            <a:ext cx="360000" cy="39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573773" y="2097462"/>
            <a:ext cx="5007780" cy="7191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0" hangingPunct="0">
              <a:defRPr/>
            </a:pPr>
            <a:endParaRPr lang="ru-RU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0" hangingPunct="0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15 июля 2021 г. № Пр-1249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hangingPunct="0">
              <a:defRPr/>
            </a:pPr>
            <a:endParaRPr lang="ru-RU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0" hangingPunct="0">
              <a:defRPr/>
            </a:pPr>
            <a:endParaRPr lang="ru-RU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Нашивка 13"/>
          <p:cNvSpPr/>
          <p:nvPr/>
        </p:nvSpPr>
        <p:spPr>
          <a:xfrm>
            <a:off x="889853" y="2249310"/>
            <a:ext cx="351321" cy="303697"/>
          </a:xfrm>
          <a:prstGeom prst="chevron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dirty="0"/>
          </a:p>
        </p:txBody>
      </p:sp>
      <p:sp>
        <p:nvSpPr>
          <p:cNvPr id="18" name="Нашивка 17"/>
          <p:cNvSpPr/>
          <p:nvPr/>
        </p:nvSpPr>
        <p:spPr>
          <a:xfrm>
            <a:off x="889854" y="3299818"/>
            <a:ext cx="351321" cy="303697"/>
          </a:xfrm>
          <a:prstGeom prst="chevron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576791" y="3092096"/>
            <a:ext cx="5004762" cy="7191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0" hangingPunct="0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5 августа 2021 г. № Пр-1383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hangingPunct="0">
              <a:defRPr/>
            </a:pPr>
            <a:endParaRPr lang="ru-RU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1719" y="5528367"/>
            <a:ext cx="10885959" cy="646331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endParaRPr lang="ru-RU" b="1" dirty="0">
              <a:latin typeface="Century Gothic" panose="020B0502020202020204" pitchFamily="34" charset="0"/>
            </a:endParaRPr>
          </a:p>
          <a:p>
            <a:pPr algn="ctr"/>
            <a:r>
              <a:rPr lang="ru-RU" b="1" spc="100" dirty="0">
                <a:latin typeface="Century Gothic" panose="020B0502020202020204" pitchFamily="34" charset="0"/>
              </a:rPr>
              <a:t>ПРОГРАММА  «МОДЕРНИЗАЦИЯ ШКОЛЬНЫХ СИСТЕМ ОБРАЗОВАНИЯ»</a:t>
            </a:r>
          </a:p>
        </p:txBody>
      </p:sp>
      <p:sp>
        <p:nvSpPr>
          <p:cNvPr id="25" name="Нашивка 24"/>
          <p:cNvSpPr/>
          <p:nvPr/>
        </p:nvSpPr>
        <p:spPr>
          <a:xfrm rot="5400000">
            <a:off x="3903511" y="3981541"/>
            <a:ext cx="351321" cy="303697"/>
          </a:xfrm>
          <a:prstGeom prst="chevron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pic>
        <p:nvPicPr>
          <p:cNvPr id="26" name="Рисунок 25" descr="Современная архитектура со сплошной заливкой">
            <a:extLst>
              <a:ext uri="{FF2B5EF4-FFF2-40B4-BE49-F238E27FC236}">
                <a16:creationId xmlns:a16="http://schemas.microsoft.com/office/drawing/2014/main" xmlns="" id="{DB19ACA0-6720-4D86-BA92-036B720E04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45233" y="5483729"/>
            <a:ext cx="1077448" cy="735609"/>
          </a:xfrm>
          <a:prstGeom prst="rect">
            <a:avLst/>
          </a:prstGeom>
        </p:spPr>
      </p:pic>
      <p:pic>
        <p:nvPicPr>
          <p:cNvPr id="27" name="Picture 2" descr="C:\Users\Интернет\Desktop\Совещание с Родниной\1585775376_18-p-gerb-rossii-na-fone-flaga-57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553" y="1705707"/>
            <a:ext cx="5435392" cy="286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1719" y="4442227"/>
            <a:ext cx="8970861" cy="646331"/>
          </a:xfrm>
          <a:prstGeom prst="rect">
            <a:avLst/>
          </a:prstGeom>
          <a:noFill/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Минпросвещения России обеспечить  разработку программы по капитальному ремонту  более 7 300 зданий школ на 2022-2026 гг., предусмотрев включение в нее  сельских школ</a:t>
            </a:r>
          </a:p>
        </p:txBody>
      </p:sp>
      <p:sp>
        <p:nvSpPr>
          <p:cNvPr id="16" name="Нашивка 15"/>
          <p:cNvSpPr/>
          <p:nvPr/>
        </p:nvSpPr>
        <p:spPr>
          <a:xfrm rot="5400000">
            <a:off x="3902002" y="5203724"/>
            <a:ext cx="351321" cy="303697"/>
          </a:xfrm>
          <a:prstGeom prst="chevron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337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erspektiva-ru.ru/images/2020/04/24/742cfd11f53a4768869061cd8d1f7482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450" y="2615348"/>
            <a:ext cx="1943100" cy="1393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BDD9E03E-A603-474F-9795-3FC2F3FB20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12" y="284566"/>
            <a:ext cx="2088139" cy="622947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B904F39C-8FC8-4140-B82C-791958B0B536}"/>
              </a:ext>
            </a:extLst>
          </p:cNvPr>
          <p:cNvSpPr txBox="1"/>
          <p:nvPr/>
        </p:nvSpPr>
        <p:spPr>
          <a:xfrm>
            <a:off x="9514703" y="324871"/>
            <a:ext cx="2371330" cy="30777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algn="r"/>
            <a:r>
              <a:rPr lang="ru-RU" sz="1400" b="1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КАПИТАЛЬНЫЙ РЕМОНТ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D9A5A579-B38D-46CC-9778-C633F2EBA473}"/>
              </a:ext>
            </a:extLst>
          </p:cNvPr>
          <p:cNvSpPr/>
          <p:nvPr/>
        </p:nvSpPr>
        <p:spPr>
          <a:xfrm>
            <a:off x="2466752" y="500545"/>
            <a:ext cx="7227123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22378" y="2615348"/>
            <a:ext cx="4906847" cy="10005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45363" y="1411082"/>
            <a:ext cx="9479762" cy="646331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endParaRPr lang="ru-RU" b="1" dirty="0">
              <a:latin typeface="Century Gothic" panose="020B0502020202020204" pitchFamily="34" charset="0"/>
            </a:endParaRPr>
          </a:p>
          <a:p>
            <a:pPr algn="r"/>
            <a:r>
              <a:rPr lang="ru-RU" b="1" spc="100" dirty="0" smtClean="0">
                <a:latin typeface="Century Gothic" panose="020B0502020202020204" pitchFamily="34" charset="0"/>
              </a:rPr>
              <a:t>    ПРОГРАММА  </a:t>
            </a:r>
            <a:r>
              <a:rPr lang="ru-RU" b="1" spc="100" dirty="0">
                <a:latin typeface="Century Gothic" panose="020B0502020202020204" pitchFamily="34" charset="0"/>
              </a:rPr>
              <a:t>«МОДЕРНИЗАЦИЯ ШКОЛЬНЫХ СИСТЕМ ОБРАЗОВАНИЯ»</a:t>
            </a:r>
          </a:p>
        </p:txBody>
      </p:sp>
      <p:sp>
        <p:nvSpPr>
          <p:cNvPr id="25" name="Нашивка 24"/>
          <p:cNvSpPr/>
          <p:nvPr/>
        </p:nvSpPr>
        <p:spPr>
          <a:xfrm rot="5400000">
            <a:off x="3949115" y="5006613"/>
            <a:ext cx="351321" cy="303697"/>
          </a:xfrm>
          <a:prstGeom prst="chevron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pic>
        <p:nvPicPr>
          <p:cNvPr id="26" name="Рисунок 25" descr="Современная архитектура со сплошной заливкой">
            <a:extLst>
              <a:ext uri="{FF2B5EF4-FFF2-40B4-BE49-F238E27FC236}">
                <a16:creationId xmlns:a16="http://schemas.microsoft.com/office/drawing/2014/main" xmlns="" id="{DB19ACA0-6720-4D86-BA92-036B720E04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39407" y="1411082"/>
            <a:ext cx="869162" cy="735609"/>
          </a:xfrm>
          <a:prstGeom prst="rect">
            <a:avLst/>
          </a:prstGeom>
        </p:spPr>
      </p:pic>
      <p:sp>
        <p:nvSpPr>
          <p:cNvPr id="16" name="Нашивка 15"/>
          <p:cNvSpPr/>
          <p:nvPr/>
        </p:nvSpPr>
        <p:spPr>
          <a:xfrm rot="5400000">
            <a:off x="3058924" y="3639685"/>
            <a:ext cx="351321" cy="303697"/>
          </a:xfrm>
          <a:prstGeom prst="chevron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76774" y="3997864"/>
            <a:ext cx="5740030" cy="24120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</a:t>
            </a:r>
          </a:p>
          <a:p>
            <a:pPr algn="ctr"/>
            <a:endParaRPr lang="ru-RU" b="1" dirty="0">
              <a:solidFill>
                <a:schemeClr val="tx1"/>
              </a:solidFill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редоставления и распределения субсидий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федерального бюджета бюджетам субъектов Российской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на софинансирование расходов, возникающих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 реализации региональных проектов, направленных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реализацию мероприятий по модернизации школьных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истем образования в рамках государственной программы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«Развитие образования»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 eaLnBrk="0" hangingPunct="0">
              <a:defRPr/>
            </a:pPr>
            <a:endParaRPr lang="ru-RU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067550" y="2615348"/>
            <a:ext cx="4864088" cy="10005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РФ 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hangingPunct="0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25.12.2021 г. №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3851-р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260542" y="4008381"/>
            <a:ext cx="5671096" cy="24204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РАСПРЕДЕЛЕНИЕ СУБСИДИЙ</a:t>
            </a: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федерального бюджета бюджетам субъектов Российской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едерации на софинансирование расходов, возникающих при реализации региональных проектов, направленных на реализацию мероприятий по модернизации школьных систем образования в рамках государственной программы Российской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едерации «Развитие образования» на 2022 и 2023 годы 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2378" y="2632572"/>
            <a:ext cx="51749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РФ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24.12.2021 г. № 2463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21" name="Нашивка 20"/>
          <p:cNvSpPr/>
          <p:nvPr/>
        </p:nvSpPr>
        <p:spPr>
          <a:xfrm rot="5400000">
            <a:off x="8994309" y="3648107"/>
            <a:ext cx="351321" cy="303697"/>
          </a:xfrm>
          <a:prstGeom prst="chevron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050009" y="871948"/>
            <a:ext cx="3666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Правовое регулирование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4197135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Рисунок 52">
            <a:extLst>
              <a:ext uri="{FF2B5EF4-FFF2-40B4-BE49-F238E27FC236}">
                <a16:creationId xmlns:a16="http://schemas.microsoft.com/office/drawing/2014/main" xmlns="" id="{46DE5A50-B0E7-4126-91C0-2E60A1F2FA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290" t="34782" r="3879" b="4405"/>
          <a:stretch/>
        </p:blipFill>
        <p:spPr>
          <a:xfrm>
            <a:off x="259928" y="757300"/>
            <a:ext cx="4159063" cy="27887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5CC1C3D-5067-944C-B36D-FDAA57F58581}"/>
              </a:ext>
            </a:extLst>
          </p:cNvPr>
          <p:cNvSpPr txBox="1"/>
          <p:nvPr/>
        </p:nvSpPr>
        <p:spPr>
          <a:xfrm>
            <a:off x="9514703" y="324871"/>
            <a:ext cx="2371330" cy="30777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algn="r"/>
            <a:r>
              <a:rPr lang="ru-RU" sz="1400" b="1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КАПИТАЛЬНЫЙ РЕМОНТ</a:t>
            </a: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BDD9E03E-A603-474F-9795-3FC2F3FB20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12" y="180754"/>
            <a:ext cx="1761465" cy="54230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87121F18-314B-40B7-9631-CC8E8BEF0D36}"/>
              </a:ext>
            </a:extLst>
          </p:cNvPr>
          <p:cNvSpPr txBox="1"/>
          <p:nvPr/>
        </p:nvSpPr>
        <p:spPr>
          <a:xfrm>
            <a:off x="342291" y="1260538"/>
            <a:ext cx="11543742" cy="396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>
              <a:lnSpc>
                <a:spcPct val="140000"/>
              </a:lnSpc>
            </a:pPr>
            <a:r>
              <a:rPr lang="ru-RU" sz="1600" b="1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               </a:t>
            </a:r>
            <a:endParaRPr lang="ru-RU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82F3B5E8-9903-476A-88B1-171FCE18B6D1}"/>
              </a:ext>
            </a:extLst>
          </p:cNvPr>
          <p:cNvSpPr/>
          <p:nvPr/>
        </p:nvSpPr>
        <p:spPr>
          <a:xfrm>
            <a:off x="2140078" y="500545"/>
            <a:ext cx="7553798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Фигура, имеющая форму буквы L 9"/>
          <p:cNvSpPr/>
          <p:nvPr/>
        </p:nvSpPr>
        <p:spPr>
          <a:xfrm rot="5400000">
            <a:off x="9029696" y="75007"/>
            <a:ext cx="1267307" cy="4199861"/>
          </a:xfrm>
          <a:prstGeom prst="corner">
            <a:avLst>
              <a:gd name="adj1" fmla="val 16120"/>
              <a:gd name="adj2" fmla="val 16908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Прямоугольник 20"/>
          <p:cNvSpPr/>
          <p:nvPr/>
        </p:nvSpPr>
        <p:spPr>
          <a:xfrm>
            <a:off x="529281" y="5841208"/>
            <a:ext cx="399417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2022 год </a:t>
            </a:r>
          </a:p>
          <a:p>
            <a:pPr algn="ctr"/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начало реализации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</p:txBody>
      </p:sp>
      <p:sp>
        <p:nvSpPr>
          <p:cNvPr id="23" name="Фигура, имеющая форму буквы L 22"/>
          <p:cNvSpPr/>
          <p:nvPr/>
        </p:nvSpPr>
        <p:spPr>
          <a:xfrm rot="5400000">
            <a:off x="7459017" y="1508769"/>
            <a:ext cx="1101104" cy="3536805"/>
          </a:xfrm>
          <a:prstGeom prst="corner">
            <a:avLst>
              <a:gd name="adj1" fmla="val 16120"/>
              <a:gd name="adj2" fmla="val 18649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4" name="Фигура, имеющая форму буквы L 23"/>
          <p:cNvSpPr/>
          <p:nvPr/>
        </p:nvSpPr>
        <p:spPr>
          <a:xfrm rot="5400000">
            <a:off x="5656420" y="1994728"/>
            <a:ext cx="1116414" cy="4412512"/>
          </a:xfrm>
          <a:prstGeom prst="corner">
            <a:avLst>
              <a:gd name="adj1" fmla="val 16120"/>
              <a:gd name="adj2" fmla="val 20153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5" name="Фигура, имеющая форму буквы L 24"/>
          <p:cNvSpPr/>
          <p:nvPr/>
        </p:nvSpPr>
        <p:spPr>
          <a:xfrm rot="5400000">
            <a:off x="3494749" y="3092079"/>
            <a:ext cx="968927" cy="4098894"/>
          </a:xfrm>
          <a:prstGeom prst="corner">
            <a:avLst>
              <a:gd name="adj1" fmla="val 16120"/>
              <a:gd name="adj2" fmla="val 22093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7" name="Фигура, имеющая форму буквы L 26"/>
          <p:cNvSpPr/>
          <p:nvPr/>
        </p:nvSpPr>
        <p:spPr>
          <a:xfrm rot="5400000">
            <a:off x="2046236" y="3859135"/>
            <a:ext cx="1016792" cy="4424684"/>
          </a:xfrm>
          <a:prstGeom prst="corner">
            <a:avLst>
              <a:gd name="adj1" fmla="val 16120"/>
              <a:gd name="adj2" fmla="val 16931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2" name="Прямоугольник 31"/>
          <p:cNvSpPr/>
          <p:nvPr/>
        </p:nvSpPr>
        <p:spPr>
          <a:xfrm>
            <a:off x="2140079" y="4891392"/>
            <a:ext cx="296354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2023 год </a:t>
            </a:r>
          </a:p>
          <a:p>
            <a:pPr algn="ctr"/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</a:t>
            </a:r>
            <a:r>
              <a:rPr lang="ru-RU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реализация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139079" y="3903009"/>
            <a:ext cx="31444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2024 год </a:t>
            </a:r>
          </a:p>
          <a:p>
            <a:pPr algn="ctr"/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реализация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370275" y="2904113"/>
            <a:ext cx="31444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2025 год </a:t>
            </a:r>
          </a:p>
          <a:p>
            <a:pPr algn="ctr"/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реализация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566983" y="1805606"/>
            <a:ext cx="31444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2026 год </a:t>
            </a:r>
          </a:p>
          <a:p>
            <a:pPr algn="ctr"/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завершение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</p:txBody>
      </p:sp>
      <p:pic>
        <p:nvPicPr>
          <p:cNvPr id="37" name="Рисунок 36" descr="Современная архитектура со сплошной заливкой">
            <a:extLst>
              <a:ext uri="{FF2B5EF4-FFF2-40B4-BE49-F238E27FC236}">
                <a16:creationId xmlns:a16="http://schemas.microsoft.com/office/drawing/2014/main" xmlns="" id="{DB19ACA0-6720-4D86-BA92-036B720E04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334846" y="717546"/>
            <a:ext cx="1538185" cy="8182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3657" y="4906781"/>
            <a:ext cx="1217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1</a:t>
            </a:r>
            <a:r>
              <a:rPr lang="en-US" sz="4000" dirty="0" smtClean="0"/>
              <a:t>65</a:t>
            </a:r>
            <a:r>
              <a:rPr lang="ru-RU" sz="4000" dirty="0" smtClean="0"/>
              <a:t>3 </a:t>
            </a:r>
            <a:endParaRPr lang="ru-RU" sz="4000" dirty="0"/>
          </a:p>
        </p:txBody>
      </p:sp>
      <p:sp>
        <p:nvSpPr>
          <p:cNvPr id="39" name="TextBox 38"/>
          <p:cNvSpPr txBox="1"/>
          <p:nvPr/>
        </p:nvSpPr>
        <p:spPr>
          <a:xfrm>
            <a:off x="2679390" y="3933787"/>
            <a:ext cx="1217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729780" y="2018734"/>
            <a:ext cx="1217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6000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380049" y="2976607"/>
            <a:ext cx="1217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4500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140078" y="3954793"/>
            <a:ext cx="1217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3000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129554" y="833398"/>
            <a:ext cx="1217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7300 </a:t>
            </a:r>
          </a:p>
        </p:txBody>
      </p:sp>
      <p:pic>
        <p:nvPicPr>
          <p:cNvPr id="49" name="Рисунок 48" descr="Современная архитектура со сплошной заливкой">
            <a:extLst>
              <a:ext uri="{FF2B5EF4-FFF2-40B4-BE49-F238E27FC236}">
                <a16:creationId xmlns:a16="http://schemas.microsoft.com/office/drawing/2014/main" xmlns="" id="{DB19ACA0-6720-4D86-BA92-036B720E04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244009" y="4997221"/>
            <a:ext cx="685756" cy="537845"/>
          </a:xfrm>
          <a:prstGeom prst="rect">
            <a:avLst/>
          </a:prstGeom>
        </p:spPr>
      </p:pic>
      <p:pic>
        <p:nvPicPr>
          <p:cNvPr id="50" name="Рисунок 49" descr="Современная архитектура со сплошной заливкой">
            <a:extLst>
              <a:ext uri="{FF2B5EF4-FFF2-40B4-BE49-F238E27FC236}">
                <a16:creationId xmlns:a16="http://schemas.microsoft.com/office/drawing/2014/main" xmlns="" id="{DB19ACA0-6720-4D86-BA92-036B720E04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322615" y="4039813"/>
            <a:ext cx="685756" cy="537845"/>
          </a:xfrm>
          <a:prstGeom prst="rect">
            <a:avLst/>
          </a:prstGeom>
        </p:spPr>
      </p:pic>
      <p:pic>
        <p:nvPicPr>
          <p:cNvPr id="51" name="Рисунок 50" descr="Современная архитектура со сплошной заливкой">
            <a:extLst>
              <a:ext uri="{FF2B5EF4-FFF2-40B4-BE49-F238E27FC236}">
                <a16:creationId xmlns:a16="http://schemas.microsoft.com/office/drawing/2014/main" xmlns="" id="{DB19ACA0-6720-4D86-BA92-036B720E04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518297" y="3035300"/>
            <a:ext cx="685756" cy="537845"/>
          </a:xfrm>
          <a:prstGeom prst="rect">
            <a:avLst/>
          </a:prstGeom>
        </p:spPr>
      </p:pic>
      <p:pic>
        <p:nvPicPr>
          <p:cNvPr id="52" name="Рисунок 51" descr="Современная архитектура со сплошной заливкой">
            <a:extLst>
              <a:ext uri="{FF2B5EF4-FFF2-40B4-BE49-F238E27FC236}">
                <a16:creationId xmlns:a16="http://schemas.microsoft.com/office/drawing/2014/main" xmlns="" id="{DB19ACA0-6720-4D86-BA92-036B720E04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877663" y="2056293"/>
            <a:ext cx="685756" cy="537845"/>
          </a:xfrm>
          <a:prstGeom prst="rect">
            <a:avLst/>
          </a:prstGeom>
        </p:spPr>
      </p:pic>
      <p:pic>
        <p:nvPicPr>
          <p:cNvPr id="55" name="Рисунок 54" descr="Изображение выглядит как небо, внешний, здание, дом&#10;&#10;Автоматически созданное описание">
            <a:extLst>
              <a:ext uri="{FF2B5EF4-FFF2-40B4-BE49-F238E27FC236}">
                <a16:creationId xmlns:a16="http://schemas.microsoft.com/office/drawing/2014/main" xmlns="" id="{4C730ABE-2942-4C1C-ADB8-4D11AFC8BF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00874" y="3642777"/>
            <a:ext cx="4371386" cy="29683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2138" y="515387"/>
            <a:ext cx="38974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spc="100" dirty="0"/>
              <a:t>СРОКИ РЕАЛИЗАЦИИ ПРОГРАММЫ</a:t>
            </a:r>
          </a:p>
        </p:txBody>
      </p:sp>
    </p:spTree>
    <p:extLst>
      <p:ext uri="{BB962C8B-B14F-4D97-AF65-F5344CB8AC3E}">
        <p14:creationId xmlns:p14="http://schemas.microsoft.com/office/powerpoint/2010/main" val="4153968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87121F18-314B-40B7-9631-CC8E8BEF0D36}"/>
              </a:ext>
            </a:extLst>
          </p:cNvPr>
          <p:cNvSpPr txBox="1"/>
          <p:nvPr/>
        </p:nvSpPr>
        <p:spPr>
          <a:xfrm>
            <a:off x="433732" y="781356"/>
            <a:ext cx="11543742" cy="3796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>
              <a:lnSpc>
                <a:spcPct val="140000"/>
              </a:lnSpc>
            </a:pPr>
            <a:r>
              <a:rPr lang="ru-RU" sz="2000" b="1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                         </a:t>
            </a:r>
            <a:r>
              <a:rPr lang="ru-RU" sz="2400" b="1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Обязательные условия участия в Программе</a:t>
            </a:r>
          </a:p>
          <a:p>
            <a:pPr indent="450215">
              <a:lnSpc>
                <a:spcPct val="140000"/>
              </a:lnSpc>
            </a:pPr>
            <a:r>
              <a:rPr lang="ru-RU" sz="14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 </a:t>
            </a:r>
          </a:p>
          <a:p>
            <a:pPr lvl="0">
              <a:lnSpc>
                <a:spcPts val="1600"/>
              </a:lnSpc>
              <a:buClr>
                <a:srgbClr val="000000"/>
              </a:buClr>
              <a:buSzPts val="1400"/>
            </a:pPr>
            <a:endParaRPr lang="ru-RU" sz="1400" b="1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ts val="16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ru-RU" sz="1400" dirty="0">
              <a:solidFill>
                <a:srgbClr val="00000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171450" indent="-171450">
              <a:lnSpc>
                <a:spcPts val="16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ru-RU" sz="1400" dirty="0">
              <a:solidFill>
                <a:srgbClr val="000000"/>
              </a:solidFill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171450" indent="-171450">
              <a:lnSpc>
                <a:spcPts val="16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ru-RU" sz="1400" dirty="0">
              <a:solidFill>
                <a:srgbClr val="00000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171450" indent="-171450">
              <a:lnSpc>
                <a:spcPts val="16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ru-RU" sz="1400" dirty="0">
              <a:solidFill>
                <a:srgbClr val="000000"/>
              </a:solidFill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171450" indent="-171450">
              <a:lnSpc>
                <a:spcPts val="16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ru-RU" sz="1400" dirty="0">
              <a:solidFill>
                <a:srgbClr val="00000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171450" indent="-171450">
              <a:lnSpc>
                <a:spcPts val="16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ru-RU" sz="1400" dirty="0">
              <a:solidFill>
                <a:srgbClr val="000000"/>
              </a:solidFill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171450" indent="-171450">
              <a:lnSpc>
                <a:spcPts val="16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ru-RU" sz="1400" dirty="0">
              <a:solidFill>
                <a:srgbClr val="00000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171450" indent="-171450">
              <a:lnSpc>
                <a:spcPts val="16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ru-RU" sz="1400" dirty="0">
              <a:solidFill>
                <a:srgbClr val="000000"/>
              </a:solidFill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171450" indent="-171450">
              <a:lnSpc>
                <a:spcPts val="1600"/>
              </a:lnSpc>
              <a:spcBef>
                <a:spcPts val="11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ru-RU" sz="1400" dirty="0">
              <a:solidFill>
                <a:srgbClr val="00000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171450" indent="-171450">
              <a:lnSpc>
                <a:spcPts val="1600"/>
              </a:lnSpc>
              <a:spcBef>
                <a:spcPts val="11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ru-RU" sz="1400" dirty="0">
              <a:solidFill>
                <a:srgbClr val="00000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171450" indent="-171450">
              <a:lnSpc>
                <a:spcPts val="1600"/>
              </a:lnSpc>
              <a:spcBef>
                <a:spcPts val="1100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ru-RU" sz="1400" dirty="0">
              <a:solidFill>
                <a:srgbClr val="00000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3" name="Рисунок 12" descr="Папка-планшет с галочками контур">
            <a:extLst>
              <a:ext uri="{FF2B5EF4-FFF2-40B4-BE49-F238E27FC236}">
                <a16:creationId xmlns:a16="http://schemas.microsoft.com/office/drawing/2014/main" xmlns="" id="{9075977D-D195-4D5E-84FC-3C8936A40A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696398" y="884652"/>
            <a:ext cx="720000" cy="720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837B1D1-F8D5-499B-9A34-A4E1D1DFD6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12" y="284566"/>
            <a:ext cx="2064385" cy="4885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FA3A70B-CDA9-4AF1-8E6F-2A1ACAC8A919}"/>
              </a:ext>
            </a:extLst>
          </p:cNvPr>
          <p:cNvSpPr txBox="1"/>
          <p:nvPr/>
        </p:nvSpPr>
        <p:spPr>
          <a:xfrm>
            <a:off x="8678487" y="324871"/>
            <a:ext cx="3207546" cy="369328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algn="r"/>
            <a:r>
              <a:rPr lang="ru-RU" b="1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КАПИТАЛЬНЫЙ РЕМОНТ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16183119-ABDA-400C-A570-815A7B46D183}"/>
              </a:ext>
            </a:extLst>
          </p:cNvPr>
          <p:cNvSpPr/>
          <p:nvPr/>
        </p:nvSpPr>
        <p:spPr>
          <a:xfrm>
            <a:off x="2518756" y="586925"/>
            <a:ext cx="6558742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1B06605C-83E1-4572-9A91-07DBBA401C94}"/>
              </a:ext>
            </a:extLst>
          </p:cNvPr>
          <p:cNvSpPr/>
          <p:nvPr/>
        </p:nvSpPr>
        <p:spPr>
          <a:xfrm>
            <a:off x="378611" y="2385862"/>
            <a:ext cx="11471097" cy="119749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8DC767B7-77B9-4F89-9AD7-7A4B4578D69B}"/>
              </a:ext>
            </a:extLst>
          </p:cNvPr>
          <p:cNvSpPr/>
          <p:nvPr/>
        </p:nvSpPr>
        <p:spPr>
          <a:xfrm>
            <a:off x="62578" y="6270753"/>
            <a:ext cx="11471097" cy="70882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2563EB0F-B32C-4319-816E-A4B410D889AE}"/>
              </a:ext>
            </a:extLst>
          </p:cNvPr>
          <p:cNvSpPr/>
          <p:nvPr/>
        </p:nvSpPr>
        <p:spPr>
          <a:xfrm>
            <a:off x="378612" y="5512517"/>
            <a:ext cx="11471097" cy="101681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910573" y="1652974"/>
            <a:ext cx="10939136" cy="94527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ts val="1600"/>
              </a:lnSpc>
              <a:buClr>
                <a:srgbClr val="C00000"/>
              </a:buClr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наличие потребности в субъекте РФ в проведении капитального ремонта региональных (муниципальных) общеобразовательных организаций (ф. № ОО-2 Сведения о материально-технической и информационной базе, финансово-экономической деятельности общеобразовательной организации)</a:t>
            </a:r>
            <a:endParaRPr lang="ru-RU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hangingPunct="0">
              <a:defRPr/>
            </a:pPr>
            <a:endParaRPr lang="ru-RU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Нашивка 16"/>
          <p:cNvSpPr/>
          <p:nvPr/>
        </p:nvSpPr>
        <p:spPr>
          <a:xfrm>
            <a:off x="213888" y="1930316"/>
            <a:ext cx="696685" cy="303697"/>
          </a:xfrm>
          <a:prstGeom prst="chevron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dirty="0"/>
          </a:p>
        </p:txBody>
      </p:sp>
      <p:sp>
        <p:nvSpPr>
          <p:cNvPr id="18" name="Нашивка 17"/>
          <p:cNvSpPr/>
          <p:nvPr/>
        </p:nvSpPr>
        <p:spPr>
          <a:xfrm>
            <a:off x="234607" y="3431510"/>
            <a:ext cx="644887" cy="303697"/>
          </a:xfrm>
          <a:prstGeom prst="chevron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900213" y="2785730"/>
            <a:ext cx="10949495" cy="138223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0" hangingPunct="0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00212" y="4369981"/>
            <a:ext cx="10949495" cy="1140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0" hangingPunct="0">
              <a:defRPr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обеспечение субъектами РФ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приоритизации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объектов капитального ремонта, расположенных в сельской местности и малых городах (городах с населением менее 50000 человек)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hangingPunct="0">
              <a:defRPr/>
            </a:pPr>
            <a:endParaRPr lang="ru-RU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32782" y="5679889"/>
            <a:ext cx="10916926" cy="94527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ts val="1600"/>
              </a:lnSpc>
              <a:spcBef>
                <a:spcPts val="1100"/>
              </a:spcBef>
              <a:buClr>
                <a:srgbClr val="C00000"/>
              </a:buClr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наличие положительного заключения государственной экспертизы о достоверности определения сметной стоимости капитального ремонта соответствующего объекта, содержащего итоговую стоимостную оценку запланированных видов работ в рамках перечня работ капитального ремонта</a:t>
            </a:r>
            <a:endParaRPr lang="ru-RU" dirty="0"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24" name="Рисунок 23" descr="Современная архитектура со сплошной заливкой">
            <a:extLst>
              <a:ext uri="{FF2B5EF4-FFF2-40B4-BE49-F238E27FC236}">
                <a16:creationId xmlns:a16="http://schemas.microsoft.com/office/drawing/2014/main" xmlns="" id="{DB19ACA0-6720-4D86-BA92-036B720E04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527329" y="694199"/>
            <a:ext cx="1077448" cy="735609"/>
          </a:xfrm>
          <a:prstGeom prst="rect">
            <a:avLst/>
          </a:prstGeom>
        </p:spPr>
      </p:pic>
      <p:sp>
        <p:nvSpPr>
          <p:cNvPr id="25" name="Нашивка 24"/>
          <p:cNvSpPr/>
          <p:nvPr/>
        </p:nvSpPr>
        <p:spPr>
          <a:xfrm>
            <a:off x="255326" y="4734424"/>
            <a:ext cx="644887" cy="303697"/>
          </a:xfrm>
          <a:prstGeom prst="chevron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26" name="Нашивка 25"/>
          <p:cNvSpPr/>
          <p:nvPr/>
        </p:nvSpPr>
        <p:spPr>
          <a:xfrm>
            <a:off x="239786" y="5991124"/>
            <a:ext cx="644887" cy="303697"/>
          </a:xfrm>
          <a:prstGeom prst="chevron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932781" y="2785730"/>
            <a:ext cx="1098582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наличие расходных обязательств из консолидированных бюджетов субъектов Российской Федерации, возникающих при предоставлении субсидии из федерального бюджета бюджетам субъектов РФ на реализацию региональных проектов, направленных на реализацию мероприятий по проведения работ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капитальному ремонту и оснащению зданий региональных (муниципальных) общеобразовательных организаций </a:t>
            </a:r>
          </a:p>
        </p:txBody>
      </p:sp>
    </p:spTree>
    <p:extLst>
      <p:ext uri="{BB962C8B-B14F-4D97-AF65-F5344CB8AC3E}">
        <p14:creationId xmlns:p14="http://schemas.microsoft.com/office/powerpoint/2010/main" val="3095603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C785900C-ABF2-46E1-B84F-B09367A98779}"/>
              </a:ext>
            </a:extLst>
          </p:cNvPr>
          <p:cNvGrpSpPr/>
          <p:nvPr/>
        </p:nvGrpSpPr>
        <p:grpSpPr>
          <a:xfrm>
            <a:off x="551848" y="2106990"/>
            <a:ext cx="11979172" cy="3693319"/>
            <a:chOff x="542275" y="1263494"/>
            <a:chExt cx="11979172" cy="369331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420E069F-8C42-45D9-A41E-EB8F7FC800A7}"/>
                </a:ext>
              </a:extLst>
            </p:cNvPr>
            <p:cNvSpPr txBox="1"/>
            <p:nvPr/>
          </p:nvSpPr>
          <p:spPr>
            <a:xfrm>
              <a:off x="542275" y="1263494"/>
              <a:ext cx="5884202" cy="36933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r>
                <a:rPr lang="ru-RU" sz="1400" b="1" dirty="0">
                  <a:latin typeface="Century Gothic" panose="020B0502020202020204" pitchFamily="34" charset="0"/>
                </a:rPr>
                <a:t>ремонт фундамента, цоколя и </a:t>
              </a:r>
              <a:r>
                <a:rPr lang="ru-RU" sz="1400" b="1" dirty="0" err="1">
                  <a:latin typeface="Century Gothic" panose="020B0502020202020204" pitchFamily="34" charset="0"/>
                </a:rPr>
                <a:t>отмостки</a:t>
              </a:r>
              <a:r>
                <a:rPr lang="ru-RU" sz="1400" b="1" dirty="0">
                  <a:latin typeface="Century Gothic" panose="020B0502020202020204" pitchFamily="34" charset="0"/>
                </a:rPr>
                <a:t>;</a:t>
              </a:r>
            </a:p>
            <a:p>
              <a:pPr>
                <a:buClr>
                  <a:srgbClr val="C00000"/>
                </a:buClr>
              </a:pPr>
              <a:endParaRPr lang="ru-RU" sz="1400" b="1" dirty="0">
                <a:latin typeface="Century Gothic" panose="020B0502020202020204" pitchFamily="34" charset="0"/>
              </a:endParaRPr>
            </a:p>
            <a:p>
              <a:pPr marL="171450" indent="-171450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r>
                <a:rPr lang="ru-RU" sz="1400" b="1" dirty="0">
                  <a:latin typeface="Century Gothic" panose="020B0502020202020204" pitchFamily="34" charset="0"/>
                </a:rPr>
                <a:t>ремонт кровли;</a:t>
              </a:r>
            </a:p>
            <a:p>
              <a:pPr>
                <a:buClr>
                  <a:srgbClr val="C00000"/>
                </a:buClr>
              </a:pPr>
              <a:endParaRPr lang="ru-RU" sz="1400" b="1" dirty="0">
                <a:latin typeface="Century Gothic" panose="020B0502020202020204" pitchFamily="34" charset="0"/>
              </a:endParaRPr>
            </a:p>
            <a:p>
              <a:pPr marL="171450" indent="-171450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r>
                <a:rPr lang="ru-RU" sz="1400" b="1" dirty="0">
                  <a:latin typeface="Century Gothic" panose="020B0502020202020204" pitchFamily="34" charset="0"/>
                </a:rPr>
                <a:t>ремонт потолков, междуэтажных перекрытий и полов;</a:t>
              </a:r>
            </a:p>
            <a:p>
              <a:pPr>
                <a:buClr>
                  <a:srgbClr val="C00000"/>
                </a:buClr>
              </a:pPr>
              <a:endParaRPr lang="ru-RU" sz="1400" b="1" dirty="0">
                <a:latin typeface="Century Gothic" panose="020B0502020202020204" pitchFamily="34" charset="0"/>
              </a:endParaRPr>
            </a:p>
            <a:p>
              <a:pPr marL="171450" indent="-171450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r>
                <a:rPr lang="ru-RU" sz="1400" b="1" dirty="0">
                  <a:latin typeface="Century Gothic" panose="020B0502020202020204" pitchFamily="34" charset="0"/>
                </a:rPr>
                <a:t>ремонт окон, дверей (входных и внутренних) и ворот учебных зданий;</a:t>
              </a:r>
            </a:p>
            <a:p>
              <a:pPr marL="171450" indent="-171450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ru-RU" sz="1400" b="1" dirty="0">
                <a:latin typeface="Century Gothic" panose="020B0502020202020204" pitchFamily="34" charset="0"/>
              </a:endParaRPr>
            </a:p>
            <a:p>
              <a:pPr marL="171450" indent="-171450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r>
                <a:rPr lang="ru-RU" sz="1400" b="1" dirty="0">
                  <a:latin typeface="Century Gothic" panose="020B0502020202020204" pitchFamily="34" charset="0"/>
                </a:rPr>
                <a:t>ремонт входных групп, лестниц и крылец;</a:t>
              </a:r>
            </a:p>
            <a:p>
              <a:pPr>
                <a:buClr>
                  <a:srgbClr val="C00000"/>
                </a:buClr>
              </a:pPr>
              <a:endParaRPr lang="ru-RU" sz="1400" b="1" dirty="0">
                <a:latin typeface="Century Gothic" panose="020B0502020202020204" pitchFamily="34" charset="0"/>
              </a:endParaRPr>
            </a:p>
            <a:p>
              <a:pPr marL="171450" indent="-171450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r>
                <a:rPr lang="ru-RU" sz="1400" b="1" dirty="0">
                  <a:latin typeface="Century Gothic" panose="020B0502020202020204" pitchFamily="34" charset="0"/>
                </a:rPr>
                <a:t>внутренние штукатурные, облицовочные и малярные работы (при условии установления на федеральном уровне предельного норматива стоимости единицы таких работ);</a:t>
              </a:r>
            </a:p>
            <a:p>
              <a:pPr algn="ctr"/>
              <a:endParaRPr lang="ru-RU" sz="1200" b="1" dirty="0">
                <a:latin typeface="Century Gothic" panose="020B0502020202020204" pitchFamily="34" charset="0"/>
              </a:endParaRPr>
            </a:p>
            <a:p>
              <a:pPr algn="ctr"/>
              <a:endParaRPr lang="ru-RU" sz="1200" b="1" i="1" dirty="0">
                <a:latin typeface="Century Gothic" panose="020B0502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482DB87C-69A7-46DC-BC9C-9146299495B2}"/>
                </a:ext>
              </a:extLst>
            </p:cNvPr>
            <p:cNvSpPr txBox="1"/>
            <p:nvPr/>
          </p:nvSpPr>
          <p:spPr>
            <a:xfrm>
              <a:off x="6426477" y="1268790"/>
              <a:ext cx="6094970" cy="33239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r>
                <a:rPr lang="ru-RU" sz="1400" b="1" dirty="0">
                  <a:latin typeface="Century Gothic" panose="020B0502020202020204" pitchFamily="34" charset="0"/>
                </a:rPr>
                <a:t>ремонт фасадов;</a:t>
              </a:r>
            </a:p>
            <a:p>
              <a:pPr marL="171450" indent="-171450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ru-RU" sz="1400" b="1" dirty="0">
                <a:latin typeface="Century Gothic" panose="020B0502020202020204" pitchFamily="34" charset="0"/>
              </a:endParaRPr>
            </a:p>
            <a:p>
              <a:pPr marL="171450" indent="-171450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r>
                <a:rPr lang="ru-RU" sz="1400" b="1" dirty="0">
                  <a:latin typeface="Century Gothic" panose="020B0502020202020204" pitchFamily="34" charset="0"/>
                </a:rPr>
                <a:t>ремонт системы отопления;</a:t>
              </a:r>
            </a:p>
            <a:p>
              <a:pPr marL="171450" indent="-171450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ru-RU" sz="1400" b="1" dirty="0">
                <a:latin typeface="Century Gothic" panose="020B0502020202020204" pitchFamily="34" charset="0"/>
              </a:endParaRPr>
            </a:p>
            <a:p>
              <a:pPr marL="171450" indent="-171450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r>
                <a:rPr lang="ru-RU" sz="1400" b="1" dirty="0">
                  <a:latin typeface="Century Gothic" panose="020B0502020202020204" pitchFamily="34" charset="0"/>
                </a:rPr>
                <a:t>ремонт системы вентиляции;</a:t>
              </a:r>
            </a:p>
            <a:p>
              <a:pPr marL="171450" indent="-171450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ru-RU" sz="1400" b="1" dirty="0">
                <a:latin typeface="Century Gothic" panose="020B0502020202020204" pitchFamily="34" charset="0"/>
              </a:endParaRPr>
            </a:p>
            <a:p>
              <a:pPr marL="171450" indent="-171450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r>
                <a:rPr lang="ru-RU" sz="1400" b="1" dirty="0">
                  <a:latin typeface="Century Gothic" panose="020B0502020202020204" pitchFamily="34" charset="0"/>
                </a:rPr>
                <a:t>ремонт системы горячего и холодного водоснабжения;</a:t>
              </a:r>
            </a:p>
            <a:p>
              <a:pPr>
                <a:buClr>
                  <a:srgbClr val="C00000"/>
                </a:buClr>
              </a:pPr>
              <a:endParaRPr lang="ru-RU" sz="1400" b="1" dirty="0">
                <a:latin typeface="Century Gothic" panose="020B0502020202020204" pitchFamily="34" charset="0"/>
              </a:endParaRPr>
            </a:p>
            <a:p>
              <a:pPr marL="171450" indent="-171450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r>
                <a:rPr lang="ru-RU" sz="1400" b="1" dirty="0">
                  <a:latin typeface="Century Gothic" panose="020B0502020202020204" pitchFamily="34" charset="0"/>
                </a:rPr>
                <a:t>ремонт системы канализации;</a:t>
              </a:r>
            </a:p>
            <a:p>
              <a:pPr>
                <a:buClr>
                  <a:srgbClr val="C00000"/>
                </a:buClr>
              </a:pPr>
              <a:endParaRPr lang="ru-RU" sz="1400" b="1" dirty="0">
                <a:latin typeface="Century Gothic" panose="020B0502020202020204" pitchFamily="34" charset="0"/>
              </a:endParaRPr>
            </a:p>
            <a:p>
              <a:pPr marL="171450" indent="-171450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r>
                <a:rPr lang="ru-RU" sz="1400" b="1" dirty="0">
                  <a:latin typeface="Century Gothic" panose="020B0502020202020204" pitchFamily="34" charset="0"/>
                </a:rPr>
                <a:t>электромонтажные работы;</a:t>
              </a:r>
            </a:p>
            <a:p>
              <a:pPr>
                <a:buClr>
                  <a:srgbClr val="C00000"/>
                </a:buClr>
              </a:pPr>
              <a:endParaRPr lang="ru-RU" sz="1400" b="1" dirty="0">
                <a:latin typeface="Century Gothic" panose="020B0502020202020204" pitchFamily="34" charset="0"/>
              </a:endParaRPr>
            </a:p>
            <a:p>
              <a:pPr marL="171450" indent="-171450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r>
                <a:rPr lang="ru-RU" sz="1400" b="1" dirty="0">
                  <a:latin typeface="Century Gothic" panose="020B0502020202020204" pitchFamily="34" charset="0"/>
                </a:rPr>
                <a:t>ремонт слаботочных сетей;</a:t>
              </a:r>
            </a:p>
            <a:p>
              <a:pPr>
                <a:buClr>
                  <a:srgbClr val="C00000"/>
                </a:buClr>
              </a:pPr>
              <a:endParaRPr lang="ru-RU" sz="1400" b="1" dirty="0">
                <a:latin typeface="Century Gothic" panose="020B0502020202020204" pitchFamily="34" charset="0"/>
              </a:endParaRPr>
            </a:p>
            <a:p>
              <a:pPr marL="171450" indent="-171450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r>
                <a:rPr lang="ru-RU" sz="1400" b="1" dirty="0">
                  <a:latin typeface="Century Gothic" panose="020B0502020202020204" pitchFamily="34" charset="0"/>
                </a:rPr>
                <a:t>ремонт систем пожаротушения.</a:t>
              </a: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BC00FC4F-9D8E-4CB8-B125-0CEB389CBC01}"/>
              </a:ext>
            </a:extLst>
          </p:cNvPr>
          <p:cNvGrpSpPr/>
          <p:nvPr/>
        </p:nvGrpSpPr>
        <p:grpSpPr>
          <a:xfrm>
            <a:off x="722763" y="1008135"/>
            <a:ext cx="10835501" cy="719999"/>
            <a:chOff x="938648" y="1294232"/>
            <a:chExt cx="10835501" cy="830997"/>
          </a:xfrm>
        </p:grpSpPr>
        <p:pic>
          <p:nvPicPr>
            <p:cNvPr id="3" name="Рисунок 2" descr="Список контур">
              <a:extLst>
                <a:ext uri="{FF2B5EF4-FFF2-40B4-BE49-F238E27FC236}">
                  <a16:creationId xmlns:a16="http://schemas.microsoft.com/office/drawing/2014/main" xmlns="" id="{410207F5-FB49-4A7C-B94F-CE645E346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938648" y="1294232"/>
              <a:ext cx="830997" cy="830997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AC1499BA-136C-41F5-A277-D9E8A4DE4B84}"/>
                </a:ext>
              </a:extLst>
            </p:cNvPr>
            <p:cNvSpPr txBox="1"/>
            <p:nvPr/>
          </p:nvSpPr>
          <p:spPr>
            <a:xfrm>
              <a:off x="1626689" y="1379257"/>
              <a:ext cx="10147460" cy="7459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b="1" spc="100" dirty="0">
                  <a:latin typeface="Century Gothic" panose="020B0502020202020204" pitchFamily="34" charset="0"/>
                </a:rPr>
                <a:t>Перечень работ капитального ремонта зданий региональных (муниципальных) общеобразовательных организаций в рамках Программы: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C3D4BB9C-6F03-43B4-9ECB-E08731BD1D4F}"/>
              </a:ext>
            </a:extLst>
          </p:cNvPr>
          <p:cNvSpPr txBox="1"/>
          <p:nvPr/>
        </p:nvSpPr>
        <p:spPr>
          <a:xfrm>
            <a:off x="286823" y="5839198"/>
            <a:ext cx="115074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i="1" dirty="0">
                <a:latin typeface="Century Gothic" panose="020B0502020202020204" pitchFamily="34" charset="0"/>
              </a:rPr>
              <a:t>Реализация работ по капитальному ремонту предполагается во всех помещениях, расположенных непосредственно в зданиях общеобразовательных организаций, включая санитарные узлы, пищеблоки, подвальные помещения и коммуникации, внутриобъектовые</a:t>
            </a:r>
          </a:p>
          <a:p>
            <a:pPr algn="ctr"/>
            <a:r>
              <a:rPr lang="ru-RU" sz="1200" i="1" dirty="0">
                <a:latin typeface="Century Gothic" panose="020B0502020202020204" pitchFamily="34" charset="0"/>
              </a:rPr>
              <a:t>спортивные сооружения, в том числе плавательные бассейны, расположенные непосредственно в контуре зданий</a:t>
            </a:r>
            <a:endParaRPr lang="ru-RU" sz="1050" dirty="0">
              <a:latin typeface="Century Gothic" panose="020B0502020202020204" pitchFamily="34" charset="0"/>
            </a:endParaRP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F33A8106-C692-481A-ABB1-447225396D29}"/>
              </a:ext>
            </a:extLst>
          </p:cNvPr>
          <p:cNvCxnSpPr>
            <a:cxnSpLocks/>
          </p:cNvCxnSpPr>
          <p:nvPr/>
        </p:nvCxnSpPr>
        <p:spPr>
          <a:xfrm>
            <a:off x="2976804" y="5750102"/>
            <a:ext cx="6054811" cy="0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C6FDBB32-F8DB-4DCF-8B5C-C76AEA97B4A2}"/>
              </a:ext>
            </a:extLst>
          </p:cNvPr>
          <p:cNvSpPr/>
          <p:nvPr/>
        </p:nvSpPr>
        <p:spPr>
          <a:xfrm>
            <a:off x="388186" y="2099971"/>
            <a:ext cx="11415627" cy="342405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AEE24F26-E15D-4B2B-A639-BDD0C2FC4A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12" y="284566"/>
            <a:ext cx="2064385" cy="48851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7FF6D4C1-0779-4939-932D-3BCAA61EFB67}"/>
              </a:ext>
            </a:extLst>
          </p:cNvPr>
          <p:cNvSpPr txBox="1"/>
          <p:nvPr/>
        </p:nvSpPr>
        <p:spPr>
          <a:xfrm>
            <a:off x="8678487" y="324871"/>
            <a:ext cx="3207546" cy="369328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algn="r"/>
            <a:r>
              <a:rPr lang="ru-RU" b="1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КАПИТАЛЬНЫЙ РЕМОНТ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077E1D35-181A-44DC-93F6-D3EBDBA7D9CF}"/>
              </a:ext>
            </a:extLst>
          </p:cNvPr>
          <p:cNvSpPr/>
          <p:nvPr/>
        </p:nvSpPr>
        <p:spPr>
          <a:xfrm>
            <a:off x="2518756" y="586925"/>
            <a:ext cx="6558742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8" descr="C:\Users\Интернет\Desktop\Совещание с Родниной\ремонт 3333sl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6486" y="4391763"/>
            <a:ext cx="1997754" cy="1132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 descr="Инструменты контур">
            <a:extLst>
              <a:ext uri="{FF2B5EF4-FFF2-40B4-BE49-F238E27FC236}">
                <a16:creationId xmlns:a16="http://schemas.microsoft.com/office/drawing/2014/main" xmlns="" id="{64CC868C-212B-4B98-94AC-51BADBA49D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5716050" y="2106990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964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пол, внутренний, потолок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FF77EB51-6468-4D42-9773-FFA0B297A2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5000"/>
          </a:blip>
          <a:stretch>
            <a:fillRect/>
          </a:stretch>
        </p:blipFill>
        <p:spPr>
          <a:xfrm>
            <a:off x="-134741" y="-397933"/>
            <a:ext cx="12341629" cy="925622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73F688E8-1339-430D-8424-1E4BF5DB67DC}"/>
              </a:ext>
            </a:extLst>
          </p:cNvPr>
          <p:cNvSpPr/>
          <p:nvPr/>
        </p:nvSpPr>
        <p:spPr>
          <a:xfrm>
            <a:off x="6248400" y="2010868"/>
            <a:ext cx="5518334" cy="2891451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1C9DD98-B2EC-4FE1-A6E7-FC4C3170A806}"/>
              </a:ext>
            </a:extLst>
          </p:cNvPr>
          <p:cNvSpPr/>
          <p:nvPr/>
        </p:nvSpPr>
        <p:spPr>
          <a:xfrm>
            <a:off x="342116" y="2010869"/>
            <a:ext cx="5518334" cy="2891451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87121F18-314B-40B7-9631-CC8E8BEF0D36}"/>
              </a:ext>
            </a:extLst>
          </p:cNvPr>
          <p:cNvSpPr txBox="1"/>
          <p:nvPr/>
        </p:nvSpPr>
        <p:spPr>
          <a:xfrm>
            <a:off x="242590" y="2210100"/>
            <a:ext cx="5717387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/>
            <a:r>
              <a:rPr lang="ru-RU" b="1" dirty="0">
                <a:latin typeface="Century Gothic" panose="020B0502020202020204" pitchFamily="34" charset="0"/>
              </a:rPr>
              <a:t>Всего отобрано </a:t>
            </a:r>
            <a:r>
              <a:rPr lang="ru-RU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2065</a:t>
            </a:r>
            <a:r>
              <a:rPr lang="ru-RU" b="1" dirty="0" smtClean="0">
                <a:latin typeface="Century Gothic" panose="020B0502020202020204" pitchFamily="34" charset="0"/>
              </a:rPr>
              <a:t> </a:t>
            </a:r>
            <a:r>
              <a:rPr lang="ru-RU" b="1" dirty="0">
                <a:latin typeface="Century Gothic" panose="020B0502020202020204" pitchFamily="34" charset="0"/>
              </a:rPr>
              <a:t>объектов </a:t>
            </a:r>
          </a:p>
          <a:p>
            <a:pPr indent="450215"/>
            <a:r>
              <a:rPr lang="ru-RU" b="1" dirty="0">
                <a:latin typeface="Century Gothic" panose="020B0502020202020204" pitchFamily="34" charset="0"/>
              </a:rPr>
              <a:t>из них: </a:t>
            </a:r>
            <a:r>
              <a:rPr lang="ru-RU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1720</a:t>
            </a:r>
            <a:r>
              <a:rPr lang="ru-RU" b="1" dirty="0" smtClean="0">
                <a:latin typeface="Century Gothic" panose="020B0502020202020204" pitchFamily="34" charset="0"/>
              </a:rPr>
              <a:t> </a:t>
            </a:r>
            <a:r>
              <a:rPr lang="ru-RU" b="1" dirty="0">
                <a:latin typeface="Century Gothic" panose="020B0502020202020204" pitchFamily="34" charset="0"/>
              </a:rPr>
              <a:t>объектов </a:t>
            </a:r>
          </a:p>
          <a:p>
            <a:pPr indent="450215"/>
            <a:r>
              <a:rPr lang="ru-RU" b="1" dirty="0">
                <a:latin typeface="Century Gothic" panose="020B0502020202020204" pitchFamily="34" charset="0"/>
              </a:rPr>
              <a:t>в том числе: </a:t>
            </a:r>
          </a:p>
          <a:p>
            <a:pPr indent="450215"/>
            <a:r>
              <a:rPr lang="ru-RU" b="1" dirty="0">
                <a:latin typeface="Century Gothic" panose="020B0502020202020204" pitchFamily="34" charset="0"/>
              </a:rPr>
              <a:t>в 2022 г. – </a:t>
            </a:r>
            <a:r>
              <a:rPr lang="ru-RU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1308 </a:t>
            </a:r>
            <a:r>
              <a:rPr lang="ru-RU" b="1" dirty="0">
                <a:latin typeface="Century Gothic" panose="020B0502020202020204" pitchFamily="34" charset="0"/>
              </a:rPr>
              <a:t>объектов </a:t>
            </a:r>
          </a:p>
          <a:p>
            <a:pPr indent="450215"/>
            <a:r>
              <a:rPr lang="ru-RU" b="1" dirty="0">
                <a:latin typeface="Century Gothic" panose="020B0502020202020204" pitchFamily="34" charset="0"/>
              </a:rPr>
              <a:t>в  2023 г. – </a:t>
            </a:r>
            <a:r>
              <a:rPr lang="ru-RU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412</a:t>
            </a:r>
            <a:r>
              <a:rPr lang="ru-RU" b="1" dirty="0" smtClean="0">
                <a:latin typeface="Century Gothic" panose="020B0502020202020204" pitchFamily="34" charset="0"/>
              </a:rPr>
              <a:t> </a:t>
            </a:r>
            <a:r>
              <a:rPr lang="ru-RU" b="1" dirty="0">
                <a:latin typeface="Century Gothic" panose="020B0502020202020204" pitchFamily="34" charset="0"/>
              </a:rPr>
              <a:t>объектов </a:t>
            </a:r>
          </a:p>
          <a:p>
            <a:pPr indent="450215"/>
            <a:endParaRPr lang="ru-RU" b="1" dirty="0">
              <a:latin typeface="Century Gothic" panose="020B0502020202020204" pitchFamily="34" charset="0"/>
            </a:endParaRPr>
          </a:p>
          <a:p>
            <a:pPr indent="450215"/>
            <a:r>
              <a:rPr lang="ru-RU" b="1" dirty="0">
                <a:latin typeface="Century Gothic" panose="020B0502020202020204" pitchFamily="34" charset="0"/>
              </a:rPr>
              <a:t>На период 2022-2023 – </a:t>
            </a:r>
            <a:r>
              <a:rPr lang="ru-RU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345</a:t>
            </a:r>
            <a:r>
              <a:rPr lang="ru-RU" b="1" dirty="0" smtClean="0">
                <a:latin typeface="Century Gothic" panose="020B0502020202020204" pitchFamily="34" charset="0"/>
              </a:rPr>
              <a:t> </a:t>
            </a:r>
            <a:r>
              <a:rPr lang="ru-RU" b="1" dirty="0">
                <a:latin typeface="Century Gothic" panose="020B0502020202020204" pitchFamily="34" charset="0"/>
              </a:rPr>
              <a:t>объектов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EF36561-4291-442B-B90E-E06FDE86F27C}"/>
              </a:ext>
            </a:extLst>
          </p:cNvPr>
          <p:cNvSpPr txBox="1"/>
          <p:nvPr/>
        </p:nvSpPr>
        <p:spPr>
          <a:xfrm>
            <a:off x="6036074" y="2238644"/>
            <a:ext cx="584995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/>
            <a:r>
              <a:rPr lang="ru-RU" b="1" dirty="0">
                <a:latin typeface="Century Gothic" panose="020B0502020202020204" pitchFamily="34" charset="0"/>
              </a:rPr>
              <a:t>ВСЕГО </a:t>
            </a:r>
            <a:r>
              <a:rPr lang="ru-RU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91 638,7 </a:t>
            </a:r>
            <a:r>
              <a:rPr lang="ru-RU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млн. руб.*</a:t>
            </a:r>
          </a:p>
          <a:p>
            <a:pPr indent="450215"/>
            <a:endParaRPr lang="ru-RU" b="1" dirty="0">
              <a:latin typeface="Century Gothic" panose="020B0502020202020204" pitchFamily="34" charset="0"/>
            </a:endParaRPr>
          </a:p>
          <a:p>
            <a:pPr indent="450215"/>
            <a:r>
              <a:rPr lang="ru-RU" b="1" dirty="0">
                <a:latin typeface="Century Gothic" panose="020B0502020202020204" pitchFamily="34" charset="0"/>
              </a:rPr>
              <a:t>из них:</a:t>
            </a:r>
          </a:p>
          <a:p>
            <a:pPr indent="450215"/>
            <a:r>
              <a:rPr lang="ru-RU" b="1" dirty="0">
                <a:latin typeface="Century Gothic" panose="020B0502020202020204" pitchFamily="34" charset="0"/>
              </a:rPr>
              <a:t>в 2022 г. – </a:t>
            </a:r>
            <a:r>
              <a:rPr lang="ru-RU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66 543,8 млн руб.</a:t>
            </a:r>
          </a:p>
          <a:p>
            <a:pPr indent="450215"/>
            <a:r>
              <a:rPr lang="ru-RU" b="1" dirty="0">
                <a:latin typeface="Century Gothic" panose="020B0502020202020204" pitchFamily="34" charset="0"/>
              </a:rPr>
              <a:t>в 2023 г. – </a:t>
            </a:r>
            <a:r>
              <a:rPr lang="ru-RU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25 094,9</a:t>
            </a:r>
            <a:r>
              <a:rPr lang="en-US" sz="2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млн руб.</a:t>
            </a:r>
            <a:r>
              <a:rPr lang="ru-RU" b="1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D85F7A3-3493-4537-8A60-B3FFC0F90B8B}"/>
              </a:ext>
            </a:extLst>
          </p:cNvPr>
          <p:cNvSpPr txBox="1"/>
          <p:nvPr/>
        </p:nvSpPr>
        <p:spPr>
          <a:xfrm>
            <a:off x="6367699" y="4960970"/>
            <a:ext cx="551833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i="1" dirty="0">
                <a:latin typeface="Century Gothic" panose="020B0502020202020204" pitchFamily="34" charset="0"/>
              </a:rPr>
              <a:t>*</a:t>
            </a:r>
            <a:r>
              <a:rPr lang="ru-RU" sz="1200" i="1" dirty="0">
                <a:latin typeface="Century Gothic" panose="020B0502020202020204" pitchFamily="34" charset="0"/>
              </a:rPr>
              <a:t>в соответствии с распределением субсидий из федерального бюджета бюджетам субъектов Российской Федерации на </a:t>
            </a:r>
            <a:r>
              <a:rPr lang="ru-RU" sz="1200" i="1" dirty="0" err="1">
                <a:latin typeface="Century Gothic" panose="020B0502020202020204" pitchFamily="34" charset="0"/>
              </a:rPr>
              <a:t>софинансирование</a:t>
            </a:r>
            <a:r>
              <a:rPr lang="ru-RU" sz="1200" i="1" dirty="0">
                <a:latin typeface="Century Gothic" panose="020B0502020202020204" pitchFamily="34" charset="0"/>
              </a:rPr>
              <a:t> расходов, возникающих при реализации региональных проектов, направленных на реализацию мероприятий по модернизации школьных систем образования в рамках государственной программы Российской Федерации «Развитие образования»</a:t>
            </a:r>
            <a:r>
              <a:rPr lang="en-US" sz="1200" i="1" dirty="0">
                <a:latin typeface="Century Gothic" panose="020B0502020202020204" pitchFamily="34" charset="0"/>
              </a:rPr>
              <a:t> </a:t>
            </a:r>
            <a:r>
              <a:rPr lang="ru-RU" sz="1200" i="1" dirty="0">
                <a:latin typeface="Century Gothic" panose="020B0502020202020204" pitchFamily="34" charset="0"/>
              </a:rPr>
              <a:t>на 2022 и 2023 годы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F3E050E0-55E8-425F-86AD-B99F6D2C4A79}"/>
              </a:ext>
            </a:extLst>
          </p:cNvPr>
          <p:cNvSpPr/>
          <p:nvPr/>
        </p:nvSpPr>
        <p:spPr>
          <a:xfrm>
            <a:off x="342116" y="2010870"/>
            <a:ext cx="5518334" cy="289145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5D40484C-CC46-437F-AC2E-8DCAC64CD1FE}"/>
              </a:ext>
            </a:extLst>
          </p:cNvPr>
          <p:cNvSpPr/>
          <p:nvPr/>
        </p:nvSpPr>
        <p:spPr>
          <a:xfrm>
            <a:off x="6331551" y="2010869"/>
            <a:ext cx="5554482" cy="289145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99DD978C-A754-486C-9158-780242A7A423}"/>
              </a:ext>
            </a:extLst>
          </p:cNvPr>
          <p:cNvCxnSpPr>
            <a:cxnSpLocks/>
          </p:cNvCxnSpPr>
          <p:nvPr/>
        </p:nvCxnSpPr>
        <p:spPr>
          <a:xfrm>
            <a:off x="6096000" y="2010870"/>
            <a:ext cx="0" cy="2891451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 descr="Отремонтированный дом с блестками контур">
            <a:extLst>
              <a:ext uri="{FF2B5EF4-FFF2-40B4-BE49-F238E27FC236}">
                <a16:creationId xmlns:a16="http://schemas.microsoft.com/office/drawing/2014/main" xmlns="" id="{302ADDF7-7EE6-453C-AC4B-76BDF9E815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019608" y="2088502"/>
            <a:ext cx="720000" cy="720000"/>
          </a:xfrm>
          <a:prstGeom prst="rect">
            <a:avLst/>
          </a:prstGeom>
        </p:spPr>
      </p:pic>
      <p:pic>
        <p:nvPicPr>
          <p:cNvPr id="21" name="Рисунок 20" descr="Рубль контур">
            <a:extLst>
              <a:ext uri="{FF2B5EF4-FFF2-40B4-BE49-F238E27FC236}">
                <a16:creationId xmlns:a16="http://schemas.microsoft.com/office/drawing/2014/main" xmlns="" id="{A935C343-0F0F-44AB-80CA-24F3CD15E9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129884" y="2088502"/>
            <a:ext cx="720000" cy="720000"/>
          </a:xfrm>
          <a:prstGeom prst="rect">
            <a:avLst/>
          </a:prstGeom>
        </p:spPr>
      </p:pic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15C7524E-8CCD-47AA-A40B-1CC3BFC258BB}"/>
              </a:ext>
            </a:extLst>
          </p:cNvPr>
          <p:cNvCxnSpPr>
            <a:cxnSpLocks/>
          </p:cNvCxnSpPr>
          <p:nvPr/>
        </p:nvCxnSpPr>
        <p:spPr>
          <a:xfrm rot="5400000">
            <a:off x="3186300" y="2697387"/>
            <a:ext cx="0" cy="2891451"/>
          </a:xfrm>
          <a:prstGeom prst="line">
            <a:avLst/>
          </a:prstGeom>
          <a:ln w="190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8E3AB521-0634-4322-9715-D3FFCA1B7F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12" y="284566"/>
            <a:ext cx="2064385" cy="48851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732850C-8891-401E-B198-675EA62CF0D5}"/>
              </a:ext>
            </a:extLst>
          </p:cNvPr>
          <p:cNvSpPr txBox="1"/>
          <p:nvPr/>
        </p:nvSpPr>
        <p:spPr>
          <a:xfrm>
            <a:off x="8678487" y="324871"/>
            <a:ext cx="3207546" cy="369328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algn="r"/>
            <a:r>
              <a:rPr lang="ru-RU" b="1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КАПИТАЛЬНЫЙ РЕМОНТ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E272B3CE-BC8D-4BE0-90CD-16D0F8A0302A}"/>
              </a:ext>
            </a:extLst>
          </p:cNvPr>
          <p:cNvSpPr/>
          <p:nvPr/>
        </p:nvSpPr>
        <p:spPr>
          <a:xfrm>
            <a:off x="2518756" y="586925"/>
            <a:ext cx="6558742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265786A5-C3B9-4EDA-9E5A-139DE3E9B62E}"/>
              </a:ext>
            </a:extLst>
          </p:cNvPr>
          <p:cNvSpPr txBox="1"/>
          <p:nvPr/>
        </p:nvSpPr>
        <p:spPr>
          <a:xfrm>
            <a:off x="121295" y="1144876"/>
            <a:ext cx="119494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Century Gothic" panose="020B0502020202020204" pitchFamily="34" charset="0"/>
              </a:rPr>
              <a:t>ИТОГИ ПРИЕМОЧНОЙ КАМПАНИИ ПО ОТБОРУ ОБЪЕКТОВ НА ПРЕДОСТВЛЕНИЕ СУБСИДИИ В 2022-2023 гг. </a:t>
            </a:r>
            <a:endParaRPr lang="ru-RU" dirty="0"/>
          </a:p>
        </p:txBody>
      </p:sp>
      <p:pic>
        <p:nvPicPr>
          <p:cNvPr id="26" name="Picture 4" descr="C:\Users\Интернет\Desktop\Совещание с Родниной\771111talnyj-remont-ot-rekonstrukcii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5567" y="3825994"/>
            <a:ext cx="1401167" cy="107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675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BDD9E03E-A603-474F-9795-3FC2F3FB20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43" y="269974"/>
            <a:ext cx="2027854" cy="45304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8F5B29D8-FE94-430F-A515-238F0FB8301E}"/>
              </a:ext>
            </a:extLst>
          </p:cNvPr>
          <p:cNvSpPr txBox="1"/>
          <p:nvPr/>
        </p:nvSpPr>
        <p:spPr>
          <a:xfrm>
            <a:off x="223431" y="632644"/>
            <a:ext cx="11760398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/>
            <a:r>
              <a:rPr lang="ru-RU" sz="2000" b="1" dirty="0">
                <a:latin typeface="Century Gothic" panose="020B0502020202020204" pitchFamily="34" charset="0"/>
              </a:rPr>
              <a:t>Оснащение зданий региональных (муниципальных) общеобразовательных организаций</a:t>
            </a:r>
          </a:p>
          <a:p>
            <a:pPr indent="450215" algn="ctr"/>
            <a:endParaRPr lang="ru-RU" sz="1600" b="1" dirty="0">
              <a:latin typeface="Century Gothic" panose="020B0502020202020204" pitchFamily="34" charset="0"/>
            </a:endParaRPr>
          </a:p>
          <a:p>
            <a:pPr algn="l"/>
            <a:r>
              <a:rPr lang="ru-RU" b="1" i="0" u="none" strike="noStrike" baseline="0" dirty="0">
                <a:solidFill>
                  <a:schemeClr val="bg1"/>
                </a:solidFill>
                <a:highlight>
                  <a:srgbClr val="800000"/>
                </a:highlight>
                <a:latin typeface="Century Gothic" panose="020B0502020202020204" pitchFamily="34" charset="0"/>
              </a:rPr>
              <a:t>       Приказ Министерства просвещения Российской Федерации от 23 августа 2021 г. № 590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A53AF6A7-7A1B-4932-A24C-E3F550006F3F}"/>
              </a:ext>
            </a:extLst>
          </p:cNvPr>
          <p:cNvSpPr txBox="1"/>
          <p:nvPr/>
        </p:nvSpPr>
        <p:spPr>
          <a:xfrm>
            <a:off x="9514703" y="324871"/>
            <a:ext cx="2371330" cy="30777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algn="r"/>
            <a:r>
              <a:rPr lang="ru-RU" sz="1400" b="1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КАПИТАЛЬНЫЙ РЕМОНТ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3C084BED-D1F4-4F05-ABD3-CAAA56C5E284}"/>
              </a:ext>
            </a:extLst>
          </p:cNvPr>
          <p:cNvSpPr/>
          <p:nvPr/>
        </p:nvSpPr>
        <p:spPr>
          <a:xfrm>
            <a:off x="2413591" y="418107"/>
            <a:ext cx="7280284" cy="12815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2A264267-6A57-41AC-A530-9D16C0C95B61}"/>
              </a:ext>
            </a:extLst>
          </p:cNvPr>
          <p:cNvSpPr txBox="1"/>
          <p:nvPr/>
        </p:nvSpPr>
        <p:spPr>
          <a:xfrm>
            <a:off x="6616794" y="876349"/>
            <a:ext cx="53670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/>
            <a:r>
              <a:rPr lang="ru-RU" sz="32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- </a:t>
            </a:r>
            <a:r>
              <a:rPr lang="ru-RU" sz="32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6,6 </a:t>
            </a:r>
            <a:r>
              <a:rPr lang="ru-RU" sz="2000" dirty="0">
                <a:latin typeface="Century Gothic" panose="020B0502020202020204" pitchFamily="34" charset="0"/>
              </a:rPr>
              <a:t>млн руб. на каждый объект</a:t>
            </a:r>
            <a:endParaRPr lang="ru-RU" sz="20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932E5F79-8184-4771-AEE2-B3CF65256454}"/>
              </a:ext>
            </a:extLst>
          </p:cNvPr>
          <p:cNvSpPr txBox="1"/>
          <p:nvPr/>
        </p:nvSpPr>
        <p:spPr>
          <a:xfrm>
            <a:off x="220843" y="2018124"/>
            <a:ext cx="11665190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Century Gothic" panose="020B0502020202020204" pitchFamily="34" charset="0"/>
              </a:rPr>
              <a:t>Всего позиций перечня средств обучения и воспитания, соответствующих современным условиям обучения, необходимых при оснащении общеобразовательных организаций - </a:t>
            </a:r>
            <a:r>
              <a:rPr lang="ru-RU" sz="2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2199</a:t>
            </a:r>
            <a:r>
              <a:rPr lang="ru-RU" sz="2000" dirty="0">
                <a:latin typeface="Century Gothic" panose="020B0502020202020204" pitchFamily="34" charset="0"/>
              </a:rPr>
              <a:t> </a:t>
            </a:r>
            <a:r>
              <a:rPr lang="ru-RU" sz="1600" dirty="0">
                <a:latin typeface="Century Gothic" panose="020B0502020202020204" pitchFamily="34" charset="0"/>
              </a:rPr>
              <a:t>позиций</a:t>
            </a:r>
          </a:p>
          <a:p>
            <a:endParaRPr lang="ru-RU" sz="1600" dirty="0">
              <a:latin typeface="Century Gothic" panose="020B0502020202020204" pitchFamily="34" charset="0"/>
            </a:endParaRPr>
          </a:p>
          <a:p>
            <a:r>
              <a:rPr lang="ru-RU" sz="1600" dirty="0">
                <a:latin typeface="Century Gothic" panose="020B0502020202020204" pitchFamily="34" charset="0"/>
              </a:rPr>
              <a:t>Из них основного оборудования, обязательного к приобретению  - </a:t>
            </a:r>
            <a:r>
              <a:rPr lang="ru-RU" sz="2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1037</a:t>
            </a:r>
            <a:r>
              <a:rPr lang="ru-RU" sz="2000" dirty="0">
                <a:latin typeface="Century Gothic" panose="020B0502020202020204" pitchFamily="34" charset="0"/>
              </a:rPr>
              <a:t> </a:t>
            </a:r>
            <a:r>
              <a:rPr lang="ru-RU" sz="1600" dirty="0">
                <a:latin typeface="Century Gothic" panose="020B0502020202020204" pitchFamily="34" charset="0"/>
              </a:rPr>
              <a:t>позиций</a:t>
            </a:r>
          </a:p>
          <a:p>
            <a:endParaRPr lang="ru-RU" sz="1600" dirty="0">
              <a:latin typeface="Century Gothic" panose="020B0502020202020204" pitchFamily="34" charset="0"/>
            </a:endParaRPr>
          </a:p>
          <a:p>
            <a:r>
              <a:rPr lang="ru-RU" sz="1600" dirty="0">
                <a:latin typeface="Century Gothic" panose="020B0502020202020204" pitchFamily="34" charset="0"/>
              </a:rPr>
              <a:t>Средства обучения и воспитания для реализации образовательных программ начального общего, основного общего и среднего общего образования предусмотрены для различных блоков дисциплин:</a:t>
            </a:r>
          </a:p>
          <a:p>
            <a:endParaRPr lang="ru-RU" sz="1600" dirty="0">
              <a:latin typeface="Century Gothic" panose="020B0502020202020204" pitchFamily="34" charset="0"/>
            </a:endParaRPr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xmlns="" id="{31245D51-2D36-4FEB-9E50-8514232A6E67}"/>
              </a:ext>
            </a:extLst>
          </p:cNvPr>
          <p:cNvGrpSpPr/>
          <p:nvPr/>
        </p:nvGrpSpPr>
        <p:grpSpPr>
          <a:xfrm>
            <a:off x="223431" y="3719652"/>
            <a:ext cx="11760398" cy="3075812"/>
            <a:chOff x="220843" y="2957170"/>
            <a:chExt cx="11760398" cy="307581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CFC56C76-57FC-4127-875C-07C0C6A233B7}"/>
                </a:ext>
              </a:extLst>
            </p:cNvPr>
            <p:cNvSpPr txBox="1"/>
            <p:nvPr/>
          </p:nvSpPr>
          <p:spPr>
            <a:xfrm>
              <a:off x="220843" y="3940101"/>
              <a:ext cx="2027854" cy="16312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000" dirty="0">
                  <a:latin typeface="Century Gothic" panose="020B0502020202020204" pitchFamily="34" charset="0"/>
                </a:rPr>
                <a:t>Гуманитарные </a:t>
              </a:r>
            </a:p>
            <a:p>
              <a:pPr algn="ctr"/>
              <a:r>
                <a:rPr lang="ru-RU" sz="1000" dirty="0">
                  <a:latin typeface="Century Gothic" panose="020B0502020202020204" pitchFamily="34" charset="0"/>
                </a:rPr>
                <a:t>и социально-экономические дисциплины (Русский язык и литература, Родной язык и родная литература, Иностранный язык, Основы религиозных культур и светской этики, История и обществознание, География)</a:t>
              </a:r>
            </a:p>
          </p:txBody>
        </p:sp>
        <p:pic>
          <p:nvPicPr>
            <p:cNvPr id="6" name="Рисунок 5" descr="Перо контур">
              <a:extLst>
                <a:ext uri="{FF2B5EF4-FFF2-40B4-BE49-F238E27FC236}">
                  <a16:creationId xmlns:a16="http://schemas.microsoft.com/office/drawing/2014/main" xmlns="" id="{D0917EC1-E181-40E1-8CEC-19E9CEC1DB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874770" y="3138765"/>
              <a:ext cx="720000" cy="720000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xmlns="" id="{ACB237AE-FF13-4EBE-B884-F1509718BD66}"/>
                </a:ext>
              </a:extLst>
            </p:cNvPr>
            <p:cNvSpPr txBox="1"/>
            <p:nvPr/>
          </p:nvSpPr>
          <p:spPr>
            <a:xfrm>
              <a:off x="2211736" y="3940101"/>
              <a:ext cx="2027854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000" dirty="0">
                  <a:latin typeface="Century Gothic" panose="020B0502020202020204" pitchFamily="34" charset="0"/>
                </a:rPr>
                <a:t>Общие математические </a:t>
              </a:r>
            </a:p>
            <a:p>
              <a:pPr algn="ctr"/>
              <a:r>
                <a:rPr lang="ru-RU" sz="1000" dirty="0">
                  <a:latin typeface="Century Gothic" panose="020B0502020202020204" pitchFamily="34" charset="0"/>
                </a:rPr>
                <a:t>и естественнонаучные дисциплины (Математика </a:t>
              </a:r>
            </a:p>
            <a:p>
              <a:pPr algn="ctr"/>
              <a:r>
                <a:rPr lang="ru-RU" sz="1000" dirty="0">
                  <a:latin typeface="Century Gothic" panose="020B0502020202020204" pitchFamily="34" charset="0"/>
                </a:rPr>
                <a:t>и информатика, Физика, Химия, Биология и экология, Окружающий мир </a:t>
              </a:r>
            </a:p>
            <a:p>
              <a:pPr algn="ctr"/>
              <a:r>
                <a:rPr lang="ru-RU" sz="1000" dirty="0">
                  <a:latin typeface="Century Gothic" panose="020B0502020202020204" pitchFamily="34" charset="0"/>
                </a:rPr>
                <a:t>и Естествознание, Астрономия)</a:t>
              </a:r>
            </a:p>
          </p:txBody>
        </p:sp>
        <p:pic>
          <p:nvPicPr>
            <p:cNvPr id="12" name="Рисунок 11" descr="Форма пирамиды контур">
              <a:extLst>
                <a:ext uri="{FF2B5EF4-FFF2-40B4-BE49-F238E27FC236}">
                  <a16:creationId xmlns:a16="http://schemas.microsoft.com/office/drawing/2014/main" xmlns="" id="{765D9D61-792B-4B66-94E4-F1E06FE9E1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2865663" y="3176803"/>
              <a:ext cx="720000" cy="720000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94A18DD6-8DFC-4DBB-A9B1-35DB83FD3C3A}"/>
                </a:ext>
              </a:extLst>
            </p:cNvPr>
            <p:cNvSpPr txBox="1"/>
            <p:nvPr/>
          </p:nvSpPr>
          <p:spPr>
            <a:xfrm>
              <a:off x="3941451" y="3940101"/>
              <a:ext cx="202785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000" dirty="0">
                  <a:latin typeface="Century Gothic" panose="020B0502020202020204" pitchFamily="34" charset="0"/>
                </a:rPr>
                <a:t>Искусство (Изобразительное искусство, Музыка) </a:t>
              </a:r>
            </a:p>
          </p:txBody>
        </p:sp>
        <p:pic>
          <p:nvPicPr>
            <p:cNvPr id="14" name="Рисунок 13" descr="Арфа контур">
              <a:extLst>
                <a:ext uri="{FF2B5EF4-FFF2-40B4-BE49-F238E27FC236}">
                  <a16:creationId xmlns:a16="http://schemas.microsoft.com/office/drawing/2014/main" xmlns="" id="{B05DEF9C-D448-42C1-A8B9-F666A9FB1B3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4595378" y="3208545"/>
              <a:ext cx="720000" cy="720000"/>
            </a:xfrm>
            <a:prstGeom prst="rect">
              <a:avLst/>
            </a:prstGeom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xmlns="" id="{EA631E13-DFC7-4203-AFD6-1C41954475D2}"/>
                </a:ext>
              </a:extLst>
            </p:cNvPr>
            <p:cNvSpPr txBox="1"/>
            <p:nvPr/>
          </p:nvSpPr>
          <p:spPr>
            <a:xfrm>
              <a:off x="5688921" y="3940101"/>
              <a:ext cx="1850570" cy="6074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000" dirty="0">
                  <a:effectLst/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Физическая культура и Основы безопасности жизнедеятельности</a:t>
              </a:r>
              <a:endParaRPr lang="ru-RU" sz="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9" name="Рисунок 18" descr="Сердечно-легочная реанимация контур">
              <a:extLst>
                <a:ext uri="{FF2B5EF4-FFF2-40B4-BE49-F238E27FC236}">
                  <a16:creationId xmlns:a16="http://schemas.microsoft.com/office/drawing/2014/main" xmlns="" id="{5C68506E-BC75-4E51-81ED-5CE63C2EC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6254206" y="3161038"/>
              <a:ext cx="720000" cy="720000"/>
            </a:xfrm>
            <a:prstGeom prst="rect">
              <a:avLst/>
            </a:prstGeom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BDD55BF4-E8AD-45DF-9AEB-CCDE829BD70A}"/>
                </a:ext>
              </a:extLst>
            </p:cNvPr>
            <p:cNvSpPr txBox="1"/>
            <p:nvPr/>
          </p:nvSpPr>
          <p:spPr>
            <a:xfrm>
              <a:off x="7679469" y="3940101"/>
              <a:ext cx="92335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000" dirty="0">
                  <a:latin typeface="Century Gothic" panose="020B0502020202020204" pitchFamily="34" charset="0"/>
                </a:rPr>
                <a:t>Технология</a:t>
              </a:r>
            </a:p>
          </p:txBody>
        </p:sp>
        <p:pic>
          <p:nvPicPr>
            <p:cNvPr id="22" name="Рисунок 21" descr="Робот контур">
              <a:extLst>
                <a:ext uri="{FF2B5EF4-FFF2-40B4-BE49-F238E27FC236}">
                  <a16:creationId xmlns:a16="http://schemas.microsoft.com/office/drawing/2014/main" xmlns="" id="{CD1F5DEF-7479-4287-A7DB-A40D2A8088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p:blipFill>
          <p:spPr>
            <a:xfrm>
              <a:off x="8905470" y="2957170"/>
              <a:ext cx="914400" cy="914400"/>
            </a:xfrm>
            <a:prstGeom prst="rect">
              <a:avLst/>
            </a:prstGeom>
          </p:spPr>
        </p:pic>
        <p:pic>
          <p:nvPicPr>
            <p:cNvPr id="55" name="Рисунок 54" descr="Пошив и ремонт одежды контур">
              <a:extLst>
                <a:ext uri="{FF2B5EF4-FFF2-40B4-BE49-F238E27FC236}">
                  <a16:creationId xmlns:a16="http://schemas.microsoft.com/office/drawing/2014/main" xmlns="" id="{1E7AFD26-9906-461B-91FA-0F3B00B58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p:blipFill>
          <p:spPr>
            <a:xfrm>
              <a:off x="7781146" y="3088409"/>
              <a:ext cx="720000" cy="720000"/>
            </a:xfrm>
            <a:prstGeom prst="rect">
              <a:avLst/>
            </a:prstGeom>
          </p:spPr>
        </p:pic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xmlns="" id="{D1104FF8-BFFF-4E72-96E7-33E6B0A1CC9B}"/>
                </a:ext>
              </a:extLst>
            </p:cNvPr>
            <p:cNvSpPr txBox="1"/>
            <p:nvPr/>
          </p:nvSpPr>
          <p:spPr>
            <a:xfrm>
              <a:off x="8489795" y="3940101"/>
              <a:ext cx="1745751" cy="20928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000" dirty="0">
                  <a:latin typeface="Century Gothic" panose="020B0502020202020204" pitchFamily="34" charset="0"/>
                </a:rPr>
                <a:t>Дополнительные учебные предметы и Проектно-исследовательская деятельность (Проектно-исследовательская деятельность для начальных классов, Инженерно-технологический класс, Медико-биологический класс)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xmlns="" id="{CBE4DA6A-B2BC-4632-A19F-B910A9ED19C4}"/>
                </a:ext>
              </a:extLst>
            </p:cNvPr>
            <p:cNvSpPr txBox="1"/>
            <p:nvPr/>
          </p:nvSpPr>
          <p:spPr>
            <a:xfrm>
              <a:off x="10130671" y="3940101"/>
              <a:ext cx="1850570" cy="13152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000" dirty="0">
                  <a:effectLst/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Курсы по выбору для внеурочной деятельности (Искусство и дизайн, Издательское дело, Телестудия и телевещание, Фотодело, Цифровое производство)</a:t>
              </a:r>
              <a:endParaRPr lang="ru-RU" sz="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58" name="Рисунок 57" descr="Видеокамера контур">
              <a:extLst>
                <a:ext uri="{FF2B5EF4-FFF2-40B4-BE49-F238E27FC236}">
                  <a16:creationId xmlns:a16="http://schemas.microsoft.com/office/drawing/2014/main" xmlns="" id="{B7BA269A-FCD4-4E4D-8578-A6B4E24C8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p:blipFill>
          <p:spPr>
            <a:xfrm>
              <a:off x="10685872" y="3054370"/>
              <a:ext cx="720000" cy="7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99004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87121F18-314B-40B7-9631-CC8E8BEF0D36}"/>
              </a:ext>
            </a:extLst>
          </p:cNvPr>
          <p:cNvSpPr txBox="1"/>
          <p:nvPr/>
        </p:nvSpPr>
        <p:spPr>
          <a:xfrm>
            <a:off x="313622" y="1116383"/>
            <a:ext cx="115647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/>
            <a:r>
              <a:rPr lang="ru-RU" b="1" dirty="0">
                <a:latin typeface="Century Gothic" panose="020B0502020202020204" pitchFamily="34" charset="0"/>
              </a:rPr>
              <a:t>               ВСТРЕЧНЫЕ ОБЯЗАТЕЛЬСТВА СУБЪЕКТОВ РОССИЙСКОЙ ФЕДЕРАЦИИ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3064AD9-8F21-435B-9625-3A665FC9DC37}"/>
              </a:ext>
            </a:extLst>
          </p:cNvPr>
          <p:cNvSpPr txBox="1"/>
          <p:nvPr/>
        </p:nvSpPr>
        <p:spPr>
          <a:xfrm>
            <a:off x="514350" y="6361140"/>
            <a:ext cx="772348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i="1" dirty="0">
                <a:latin typeface="Century Gothic" panose="020B0502020202020204" pitchFamily="34" charset="0"/>
              </a:rPr>
              <a:t>*</a:t>
            </a:r>
            <a:r>
              <a:rPr lang="ru-RU" sz="800" i="1" dirty="0">
                <a:latin typeface="Century Gothic" panose="020B0502020202020204" pitchFamily="34" charset="0"/>
              </a:rPr>
              <a:t>пунктом 2 части 5 статьи 47 Федерального закона от 29 декабря 2012 года № 273-ФЗ «Об образовании в Российской Федерации»</a:t>
            </a:r>
            <a:endParaRPr lang="ru-RU" sz="800" i="1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38D1D55-E825-4323-8E7B-6ADBB4D7A1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12" y="284566"/>
            <a:ext cx="2064385" cy="4885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0850131-B33A-4F8D-A36F-06A3EB983396}"/>
              </a:ext>
            </a:extLst>
          </p:cNvPr>
          <p:cNvSpPr txBox="1"/>
          <p:nvPr/>
        </p:nvSpPr>
        <p:spPr>
          <a:xfrm>
            <a:off x="8678487" y="324871"/>
            <a:ext cx="3207546" cy="369328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algn="r"/>
            <a:r>
              <a:rPr lang="ru-RU" b="1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КАПИТАЛЬНЫЙ РЕМОНТ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711588FB-6253-46A6-BAF5-A0D2194D122C}"/>
              </a:ext>
            </a:extLst>
          </p:cNvPr>
          <p:cNvSpPr/>
          <p:nvPr/>
        </p:nvSpPr>
        <p:spPr>
          <a:xfrm>
            <a:off x="2518756" y="586925"/>
            <a:ext cx="6558742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xmlns="" id="{B52EE92E-C578-4518-8DAA-C04C5B3C4371}"/>
              </a:ext>
            </a:extLst>
          </p:cNvPr>
          <p:cNvGrpSpPr/>
          <p:nvPr/>
        </p:nvGrpSpPr>
        <p:grpSpPr>
          <a:xfrm>
            <a:off x="646933" y="1782635"/>
            <a:ext cx="10898134" cy="4172086"/>
            <a:chOff x="460107" y="1969455"/>
            <a:chExt cx="10898134" cy="4172086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xmlns="" id="{E4DF61A4-D3E2-4581-B320-7FF120A3C5B6}"/>
                </a:ext>
              </a:extLst>
            </p:cNvPr>
            <p:cNvSpPr/>
            <p:nvPr/>
          </p:nvSpPr>
          <p:spPr>
            <a:xfrm>
              <a:off x="460107" y="1969455"/>
              <a:ext cx="5359508" cy="161350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4D3FAE6A-CFFC-443C-BCF5-5DC64567FD93}"/>
                </a:ext>
              </a:extLst>
            </p:cNvPr>
            <p:cNvSpPr txBox="1"/>
            <p:nvPr/>
          </p:nvSpPr>
          <p:spPr>
            <a:xfrm>
              <a:off x="635673" y="2757074"/>
              <a:ext cx="4847307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Clr>
                  <a:srgbClr val="C00000"/>
                </a:buClr>
              </a:pPr>
              <a:r>
                <a:rPr lang="ru-RU" sz="1400" dirty="0">
                  <a:latin typeface="Century Gothic" panose="020B0502020202020204" pitchFamily="34" charset="0"/>
                </a:rPr>
                <a:t>обеспечение в отношении объектов капитального ремонта требований к антитеррористической защищенности объектов (территорий)</a:t>
              </a:r>
              <a:endParaRPr lang="en-US" sz="1400" dirty="0">
                <a:latin typeface="Century Gothic" panose="020B0502020202020204" pitchFamily="34" charset="0"/>
              </a:endParaRPr>
            </a:p>
          </p:txBody>
        </p:sp>
        <p:pic>
          <p:nvPicPr>
            <p:cNvPr id="5" name="Рисунок 4" descr="Знак запрета контур">
              <a:extLst>
                <a:ext uri="{FF2B5EF4-FFF2-40B4-BE49-F238E27FC236}">
                  <a16:creationId xmlns:a16="http://schemas.microsoft.com/office/drawing/2014/main" xmlns="" id="{9213CC9C-740B-49CC-86AB-4450EB636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2699326" y="2083125"/>
              <a:ext cx="720000" cy="720000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0ADA3B6B-1653-43BE-B193-556F2A845842}"/>
                </a:ext>
              </a:extLst>
            </p:cNvPr>
            <p:cNvSpPr txBox="1"/>
            <p:nvPr/>
          </p:nvSpPr>
          <p:spPr>
            <a:xfrm>
              <a:off x="601256" y="4495176"/>
              <a:ext cx="4916141" cy="16004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Clr>
                  <a:srgbClr val="C00000"/>
                </a:buClr>
              </a:pPr>
              <a:r>
                <a:rPr lang="ru-RU" sz="1400" dirty="0">
                  <a:latin typeface="Century Gothic" panose="020B0502020202020204" pitchFamily="34" charset="0"/>
                </a:rPr>
                <a:t>обеспечение повышения квалификации/профессиональной переподготовки учителей, сверх минимальных требований</a:t>
              </a:r>
              <a:r>
                <a:rPr lang="en-US" sz="1400" dirty="0">
                  <a:latin typeface="Century Gothic" panose="020B0502020202020204" pitchFamily="34" charset="0"/>
                </a:rPr>
                <a:t>* </a:t>
              </a:r>
              <a:r>
                <a:rPr lang="ru-RU" sz="1400" dirty="0">
                  <a:latin typeface="Century Gothic" panose="020B0502020202020204" pitchFamily="34" charset="0"/>
                </a:rPr>
                <a:t>и (или) обучения управленческих команд, состоящих из представителей администраций и педагогических работников объектов капитального ремонта</a:t>
              </a:r>
            </a:p>
          </p:txBody>
        </p:sp>
        <p:pic>
          <p:nvPicPr>
            <p:cNvPr id="20" name="Рисунок 19" descr="Школьный класс контур">
              <a:extLst>
                <a:ext uri="{FF2B5EF4-FFF2-40B4-BE49-F238E27FC236}">
                  <a16:creationId xmlns:a16="http://schemas.microsoft.com/office/drawing/2014/main" xmlns="" id="{8FA5170A-FD6F-4EB1-A547-8FC3E4849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2699326" y="3802563"/>
              <a:ext cx="720000" cy="7200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0763BC46-EDBB-40D9-9A47-18DC9A4594D5}"/>
                </a:ext>
              </a:extLst>
            </p:cNvPr>
            <p:cNvSpPr txBox="1"/>
            <p:nvPr/>
          </p:nvSpPr>
          <p:spPr>
            <a:xfrm>
              <a:off x="6236204" y="4856678"/>
              <a:ext cx="4847307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Clr>
                  <a:srgbClr val="C00000"/>
                </a:buClr>
              </a:pPr>
              <a:r>
                <a:rPr lang="ru-RU" sz="1400" dirty="0">
                  <a:latin typeface="Century Gothic" panose="020B0502020202020204" pitchFamily="34" charset="0"/>
                </a:rPr>
                <a:t>обновление в объектах капитального ремонта 100% учебников и учебных пособий, не позволяющих их дальнейшее использование в образовательном процессе по причинам ветхости и дефектности</a:t>
              </a:r>
            </a:p>
          </p:txBody>
        </p:sp>
        <p:pic>
          <p:nvPicPr>
            <p:cNvPr id="24" name="Рисунок 23" descr="Открытая книга контур">
              <a:extLst>
                <a:ext uri="{FF2B5EF4-FFF2-40B4-BE49-F238E27FC236}">
                  <a16:creationId xmlns:a16="http://schemas.microsoft.com/office/drawing/2014/main" xmlns="" id="{610F46AE-C21E-41BD-BACB-B0763836B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8299857" y="4023182"/>
              <a:ext cx="720000" cy="720000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086AA30A-65C9-4983-942A-D41648D2E766}"/>
                </a:ext>
              </a:extLst>
            </p:cNvPr>
            <p:cNvSpPr txBox="1"/>
            <p:nvPr/>
          </p:nvSpPr>
          <p:spPr>
            <a:xfrm>
              <a:off x="6293845" y="2493635"/>
              <a:ext cx="4847307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Clr>
                  <a:srgbClr val="C00000"/>
                </a:buClr>
              </a:pPr>
              <a:endParaRPr lang="ru-RU" sz="1400" dirty="0">
                <a:latin typeface="Century Gothic" panose="020B0502020202020204" pitchFamily="34" charset="0"/>
              </a:endParaRPr>
            </a:p>
            <a:p>
              <a:pPr algn="ctr">
                <a:buClr>
                  <a:srgbClr val="C00000"/>
                </a:buClr>
              </a:pPr>
              <a:r>
                <a:rPr lang="ru-RU" sz="1400" dirty="0">
                  <a:latin typeface="Century Gothic" panose="020B0502020202020204" pitchFamily="34" charset="0"/>
                </a:rPr>
                <a:t>привлечение учащихся, учителей и родительского сообщества к обсуждению дизайнерских и иных решений в рамках подготовки </a:t>
              </a:r>
            </a:p>
            <a:p>
              <a:pPr marL="179388" algn="ctr">
                <a:buClr>
                  <a:srgbClr val="C00000"/>
                </a:buClr>
              </a:pPr>
              <a:r>
                <a:rPr lang="ru-RU" sz="1400" dirty="0">
                  <a:latin typeface="Century Gothic" panose="020B0502020202020204" pitchFamily="34" charset="0"/>
                </a:rPr>
                <a:t>к проведению и к приемке ремонтных работ</a:t>
              </a:r>
            </a:p>
          </p:txBody>
        </p:sp>
        <p:pic>
          <p:nvPicPr>
            <p:cNvPr id="28" name="Рисунок 27" descr="Мужчина с ребенком контур">
              <a:extLst>
                <a:ext uri="{FF2B5EF4-FFF2-40B4-BE49-F238E27FC236}">
                  <a16:creationId xmlns:a16="http://schemas.microsoft.com/office/drawing/2014/main" xmlns="" id="{70D63946-0C41-49F9-B9E7-B3D6C9146DB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8357498" y="2020139"/>
              <a:ext cx="720000" cy="720000"/>
            </a:xfrm>
            <a:prstGeom prst="rect">
              <a:avLst/>
            </a:prstGeom>
          </p:spPr>
        </p:pic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xmlns="" id="{A404593E-C2E6-4436-8D75-C6C3AEED518D}"/>
                </a:ext>
              </a:extLst>
            </p:cNvPr>
            <p:cNvSpPr/>
            <p:nvPr/>
          </p:nvSpPr>
          <p:spPr>
            <a:xfrm>
              <a:off x="460107" y="3696634"/>
              <a:ext cx="5359508" cy="2444907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xmlns="" id="{6ACB8112-4EC0-422D-BBCA-D9EAD8D5210D}"/>
                </a:ext>
              </a:extLst>
            </p:cNvPr>
            <p:cNvSpPr/>
            <p:nvPr/>
          </p:nvSpPr>
          <p:spPr>
            <a:xfrm>
              <a:off x="5998733" y="1978812"/>
              <a:ext cx="5359508" cy="1788735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xmlns="" id="{5222C3AC-C942-4B06-96D8-1E9C1B130BE5}"/>
                </a:ext>
              </a:extLst>
            </p:cNvPr>
            <p:cNvSpPr/>
            <p:nvPr/>
          </p:nvSpPr>
          <p:spPr>
            <a:xfrm>
              <a:off x="5998733" y="3882785"/>
              <a:ext cx="5359508" cy="2258756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652008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264E164-E8EF-42B7-A849-39AB33E908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12" y="284566"/>
            <a:ext cx="2064385" cy="4885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C5115A-339D-4666-AB15-F5F55A3C0092}"/>
              </a:ext>
            </a:extLst>
          </p:cNvPr>
          <p:cNvSpPr txBox="1"/>
          <p:nvPr/>
        </p:nvSpPr>
        <p:spPr>
          <a:xfrm>
            <a:off x="8678487" y="324871"/>
            <a:ext cx="3207546" cy="369328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algn="r"/>
            <a:r>
              <a:rPr lang="ru-RU" b="1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КАПИТАЛЬНЫЙ РЕМОНТ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DCAEF7BA-0173-46DE-9897-8691DC8977C5}"/>
              </a:ext>
            </a:extLst>
          </p:cNvPr>
          <p:cNvSpPr/>
          <p:nvPr/>
        </p:nvSpPr>
        <p:spPr>
          <a:xfrm>
            <a:off x="2758307" y="455318"/>
            <a:ext cx="6369927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7121F18-314B-40B7-9631-CC8E8BEF0D36}"/>
              </a:ext>
            </a:extLst>
          </p:cNvPr>
          <p:cNvSpPr txBox="1"/>
          <p:nvPr/>
        </p:nvSpPr>
        <p:spPr>
          <a:xfrm>
            <a:off x="282919" y="632644"/>
            <a:ext cx="115954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u="sng" dirty="0">
                <a:latin typeface="Century Gothic" panose="020B0502020202020204" pitchFamily="34" charset="0"/>
              </a:rPr>
              <a:t>               ИТОГИ ПРИЕМОЧНОЙ КАМПАНИИ ПО ОТБОРУ ОБЪЕКТОВ НА ПРЕДОСТВЛЕНИЕ СУБСИДИИ В 2022-2023 гг. </a:t>
            </a:r>
            <a:endParaRPr lang="ru-RU" sz="1600" u="sng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EDA11FE3-6860-4ACA-995D-5317881E03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734607"/>
              </p:ext>
            </p:extLst>
          </p:nvPr>
        </p:nvGraphicFramePr>
        <p:xfrm>
          <a:off x="378612" y="1046443"/>
          <a:ext cx="5251756" cy="56778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1570">
                  <a:extLst>
                    <a:ext uri="{9D8B030D-6E8A-4147-A177-3AD203B41FA5}">
                      <a16:colId xmlns:a16="http://schemas.microsoft.com/office/drawing/2014/main" xmlns="" val="1375783743"/>
                    </a:ext>
                  </a:extLst>
                </a:gridCol>
                <a:gridCol w="1572456">
                  <a:extLst>
                    <a:ext uri="{9D8B030D-6E8A-4147-A177-3AD203B41FA5}">
                      <a16:colId xmlns:a16="http://schemas.microsoft.com/office/drawing/2014/main" xmlns="" val="2353834398"/>
                    </a:ext>
                  </a:extLst>
                </a:gridCol>
                <a:gridCol w="679759">
                  <a:extLst>
                    <a:ext uri="{9D8B030D-6E8A-4147-A177-3AD203B41FA5}">
                      <a16:colId xmlns:a16="http://schemas.microsoft.com/office/drawing/2014/main" xmlns="" val="273749603"/>
                    </a:ext>
                  </a:extLst>
                </a:gridCol>
                <a:gridCol w="679759">
                  <a:extLst>
                    <a:ext uri="{9D8B030D-6E8A-4147-A177-3AD203B41FA5}">
                      <a16:colId xmlns:a16="http://schemas.microsoft.com/office/drawing/2014/main" xmlns="" val="3661890999"/>
                    </a:ext>
                  </a:extLst>
                </a:gridCol>
                <a:gridCol w="622430">
                  <a:extLst>
                    <a:ext uri="{9D8B030D-6E8A-4147-A177-3AD203B41FA5}">
                      <a16:colId xmlns:a16="http://schemas.microsoft.com/office/drawing/2014/main" xmlns="" val="1422234738"/>
                    </a:ext>
                  </a:extLst>
                </a:gridCol>
                <a:gridCol w="1025782">
                  <a:extLst>
                    <a:ext uri="{9D8B030D-6E8A-4147-A177-3AD203B41FA5}">
                      <a16:colId xmlns:a16="http://schemas.microsoft.com/office/drawing/2014/main" xmlns="" val="2833087350"/>
                    </a:ext>
                  </a:extLst>
                </a:gridCol>
              </a:tblGrid>
              <a:tr h="162858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Century Gothic" panose="020B0502020202020204" pitchFamily="34" charset="0"/>
                        </a:rPr>
                        <a:t>№ п/п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Наименование субъекта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ОДНОЛЕТНИЕ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Century Gothic" panose="020B0502020202020204" pitchFamily="34" charset="0"/>
                        </a:rPr>
                        <a:t>ДВУХЛЕТНИЕ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261756930"/>
                  </a:ext>
                </a:extLst>
              </a:tr>
              <a:tr h="3201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всего 2022/2023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2022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Century Gothic" panose="020B0502020202020204" pitchFamily="34" charset="0"/>
                        </a:rPr>
                        <a:t>2023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4104293"/>
                  </a:ext>
                </a:extLst>
              </a:tr>
              <a:tr h="16285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Алтайский край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1312677952"/>
                  </a:ext>
                </a:extLst>
              </a:tr>
              <a:tr h="16285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Амурская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3298737972"/>
                  </a:ext>
                </a:extLst>
              </a:tr>
              <a:tr h="16285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Архангельская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3946792443"/>
                  </a:ext>
                </a:extLst>
              </a:tr>
              <a:tr h="16285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Астраханская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378237757"/>
                  </a:ext>
                </a:extLst>
              </a:tr>
              <a:tr h="16285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Белгородская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4232620666"/>
                  </a:ext>
                </a:extLst>
              </a:tr>
              <a:tr h="16285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Брянская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3122517077"/>
                  </a:ext>
                </a:extLst>
              </a:tr>
              <a:tr h="16285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Владимирская область</a:t>
                      </a:r>
                      <a:endParaRPr lang="ru-RU" sz="900" b="1" i="0" u="none" strike="noStrike">
                        <a:solidFill>
                          <a:srgbClr val="262626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2322875724"/>
                  </a:ext>
                </a:extLst>
              </a:tr>
              <a:tr h="16285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Волгоградская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1352512483"/>
                  </a:ext>
                </a:extLst>
              </a:tr>
              <a:tr h="16285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Вологодская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4262212780"/>
                  </a:ext>
                </a:extLst>
              </a:tr>
              <a:tr h="16285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Воронежская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1344140360"/>
                  </a:ext>
                </a:extLst>
              </a:tr>
              <a:tr h="16285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г. Севастополь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1187716775"/>
                  </a:ext>
                </a:extLst>
              </a:tr>
              <a:tr h="16285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г. Москва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1414685747"/>
                  </a:ext>
                </a:extLst>
              </a:tr>
              <a:tr h="16285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г. Санкт-Петербург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3449086430"/>
                  </a:ext>
                </a:extLst>
              </a:tr>
              <a:tr h="320169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Еврейская автономная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2659808020"/>
                  </a:ext>
                </a:extLst>
              </a:tr>
              <a:tr h="16285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Забайкальский край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2661081718"/>
                  </a:ext>
                </a:extLst>
              </a:tr>
              <a:tr h="16285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Ивановская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3309177169"/>
                  </a:ext>
                </a:extLst>
              </a:tr>
              <a:tr h="16285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Иркутская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2421585942"/>
                  </a:ext>
                </a:extLst>
              </a:tr>
              <a:tr h="320169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Кабардино-Балкарская Республика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40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3311877505"/>
                  </a:ext>
                </a:extLst>
              </a:tr>
              <a:tr h="16285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19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Калининградская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2910960811"/>
                  </a:ext>
                </a:extLst>
              </a:tr>
              <a:tr h="16285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Калужская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132835078"/>
                  </a:ext>
                </a:extLst>
              </a:tr>
              <a:tr h="16285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Камчатский край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2170394426"/>
                  </a:ext>
                </a:extLst>
              </a:tr>
              <a:tr h="320169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Карачаево-Черкесская Республика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3180141826"/>
                  </a:ext>
                </a:extLst>
              </a:tr>
              <a:tr h="16285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Кемеровская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3641873581"/>
                  </a:ext>
                </a:extLst>
              </a:tr>
              <a:tr h="16285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Кировская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943756230"/>
                  </a:ext>
                </a:extLst>
              </a:tr>
              <a:tr h="16285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Костромская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4014359034"/>
                  </a:ext>
                </a:extLst>
              </a:tr>
              <a:tr h="16285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Краснодарский край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667220946"/>
                  </a:ext>
                </a:extLst>
              </a:tr>
              <a:tr h="16285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Красноярский край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4270747089"/>
                  </a:ext>
                </a:extLst>
              </a:tr>
              <a:tr h="16285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Курганская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48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552054796"/>
                  </a:ext>
                </a:extLst>
              </a:tr>
              <a:tr h="162858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29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Курская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3342893668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753283AC-57BF-4EF9-B4C2-ECF371CAEF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977205"/>
              </p:ext>
            </p:extLst>
          </p:nvPr>
        </p:nvGraphicFramePr>
        <p:xfrm>
          <a:off x="5720316" y="1539102"/>
          <a:ext cx="5890438" cy="51851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2465">
                  <a:extLst>
                    <a:ext uri="{9D8B030D-6E8A-4147-A177-3AD203B41FA5}">
                      <a16:colId xmlns:a16="http://schemas.microsoft.com/office/drawing/2014/main" xmlns="" val="2991216576"/>
                    </a:ext>
                  </a:extLst>
                </a:gridCol>
                <a:gridCol w="1740513">
                  <a:extLst>
                    <a:ext uri="{9D8B030D-6E8A-4147-A177-3AD203B41FA5}">
                      <a16:colId xmlns:a16="http://schemas.microsoft.com/office/drawing/2014/main" xmlns="" val="432133539"/>
                    </a:ext>
                  </a:extLst>
                </a:gridCol>
                <a:gridCol w="775663">
                  <a:extLst>
                    <a:ext uri="{9D8B030D-6E8A-4147-A177-3AD203B41FA5}">
                      <a16:colId xmlns:a16="http://schemas.microsoft.com/office/drawing/2014/main" xmlns="" val="4285439091"/>
                    </a:ext>
                  </a:extLst>
                </a:gridCol>
                <a:gridCol w="763051">
                  <a:extLst>
                    <a:ext uri="{9D8B030D-6E8A-4147-A177-3AD203B41FA5}">
                      <a16:colId xmlns:a16="http://schemas.microsoft.com/office/drawing/2014/main" xmlns="" val="3662594369"/>
                    </a:ext>
                  </a:extLst>
                </a:gridCol>
                <a:gridCol w="693683">
                  <a:extLst>
                    <a:ext uri="{9D8B030D-6E8A-4147-A177-3AD203B41FA5}">
                      <a16:colId xmlns:a16="http://schemas.microsoft.com/office/drawing/2014/main" xmlns="" val="3086150206"/>
                    </a:ext>
                  </a:extLst>
                </a:gridCol>
                <a:gridCol w="1155063">
                  <a:extLst>
                    <a:ext uri="{9D8B030D-6E8A-4147-A177-3AD203B41FA5}">
                      <a16:colId xmlns:a16="http://schemas.microsoft.com/office/drawing/2014/main" xmlns="" val="335600133"/>
                    </a:ext>
                  </a:extLst>
                </a:gridCol>
              </a:tblGrid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Ленинградская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3005850167"/>
                  </a:ext>
                </a:extLst>
              </a:tr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Липецкая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403054673"/>
                  </a:ext>
                </a:extLst>
              </a:tr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Магаданская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1456278268"/>
                  </a:ext>
                </a:extLst>
              </a:tr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Московская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66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62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818113124"/>
                  </a:ext>
                </a:extLst>
              </a:tr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Мурманская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4071335086"/>
                  </a:ext>
                </a:extLst>
              </a:tr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Ненецкий автономный округ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1286247196"/>
                  </a:ext>
                </a:extLst>
              </a:tr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Century Gothic" panose="020B0502020202020204" pitchFamily="34" charset="0"/>
                        </a:rPr>
                        <a:t>Нижегородская область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2949509520"/>
                  </a:ext>
                </a:extLst>
              </a:tr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Новгородская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539192658"/>
                  </a:ext>
                </a:extLst>
              </a:tr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Новосибирская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4164167495"/>
                  </a:ext>
                </a:extLst>
              </a:tr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39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Омская область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138639460"/>
                  </a:ext>
                </a:extLst>
              </a:tr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Оренбургская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1272098305"/>
                  </a:ext>
                </a:extLst>
              </a:tr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Орловская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995305659"/>
                  </a:ext>
                </a:extLst>
              </a:tr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Пензенская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2086320494"/>
                  </a:ext>
                </a:extLst>
              </a:tr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Пермский край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4059782912"/>
                  </a:ext>
                </a:extLst>
              </a:tr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Приморский край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3542769031"/>
                  </a:ext>
                </a:extLst>
              </a:tr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Псковская область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522097729"/>
                  </a:ext>
                </a:extLst>
              </a:tr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Республика Адыгея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907483726"/>
                  </a:ext>
                </a:extLst>
              </a:tr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Республика Алтай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3912089452"/>
                  </a:ext>
                </a:extLst>
              </a:tr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Республика Башкортостан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86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63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2436124918"/>
                  </a:ext>
                </a:extLst>
              </a:tr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49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Республика Бурятия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54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54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3246010363"/>
                  </a:ext>
                </a:extLst>
              </a:tr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Республика Дагестан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315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210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105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1655703785"/>
                  </a:ext>
                </a:extLst>
              </a:tr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Республика Ингушетия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2294994339"/>
                  </a:ext>
                </a:extLst>
              </a:tr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Республика Калмыкия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4042810018"/>
                  </a:ext>
                </a:extLst>
              </a:tr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Республика Карелия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2435872249"/>
                  </a:ext>
                </a:extLst>
              </a:tr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Республика Коми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2943986659"/>
                  </a:ext>
                </a:extLst>
              </a:tr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Республика Крым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1437001061"/>
                  </a:ext>
                </a:extLst>
              </a:tr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Республика Марий Эл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83592095"/>
                  </a:ext>
                </a:extLst>
              </a:tr>
              <a:tr h="185185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57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Century Gothic" panose="020B0502020202020204" pitchFamily="34" charset="0"/>
                        </a:rPr>
                        <a:t>Республика Мордовия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12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216" marR="6216" marT="6216" marB="0"/>
                </a:tc>
                <a:extLst>
                  <a:ext uri="{0D108BD9-81ED-4DB2-BD59-A6C34878D82A}">
                    <a16:rowId xmlns:a16="http://schemas.microsoft.com/office/drawing/2014/main" xmlns="" val="571901186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AEF66752-1CBC-427B-A9B7-4A62C14863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437317"/>
              </p:ext>
            </p:extLst>
          </p:nvPr>
        </p:nvGraphicFramePr>
        <p:xfrm>
          <a:off x="5720315" y="1046443"/>
          <a:ext cx="5890436" cy="4830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3242">
                  <a:extLst>
                    <a:ext uri="{9D8B030D-6E8A-4147-A177-3AD203B41FA5}">
                      <a16:colId xmlns:a16="http://schemas.microsoft.com/office/drawing/2014/main" xmlns="" val="2967630418"/>
                    </a:ext>
                  </a:extLst>
                </a:gridCol>
                <a:gridCol w="1763687">
                  <a:extLst>
                    <a:ext uri="{9D8B030D-6E8A-4147-A177-3AD203B41FA5}">
                      <a16:colId xmlns:a16="http://schemas.microsoft.com/office/drawing/2014/main" xmlns="" val="3860908026"/>
                    </a:ext>
                  </a:extLst>
                </a:gridCol>
                <a:gridCol w="762426">
                  <a:extLst>
                    <a:ext uri="{9D8B030D-6E8A-4147-A177-3AD203B41FA5}">
                      <a16:colId xmlns:a16="http://schemas.microsoft.com/office/drawing/2014/main" xmlns="" val="1927547817"/>
                    </a:ext>
                  </a:extLst>
                </a:gridCol>
                <a:gridCol w="762426">
                  <a:extLst>
                    <a:ext uri="{9D8B030D-6E8A-4147-A177-3AD203B41FA5}">
                      <a16:colId xmlns:a16="http://schemas.microsoft.com/office/drawing/2014/main" xmlns="" val="1876816314"/>
                    </a:ext>
                  </a:extLst>
                </a:gridCol>
                <a:gridCol w="698125">
                  <a:extLst>
                    <a:ext uri="{9D8B030D-6E8A-4147-A177-3AD203B41FA5}">
                      <a16:colId xmlns:a16="http://schemas.microsoft.com/office/drawing/2014/main" xmlns="" val="2963292556"/>
                    </a:ext>
                  </a:extLst>
                </a:gridCol>
                <a:gridCol w="1150530">
                  <a:extLst>
                    <a:ext uri="{9D8B030D-6E8A-4147-A177-3AD203B41FA5}">
                      <a16:colId xmlns:a16="http://schemas.microsoft.com/office/drawing/2014/main" xmlns="" val="3760885006"/>
                    </a:ext>
                  </a:extLst>
                </a:gridCol>
              </a:tblGrid>
              <a:tr h="162858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Century Gothic" panose="020B0502020202020204" pitchFamily="34" charset="0"/>
                        </a:rPr>
                        <a:t>№ п/п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Century Gothic" panose="020B0502020202020204" pitchFamily="34" charset="0"/>
                        </a:rPr>
                        <a:t>Наименование субъекта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ОДНОЛЕТНИЕ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Century Gothic" panose="020B0502020202020204" pitchFamily="34" charset="0"/>
                        </a:rPr>
                        <a:t>ДВУХЛЕТНИЕ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xmlns="" val="3424803319"/>
                  </a:ext>
                </a:extLst>
              </a:tr>
              <a:tr h="3201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всего 2022/2023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Century Gothic" panose="020B0502020202020204" pitchFamily="34" charset="0"/>
                        </a:rPr>
                        <a:t>2022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Century Gothic" panose="020B0502020202020204" pitchFamily="34" charset="0"/>
                        </a:rPr>
                        <a:t>2023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835" marR="4835" marT="4835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75276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01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42BE97D-AE00-49FD-97B7-6ED4C56434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12" y="284566"/>
            <a:ext cx="2064385" cy="48851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9B07707-623F-4314-B3AA-8146C118F665}"/>
              </a:ext>
            </a:extLst>
          </p:cNvPr>
          <p:cNvSpPr txBox="1"/>
          <p:nvPr/>
        </p:nvSpPr>
        <p:spPr>
          <a:xfrm>
            <a:off x="8678487" y="324871"/>
            <a:ext cx="3207546" cy="369328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algn="r"/>
            <a:r>
              <a:rPr lang="ru-RU" b="1" dirty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КАПИТАЛЬНЫЙ РЕМОНТ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5107438A-840C-4648-B2E4-247AA8D87A8E}"/>
              </a:ext>
            </a:extLst>
          </p:cNvPr>
          <p:cNvSpPr/>
          <p:nvPr/>
        </p:nvSpPr>
        <p:spPr>
          <a:xfrm>
            <a:off x="2518756" y="586925"/>
            <a:ext cx="6558742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26124" y="686233"/>
            <a:ext cx="120658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>
                <a:latin typeface="Century Gothic" panose="020B0502020202020204" pitchFamily="34" charset="0"/>
              </a:rPr>
              <a:t>ИТОГИ ПРИЕМОЧНОЙ КАМПАНИИ ПО ОТБОРУ ОБЪЕКТОВ НА ПРЕДОСТВЛЕНИЕ СУБСИДИИ В 2022-2023 гг. </a:t>
            </a:r>
            <a:endParaRPr lang="ru-RU" u="sng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2586421"/>
              </p:ext>
            </p:extLst>
          </p:nvPr>
        </p:nvGraphicFramePr>
        <p:xfrm>
          <a:off x="2071695" y="1187650"/>
          <a:ext cx="7005803" cy="55848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5869"/>
                <a:gridCol w="2097644"/>
                <a:gridCol w="906793"/>
                <a:gridCol w="906793"/>
                <a:gridCol w="830318"/>
                <a:gridCol w="1368386"/>
              </a:tblGrid>
              <a:tr h="109330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</a:rPr>
                        <a:t>№ п/п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</a:rPr>
                        <a:t>Наименование субъекта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</a:rPr>
                        <a:t>ОДНОЛЕТНИЕ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</a:rPr>
                        <a:t>ДВУХЛЕТНИЕ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3629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</a:rPr>
                        <a:t>всего 2022/2023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</a:rPr>
                        <a:t>2022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</a:rPr>
                        <a:t>2023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373" marR="4373" marT="4373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9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109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58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Республика Саха (Якутия)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38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38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20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2186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59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Республика Северная Осетия-Алания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38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25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109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60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Республика Татарстан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66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66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109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61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Республика Тыва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26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26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109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62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Республика Хакасия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109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63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Ростовская область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109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64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Рязанская область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37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109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65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Самарская область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19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109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66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Саратовская область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109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67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Сахалинская область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14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109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68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Свердловская область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31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28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109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69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Смоленская область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109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70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Ставропольский край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109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71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Тамбовская область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21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109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72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Тверская область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109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73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Томская область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20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10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109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74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Тульская область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109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75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Тюменская область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109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76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Удмуртская Республика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109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77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Ульяновская область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109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78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Хабаровский край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2186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79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Ханты-Мансийский автономный округ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109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80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Челябинская область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109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81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Чеченская Республика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80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42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38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109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82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Чувашская Республика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2186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83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Чукотский автономный округ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2186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84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Ямало-Ненецкий автономный округ</a:t>
                      </a:r>
                      <a:endParaRPr lang="ru-RU" sz="1000" b="0" i="0" u="none" strike="noStrike">
                        <a:solidFill>
                          <a:srgbClr val="262626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109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85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</a:rPr>
                        <a:t>Ярославская область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/>
                </a:tc>
              </a:tr>
              <a:tr h="27113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ИТОГО: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1720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1308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412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345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73" marR="4373" marT="4373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9031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9E6435D-D057-42BC-84D3-AE2059459A39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shade val="30000"/>
                  <a:satMod val="115000"/>
                </a:schemeClr>
              </a:gs>
              <a:gs pos="50000">
                <a:schemeClr val="bg1">
                  <a:lumMod val="85000"/>
                  <a:shade val="67500"/>
                  <a:satMod val="11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аксессуар, флаг&#10;&#10;Автоматически созданное описание">
            <a:extLst>
              <a:ext uri="{FF2B5EF4-FFF2-40B4-BE49-F238E27FC236}">
                <a16:creationId xmlns:a16="http://schemas.microsoft.com/office/drawing/2014/main" xmlns="" id="{D9276E4B-BE6C-4640-BC5D-0331D8EC84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98" t="20222"/>
          <a:stretch/>
        </p:blipFill>
        <p:spPr>
          <a:xfrm>
            <a:off x="829340" y="94194"/>
            <a:ext cx="11362660" cy="656178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4ABD7EA-1260-4B77-B41C-0A6C9A13B4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471" y="2847435"/>
            <a:ext cx="2637628" cy="624171"/>
          </a:xfrm>
          <a:prstGeom prst="rect">
            <a:avLst/>
          </a:prstGeom>
        </p:spPr>
      </p:pic>
      <p:pic>
        <p:nvPicPr>
          <p:cNvPr id="1026" name="Picture 2" descr="C:\Users\naumova-lv\AppData\Local\Microsoft\Windows\Temporary Internet Files\Content.Outlook\5AJD3R46\1613648426_22-p-fon-dlya-prezentatsii-flag-rossii-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9351"/>
            <a:ext cx="12191998" cy="716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4ABD7EA-1260-4B77-B41C-0A6C9A13B4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-300222"/>
            <a:ext cx="5911703" cy="138474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89719" y="2920381"/>
            <a:ext cx="76022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r>
              <a:rPr lang="en-US" sz="4000" b="1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!</a:t>
            </a:r>
            <a:endParaRPr lang="ru-RU" sz="4000" b="1" spc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5946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5250</TotalTime>
  <Words>1660</Words>
  <Application>Microsoft Office PowerPoint</Application>
  <PresentationFormat>Произвольный</PresentationFormat>
  <Paragraphs>704</Paragraphs>
  <Slides>12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дуржиев ибра</dc:creator>
  <cp:lastModifiedBy>Наумова Лариса Владимировна</cp:lastModifiedBy>
  <cp:revision>61</cp:revision>
  <cp:lastPrinted>2021-12-28T18:55:42Z</cp:lastPrinted>
  <dcterms:created xsi:type="dcterms:W3CDTF">2021-12-09T16:03:33Z</dcterms:created>
  <dcterms:modified xsi:type="dcterms:W3CDTF">2022-02-03T16:10:39Z</dcterms:modified>
</cp:coreProperties>
</file>