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8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r">
              <a:defRPr sz="1200"/>
            </a:lvl1pPr>
          </a:lstStyle>
          <a:p>
            <a:fld id="{B777A8DD-4DD5-4986-9CFD-92E66B121C58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87" tIns="45843" rIns="91687" bIns="4584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687" tIns="45843" rIns="91687" bIns="4584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4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4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r">
              <a:defRPr sz="1200"/>
            </a:lvl1pPr>
          </a:lstStyle>
          <a:p>
            <a:fld id="{8E1AAFDD-B9FF-460E-AE00-3DA7D8878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09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20650" y="744538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3966" y="9429354"/>
            <a:ext cx="2972439" cy="495696"/>
          </a:xfrm>
          <a:prstGeom prst="rect">
            <a:avLst/>
          </a:prstGeom>
        </p:spPr>
        <p:txBody>
          <a:bodyPr/>
          <a:lstStyle/>
          <a:p>
            <a:fld id="{E71DEA95-66EA-47A1-AFBD-284DB767343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19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81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410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73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96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0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342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885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082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166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96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308D0-57E6-4F69-A606-52801ACE274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9DAA-D39A-4DE7-B0A3-EBBE1EDA3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6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303938" y="1543602"/>
            <a:ext cx="1106716" cy="30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33" tIns="35614" rIns="71233" bIns="35614" rtlCol="0" anchor="ctr"/>
          <a:lstStyle/>
          <a:p>
            <a:pPr algn="ctr"/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9" name="object 2"/>
          <p:cNvSpPr/>
          <p:nvPr/>
        </p:nvSpPr>
        <p:spPr bwMode="auto">
          <a:xfrm flipV="1">
            <a:off x="-143380" y="-108435"/>
            <a:ext cx="12192000" cy="905351"/>
          </a:xfrm>
          <a:custGeom>
            <a:avLst/>
            <a:gdLst/>
            <a:ahLst/>
            <a:cxnLst/>
            <a:rect l="l" t="t" r="r" b="b"/>
            <a:pathLst>
              <a:path w="4416425" extrusionOk="0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2600"/>
          </a:p>
        </p:txBody>
      </p:sp>
      <p:sp>
        <p:nvSpPr>
          <p:cNvPr id="8" name="Прямоугольник 7"/>
          <p:cNvSpPr/>
          <p:nvPr/>
        </p:nvSpPr>
        <p:spPr>
          <a:xfrm>
            <a:off x="435040" y="825013"/>
            <a:ext cx="3728698" cy="5682222"/>
          </a:xfrm>
          <a:prstGeom prst="rect">
            <a:avLst/>
          </a:prstGeom>
          <a:solidFill>
            <a:srgbClr val="F2F7F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337" tIns="50175" rIns="100337" bIns="50175" rtlCol="0" anchor="ctr"/>
          <a:lstStyle/>
          <a:p>
            <a:pPr algn="ctr"/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47563" y="826987"/>
            <a:ext cx="4113898" cy="57886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337" tIns="50175" rIns="100337" bIns="50175" rtlCol="0" anchor="ctr"/>
          <a:lstStyle/>
          <a:p>
            <a:pPr algn="ctr"/>
            <a:endParaRPr lang="ru-RU" sz="900" i="1" dirty="0">
              <a:solidFill>
                <a:prstClr val="white"/>
              </a:solidFill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441857" y="711952"/>
            <a:ext cx="3728698" cy="618231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algn="ctr" defTabSz="780425">
              <a:lnSpc>
                <a:spcPct val="900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ГОСУДАРСТВЕННЫЙ ЗАКАЗЧИК </a:t>
            </a:r>
          </a:p>
          <a:p>
            <a:pPr algn="ctr" defTabSz="780425">
              <a:lnSpc>
                <a:spcPct val="900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ФКУ «Дирекция космодрома «Восточный»</a:t>
            </a:r>
            <a:endParaRPr lang="ru-RU" sz="12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7709317" y="1251776"/>
            <a:ext cx="3974095" cy="771732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algn="ctr" defTabSz="780425">
              <a:lnSpc>
                <a:spcPct val="90000"/>
              </a:lnSpc>
            </a:pPr>
            <a:r>
              <a:rPr lang="ru-RU" sz="12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УПРАВЛЕНИЕ ФЕДЕРАЛЬНОГО КАЗНАЧЕЙСТВА </a:t>
            </a:r>
            <a:br>
              <a:rPr lang="ru-RU" sz="12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2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Г. МОСКВЕ</a:t>
            </a:r>
            <a:endParaRPr lang="ru-RU" sz="12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557443" y="1722528"/>
            <a:ext cx="3534269" cy="1053539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defTabSz="780425">
              <a:lnSpc>
                <a:spcPct val="90000"/>
              </a:lnSpc>
            </a:pPr>
            <a:r>
              <a:rPr lang="ru-RU" sz="1200" b="1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ИНФОРМАЦИЯ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дате приемки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работ по </a:t>
            </a:r>
            <a:b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госконтракту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проект Акта о приемке   </a:t>
            </a:r>
            <a:b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выполненных работ, подписанный головным </a:t>
            </a:r>
            <a:b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исполнителем, и документы, указанные в пункте 8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b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Регламента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утвержденного приказом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Федерального казначейства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 </a:t>
            </a:r>
            <a:r>
              <a:rPr lang="en-US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22.12.2021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№</a:t>
            </a:r>
            <a:r>
              <a:rPr lang="en-US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43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 </a:t>
            </a:r>
            <a:endParaRPr lang="ru-RU" sz="12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4174747" y="1979667"/>
            <a:ext cx="3443167" cy="0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 flipH="1">
            <a:off x="4555701" y="1679549"/>
            <a:ext cx="2777274" cy="2193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337" tIns="50175" rIns="100337" bIns="50175" rtlCol="0" anchor="ctr"/>
          <a:lstStyle/>
          <a:p>
            <a:pPr algn="ctr"/>
            <a:r>
              <a:rPr lang="ru-RU" sz="1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не позднее чем </a:t>
            </a:r>
            <a:br>
              <a:rPr lang="ru-RU" sz="1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5 рабочих дней до даты приемки</a:t>
            </a:r>
          </a:p>
        </p:txBody>
      </p:sp>
      <p:sp>
        <p:nvSpPr>
          <p:cNvPr id="20" name="Полилиния 19"/>
          <p:cNvSpPr/>
          <p:nvPr/>
        </p:nvSpPr>
        <p:spPr>
          <a:xfrm>
            <a:off x="7723334" y="3230799"/>
            <a:ext cx="3960078" cy="438665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defTabSz="780425">
              <a:lnSpc>
                <a:spcPct val="90000"/>
              </a:lnSpc>
            </a:pP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Направляет </a:t>
            </a:r>
            <a:r>
              <a:rPr lang="ru-RU" sz="1200" b="1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УВЕДОМЛЕНИ</a:t>
            </a:r>
            <a:r>
              <a:rPr lang="ru-RU" sz="1200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Е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проведении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осмотра</a:t>
            </a:r>
            <a:endParaRPr lang="ru-RU" sz="12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 flipV="1">
            <a:off x="4159648" y="3427820"/>
            <a:ext cx="3496498" cy="10108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 flipH="1">
            <a:off x="4308288" y="3112718"/>
            <a:ext cx="3347151" cy="254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337" tIns="50175" rIns="100337" bIns="50175" rtlCol="0" anchor="ctr"/>
          <a:lstStyle/>
          <a:p>
            <a:pPr algn="ctr"/>
            <a:r>
              <a:rPr lang="ru-RU" sz="1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не позднее чем за 1 рабочий день до даты начала осмотра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533908" y="2899078"/>
            <a:ext cx="3535885" cy="843214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0" tIns="11183" rIns="0" bIns="11183" numCol="1" spcCol="2797" anchor="ctr" anchorCtr="0">
            <a:noAutofit/>
          </a:bodyPr>
          <a:lstStyle/>
          <a:p>
            <a:pPr defTabSz="780425">
              <a:lnSpc>
                <a:spcPct val="90000"/>
              </a:lnSpc>
            </a:pPr>
            <a:r>
              <a:rPr lang="ru-RU" sz="1200" b="1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УВЕДОМЛЕНИЕ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проведении осмотра (содержит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pPr defTabSz="780425">
              <a:lnSpc>
                <a:spcPct val="90000"/>
              </a:lnSpc>
            </a:pP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дату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место проведения осмотра, состав лиц,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</a:p>
          <a:p>
            <a:pPr defTabSz="780425">
              <a:lnSpc>
                <a:spcPct val="90000"/>
              </a:lnSpc>
            </a:pP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участвующих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осмотре)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709318" y="3759135"/>
            <a:ext cx="3954686" cy="83742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  <a:effectLst>
            <a:glow>
              <a:schemeClr val="accent3">
                <a:satMod val="175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540" tIns="45540" rIns="45540" bIns="45540" rtlCol="0" anchor="ctr"/>
          <a:lstStyle/>
          <a:p>
            <a:pPr defTabSz="780425">
              <a:lnSpc>
                <a:spcPct val="90000"/>
              </a:lnSpc>
            </a:pPr>
            <a:r>
              <a:rPr lang="ru-RU" sz="12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Осуществляет</a:t>
            </a:r>
            <a:r>
              <a:rPr lang="ru-RU" sz="1200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200" b="1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ОСМОТР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+ специалисты ФКУ ЦОКР</a:t>
            </a:r>
            <a:r>
              <a:rPr lang="ru-RU" sz="1200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том числе совместно с представителями организаций, осуществляющих контроль в области строительства с использованием фото и видео-техники и средств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измерений</a:t>
            </a:r>
            <a:endParaRPr lang="ru-RU" sz="1200" i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723333" y="4725723"/>
            <a:ext cx="3940669" cy="96544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  <a:effectLst>
            <a:glow>
              <a:schemeClr val="accent3">
                <a:satMod val="175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540" tIns="45540" rIns="45540" bIns="45540" rtlCol="0" anchor="ctr"/>
          <a:lstStyle/>
          <a:p>
            <a:pPr defTabSz="780425">
              <a:lnSpc>
                <a:spcPct val="90000"/>
              </a:lnSpc>
            </a:pPr>
            <a:endParaRPr lang="ru-RU" sz="12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defTabSz="780425">
              <a:lnSpc>
                <a:spcPct val="90000"/>
              </a:lnSpc>
            </a:pP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Подписывает и направляет </a:t>
            </a:r>
            <a:r>
              <a:rPr lang="ru-RU" sz="1200" b="1" dirty="0">
                <a:solidFill>
                  <a:srgbClr val="81BB5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СПРАВКУ</a:t>
            </a:r>
            <a:r>
              <a:rPr lang="ru-RU" sz="1200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(или) </a:t>
            </a:r>
            <a:r>
              <a:rPr lang="ru-RU" sz="12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АК</a:t>
            </a:r>
            <a:r>
              <a:rPr lang="ru-RU" sz="1200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 </a:t>
            </a:r>
          </a:p>
          <a:p>
            <a:pPr defTabSz="780425">
              <a:lnSpc>
                <a:spcPct val="90000"/>
              </a:lnSpc>
            </a:pP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результатам ОСМОТРА </a:t>
            </a:r>
          </a:p>
          <a:p>
            <a:pPr defTabSz="780425">
              <a:lnSpc>
                <a:spcPct val="90000"/>
              </a:lnSpc>
            </a:pPr>
            <a:r>
              <a:rPr lang="ru-RU" sz="12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200" i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позднее 3  рабочих дней со дня окончания осмотра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defTabSz="780425">
              <a:lnSpc>
                <a:spcPct val="90000"/>
              </a:lnSpc>
            </a:pPr>
            <a:endParaRPr lang="ru-RU" sz="95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4270762" y="4755756"/>
            <a:ext cx="3376145" cy="0"/>
          </a:xfrm>
          <a:prstGeom prst="line">
            <a:avLst/>
          </a:prstGeom>
          <a:ln w="12700">
            <a:solidFill>
              <a:srgbClr val="81BB59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 flipH="1">
            <a:off x="4584212" y="4492753"/>
            <a:ext cx="2777276" cy="1517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337" tIns="50175" rIns="100337" bIns="50175" rtlCol="0" anchor="ctr"/>
          <a:lstStyle/>
          <a:p>
            <a:pPr algn="ctr"/>
            <a:r>
              <a:rPr lang="ru-RU" sz="1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 рабочего дня со дня подписания</a:t>
            </a:r>
          </a:p>
        </p:txBody>
      </p:sp>
      <p:sp>
        <p:nvSpPr>
          <p:cNvPr id="28" name="Блок-схема: несколько документов 27"/>
          <p:cNvSpPr/>
          <p:nvPr/>
        </p:nvSpPr>
        <p:spPr>
          <a:xfrm>
            <a:off x="569161" y="4105821"/>
            <a:ext cx="3535884" cy="723776"/>
          </a:xfrm>
          <a:prstGeom prst="flowChartMultidocumen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81BB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defTabSz="780425">
              <a:lnSpc>
                <a:spcPct val="90000"/>
              </a:lnSpc>
            </a:pPr>
            <a:r>
              <a:rPr lang="ru-RU" sz="1200" b="1" dirty="0">
                <a:solidFill>
                  <a:srgbClr val="5B9BD5">
                    <a:lumMod val="50000"/>
                  </a:srgb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СПРАВКА</a:t>
            </a:r>
          </a:p>
          <a:p>
            <a:pPr defTabSz="780425">
              <a:lnSpc>
                <a:spcPct val="90000"/>
              </a:lnSpc>
            </a:pPr>
            <a:r>
              <a:rPr lang="ru-RU" sz="1150" dirty="0">
                <a:solidFill>
                  <a:srgbClr val="5B9BD5">
                    <a:lumMod val="50000"/>
                  </a:srgb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(на принятые </a:t>
            </a:r>
            <a:r>
              <a:rPr lang="ru-RU" sz="1150" dirty="0" smtClean="0">
                <a:solidFill>
                  <a:srgbClr val="5B9BD5">
                    <a:lumMod val="50000"/>
                  </a:srgb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работы)</a:t>
            </a:r>
            <a:endParaRPr lang="ru-RU" sz="1150" dirty="0">
              <a:solidFill>
                <a:srgbClr val="5B9BD5">
                  <a:lumMod val="50000"/>
                </a:srgb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4241770" y="5338626"/>
            <a:ext cx="3376144" cy="0"/>
          </a:xfrm>
          <a:prstGeom prst="line">
            <a:avLst/>
          </a:prstGeom>
          <a:ln w="1270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Блок-схема: несколько документов 30"/>
          <p:cNvSpPr/>
          <p:nvPr/>
        </p:nvSpPr>
        <p:spPr>
          <a:xfrm>
            <a:off x="569971" y="4875849"/>
            <a:ext cx="3534268" cy="817424"/>
          </a:xfrm>
          <a:prstGeom prst="flowChartMultidocumen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defTabSz="780425">
              <a:lnSpc>
                <a:spcPct val="90000"/>
              </a:lnSpc>
            </a:pPr>
            <a:r>
              <a:rPr lang="ru-RU" sz="1200" b="1" dirty="0">
                <a:solidFill>
                  <a:srgbClr val="5B9BD5">
                    <a:lumMod val="50000"/>
                  </a:srgb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АКТ</a:t>
            </a:r>
          </a:p>
          <a:p>
            <a:pPr defTabSz="780425">
              <a:lnSpc>
                <a:spcPct val="90000"/>
              </a:lnSpc>
            </a:pPr>
            <a:r>
              <a:rPr lang="ru-RU" sz="1150" dirty="0">
                <a:solidFill>
                  <a:srgbClr val="5B9BD5">
                    <a:lumMod val="50000"/>
                  </a:srgb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(на не приятые </a:t>
            </a:r>
            <a:r>
              <a:rPr lang="ru-RU" sz="1150" dirty="0" smtClean="0">
                <a:solidFill>
                  <a:srgbClr val="5B9BD5">
                    <a:lumMod val="50000"/>
                  </a:srgb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работы)</a:t>
            </a:r>
            <a:endParaRPr lang="ru-RU" sz="1150" dirty="0">
              <a:solidFill>
                <a:srgbClr val="5B9BD5">
                  <a:lumMod val="50000"/>
                </a:srgb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H="1">
            <a:off x="4575074" y="4995148"/>
            <a:ext cx="2767518" cy="3034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337" tIns="50175" rIns="100337" bIns="50175" rtlCol="0" anchor="ctr"/>
          <a:lstStyle/>
          <a:p>
            <a:pPr algn="ctr"/>
            <a:r>
              <a:rPr lang="ru-RU" sz="1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 рабочего дня со дня подписания</a:t>
            </a:r>
          </a:p>
        </p:txBody>
      </p:sp>
      <p:sp>
        <p:nvSpPr>
          <p:cNvPr id="33" name="Полилиния 32"/>
          <p:cNvSpPr/>
          <p:nvPr/>
        </p:nvSpPr>
        <p:spPr>
          <a:xfrm>
            <a:off x="551181" y="5758860"/>
            <a:ext cx="3535884" cy="533198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defTabSz="780425">
              <a:lnSpc>
                <a:spcPct val="90000"/>
              </a:lnSpc>
            </a:pPr>
            <a:r>
              <a:rPr lang="ru-RU" sz="1200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ПОДГОТОВКА ПЛАТЕЖНЫХ ДОКУМЕНТОВ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подтверждающих документов</a:t>
            </a:r>
          </a:p>
        </p:txBody>
      </p:sp>
      <p:sp>
        <p:nvSpPr>
          <p:cNvPr id="34" name="Полилиния 33"/>
          <p:cNvSpPr/>
          <p:nvPr/>
        </p:nvSpPr>
        <p:spPr>
          <a:xfrm>
            <a:off x="7718777" y="5769721"/>
            <a:ext cx="3920715" cy="597493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0" tIns="11183" rIns="0" bIns="11183" numCol="1" spcCol="2797" anchor="ctr" anchorCtr="0">
            <a:noAutofit/>
          </a:bodyPr>
          <a:lstStyle/>
          <a:p>
            <a:pPr defTabSz="780425">
              <a:lnSpc>
                <a:spcPct val="90000"/>
              </a:lnSpc>
            </a:pPr>
            <a:r>
              <a:rPr lang="ru-RU" sz="1200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ПРОВЕРЯЕТ </a:t>
            </a:r>
            <a:r>
              <a:rPr lang="ru-RU" sz="1200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ПЛАТЕЖНЫЕ ДОКУМЕНТЫ И</a:t>
            </a:r>
          </a:p>
          <a:p>
            <a:pPr defTabSz="780425">
              <a:lnSpc>
                <a:spcPct val="90000"/>
              </a:lnSpc>
            </a:pPr>
            <a:r>
              <a:rPr lang="ru-RU" sz="1200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ПЕРЕЧИСЛЯЕТ </a:t>
            </a:r>
            <a:r>
              <a:rPr lang="ru-RU" sz="1200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СРЕДСТВА </a:t>
            </a:r>
          </a:p>
          <a:p>
            <a:pPr defTabSz="780425">
              <a:lnSpc>
                <a:spcPct val="90000"/>
              </a:lnSpc>
            </a:pPr>
            <a:r>
              <a:rPr lang="ru-RU" sz="12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на </a:t>
            </a:r>
            <a:r>
              <a:rPr lang="ru-RU" sz="12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подтвержденную СПРАВКОЙ сумму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4174747" y="6025458"/>
            <a:ext cx="3472159" cy="7163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181568" y="6575714"/>
            <a:ext cx="13694406" cy="230136"/>
          </a:xfrm>
          <a:prstGeom prst="rect">
            <a:avLst/>
          </a:prstGeom>
        </p:spPr>
        <p:txBody>
          <a:bodyPr wrap="square" lIns="98367" tIns="49185" rIns="98367" bIns="49185">
            <a:spAutoFit/>
          </a:bodyPr>
          <a:lstStyle/>
          <a:p>
            <a:r>
              <a:rPr lang="ru-RU" sz="850" i="1" dirty="0">
                <a:solidFill>
                  <a:prstClr val="black"/>
                </a:solidFill>
              </a:rPr>
              <a:t>* Повторный осмотр  осуществляется после устранения всех замечаний, указанных в Акте</a:t>
            </a:r>
          </a:p>
        </p:txBody>
      </p:sp>
      <p:sp>
        <p:nvSpPr>
          <p:cNvPr id="39" name="Блок-схема: узел 38"/>
          <p:cNvSpPr/>
          <p:nvPr/>
        </p:nvSpPr>
        <p:spPr>
          <a:xfrm>
            <a:off x="4192269" y="1076194"/>
            <a:ext cx="268613" cy="2154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algn="ctr"/>
            <a:r>
              <a:rPr lang="ru-RU" sz="900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42" name="Блок-схема: узел 41"/>
          <p:cNvSpPr/>
          <p:nvPr/>
        </p:nvSpPr>
        <p:spPr>
          <a:xfrm>
            <a:off x="11700194" y="3186187"/>
            <a:ext cx="268613" cy="2154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algn="ctr"/>
            <a:r>
              <a:rPr lang="ru-RU" sz="900" dirty="0" smtClean="0">
                <a:solidFill>
                  <a:prstClr val="white"/>
                </a:solidFill>
              </a:rPr>
              <a:t>5</a:t>
            </a:r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43" name="Блок-схема: узел 42"/>
          <p:cNvSpPr/>
          <p:nvPr/>
        </p:nvSpPr>
        <p:spPr>
          <a:xfrm>
            <a:off x="11706744" y="3766705"/>
            <a:ext cx="268613" cy="2154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algn="ctr"/>
            <a:r>
              <a:rPr lang="ru-RU" sz="900" dirty="0" smtClean="0">
                <a:solidFill>
                  <a:prstClr val="white"/>
                </a:solidFill>
              </a:rPr>
              <a:t>6</a:t>
            </a:r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44" name="Блок-схема: узел 43"/>
          <p:cNvSpPr/>
          <p:nvPr/>
        </p:nvSpPr>
        <p:spPr>
          <a:xfrm>
            <a:off x="4148409" y="4054084"/>
            <a:ext cx="274787" cy="20745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750" dirty="0" smtClean="0">
                <a:solidFill>
                  <a:prstClr val="white"/>
                </a:solidFill>
              </a:rPr>
              <a:t>7.1</a:t>
            </a:r>
            <a:r>
              <a:rPr lang="ru-RU" sz="750" dirty="0">
                <a:solidFill>
                  <a:prstClr val="white"/>
                </a:solidFill>
              </a:rPr>
              <a:t>.</a:t>
            </a:r>
          </a:p>
        </p:txBody>
      </p:sp>
      <p:sp>
        <p:nvSpPr>
          <p:cNvPr id="45" name="Блок-схема: узел 44"/>
          <p:cNvSpPr/>
          <p:nvPr/>
        </p:nvSpPr>
        <p:spPr>
          <a:xfrm>
            <a:off x="4171678" y="4844498"/>
            <a:ext cx="274787" cy="20745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750" dirty="0" smtClean="0">
                <a:solidFill>
                  <a:prstClr val="white"/>
                </a:solidFill>
              </a:rPr>
              <a:t>7.2</a:t>
            </a:r>
            <a:r>
              <a:rPr lang="ru-RU" sz="750" dirty="0">
                <a:solidFill>
                  <a:prstClr val="white"/>
                </a:solidFill>
              </a:rPr>
              <a:t>.</a:t>
            </a:r>
          </a:p>
        </p:txBody>
      </p:sp>
      <p:sp>
        <p:nvSpPr>
          <p:cNvPr id="46" name="Блок-схема: узел 45"/>
          <p:cNvSpPr/>
          <p:nvPr/>
        </p:nvSpPr>
        <p:spPr>
          <a:xfrm>
            <a:off x="4153174" y="5636905"/>
            <a:ext cx="268613" cy="2154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algn="ctr"/>
            <a:r>
              <a:rPr lang="ru-RU" sz="900" dirty="0" smtClean="0">
                <a:solidFill>
                  <a:prstClr val="white"/>
                </a:solidFill>
              </a:rPr>
              <a:t>8</a:t>
            </a:r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47" name="Блок-схема: узел 46"/>
          <p:cNvSpPr/>
          <p:nvPr/>
        </p:nvSpPr>
        <p:spPr>
          <a:xfrm>
            <a:off x="11701803" y="4704183"/>
            <a:ext cx="268613" cy="2154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algn="ctr"/>
            <a:r>
              <a:rPr lang="ru-RU" sz="900" dirty="0" smtClean="0">
                <a:solidFill>
                  <a:prstClr val="white"/>
                </a:solidFill>
              </a:rPr>
              <a:t>7</a:t>
            </a:r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49" name="Полилиния 48"/>
          <p:cNvSpPr/>
          <p:nvPr/>
        </p:nvSpPr>
        <p:spPr>
          <a:xfrm>
            <a:off x="7715581" y="2676346"/>
            <a:ext cx="3931087" cy="468815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defTabSz="780425">
              <a:lnSpc>
                <a:spcPct val="90000"/>
              </a:lnSpc>
            </a:pP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780425">
              <a:lnSpc>
                <a:spcPct val="90000"/>
              </a:lnSpc>
            </a:pP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Издает </a:t>
            </a:r>
            <a:r>
              <a:rPr lang="ru-RU" sz="1200" b="1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</a:t>
            </a:r>
            <a:r>
              <a:rPr lang="ru-RU" sz="1200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проведении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осмотра </a:t>
            </a:r>
            <a:b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ответственные сотрудники + специалисты ФКУ ЦОКР) </a:t>
            </a:r>
          </a:p>
          <a:p>
            <a:pPr defTabSz="780425">
              <a:lnSpc>
                <a:spcPct val="90000"/>
              </a:lnSpc>
            </a:pP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Блок-схема: узел 40"/>
          <p:cNvSpPr/>
          <p:nvPr/>
        </p:nvSpPr>
        <p:spPr>
          <a:xfrm>
            <a:off x="11674475" y="2627269"/>
            <a:ext cx="268613" cy="2154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algn="ctr"/>
            <a:r>
              <a:rPr lang="ru-RU" sz="900" dirty="0" smtClean="0">
                <a:solidFill>
                  <a:prstClr val="white"/>
                </a:solidFill>
              </a:rPr>
              <a:t>4</a:t>
            </a:r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94953" y="65149"/>
            <a:ext cx="10668856" cy="766127"/>
          </a:xfrm>
          <a:prstGeom prst="rect">
            <a:avLst/>
          </a:prstGeom>
          <a:noFill/>
          <a:ln>
            <a:noFill/>
          </a:ln>
        </p:spPr>
        <p:txBody>
          <a:bodyPr wrap="square" lIns="100337" tIns="50175" rIns="100337" bIns="50175" rtlCol="0">
            <a:spAutoFit/>
          </a:bodyPr>
          <a:lstStyle/>
          <a:p>
            <a:pPr algn="ctr" defTabSz="780425">
              <a:lnSpc>
                <a:spcPct val="90000"/>
              </a:lnSpc>
              <a:spcAft>
                <a:spcPct val="0"/>
              </a:spcAft>
            </a:pP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соответствия фактически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выполненных работ на объекте строительства </a:t>
            </a:r>
            <a:b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указанной в </a:t>
            </a:r>
            <a:r>
              <a:rPr lang="ru-RU" sz="1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госконтракте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документах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подтверждающих возникновение денежных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обязательств, </a:t>
            </a:r>
            <a:b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распоряжением Правительства РФ от 11 сентября 2024 г. № 2491-р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олилиния 37"/>
          <p:cNvSpPr/>
          <p:nvPr/>
        </p:nvSpPr>
        <p:spPr>
          <a:xfrm>
            <a:off x="565795" y="1245513"/>
            <a:ext cx="3535884" cy="395404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algn="ctr" defTabSz="780425">
              <a:lnSpc>
                <a:spcPct val="90000"/>
              </a:lnSpc>
            </a:pPr>
            <a:r>
              <a:rPr lang="ru-RU" sz="1200" b="1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ГРАФИКИ ВЫПОЛНЕНИЯ РАБОТ </a:t>
            </a:r>
          </a:p>
          <a:p>
            <a:pPr algn="ctr" defTabSz="780425">
              <a:lnSpc>
                <a:spcPct val="90000"/>
              </a:lnSpc>
            </a:pPr>
            <a:r>
              <a:rPr lang="ru-RU" sz="1200" b="1" dirty="0" smtClean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ГОСКОНТРАКТАМ </a:t>
            </a:r>
            <a:endParaRPr lang="ru-RU" sz="12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4189361" y="1436874"/>
            <a:ext cx="3443167" cy="0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Блок-схема: узел 49"/>
          <p:cNvSpPr/>
          <p:nvPr/>
        </p:nvSpPr>
        <p:spPr>
          <a:xfrm>
            <a:off x="4192518" y="1623040"/>
            <a:ext cx="268613" cy="2154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algn="ctr"/>
            <a:r>
              <a:rPr lang="ru-RU" sz="900" dirty="0" smtClean="0">
                <a:solidFill>
                  <a:prstClr val="white"/>
                </a:solidFill>
              </a:rPr>
              <a:t>2</a:t>
            </a:r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52" name="Полилиния 51"/>
          <p:cNvSpPr/>
          <p:nvPr/>
        </p:nvSpPr>
        <p:spPr>
          <a:xfrm>
            <a:off x="7698879" y="2199577"/>
            <a:ext cx="3974095" cy="395482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1183" tIns="11183" rIns="11183" bIns="11183" numCol="1" spcCol="2797" anchor="ctr" anchorCtr="0">
            <a:noAutofit/>
          </a:bodyPr>
          <a:lstStyle/>
          <a:p>
            <a:pPr algn="ctr" defTabSz="780425">
              <a:lnSpc>
                <a:spcPct val="90000"/>
              </a:lnSpc>
            </a:pPr>
            <a:r>
              <a:rPr lang="ru-RU" sz="12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УПРАВЛЕНИЕ ФЕДЕРАЛЬНОГО КАЗНАЧЕЙСТВА </a:t>
            </a:r>
            <a:br>
              <a:rPr lang="ru-RU" sz="12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2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АМУРСКОЙ ОБЛАСТИ</a:t>
            </a:r>
            <a:endParaRPr lang="ru-RU" sz="12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53" name="Прямая со стрелкой 52"/>
          <p:cNvCxnSpPr/>
          <p:nvPr/>
        </p:nvCxnSpPr>
        <p:spPr>
          <a:xfrm flipH="1">
            <a:off x="9723892" y="2009503"/>
            <a:ext cx="3437" cy="18201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Блок-схема: узел 53"/>
          <p:cNvSpPr/>
          <p:nvPr/>
        </p:nvSpPr>
        <p:spPr>
          <a:xfrm>
            <a:off x="11685102" y="5739666"/>
            <a:ext cx="268613" cy="2154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algn="ctr"/>
            <a:r>
              <a:rPr lang="ru-RU" sz="900" dirty="0" smtClean="0">
                <a:solidFill>
                  <a:prstClr val="white"/>
                </a:solidFill>
              </a:rPr>
              <a:t>9</a:t>
            </a:r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55" name="Блок-схема: узел 54"/>
          <p:cNvSpPr/>
          <p:nvPr/>
        </p:nvSpPr>
        <p:spPr>
          <a:xfrm>
            <a:off x="11695352" y="1984268"/>
            <a:ext cx="268613" cy="2154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367" tIns="49185" rIns="98367" bIns="49185" rtlCol="0" anchor="ctr"/>
          <a:lstStyle/>
          <a:p>
            <a:pPr algn="ctr"/>
            <a:r>
              <a:rPr lang="ru-RU" sz="900" dirty="0" smtClean="0">
                <a:solidFill>
                  <a:prstClr val="white"/>
                </a:solidFill>
              </a:rPr>
              <a:t>3</a:t>
            </a:r>
            <a:endParaRPr lang="ru-RU" sz="9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30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12455</TotalTime>
  <Words>208</Words>
  <Application>Microsoft Office PowerPoint</Application>
  <PresentationFormat>Широкоэкранный</PresentationFormat>
  <Paragraphs>44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Голодуцкая Елена Евгеньевна</dc:creator>
  <cp:lastModifiedBy>Гнып Елена Владимировна</cp:lastModifiedBy>
  <cp:revision>46</cp:revision>
  <cp:lastPrinted>2024-09-18T21:01:03Z</cp:lastPrinted>
  <dcterms:created xsi:type="dcterms:W3CDTF">2024-03-04T10:54:43Z</dcterms:created>
  <dcterms:modified xsi:type="dcterms:W3CDTF">2024-09-20T13:02:11Z</dcterms:modified>
</cp:coreProperties>
</file>