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02" r:id="rId3"/>
    <p:sldId id="268" r:id="rId4"/>
    <p:sldId id="303" r:id="rId5"/>
    <p:sldId id="306" r:id="rId6"/>
    <p:sldId id="305" r:id="rId7"/>
    <p:sldId id="304" r:id="rId8"/>
    <p:sldId id="307" r:id="rId9"/>
    <p:sldId id="288" r:id="rId10"/>
    <p:sldId id="297" r:id="rId11"/>
    <p:sldId id="267" r:id="rId12"/>
  </p:sldIdLst>
  <p:sldSz cx="5765800" cy="324485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5F50"/>
    <a:srgbClr val="EB5B43"/>
    <a:srgbClr val="F78181"/>
    <a:srgbClr val="D58D8B"/>
    <a:srgbClr val="FF5050"/>
    <a:srgbClr val="F16161"/>
    <a:srgbClr val="11437F"/>
    <a:srgbClr val="003B59"/>
    <a:srgbClr val="E6E6E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82743" autoAdjust="0"/>
  </p:normalViewPr>
  <p:slideViewPr>
    <p:cSldViewPr>
      <p:cViewPr varScale="1">
        <p:scale>
          <a:sx n="85" d="100"/>
          <a:sy n="85" d="100"/>
        </p:scale>
        <p:origin x="744" y="48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111111111111109E-2"/>
          <c:y val="5.4515413774722174E-2"/>
          <c:w val="0.83888888888888891"/>
          <c:h val="0.827970504702686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rgbClr val="EA5F50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22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082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228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610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254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979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600" b="1" i="0" baseline="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22082</c:v>
                </c:pt>
                <c:pt idx="1">
                  <c:v>228610</c:v>
                </c:pt>
                <c:pt idx="2">
                  <c:v>254979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8667936"/>
        <c:axId val="154657352"/>
      </c:barChart>
      <c:catAx>
        <c:axId val="128667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154657352"/>
        <c:crosses val="autoZero"/>
        <c:auto val="1"/>
        <c:lblAlgn val="ctr"/>
        <c:lblOffset val="100"/>
        <c:noMultiLvlLbl val="0"/>
      </c:catAx>
      <c:valAx>
        <c:axId val="1546573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286679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EB5B43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rgbClr val="EA5F5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 b="1" i="0" baseline="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300</c:v>
                </c:pt>
                <c:pt idx="1">
                  <c:v>618</c:v>
                </c:pt>
                <c:pt idx="2">
                  <c:v>582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53184208"/>
        <c:axId val="153184592"/>
      </c:barChart>
      <c:catAx>
        <c:axId val="153184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153184592"/>
        <c:crosses val="autoZero"/>
        <c:auto val="1"/>
        <c:lblAlgn val="ctr"/>
        <c:lblOffset val="100"/>
        <c:noMultiLvlLbl val="0"/>
      </c:catAx>
      <c:valAx>
        <c:axId val="1531845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31842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111111111111109E-2"/>
          <c:y val="5.4515413774722174E-2"/>
          <c:w val="0.83888888888888891"/>
          <c:h val="0.827970504702686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rgbClr val="EA5F50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35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223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183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509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118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714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600" b="1" i="0" baseline="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35223</c:v>
                </c:pt>
                <c:pt idx="1">
                  <c:v>183509</c:v>
                </c:pt>
                <c:pt idx="2">
                  <c:v>118714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54800360"/>
        <c:axId val="154808936"/>
      </c:barChart>
      <c:catAx>
        <c:axId val="154800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154808936"/>
        <c:crosses val="autoZero"/>
        <c:auto val="1"/>
        <c:lblAlgn val="ctr"/>
        <c:lblOffset val="100"/>
        <c:noMultiLvlLbl val="0"/>
      </c:catAx>
      <c:valAx>
        <c:axId val="1548089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48003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0F8A4C-9C73-45F7-8684-AE1553552AEF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F15DB-3AF3-407D-A359-3BE9859663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13957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7193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272462"/>
            <a:ext cx="7942404" cy="2677168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99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787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787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2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E4955-C8FF-44B7-99D3-968A94539C05}" type="datetime1">
              <a:rPr lang="en-US" smtClean="0"/>
              <a:t>10/5/2021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63CF2-EDA0-4CFA-83C1-940AE3D6F1A4}" type="datetime1">
              <a:rPr lang="en-US" smtClean="0"/>
              <a:t>10/5/2021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Два объек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A7F55-144E-4D31-8F90-91DE7E47370E}" type="datetime1">
              <a:rPr lang="en-US" smtClean="0"/>
              <a:t>10/5/2021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97A63-903A-4429-AF09-C1F5E2EBD85F}" type="datetime1">
              <a:rPr lang="en-US" smtClean="0"/>
              <a:t>10/5/2021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7B522-BEEF-4939-BD5E-B32E446682BF}" type="datetime1">
              <a:rPr lang="en-US" smtClean="0"/>
              <a:t>10/5/2021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68DF9-7E1F-4AB3-A03D-0AEFC7D9A072}" type="datetime1">
              <a:rPr lang="en-US" smtClean="0"/>
              <a:t>10/5/2021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31620" y="1012825"/>
            <a:ext cx="42878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>
                <a:solidFill>
                  <a:srgbClr val="1F497D"/>
                </a:solidFill>
              </a:rPr>
              <a:t>Основные аспекты и результаты  осуществления функции платежного центра</a:t>
            </a:r>
          </a:p>
          <a:p>
            <a:pPr lvl="0" algn="ctr"/>
            <a:r>
              <a:rPr lang="ru-RU" sz="1400" b="1" dirty="0">
                <a:solidFill>
                  <a:srgbClr val="1F497D"/>
                </a:solidFill>
              </a:rPr>
              <a:t>в УФК по Нижегородской области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http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://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nizhegorodskaya.roskazna.gov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en-US" sz="800" dirty="0" err="1" smtClean="0">
                <a:solidFill>
                  <a:schemeClr val="bg1">
                    <a:lumMod val="65000"/>
                  </a:schemeClr>
                </a:solidFill>
              </a:rPr>
              <a:t>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г. Самара, октябрь 2021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0" y="2350671"/>
            <a:ext cx="329012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</a:rPr>
              <a:t>Зарубин Сергей Вадимович</a:t>
            </a:r>
            <a:endParaRPr lang="ru-RU" sz="800" dirty="0" smtClean="0">
              <a:solidFill>
                <a:srgbClr val="11437F"/>
              </a:solidFill>
            </a:endParaRPr>
          </a:p>
          <a:p>
            <a:r>
              <a:rPr lang="ru-RU" sz="700" dirty="0" smtClean="0">
                <a:solidFill>
                  <a:srgbClr val="11437F"/>
                </a:solidFill>
              </a:rPr>
              <a:t>руководитель Управления Федерального казначейства</a:t>
            </a:r>
            <a:br>
              <a:rPr lang="ru-RU" sz="700" dirty="0" smtClean="0">
                <a:solidFill>
                  <a:srgbClr val="11437F"/>
                </a:solidFill>
              </a:rPr>
            </a:br>
            <a:r>
              <a:rPr lang="ru-RU" sz="700" dirty="0" smtClean="0">
                <a:solidFill>
                  <a:srgbClr val="11437F"/>
                </a:solidFill>
              </a:rPr>
              <a:t>по Нижегородской области</a:t>
            </a:r>
            <a:endParaRPr lang="ru-RU" sz="7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8055" y="277344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940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Группа 2"/>
          <p:cNvGrpSpPr/>
          <p:nvPr/>
        </p:nvGrpSpPr>
        <p:grpSpPr>
          <a:xfrm>
            <a:off x="112822" y="27657"/>
            <a:ext cx="2683810" cy="359906"/>
            <a:chOff x="112822" y="27657"/>
            <a:chExt cx="2683810" cy="359906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12822" y="27657"/>
              <a:ext cx="358557" cy="359906"/>
            </a:xfrm>
            <a:prstGeom prst="rect">
              <a:avLst/>
            </a:prstGeom>
          </p:spPr>
        </p:pic>
        <p:sp>
          <p:nvSpPr>
            <p:cNvPr id="17" name="Надпись 2"/>
            <p:cNvSpPr txBox="1">
              <a:spLocks noChangeArrowheads="1"/>
            </p:cNvSpPr>
            <p:nvPr/>
          </p:nvSpPr>
          <p:spPr bwMode="auto">
            <a:xfrm>
              <a:off x="471379" y="63040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6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НИЖЕГОРОДСКОЙ ОБЛАСТИ</a:t>
              </a:r>
              <a:endParaRPr lang="ru-RU" sz="600" b="1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441450" y="745262"/>
            <a:ext cx="28829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940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Группа 2"/>
          <p:cNvGrpSpPr/>
          <p:nvPr/>
        </p:nvGrpSpPr>
        <p:grpSpPr>
          <a:xfrm>
            <a:off x="112822" y="27657"/>
            <a:ext cx="2683810" cy="359906"/>
            <a:chOff x="112822" y="27657"/>
            <a:chExt cx="2683810" cy="359906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12822" y="27657"/>
              <a:ext cx="358557" cy="359906"/>
            </a:xfrm>
            <a:prstGeom prst="rect">
              <a:avLst/>
            </a:prstGeom>
          </p:spPr>
        </p:pic>
        <p:sp>
          <p:nvSpPr>
            <p:cNvPr id="17" name="Надпись 2"/>
            <p:cNvSpPr txBox="1">
              <a:spLocks noChangeArrowheads="1"/>
            </p:cNvSpPr>
            <p:nvPr/>
          </p:nvSpPr>
          <p:spPr bwMode="auto">
            <a:xfrm>
              <a:off x="471379" y="63040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6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НИЖЕГОРОДСКОЙ ОБЛАСТИ</a:t>
              </a:r>
              <a:endParaRPr lang="ru-RU" sz="600" b="1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441450" y="745262"/>
            <a:ext cx="28829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15900" y="427993"/>
            <a:ext cx="53340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rgbClr val="11437F"/>
                </a:solidFill>
                <a:cs typeface="Times New Roman" panose="02020603050405020304" pitchFamily="18" charset="0"/>
              </a:rPr>
              <a:t>Нормативные документы о наделении  Управления Федерального казначейства по Нижегородской области  полномочиями по осуществлению функций по формированию расчетных документов и их передаче в подразделения Банка России (кредитные организации) для осуществления операций с целевыми средствами, отраженными на лицевых счетах, открытых в Центрах специализации по казначейскому сопровождению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9265" y="1131768"/>
            <a:ext cx="4784435" cy="1481257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defTabSz="1449324">
              <a:spcBef>
                <a:spcPct val="0"/>
              </a:spcBef>
            </a:pPr>
            <a:r>
              <a:rPr lang="ru-RU" sz="900" b="1" dirty="0"/>
              <a:t>Приказ Федерального казначейства от 30.06.2020 № 202 </a:t>
            </a:r>
            <a:r>
              <a:rPr lang="ru-RU" sz="900" dirty="0"/>
              <a:t>«О наделении отдельных управлений Федерального казначейства по субъектам Российской Федерации полномочиями по открытию и ведению лицевых счетов, по учету операций на указанных лицевых счетах, формированию расчетных документов и их передаче в подразделения Банка России (кредитные организации), ведению казначейского учета, составлению и представлению бюджетной отчетности по операциям при казначейском сопровождении средств в валюте Российской Федерации в случаях, предусмотренных федеральным законом о федеральном бюджете»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27787" y="2485552"/>
            <a:ext cx="4784435" cy="561856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defTabSz="1449324">
              <a:spcBef>
                <a:spcPct val="0"/>
              </a:spcBef>
            </a:pPr>
            <a:r>
              <a:rPr lang="ru-RU" sz="900" b="1" dirty="0"/>
              <a:t>Приказ Федерального казначейства от 25.09.2020 № 268 </a:t>
            </a:r>
            <a:r>
              <a:rPr lang="ru-RU" sz="900" dirty="0"/>
              <a:t>«Об организационно-штатной структуре  управлений Федерального казначейства по субъектам Российской Федерации»</a:t>
            </a:r>
          </a:p>
        </p:txBody>
      </p:sp>
      <p:sp>
        <p:nvSpPr>
          <p:cNvPr id="10" name="Вертикальный свиток 9"/>
          <p:cNvSpPr/>
          <p:nvPr/>
        </p:nvSpPr>
        <p:spPr>
          <a:xfrm>
            <a:off x="421576" y="1275398"/>
            <a:ext cx="304800" cy="389254"/>
          </a:xfrm>
          <a:prstGeom prst="verticalScroll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57" y="2553951"/>
            <a:ext cx="401637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156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4940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Группа 14"/>
          <p:cNvGrpSpPr/>
          <p:nvPr/>
        </p:nvGrpSpPr>
        <p:grpSpPr>
          <a:xfrm>
            <a:off x="112822" y="27657"/>
            <a:ext cx="2683810" cy="359906"/>
            <a:chOff x="112822" y="27657"/>
            <a:chExt cx="2683810" cy="359906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12822" y="27657"/>
              <a:ext cx="358557" cy="359906"/>
            </a:xfrm>
            <a:prstGeom prst="rect">
              <a:avLst/>
            </a:prstGeom>
          </p:spPr>
        </p:pic>
        <p:sp>
          <p:nvSpPr>
            <p:cNvPr id="17" name="Надпись 2"/>
            <p:cNvSpPr txBox="1">
              <a:spLocks noChangeArrowheads="1"/>
            </p:cNvSpPr>
            <p:nvPr/>
          </p:nvSpPr>
          <p:spPr bwMode="auto">
            <a:xfrm>
              <a:off x="471379" y="63040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6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НИЖЕГОРОДСКОЙ ОБЛАСТИ</a:t>
              </a:r>
              <a:endParaRPr lang="ru-RU" sz="600" b="1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5765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86561" y="73678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47693" y="1368969"/>
            <a:ext cx="4815669" cy="1208842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defTabSz="1449324">
              <a:spcBef>
                <a:spcPct val="0"/>
              </a:spcBef>
            </a:pPr>
            <a:r>
              <a:rPr lang="ru-RU" sz="700" b="1" dirty="0"/>
              <a:t>Приказ Федерального казначейства от </a:t>
            </a:r>
            <a:r>
              <a:rPr lang="ru-RU" sz="700" b="1" dirty="0" smtClean="0"/>
              <a:t>31.12.2020 </a:t>
            </a:r>
            <a:r>
              <a:rPr lang="ru-RU" sz="700" b="1" dirty="0"/>
              <a:t>№ 420 </a:t>
            </a:r>
            <a:r>
              <a:rPr lang="ru-RU" sz="700" dirty="0"/>
              <a:t>«Об утверждении Порядка организации работы территориальных органов Федерального казначейства в части проведения операций со средствами на едином счете федерального бюджета и операций по привлечению на единый счет федерального бюджета остатков средств, поступающих во временное распоряжение получателей средств федерального бюджета, остатков средств федеральных бюджетных и автономных учреждений, остатков средств юридических лиц, не являющихся участниками бюджетного процесса, бюджетными и автономными учреждениями, а также остатков средств, поступающих в бюджеты государственных внебюджетных фондов Российской Федерации, и операций по возврату привлеченных остатков средств на казначейские счета, с которых они были ранее перечислены»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78927" y="579913"/>
            <a:ext cx="4784435" cy="340519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defTabSz="1449324">
              <a:spcBef>
                <a:spcPct val="0"/>
              </a:spcBef>
            </a:pPr>
            <a:r>
              <a:rPr lang="ru-RU" sz="700" b="1" dirty="0"/>
              <a:t>Приказ Федерального казначейства от 13.05.2020 № 20н </a:t>
            </a:r>
            <a:r>
              <a:rPr lang="ru-RU" sz="700" dirty="0"/>
              <a:t>«Об утверждении Правил организации и функционирования системы казначейских платежей</a:t>
            </a:r>
            <a:r>
              <a:rPr lang="ru-RU" sz="700" dirty="0" smtClean="0"/>
              <a:t>»</a:t>
            </a:r>
            <a:endParaRPr lang="ru-RU" sz="7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68500" y="2460625"/>
            <a:ext cx="4708235" cy="340519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defTabSz="1449324">
              <a:spcBef>
                <a:spcPct val="0"/>
              </a:spcBef>
            </a:pPr>
            <a:r>
              <a:rPr lang="ru-RU" sz="700" b="1" dirty="0"/>
              <a:t>Положение Банка России от 06.10.2020 N 735-П </a:t>
            </a:r>
            <a:r>
              <a:rPr lang="ru-RU" sz="700" b="1" dirty="0" smtClean="0"/>
              <a:t>«</a:t>
            </a:r>
            <a:r>
              <a:rPr lang="ru-RU" sz="700" dirty="0" smtClean="0"/>
              <a:t>О </a:t>
            </a:r>
            <a:r>
              <a:rPr lang="ru-RU" sz="700" dirty="0"/>
              <a:t>ведении Банком России и кредитными организациями (филиалами) банковских счетов территориальных органов Федерального </a:t>
            </a:r>
            <a:r>
              <a:rPr lang="ru-RU" sz="700" dirty="0" smtClean="0"/>
              <a:t>казначейства»</a:t>
            </a:r>
            <a:endParaRPr lang="ru-RU" sz="7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45" t="15517" r="49071" b="73803"/>
          <a:stretch/>
        </p:blipFill>
        <p:spPr>
          <a:xfrm>
            <a:off x="275484" y="580469"/>
            <a:ext cx="457200" cy="4572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45" t="15517" r="49071" b="73803"/>
          <a:stretch/>
        </p:blipFill>
        <p:spPr>
          <a:xfrm>
            <a:off x="275484" y="1037669"/>
            <a:ext cx="457200" cy="4572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45" t="15517" r="49071" b="73803"/>
          <a:stretch/>
        </p:blipFill>
        <p:spPr>
          <a:xfrm>
            <a:off x="275484" y="1500025"/>
            <a:ext cx="473365" cy="47336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45" t="15517" r="49071" b="73803"/>
          <a:stretch/>
        </p:blipFill>
        <p:spPr>
          <a:xfrm>
            <a:off x="256284" y="2460625"/>
            <a:ext cx="476400" cy="4764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39162" y="75180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>
                <a:solidFill>
                  <a:srgbClr val="11437F"/>
                </a:solidFill>
                <a:cs typeface="Times New Roman" panose="02020603050405020304" pitchFamily="18" charset="0"/>
              </a:rPr>
              <a:t>Нормативно-правовая база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78927" y="1037669"/>
            <a:ext cx="4784435" cy="221337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defTabSz="1449324">
              <a:spcBef>
                <a:spcPct val="0"/>
              </a:spcBef>
            </a:pPr>
            <a:r>
              <a:rPr lang="ru-RU" sz="700" b="1" dirty="0"/>
              <a:t>Приказ Федерального казначейства от 14.05.2020 № 21н </a:t>
            </a:r>
            <a:r>
              <a:rPr lang="ru-RU" sz="700" dirty="0"/>
              <a:t>«О порядке казначейского обслуживания</a:t>
            </a:r>
            <a:r>
              <a:rPr lang="ru-RU" sz="700" dirty="0" smtClean="0"/>
              <a:t>»</a:t>
            </a:r>
            <a:endParaRPr lang="ru-RU" sz="700" dirty="0"/>
          </a:p>
        </p:txBody>
      </p:sp>
    </p:spTree>
    <p:extLst>
      <p:ext uri="{BB962C8B-B14F-4D97-AF65-F5344CB8AC3E}">
        <p14:creationId xmlns:p14="http://schemas.microsoft.com/office/powerpoint/2010/main" val="418583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112822" y="537260"/>
            <a:ext cx="1290528" cy="627965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132024" y="1682928"/>
            <a:ext cx="1391084" cy="1477328"/>
          </a:xfrm>
          <a:prstGeom prst="rect">
            <a:avLst/>
          </a:prstGeom>
          <a:ln w="9525">
            <a:prstDash val="sysDot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500" i="1" dirty="0"/>
              <a:t>1. УФК по Чеченской Республике </a:t>
            </a:r>
          </a:p>
          <a:p>
            <a:r>
              <a:rPr lang="ru-RU" sz="500" i="1" dirty="0"/>
              <a:t>2. УФК по Ростовской области </a:t>
            </a:r>
          </a:p>
          <a:p>
            <a:r>
              <a:rPr lang="ru-RU" sz="500" i="1" dirty="0"/>
              <a:t>3. УФК по Республике Ингушетия </a:t>
            </a:r>
          </a:p>
          <a:p>
            <a:r>
              <a:rPr lang="ru-RU" sz="500" i="1" dirty="0"/>
              <a:t>4. УФК по Республике Адыгея (Адыгея) </a:t>
            </a:r>
          </a:p>
          <a:p>
            <a:r>
              <a:rPr lang="ru-RU" sz="500" i="1" dirty="0"/>
              <a:t>5. УФК по Карачаево-Черкесской Республике </a:t>
            </a:r>
          </a:p>
          <a:p>
            <a:r>
              <a:rPr lang="ru-RU" sz="500" i="1" dirty="0"/>
              <a:t>6. УФК по Кабардино-Балкарской Республике </a:t>
            </a:r>
          </a:p>
          <a:p>
            <a:r>
              <a:rPr lang="ru-RU" sz="500" i="1" dirty="0"/>
              <a:t>7. УФК по Республике Дагестан</a:t>
            </a:r>
          </a:p>
          <a:p>
            <a:r>
              <a:rPr lang="ru-RU" sz="500" i="1" dirty="0"/>
              <a:t>8. УФК по Ставропольскому краю </a:t>
            </a:r>
          </a:p>
          <a:p>
            <a:r>
              <a:rPr lang="ru-RU" sz="500" i="1" dirty="0"/>
              <a:t>9. УФК по Республике Калмыкия </a:t>
            </a:r>
          </a:p>
          <a:p>
            <a:r>
              <a:rPr lang="ru-RU" sz="500" i="1" dirty="0"/>
              <a:t>10. УФК по Астраханской области  </a:t>
            </a:r>
          </a:p>
          <a:p>
            <a:r>
              <a:rPr lang="ru-RU" sz="500" i="1" dirty="0"/>
              <a:t>11. УФК по Волгоградской области  </a:t>
            </a:r>
          </a:p>
          <a:p>
            <a:r>
              <a:rPr lang="ru-RU" sz="500" i="1" dirty="0"/>
              <a:t>12. УФК по г. Севастополю  </a:t>
            </a:r>
          </a:p>
          <a:p>
            <a:r>
              <a:rPr lang="ru-RU" sz="500" i="1" dirty="0"/>
              <a:t>13. УФК по Республике Крым </a:t>
            </a:r>
          </a:p>
          <a:p>
            <a:r>
              <a:rPr lang="ru-RU" sz="500" i="1" dirty="0"/>
              <a:t>14. УФК по Республике</a:t>
            </a:r>
          </a:p>
          <a:p>
            <a:r>
              <a:rPr lang="ru-RU" sz="500" i="1" dirty="0"/>
              <a:t> Северная Осетия – Алания </a:t>
            </a:r>
          </a:p>
          <a:p>
            <a:r>
              <a:rPr lang="ru-RU" sz="500" i="1" dirty="0"/>
              <a:t>15. УФК по Краснодарскому краю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257794" y="512484"/>
            <a:ext cx="1295400" cy="2667000"/>
          </a:xfrm>
          <a:prstGeom prst="rect">
            <a:avLst/>
          </a:prstGeom>
          <a:ln w="9525"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1. УФК по Архангельской области и Ненецкому автономному округу</a:t>
            </a:r>
            <a:endParaRPr lang="ru-RU" sz="500" i="1" u="sng" dirty="0">
              <a:solidFill>
                <a:schemeClr val="tx1"/>
              </a:solidFill>
            </a:endParaRP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2.УФК по Вологодской области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3. УФК по Калининградской области 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4. УФК по Республике Карелия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5. УФК по Республике Коми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6. УФК по Ленинградской области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7. УФК по Мурманской области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8. УФК по Новгородской области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9. УФК по Псковской области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10. УФК по Нижегородской области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11. УФК по Санкт-Петербургу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12. УФК по Смоленской области 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13. УФК по Тамбовской области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14. УФК по Тверской области 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15. УФК по Тульской области 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16. УФК по Ярославской области 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17.  УФК по Белгородской области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18. УФК по Брянской области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19. УФК по Владимирской области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20. УФК по Воронежской области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21. УФК по Ивановской области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22. УФК по Калужской области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23. УФК по Костромской области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24. УФК по Курской области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25. УФК по Липецкой области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26. УФК по Орловской области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27. УФК по Рязанской области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28. УФК по Кировской области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29. УФК по Республике Марий Эл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30. УФК по Чувашской республике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31. УФК по Республике Татарстан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32. УФК по Республике Мордовия</a:t>
            </a:r>
          </a:p>
          <a:p>
            <a:pPr algn="just" defTabSz="913464"/>
            <a:r>
              <a:rPr lang="ru-RU" sz="500" i="1" dirty="0">
                <a:solidFill>
                  <a:schemeClr val="tx1"/>
                </a:solidFill>
              </a:rPr>
              <a:t>33. УФК по Пензенской области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21243" y="1534000"/>
            <a:ext cx="1190114" cy="1246495"/>
          </a:xfrm>
          <a:prstGeom prst="rect">
            <a:avLst/>
          </a:prstGeom>
          <a:ln w="9525"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500" i="1" dirty="0" smtClean="0"/>
              <a:t>1</a:t>
            </a:r>
            <a:r>
              <a:rPr lang="ru-RU" sz="500" i="1" dirty="0"/>
              <a:t>. УФК по Саратовской области </a:t>
            </a:r>
          </a:p>
          <a:p>
            <a:r>
              <a:rPr lang="ru-RU" sz="500" i="1" dirty="0"/>
              <a:t>2. УФК по Ульяновской области </a:t>
            </a:r>
          </a:p>
          <a:p>
            <a:r>
              <a:rPr lang="ru-RU" sz="500" i="1" dirty="0"/>
              <a:t>3. УФК по Удмуртской республике </a:t>
            </a:r>
          </a:p>
          <a:p>
            <a:r>
              <a:rPr lang="ru-RU" sz="500" i="1" dirty="0"/>
              <a:t>4. УФК по Пермскому краю </a:t>
            </a:r>
          </a:p>
          <a:p>
            <a:r>
              <a:rPr lang="ru-RU" sz="500" i="1" dirty="0"/>
              <a:t>5. УФК по Оренбургской области </a:t>
            </a:r>
          </a:p>
          <a:p>
            <a:r>
              <a:rPr lang="ru-RU" sz="500" i="1" dirty="0"/>
              <a:t>6. УФК по Республике Башкортостан </a:t>
            </a:r>
          </a:p>
          <a:p>
            <a:r>
              <a:rPr lang="ru-RU" sz="500" i="1" dirty="0"/>
              <a:t>7. УФК по Свердловской области </a:t>
            </a:r>
          </a:p>
          <a:p>
            <a:r>
              <a:rPr lang="ru-RU" sz="500" i="1" dirty="0"/>
              <a:t>8. УФК по Тюменской области  </a:t>
            </a:r>
          </a:p>
          <a:p>
            <a:r>
              <a:rPr lang="ru-RU" sz="500" i="1" dirty="0"/>
              <a:t>9. УФК по Курганской области  </a:t>
            </a:r>
          </a:p>
          <a:p>
            <a:r>
              <a:rPr lang="ru-RU" sz="500" i="1" dirty="0"/>
              <a:t>10. УФК по Ямало-Ненецкому АО </a:t>
            </a:r>
          </a:p>
          <a:p>
            <a:r>
              <a:rPr lang="ru-RU" sz="500" i="1" dirty="0"/>
              <a:t>11. УФК по Ханты-Мансийскому </a:t>
            </a:r>
          </a:p>
          <a:p>
            <a:r>
              <a:rPr lang="ru-RU" sz="500" i="1" dirty="0"/>
              <a:t>12. УФК по Челябинской области </a:t>
            </a:r>
          </a:p>
          <a:p>
            <a:r>
              <a:rPr lang="ru-RU" sz="500" i="1" dirty="0"/>
              <a:t>13. УФК по Самарской области </a:t>
            </a: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4940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Группа 14"/>
          <p:cNvGrpSpPr/>
          <p:nvPr/>
        </p:nvGrpSpPr>
        <p:grpSpPr>
          <a:xfrm>
            <a:off x="112822" y="27657"/>
            <a:ext cx="2683810" cy="359906"/>
            <a:chOff x="112822" y="27657"/>
            <a:chExt cx="2683810" cy="359906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12822" y="27657"/>
              <a:ext cx="358557" cy="359906"/>
            </a:xfrm>
            <a:prstGeom prst="rect">
              <a:avLst/>
            </a:prstGeom>
          </p:spPr>
        </p:pic>
        <p:sp>
          <p:nvSpPr>
            <p:cNvPr id="17" name="Надпись 2"/>
            <p:cNvSpPr txBox="1">
              <a:spLocks noChangeArrowheads="1"/>
            </p:cNvSpPr>
            <p:nvPr/>
          </p:nvSpPr>
          <p:spPr bwMode="auto">
            <a:xfrm>
              <a:off x="471379" y="63040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6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НИЖЕГОРОДСКОЙ ОБЛАСТИ</a:t>
              </a:r>
              <a:endParaRPr lang="ru-RU" sz="600" b="1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5765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73100" y="7080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56753" y="27657"/>
            <a:ext cx="312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Схема</a:t>
            </a:r>
            <a:r>
              <a:rPr lang="en-US" sz="12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привязки «Платежный центр - Центр специализации - ТОФК» </a:t>
            </a:r>
            <a:endParaRPr lang="ru-RU" sz="12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6900" y="9366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622" y="1436688"/>
            <a:ext cx="182563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121458" y="537260"/>
            <a:ext cx="12818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 smtClean="0"/>
              <a:t>Платежный центр</a:t>
            </a:r>
            <a:endParaRPr lang="ru-RU" sz="900" b="1" dirty="0"/>
          </a:p>
          <a:p>
            <a:pPr algn="ctr"/>
            <a:r>
              <a:rPr lang="ru-RU" sz="900" b="1" dirty="0"/>
              <a:t>УФК по Нижегородской области </a:t>
            </a:r>
          </a:p>
        </p:txBody>
      </p:sp>
      <p:cxnSp>
        <p:nvCxnSpPr>
          <p:cNvPr id="27" name="Прямая со стрелкой 26"/>
          <p:cNvCxnSpPr>
            <a:stCxn id="34" idx="3"/>
            <a:endCxn id="28" idx="1"/>
          </p:cNvCxnSpPr>
          <p:nvPr/>
        </p:nvCxnSpPr>
        <p:spPr>
          <a:xfrm flipV="1">
            <a:off x="1403350" y="708025"/>
            <a:ext cx="1825236" cy="143218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3228586" y="479425"/>
            <a:ext cx="1066800" cy="457200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" b="1" dirty="0" smtClean="0"/>
              <a:t>Центр специализации</a:t>
            </a:r>
            <a:endParaRPr lang="ru-RU" sz="700" b="1" dirty="0"/>
          </a:p>
          <a:p>
            <a:pPr algn="ctr"/>
            <a:r>
              <a:rPr lang="ru-RU" sz="700" b="1" dirty="0"/>
              <a:t>УФК по </a:t>
            </a:r>
          </a:p>
          <a:p>
            <a:pPr algn="ctr"/>
            <a:r>
              <a:rPr lang="ru-RU" sz="700" b="1" dirty="0"/>
              <a:t>г. Санкт-Петербургу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6656">
            <a:off x="1370149" y="896947"/>
            <a:ext cx="1395873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2654300" y="1076800"/>
            <a:ext cx="1129801" cy="457200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" b="1" dirty="0" smtClean="0"/>
              <a:t>Центр специализации</a:t>
            </a:r>
            <a:endParaRPr lang="ru-RU" sz="700" b="1" dirty="0"/>
          </a:p>
          <a:p>
            <a:pPr algn="ctr"/>
            <a:r>
              <a:rPr lang="ru-RU" sz="700" b="1" dirty="0"/>
              <a:t>УФК по Самарской области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1282700" y="1393826"/>
            <a:ext cx="1187450" cy="457199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" b="1" dirty="0" smtClean="0"/>
              <a:t>Центр специализации</a:t>
            </a:r>
            <a:endParaRPr lang="ru-RU" sz="700" b="1" dirty="0"/>
          </a:p>
          <a:p>
            <a:pPr algn="ctr"/>
            <a:r>
              <a:rPr lang="ru-RU" sz="700" b="1" dirty="0"/>
              <a:t>УФК по Краснодарскому краю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1349163" y="1170200"/>
            <a:ext cx="213529" cy="210234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89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4940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Группа 14"/>
          <p:cNvGrpSpPr/>
          <p:nvPr/>
        </p:nvGrpSpPr>
        <p:grpSpPr>
          <a:xfrm>
            <a:off x="112822" y="27657"/>
            <a:ext cx="2683810" cy="359906"/>
            <a:chOff x="112822" y="27657"/>
            <a:chExt cx="2683810" cy="359906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12822" y="27657"/>
              <a:ext cx="358557" cy="359906"/>
            </a:xfrm>
            <a:prstGeom prst="rect">
              <a:avLst/>
            </a:prstGeom>
          </p:spPr>
        </p:pic>
        <p:sp>
          <p:nvSpPr>
            <p:cNvPr id="17" name="Надпись 2"/>
            <p:cNvSpPr txBox="1">
              <a:spLocks noChangeArrowheads="1"/>
            </p:cNvSpPr>
            <p:nvPr/>
          </p:nvSpPr>
          <p:spPr bwMode="auto">
            <a:xfrm>
              <a:off x="471379" y="63040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6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НИЖЕГОРОДСКОЙ ОБЛАСТИ</a:t>
              </a:r>
              <a:endParaRPr lang="ru-RU" sz="600" b="1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5765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73100" y="7080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796632" y="98424"/>
            <a:ext cx="2749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Начало функционирования ПУДС</a:t>
            </a:r>
            <a:endParaRPr lang="ru-RU" sz="1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92" y="1051682"/>
            <a:ext cx="657460" cy="571107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368300" y="470958"/>
            <a:ext cx="1268245" cy="421733"/>
          </a:xfrm>
          <a:prstGeom prst="ellipse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/>
              <a:t>01.03.2019 </a:t>
            </a:r>
          </a:p>
        </p:txBody>
      </p:sp>
      <p:cxnSp>
        <p:nvCxnSpPr>
          <p:cNvPr id="10" name="Прямая со стрелкой 9"/>
          <p:cNvCxnSpPr>
            <a:endCxn id="11" idx="1"/>
          </p:cNvCxnSpPr>
          <p:nvPr/>
        </p:nvCxnSpPr>
        <p:spPr>
          <a:xfrm>
            <a:off x="1288304" y="1386469"/>
            <a:ext cx="1025273" cy="211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2313577" y="1128704"/>
            <a:ext cx="1138646" cy="519760"/>
          </a:xfrm>
          <a:prstGeom prst="rect">
            <a:avLst/>
          </a:prstGeom>
          <a:ln w="12700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/>
              <a:t>Платежный центр</a:t>
            </a:r>
          </a:p>
          <a:p>
            <a:pPr algn="ctr"/>
            <a:r>
              <a:rPr lang="ru-RU" sz="800" dirty="0" smtClean="0"/>
              <a:t>УФК по Нижегородской области</a:t>
            </a:r>
            <a:endParaRPr lang="ru-RU" sz="800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3452223" y="1362910"/>
            <a:ext cx="533400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3999049" y="1103030"/>
            <a:ext cx="1138646" cy="519760"/>
          </a:xfrm>
          <a:prstGeom prst="rect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/>
              <a:t>Центр специализации</a:t>
            </a:r>
          </a:p>
          <a:p>
            <a:pPr algn="ctr"/>
            <a:r>
              <a:rPr lang="ru-RU" sz="800" dirty="0" smtClean="0"/>
              <a:t>УФК по г. Санкт-Петербургу </a:t>
            </a:r>
            <a:endParaRPr lang="ru-RU" sz="800" dirty="0"/>
          </a:p>
        </p:txBody>
      </p:sp>
      <p:sp>
        <p:nvSpPr>
          <p:cNvPr id="21" name="Овал 20"/>
          <p:cNvSpPr/>
          <p:nvPr/>
        </p:nvSpPr>
        <p:spPr>
          <a:xfrm>
            <a:off x="368300" y="1759088"/>
            <a:ext cx="1268245" cy="409224"/>
          </a:xfrm>
          <a:prstGeom prst="ellipse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/>
              <a:t>28.03.2019 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642" y="2256878"/>
            <a:ext cx="657460" cy="571107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664028" y="2308225"/>
            <a:ext cx="1138646" cy="519760"/>
          </a:xfrm>
          <a:prstGeom prst="rect">
            <a:avLst/>
          </a:prstGeom>
          <a:ln w="12700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/>
              <a:t>Центр специализации</a:t>
            </a:r>
          </a:p>
          <a:p>
            <a:pPr algn="ctr"/>
            <a:r>
              <a:rPr lang="ru-RU" sz="800" dirty="0" smtClean="0"/>
              <a:t>УФК по г. Санкт-Петербургу </a:t>
            </a:r>
            <a:endParaRPr lang="ru-RU" sz="800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1784349" y="2533149"/>
            <a:ext cx="551362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2335711" y="2293439"/>
            <a:ext cx="1138646" cy="519760"/>
          </a:xfrm>
          <a:prstGeom prst="rect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/>
              <a:t>Платежный центр</a:t>
            </a:r>
          </a:p>
          <a:p>
            <a:pPr algn="ctr"/>
            <a:r>
              <a:rPr lang="ru-RU" sz="800" dirty="0" smtClean="0"/>
              <a:t>УФК по Нижегородской области</a:t>
            </a:r>
            <a:endParaRPr lang="ru-RU" sz="800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 flipV="1">
            <a:off x="3482568" y="2522800"/>
            <a:ext cx="856343" cy="1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94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8502" y="3033893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4940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Группа 14"/>
          <p:cNvGrpSpPr/>
          <p:nvPr/>
        </p:nvGrpSpPr>
        <p:grpSpPr>
          <a:xfrm>
            <a:off x="112822" y="27657"/>
            <a:ext cx="2683810" cy="359906"/>
            <a:chOff x="112822" y="27657"/>
            <a:chExt cx="2683810" cy="359906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12822" y="27657"/>
              <a:ext cx="358557" cy="359906"/>
            </a:xfrm>
            <a:prstGeom prst="rect">
              <a:avLst/>
            </a:prstGeom>
          </p:spPr>
        </p:pic>
        <p:sp>
          <p:nvSpPr>
            <p:cNvPr id="17" name="Надпись 2"/>
            <p:cNvSpPr txBox="1">
              <a:spLocks noChangeArrowheads="1"/>
            </p:cNvSpPr>
            <p:nvPr/>
          </p:nvSpPr>
          <p:spPr bwMode="auto">
            <a:xfrm>
              <a:off x="471379" y="63040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6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НИЖЕГОРОДСКОЙ ОБЛАСТИ</a:t>
              </a:r>
              <a:endParaRPr lang="ru-RU" sz="600" b="1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5765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73100" y="7080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96900" y="9366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622" y="1436688"/>
            <a:ext cx="182563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2349500" y="22117"/>
            <a:ext cx="34173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Объем документов, обработанных</a:t>
            </a:r>
          </a:p>
          <a:p>
            <a:pPr algn="ctr"/>
            <a:r>
              <a:rPr lang="ru-RU" sz="12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 платежным центром</a:t>
            </a:r>
            <a:endParaRPr lang="ru-RU" sz="12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292100" y="2778506"/>
            <a:ext cx="1371600" cy="30480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b="1" dirty="0" smtClean="0"/>
              <a:t>Количество кредитовых </a:t>
            </a:r>
          </a:p>
          <a:p>
            <a:r>
              <a:rPr lang="ru-RU" sz="700" b="1" dirty="0" smtClean="0"/>
              <a:t>платёжных поручений, шт.</a:t>
            </a:r>
            <a:endParaRPr lang="ru-RU" sz="700" b="1" dirty="0"/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253553623"/>
              </p:ext>
            </p:extLst>
          </p:nvPr>
        </p:nvGraphicFramePr>
        <p:xfrm>
          <a:off x="2074478" y="339409"/>
          <a:ext cx="1827413" cy="2564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9" name="TextBox 1"/>
          <p:cNvSpPr txBox="1"/>
          <p:nvPr/>
        </p:nvSpPr>
        <p:spPr>
          <a:xfrm>
            <a:off x="2273300" y="2781808"/>
            <a:ext cx="1295400" cy="30480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b="1" dirty="0" smtClean="0"/>
              <a:t>Количество дебетовых </a:t>
            </a:r>
          </a:p>
          <a:p>
            <a:r>
              <a:rPr lang="ru-RU" sz="700" b="1" dirty="0" smtClean="0"/>
              <a:t>платежных поручений, шт.</a:t>
            </a:r>
            <a:endParaRPr lang="ru-RU" sz="700" b="1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084002919"/>
              </p:ext>
            </p:extLst>
          </p:nvPr>
        </p:nvGraphicFramePr>
        <p:xfrm>
          <a:off x="3914011" y="329630"/>
          <a:ext cx="1676400" cy="2562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009208" y="2775529"/>
            <a:ext cx="16930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00" b="1" dirty="0" smtClean="0"/>
              <a:t>Количество консолидированных </a:t>
            </a:r>
          </a:p>
          <a:p>
            <a:r>
              <a:rPr lang="ru-RU" sz="700" b="1" dirty="0" smtClean="0"/>
              <a:t>заявок, шт.</a:t>
            </a:r>
            <a:endParaRPr lang="ru-RU" sz="700" b="1" dirty="0"/>
          </a:p>
        </p:txBody>
      </p:sp>
      <p:graphicFrame>
        <p:nvGraphicFramePr>
          <p:cNvPr id="31" name="Диаграмма 30"/>
          <p:cNvGraphicFramePr/>
          <p:nvPr>
            <p:extLst>
              <p:ext uri="{D42A27DB-BD31-4B8C-83A1-F6EECF244321}">
                <p14:modId xmlns:p14="http://schemas.microsoft.com/office/powerpoint/2010/main" val="1050133400"/>
              </p:ext>
            </p:extLst>
          </p:nvPr>
        </p:nvGraphicFramePr>
        <p:xfrm>
          <a:off x="139700" y="352179"/>
          <a:ext cx="1827413" cy="2564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52972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02046" y="529376"/>
            <a:ext cx="567901" cy="1342981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4940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Группа 14"/>
          <p:cNvGrpSpPr/>
          <p:nvPr/>
        </p:nvGrpSpPr>
        <p:grpSpPr>
          <a:xfrm>
            <a:off x="112822" y="27657"/>
            <a:ext cx="2683810" cy="359906"/>
            <a:chOff x="112822" y="27657"/>
            <a:chExt cx="2683810" cy="359906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12822" y="27657"/>
              <a:ext cx="358557" cy="359906"/>
            </a:xfrm>
            <a:prstGeom prst="rect">
              <a:avLst/>
            </a:prstGeom>
          </p:spPr>
        </p:pic>
        <p:sp>
          <p:nvSpPr>
            <p:cNvPr id="17" name="Надпись 2"/>
            <p:cNvSpPr txBox="1">
              <a:spLocks noChangeArrowheads="1"/>
            </p:cNvSpPr>
            <p:nvPr/>
          </p:nvSpPr>
          <p:spPr bwMode="auto">
            <a:xfrm>
              <a:off x="471379" y="63040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6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НИЖЕГОРОДСКОЙ ОБЛАСТИ</a:t>
              </a:r>
              <a:endParaRPr lang="ru-RU" sz="600" b="1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5765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470150" y="50026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Схема взаимодействия </a:t>
            </a:r>
            <a:endParaRPr lang="ru-RU" sz="12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622" y="1436688"/>
            <a:ext cx="182563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33312" y="427993"/>
            <a:ext cx="2901950" cy="472416"/>
          </a:xfrm>
          <a:prstGeom prst="rect">
            <a:avLst/>
          </a:prstGeom>
          <a:ln w="127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900" b="1" dirty="0" smtClean="0"/>
              <a:t>Центр специализации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04550" y="1061595"/>
            <a:ext cx="4005774" cy="1290716"/>
          </a:xfrm>
          <a:prstGeom prst="rect">
            <a:avLst/>
          </a:prstGeom>
          <a:ln w="12700"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200" b="1" i="1" dirty="0" smtClean="0"/>
              <a:t>Платежный центр</a:t>
            </a:r>
            <a:endParaRPr lang="ru-RU" sz="12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420733" y="456452"/>
            <a:ext cx="7673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i="1" dirty="0" smtClean="0"/>
              <a:t>Кредитовые </a:t>
            </a:r>
          </a:p>
          <a:p>
            <a:r>
              <a:rPr lang="ru-RU" sz="700" i="1" dirty="0"/>
              <a:t>п</a:t>
            </a:r>
            <a:r>
              <a:rPr lang="ru-RU" sz="700" i="1" dirty="0" smtClean="0"/>
              <a:t>латежные</a:t>
            </a:r>
          </a:p>
          <a:p>
            <a:r>
              <a:rPr lang="ru-RU" sz="700" i="1" dirty="0" smtClean="0"/>
              <a:t>документы</a:t>
            </a:r>
            <a:endParaRPr lang="ru-RU" sz="7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3623092" y="456452"/>
            <a:ext cx="68800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00" i="1" dirty="0" smtClean="0"/>
              <a:t>Дебетовые</a:t>
            </a:r>
          </a:p>
          <a:p>
            <a:r>
              <a:rPr lang="ru-RU" sz="700" i="1" dirty="0"/>
              <a:t>п</a:t>
            </a:r>
            <a:r>
              <a:rPr lang="ru-RU" sz="700" i="1" dirty="0" smtClean="0"/>
              <a:t>латёжные</a:t>
            </a:r>
          </a:p>
          <a:p>
            <a:r>
              <a:rPr lang="ru-RU" sz="700" i="1" dirty="0" smtClean="0"/>
              <a:t>документы</a:t>
            </a:r>
            <a:endParaRPr lang="ru-RU" sz="700" i="1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flipH="1" flipV="1">
            <a:off x="1804432" y="920862"/>
            <a:ext cx="1022" cy="140732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832031" y="909194"/>
            <a:ext cx="0" cy="15240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1011321" y="1315466"/>
            <a:ext cx="858033" cy="985393"/>
          </a:xfrm>
          <a:prstGeom prst="rect">
            <a:avLst/>
          </a:prstGeom>
          <a:ln w="12700"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b="1" dirty="0" smtClean="0"/>
              <a:t>Обработка банковской выписки.</a:t>
            </a:r>
          </a:p>
          <a:p>
            <a:r>
              <a:rPr lang="ru-RU" sz="700" b="1" dirty="0" smtClean="0"/>
              <a:t>Формирование выписки по казначейскому счету</a:t>
            </a:r>
          </a:p>
          <a:p>
            <a:r>
              <a:rPr lang="ru-RU" sz="700" b="1" dirty="0" smtClean="0"/>
              <a:t>03215 </a:t>
            </a:r>
            <a:endParaRPr lang="ru-RU" sz="700" b="1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1939917" y="1298523"/>
            <a:ext cx="856715" cy="985392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600" b="1" dirty="0" smtClean="0"/>
              <a:t>Формирование запроса на выяснение принадлежности платежа.</a:t>
            </a:r>
          </a:p>
          <a:p>
            <a:r>
              <a:rPr lang="ru-RU" sz="600" b="1" dirty="0" smtClean="0"/>
              <a:t>Формирование платежного поручение на возврат средств плательщику</a:t>
            </a:r>
            <a:endParaRPr lang="ru-RU" sz="6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2907437" y="1438950"/>
            <a:ext cx="927117" cy="738426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" b="1" dirty="0" smtClean="0"/>
              <a:t>Формирование консолидированных заявок</a:t>
            </a:r>
            <a:endParaRPr lang="ru-RU" sz="700" b="1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3873500" y="1447880"/>
            <a:ext cx="875202" cy="738426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" b="1" dirty="0" smtClean="0"/>
              <a:t>Формирование РНП и РВП</a:t>
            </a:r>
            <a:endParaRPr lang="ru-RU" sz="700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963274" y="2532935"/>
            <a:ext cx="876205" cy="479455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/>
              <a:t>Платежные центры по 71 л/с</a:t>
            </a:r>
            <a:endParaRPr lang="ru-RU" sz="900" b="1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2309694" y="2545397"/>
            <a:ext cx="1022350" cy="466993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/>
              <a:t>Банк</a:t>
            </a:r>
            <a:endParaRPr lang="ru-RU" sz="9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3705624" y="2539166"/>
            <a:ext cx="988731" cy="473224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/>
              <a:t>УФК по субъектам, МОУ ФК</a:t>
            </a:r>
            <a:endParaRPr lang="ru-RU" sz="900" b="1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5245099" y="1122442"/>
            <a:ext cx="457201" cy="1219200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/>
              <a:t>МОУ</a:t>
            </a:r>
          </a:p>
          <a:p>
            <a:pPr algn="ctr"/>
            <a:r>
              <a:rPr lang="ru-RU" sz="900" b="1" dirty="0" smtClean="0"/>
              <a:t>ФК</a:t>
            </a:r>
            <a:endParaRPr lang="ru-RU" sz="900" b="1" dirty="0"/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4914336" y="1424982"/>
            <a:ext cx="329354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910324" y="1199187"/>
            <a:ext cx="2760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i="1" dirty="0" smtClean="0"/>
              <a:t>КЗ</a:t>
            </a:r>
            <a:endParaRPr lang="ru-RU" sz="600" i="1" dirty="0"/>
          </a:p>
        </p:txBody>
      </p:sp>
      <p:cxnSp>
        <p:nvCxnSpPr>
          <p:cNvPr id="52" name="Прямая со стрелкой 51"/>
          <p:cNvCxnSpPr/>
          <p:nvPr/>
        </p:nvCxnSpPr>
        <p:spPr>
          <a:xfrm flipH="1">
            <a:off x="4910324" y="2003425"/>
            <a:ext cx="333366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831205" y="1715925"/>
            <a:ext cx="521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i="1" dirty="0" err="1" smtClean="0"/>
              <a:t>Подкре</a:t>
            </a:r>
            <a:r>
              <a:rPr lang="ru-RU" sz="600" i="1" dirty="0" smtClean="0"/>
              <a:t>-</a:t>
            </a:r>
          </a:p>
          <a:p>
            <a:r>
              <a:rPr lang="ru-RU" sz="600" i="1" dirty="0" err="1" smtClean="0"/>
              <a:t>пление</a:t>
            </a:r>
            <a:endParaRPr lang="ru-RU" sz="600" i="1" dirty="0"/>
          </a:p>
        </p:txBody>
      </p:sp>
      <p:cxnSp>
        <p:nvCxnSpPr>
          <p:cNvPr id="53" name="Прямая со стрелкой 52"/>
          <p:cNvCxnSpPr/>
          <p:nvPr/>
        </p:nvCxnSpPr>
        <p:spPr>
          <a:xfrm flipH="1">
            <a:off x="669947" y="1546225"/>
            <a:ext cx="221211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 rot="5400000">
            <a:off x="288696" y="754504"/>
            <a:ext cx="323165" cy="63254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900" b="1" dirty="0" smtClean="0"/>
              <a:t>Клиент</a:t>
            </a:r>
            <a:endParaRPr lang="ru-RU" sz="900" b="1" dirty="0"/>
          </a:p>
        </p:txBody>
      </p:sp>
      <p:cxnSp>
        <p:nvCxnSpPr>
          <p:cNvPr id="56" name="Прямая со стрелкой 55"/>
          <p:cNvCxnSpPr/>
          <p:nvPr/>
        </p:nvCxnSpPr>
        <p:spPr>
          <a:xfrm flipV="1">
            <a:off x="687032" y="553779"/>
            <a:ext cx="753305" cy="2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669947" y="837799"/>
            <a:ext cx="763365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52" name="Прямая со стрелкой 2051"/>
          <p:cNvCxnSpPr/>
          <p:nvPr/>
        </p:nvCxnSpPr>
        <p:spPr>
          <a:xfrm>
            <a:off x="1206500" y="2352310"/>
            <a:ext cx="0" cy="18062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5" name="Прямая со стрелкой 2054"/>
          <p:cNvCxnSpPr/>
          <p:nvPr/>
        </p:nvCxnSpPr>
        <p:spPr>
          <a:xfrm flipH="1" flipV="1">
            <a:off x="1511300" y="2352310"/>
            <a:ext cx="2" cy="172656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58" name="Прямая со стрелкой 2057"/>
          <p:cNvCxnSpPr/>
          <p:nvPr/>
        </p:nvCxnSpPr>
        <p:spPr>
          <a:xfrm flipV="1">
            <a:off x="2816878" y="2352311"/>
            <a:ext cx="0" cy="193086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60" name="Прямая со стрелкой 2059"/>
          <p:cNvCxnSpPr/>
          <p:nvPr/>
        </p:nvCxnSpPr>
        <p:spPr>
          <a:xfrm>
            <a:off x="3035300" y="2352310"/>
            <a:ext cx="0" cy="193087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3" name="Прямая со стрелкой 2062"/>
          <p:cNvCxnSpPr/>
          <p:nvPr/>
        </p:nvCxnSpPr>
        <p:spPr>
          <a:xfrm flipV="1">
            <a:off x="2470150" y="2352310"/>
            <a:ext cx="0" cy="172656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064" name="TextBox 2063"/>
          <p:cNvSpPr txBox="1"/>
          <p:nvPr/>
        </p:nvSpPr>
        <p:spPr>
          <a:xfrm rot="5400000">
            <a:off x="2114692" y="2264478"/>
            <a:ext cx="276999" cy="4339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600" i="1" dirty="0" smtClean="0"/>
              <a:t>Выписка</a:t>
            </a:r>
            <a:endParaRPr lang="ru-RU" sz="600" i="1" dirty="0"/>
          </a:p>
        </p:txBody>
      </p:sp>
      <p:sp>
        <p:nvSpPr>
          <p:cNvPr id="2065" name="TextBox 2064"/>
          <p:cNvSpPr txBox="1"/>
          <p:nvPr/>
        </p:nvSpPr>
        <p:spPr>
          <a:xfrm>
            <a:off x="596357" y="1254576"/>
            <a:ext cx="4384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i="1" dirty="0" err="1" smtClean="0"/>
              <a:t>Зап</a:t>
            </a:r>
            <a:r>
              <a:rPr lang="ru-RU" sz="600" i="1" dirty="0"/>
              <a:t>-</a:t>
            </a:r>
            <a:endParaRPr lang="ru-RU" sz="600" i="1" dirty="0" smtClean="0"/>
          </a:p>
          <a:p>
            <a:r>
              <a:rPr lang="ru-RU" sz="600" i="1" dirty="0" smtClean="0"/>
              <a:t>рос</a:t>
            </a:r>
            <a:endParaRPr lang="ru-RU" sz="600" i="1" dirty="0"/>
          </a:p>
        </p:txBody>
      </p:sp>
      <p:sp>
        <p:nvSpPr>
          <p:cNvPr id="2066" name="TextBox 2065"/>
          <p:cNvSpPr txBox="1"/>
          <p:nvPr/>
        </p:nvSpPr>
        <p:spPr>
          <a:xfrm>
            <a:off x="708418" y="370959"/>
            <a:ext cx="6286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i="1" dirty="0" smtClean="0"/>
              <a:t>Платежные</a:t>
            </a:r>
            <a:endParaRPr lang="ru-RU" sz="600" i="1" dirty="0"/>
          </a:p>
        </p:txBody>
      </p:sp>
      <p:sp>
        <p:nvSpPr>
          <p:cNvPr id="2067" name="TextBox 2066"/>
          <p:cNvSpPr txBox="1"/>
          <p:nvPr/>
        </p:nvSpPr>
        <p:spPr>
          <a:xfrm>
            <a:off x="748879" y="523359"/>
            <a:ext cx="60465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i="1" dirty="0" smtClean="0"/>
              <a:t>документы</a:t>
            </a:r>
            <a:endParaRPr lang="ru-RU" sz="600" i="1" dirty="0"/>
          </a:p>
        </p:txBody>
      </p:sp>
      <p:sp>
        <p:nvSpPr>
          <p:cNvPr id="2068" name="TextBox 2067"/>
          <p:cNvSpPr txBox="1"/>
          <p:nvPr/>
        </p:nvSpPr>
        <p:spPr>
          <a:xfrm>
            <a:off x="717620" y="675759"/>
            <a:ext cx="67197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i="1" dirty="0" smtClean="0"/>
              <a:t>Уведомление</a:t>
            </a:r>
            <a:endParaRPr lang="ru-RU" sz="600" i="1" dirty="0"/>
          </a:p>
        </p:txBody>
      </p:sp>
      <p:sp>
        <p:nvSpPr>
          <p:cNvPr id="2069" name="TextBox 2068"/>
          <p:cNvSpPr txBox="1"/>
          <p:nvPr/>
        </p:nvSpPr>
        <p:spPr>
          <a:xfrm>
            <a:off x="708995" y="806562"/>
            <a:ext cx="69121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i="1" dirty="0"/>
              <a:t>о</a:t>
            </a:r>
            <a:r>
              <a:rPr lang="ru-RU" sz="600" i="1" dirty="0" smtClean="0"/>
              <a:t>б уточнении</a:t>
            </a:r>
            <a:endParaRPr lang="ru-RU" sz="600" i="1" dirty="0"/>
          </a:p>
        </p:txBody>
      </p:sp>
      <p:cxnSp>
        <p:nvCxnSpPr>
          <p:cNvPr id="89" name="Прямая со стрелкой 88"/>
          <p:cNvCxnSpPr/>
          <p:nvPr/>
        </p:nvCxnSpPr>
        <p:spPr>
          <a:xfrm>
            <a:off x="134006" y="2545397"/>
            <a:ext cx="203894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 flipH="1">
            <a:off x="115805" y="2771836"/>
            <a:ext cx="222095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 flipV="1">
            <a:off x="4047435" y="2346078"/>
            <a:ext cx="1" cy="193087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/>
          <p:nvPr/>
        </p:nvCxnSpPr>
        <p:spPr>
          <a:xfrm>
            <a:off x="4406900" y="2346077"/>
            <a:ext cx="0" cy="193087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2" name="TextBox 2071"/>
          <p:cNvSpPr txBox="1"/>
          <p:nvPr/>
        </p:nvSpPr>
        <p:spPr>
          <a:xfrm>
            <a:off x="293422" y="2360731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b="1" dirty="0" smtClean="0"/>
              <a:t>Дебетовые </a:t>
            </a:r>
          </a:p>
          <a:p>
            <a:r>
              <a:rPr lang="ru-RU" sz="600" b="1" dirty="0" smtClean="0"/>
              <a:t>платежные </a:t>
            </a:r>
          </a:p>
          <a:p>
            <a:r>
              <a:rPr lang="ru-RU" sz="600" b="1" dirty="0" smtClean="0"/>
              <a:t>документы</a:t>
            </a:r>
            <a:endParaRPr lang="ru-RU" sz="600" b="1" dirty="0"/>
          </a:p>
        </p:txBody>
      </p:sp>
      <p:sp>
        <p:nvSpPr>
          <p:cNvPr id="2073" name="TextBox 2072"/>
          <p:cNvSpPr txBox="1"/>
          <p:nvPr/>
        </p:nvSpPr>
        <p:spPr>
          <a:xfrm>
            <a:off x="293422" y="2680777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b="1" dirty="0" smtClean="0"/>
              <a:t>Кредитовые </a:t>
            </a:r>
          </a:p>
          <a:p>
            <a:r>
              <a:rPr lang="ru-RU" sz="600" b="1" dirty="0" smtClean="0"/>
              <a:t>платежные </a:t>
            </a:r>
          </a:p>
          <a:p>
            <a:r>
              <a:rPr lang="ru-RU" sz="600" b="1" dirty="0" smtClean="0"/>
              <a:t>документы</a:t>
            </a:r>
            <a:endParaRPr lang="ru-RU" sz="600" b="1" dirty="0"/>
          </a:p>
        </p:txBody>
      </p:sp>
      <p:cxnSp>
        <p:nvCxnSpPr>
          <p:cNvPr id="64" name="Прямая соединительная линия 63"/>
          <p:cNvCxnSpPr>
            <a:stCxn id="44" idx="1"/>
            <a:endCxn id="44" idx="3"/>
          </p:cNvCxnSpPr>
          <p:nvPr/>
        </p:nvCxnSpPr>
        <p:spPr>
          <a:xfrm>
            <a:off x="1939917" y="1791219"/>
            <a:ext cx="8567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11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007"/>
          <a:stretch/>
        </p:blipFill>
        <p:spPr>
          <a:xfrm>
            <a:off x="3960767" y="387380"/>
            <a:ext cx="1763123" cy="2597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2" y="708025"/>
            <a:ext cx="1427045" cy="1904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4940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Группа 14"/>
          <p:cNvGrpSpPr/>
          <p:nvPr/>
        </p:nvGrpSpPr>
        <p:grpSpPr>
          <a:xfrm>
            <a:off x="112822" y="27657"/>
            <a:ext cx="2683810" cy="359906"/>
            <a:chOff x="112822" y="27657"/>
            <a:chExt cx="2683810" cy="359906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12822" y="27657"/>
              <a:ext cx="358557" cy="359906"/>
            </a:xfrm>
            <a:prstGeom prst="rect">
              <a:avLst/>
            </a:prstGeom>
          </p:spPr>
        </p:pic>
        <p:sp>
          <p:nvSpPr>
            <p:cNvPr id="17" name="Надпись 2"/>
            <p:cNvSpPr txBox="1">
              <a:spLocks noChangeArrowheads="1"/>
            </p:cNvSpPr>
            <p:nvPr/>
          </p:nvSpPr>
          <p:spPr bwMode="auto">
            <a:xfrm>
              <a:off x="471379" y="63040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6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НИЖЕГОРОДСКОЙ ОБЛАСТИ</a:t>
              </a:r>
              <a:endParaRPr lang="ru-RU" sz="600" b="1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5765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73100" y="7080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832312" y="19992"/>
            <a:ext cx="2918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Проблемы при функционировании </a:t>
            </a:r>
          </a:p>
          <a:p>
            <a:pPr algn="ctr"/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платежного центра</a:t>
            </a:r>
            <a:endParaRPr lang="ru-RU" sz="1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47321" y="500993"/>
            <a:ext cx="3244269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900" dirty="0" smtClean="0"/>
              <a:t>Ошибки </a:t>
            </a:r>
            <a:r>
              <a:rPr lang="ru-RU" sz="900" dirty="0"/>
              <a:t>при формировании консолидированных заявок, проблемы с доставкой в МОУ ФК и сменой статусов  </a:t>
            </a:r>
          </a:p>
          <a:p>
            <a:pPr algn="just"/>
            <a:endParaRPr lang="ru-RU" sz="900" dirty="0" smtClean="0"/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900" dirty="0" smtClean="0"/>
              <a:t>Ошибки </a:t>
            </a:r>
            <a:r>
              <a:rPr lang="ru-RU" sz="900" dirty="0"/>
              <a:t>при формировании  реестров направленных платежей и реестров внутренних </a:t>
            </a:r>
            <a:r>
              <a:rPr lang="ru-RU" sz="900" dirty="0" smtClean="0"/>
              <a:t>платежей</a:t>
            </a:r>
          </a:p>
          <a:p>
            <a:pPr algn="just"/>
            <a:endParaRPr lang="ru-RU" sz="900" dirty="0" smtClean="0"/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900" dirty="0" smtClean="0"/>
              <a:t>Отсутствовал </a:t>
            </a:r>
            <a:r>
              <a:rPr lang="ru-RU" sz="900" dirty="0"/>
              <a:t>контроль реквизитов платежных поручений клиентов при загрузке и обработки их в ПУДС</a:t>
            </a:r>
          </a:p>
          <a:p>
            <a:pPr algn="just"/>
            <a:endParaRPr lang="ru-RU" sz="900" dirty="0" smtClean="0"/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900" dirty="0" smtClean="0"/>
              <a:t>Ошибки </a:t>
            </a:r>
            <a:r>
              <a:rPr lang="ru-RU" sz="900" dirty="0"/>
              <a:t>программного обеспечения при переходе на систему казначейских платежей </a:t>
            </a:r>
          </a:p>
          <a:p>
            <a:pPr algn="just"/>
            <a:endParaRPr lang="ru-RU" sz="900" dirty="0" smtClean="0"/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900" dirty="0" smtClean="0"/>
              <a:t>Увеличение </a:t>
            </a:r>
            <a:r>
              <a:rPr lang="ru-RU" sz="900" dirty="0"/>
              <a:t>количества невыясненных поступлений из-за неверно указанного  КПП получателя в платежном поручении </a:t>
            </a:r>
          </a:p>
        </p:txBody>
      </p:sp>
    </p:spTree>
    <p:extLst>
      <p:ext uri="{BB962C8B-B14F-4D97-AF65-F5344CB8AC3E}">
        <p14:creationId xmlns:p14="http://schemas.microsoft.com/office/powerpoint/2010/main" val="198006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4940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Группа 14"/>
          <p:cNvGrpSpPr/>
          <p:nvPr/>
        </p:nvGrpSpPr>
        <p:grpSpPr>
          <a:xfrm>
            <a:off x="112822" y="27657"/>
            <a:ext cx="2683810" cy="359906"/>
            <a:chOff x="112822" y="27657"/>
            <a:chExt cx="2683810" cy="359906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12822" y="27657"/>
              <a:ext cx="358557" cy="359906"/>
            </a:xfrm>
            <a:prstGeom prst="rect">
              <a:avLst/>
            </a:prstGeom>
          </p:spPr>
        </p:pic>
        <p:sp>
          <p:nvSpPr>
            <p:cNvPr id="17" name="Надпись 2"/>
            <p:cNvSpPr txBox="1">
              <a:spLocks noChangeArrowheads="1"/>
            </p:cNvSpPr>
            <p:nvPr/>
          </p:nvSpPr>
          <p:spPr bwMode="auto">
            <a:xfrm>
              <a:off x="471379" y="63040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6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НИЖЕГОРОДСКОЙ ОБЛАСТИ</a:t>
              </a:r>
              <a:endParaRPr lang="ru-RU" sz="600" b="1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5765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73100" y="7080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092712"/>
              </p:ext>
            </p:extLst>
          </p:nvPr>
        </p:nvGraphicFramePr>
        <p:xfrm>
          <a:off x="296817" y="443730"/>
          <a:ext cx="5257801" cy="2576262"/>
        </p:xfrm>
        <a:graphic>
          <a:graphicData uri="http://schemas.openxmlformats.org/drawingml/2006/table">
            <a:tbl>
              <a:tblPr/>
              <a:tblGrid>
                <a:gridCol w="3271883"/>
                <a:gridCol w="1985918"/>
              </a:tblGrid>
              <a:tr h="127858">
                <a:tc>
                  <a:txBody>
                    <a:bodyPr/>
                    <a:lstStyle/>
                    <a:p>
                      <a:pPr marL="85725" indent="93663" algn="ctr" defTabSz="1449324" rtl="0" eaLnBrk="1" fontAlgn="ctr" latinLnBrk="0" hangingPunct="1">
                        <a:spcBef>
                          <a:spcPct val="0"/>
                        </a:spcBef>
                        <a:tabLst>
                          <a:tab pos="2065338" algn="l"/>
                        </a:tabLst>
                      </a:pPr>
                      <a:r>
                        <a:rPr lang="ru-RU" sz="900" b="1" kern="1200" baseline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+mn-cs"/>
                        </a:rPr>
                        <a:t>Проблема</a:t>
                      </a:r>
                      <a:endParaRPr lang="ru-RU" sz="900" b="1" kern="1200" baseline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14" marR="5314" marT="5314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93663" algn="ctr" defTabSz="1449324" rtl="0" eaLnBrk="1" fontAlgn="ctr" latinLnBrk="0" hangingPunct="1">
                        <a:spcBef>
                          <a:spcPct val="0"/>
                        </a:spcBef>
                        <a:tabLst>
                          <a:tab pos="2065338" algn="l"/>
                        </a:tabLst>
                      </a:pPr>
                      <a:r>
                        <a:rPr lang="ru-RU" sz="900" b="1" kern="1200" baseline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+mn-cs"/>
                        </a:rPr>
                        <a:t>Решение</a:t>
                      </a:r>
                      <a:endParaRPr lang="ru-RU" sz="900" b="1" kern="1200" baseline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14" marR="5314" marT="5314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97504">
                <a:tc>
                  <a:txBody>
                    <a:bodyPr/>
                    <a:lstStyle/>
                    <a:p>
                      <a:pPr marL="85725" lvl="0" indent="93663" algn="ctr" defTabSz="1449324" rtl="0" eaLnBrk="1" fontAlgn="ctr" latinLnBrk="0" hangingPunct="1">
                        <a:spcBef>
                          <a:spcPct val="0"/>
                        </a:spcBef>
                        <a:tabLst>
                          <a:tab pos="2065338" algn="l"/>
                        </a:tabLst>
                      </a:pPr>
                      <a:r>
                        <a:rPr lang="ru-RU" sz="900" b="1" kern="1200" baseline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+mn-cs"/>
                        </a:rPr>
                        <a:t>Проблема с отражением поступлений на невыясненных, после перевода Центрами специализации классифицированного поступления в неклассифицированное – </a:t>
                      </a:r>
                      <a:r>
                        <a:rPr lang="ru-RU" sz="9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в ПУР КС отсутствует кнопка «Отразить на НВС»</a:t>
                      </a:r>
                      <a:endParaRPr lang="ru-RU" sz="9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93663" algn="ctr" defTabSz="1449324" rtl="0" eaLnBrk="1" fontAlgn="ctr" latinLnBrk="0" hangingPunct="1">
                        <a:spcBef>
                          <a:spcPct val="0"/>
                        </a:spcBef>
                        <a:tabLst>
                          <a:tab pos="2065338" algn="l"/>
                        </a:tabLst>
                      </a:pPr>
                      <a:r>
                        <a:rPr lang="ru-RU" sz="900" b="1" kern="1200" baseline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+mn-cs"/>
                        </a:rPr>
                        <a:t>По информации службы сопровождения проблема будет решена в версии 11.0 ПУР КС (сейчас версия 10.0)</a:t>
                      </a:r>
                      <a:endParaRPr lang="ru-RU" sz="900" b="1" kern="1200" baseline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14" marR="5314" marT="5314" marB="0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6392">
                <a:tc>
                  <a:txBody>
                    <a:bodyPr/>
                    <a:lstStyle/>
                    <a:p>
                      <a:pPr marL="85725" indent="93663" algn="ctr" defTabSz="1449324" rtl="0" eaLnBrk="1" fontAlgn="ctr" latinLnBrk="0" hangingPunct="1">
                        <a:spcBef>
                          <a:spcPct val="0"/>
                        </a:spcBef>
                        <a:tabLst>
                          <a:tab pos="2065338" algn="l"/>
                        </a:tabLst>
                      </a:pPr>
                      <a:r>
                        <a:rPr lang="ru-RU" sz="900" b="1" kern="1200" baseline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+mn-cs"/>
                        </a:rPr>
                        <a:t>Проблема интеграции двух подсистем «Электронного бюджета» ПУДС и ПУР КС: </a:t>
                      </a:r>
                      <a:r>
                        <a:rPr lang="ru-RU" sz="900" b="1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 ПУР КС из </a:t>
                      </a:r>
                      <a:r>
                        <a:rPr lang="ru-RU" sz="900" b="1" baseline="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ПУДСа</a:t>
                      </a:r>
                      <a:r>
                        <a:rPr lang="ru-RU" sz="900" b="1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доходят не все кредитовые документы</a:t>
                      </a:r>
                      <a:endParaRPr lang="ru-RU" sz="9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14" marR="5314" marT="5314" marB="0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93663" algn="ctr" defTabSz="1449324" rtl="0" eaLnBrk="1" fontAlgn="ctr" latinLnBrk="0" hangingPunct="1">
                        <a:spcBef>
                          <a:spcPct val="0"/>
                        </a:spcBef>
                        <a:tabLst>
                          <a:tab pos="2065338" algn="l"/>
                        </a:tabLst>
                      </a:pPr>
                      <a:r>
                        <a:rPr lang="ru-RU" sz="900" b="1" kern="1200" baseline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инструмента автоматической сверки обрабатываемых документов  между ПУДС и ПУР КС по аналогии со сверочными отчетами АСФК-ПУДС, АСФК-АСФК</a:t>
                      </a:r>
                      <a:endParaRPr lang="ru-RU" sz="900" b="1" kern="1200" baseline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14" marR="5314" marT="5314" marB="0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0214">
                <a:tc>
                  <a:txBody>
                    <a:bodyPr/>
                    <a:lstStyle/>
                    <a:p>
                      <a:pPr marL="85725" indent="93663" algn="ctr" defTabSz="1449324" rtl="0" eaLnBrk="1" fontAlgn="ctr" latinLnBrk="0" hangingPunct="1">
                        <a:spcBef>
                          <a:spcPct val="0"/>
                        </a:spcBef>
                        <a:tabLst>
                          <a:tab pos="2065338" algn="l"/>
                        </a:tabLst>
                      </a:pPr>
                      <a:r>
                        <a:rPr lang="ru-RU" sz="900" b="1" kern="1200" baseline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+mn-cs"/>
                        </a:rPr>
                        <a:t>Отсутствие у платежного центра возможности выявления платежных документов, </a:t>
                      </a:r>
                      <a:r>
                        <a:rPr lang="ru-RU" sz="9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в которых указан лицевой счет получателя, открытый в центре специализации , обсуживающимся  в другом платежном центре </a:t>
                      </a:r>
                      <a:endParaRPr lang="ru-RU" sz="9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14" marR="5314" marT="5314" marB="0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93663" algn="ctr" defTabSz="1449324" rtl="0" eaLnBrk="1" fontAlgn="ctr" latinLnBrk="0" hangingPunct="1">
                        <a:spcBef>
                          <a:spcPct val="0"/>
                        </a:spcBef>
                        <a:tabLst>
                          <a:tab pos="2065338" algn="l"/>
                        </a:tabLst>
                      </a:pPr>
                      <a:r>
                        <a:rPr lang="ru-RU" sz="900" b="1" kern="1200" baseline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+mn-cs"/>
                        </a:rPr>
                        <a:t>Установление контроля за соответствием казначейского счета лицевому счета клиента </a:t>
                      </a:r>
                      <a:endParaRPr lang="ru-RU" sz="900" b="1" kern="1200" baseline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14" marR="5314" marT="5314" marB="0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611389" y="-23223"/>
            <a:ext cx="3149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Предложения по совершенствованию </a:t>
            </a:r>
          </a:p>
          <a:p>
            <a:pPr lvl="0" algn="ctr"/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 платежных центров</a:t>
            </a:r>
            <a:endParaRPr lang="ru-RU" sz="1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09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4940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112822" y="27657"/>
            <a:ext cx="2683810" cy="359906"/>
            <a:chOff x="112822" y="27657"/>
            <a:chExt cx="2683810" cy="359906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12822" y="27657"/>
              <a:ext cx="358557" cy="359906"/>
            </a:xfrm>
            <a:prstGeom prst="rect">
              <a:avLst/>
            </a:prstGeom>
          </p:spPr>
        </p:pic>
        <p:sp>
          <p:nvSpPr>
            <p:cNvPr id="17" name="Надпись 2"/>
            <p:cNvSpPr txBox="1">
              <a:spLocks noChangeArrowheads="1"/>
            </p:cNvSpPr>
            <p:nvPr/>
          </p:nvSpPr>
          <p:spPr bwMode="auto">
            <a:xfrm>
              <a:off x="471379" y="63040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6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НИЖЕГОРОДСКОЙ ОБЛАСТИ</a:t>
              </a:r>
              <a:endParaRPr lang="ru-RU" sz="600" b="1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2425700" y="9369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Предложения по совершенствованию работы платежных центров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58923" y="1855438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>
                <a:solidFill>
                  <a:srgbClr val="11437F"/>
                </a:solidFill>
                <a:cs typeface="Times New Roman" panose="02020603050405020304" pitchFamily="18" charset="0"/>
              </a:rPr>
              <a:t>+</a:t>
            </a:r>
            <a:endParaRPr lang="ru-RU" dirty="0">
              <a:solidFill>
                <a:srgbClr val="11437F"/>
              </a:solidFill>
            </a:endParaRPr>
          </a:p>
        </p:txBody>
      </p:sp>
      <p:sp>
        <p:nvSpPr>
          <p:cNvPr id="26" name="Open end arrow"/>
          <p:cNvSpPr/>
          <p:nvPr/>
        </p:nvSpPr>
        <p:spPr>
          <a:xfrm>
            <a:off x="3074322" y="1939869"/>
            <a:ext cx="341978" cy="184166"/>
          </a:xfrm>
          <a:custGeom>
            <a:avLst/>
            <a:gdLst/>
            <a:ahLst/>
            <a:cxnLst/>
            <a:rect l="l" t="t" r="r" b="b"/>
            <a:pathLst>
              <a:path w="547458" h="359055">
                <a:moveTo>
                  <a:pt x="0" y="107716"/>
                </a:moveTo>
                <a:lnTo>
                  <a:pt x="367930" y="107716"/>
                </a:lnTo>
                <a:lnTo>
                  <a:pt x="367930" y="0"/>
                </a:lnTo>
                <a:lnTo>
                  <a:pt x="547458" y="179528"/>
                </a:lnTo>
                <a:lnTo>
                  <a:pt x="367930" y="359055"/>
                </a:lnTo>
                <a:lnTo>
                  <a:pt x="367930" y="251339"/>
                </a:lnTo>
                <a:lnTo>
                  <a:pt x="0" y="251339"/>
                </a:lnTo>
              </a:path>
            </a:pathLst>
          </a:custGeom>
          <a:solidFill>
            <a:srgbClr val="11437F"/>
          </a:solidFill>
          <a:ln w="3175" cap="flat">
            <a:solidFill>
              <a:schemeClr val="bg1">
                <a:lumMod val="65000"/>
              </a:schemeClr>
            </a:solidFill>
            <a:miter/>
          </a:ln>
        </p:spPr>
      </p:sp>
      <p:sp>
        <p:nvSpPr>
          <p:cNvPr id="38" name="Скругленный прямоугольник 37"/>
          <p:cNvSpPr/>
          <p:nvPr/>
        </p:nvSpPr>
        <p:spPr>
          <a:xfrm>
            <a:off x="3492500" y="1228424"/>
            <a:ext cx="1984494" cy="1679332"/>
          </a:xfrm>
          <a:prstGeom prst="roundRect">
            <a:avLst/>
          </a:prstGeom>
          <a:noFill/>
          <a:ln w="9525">
            <a:solidFill>
              <a:srgbClr val="11437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n w="3175">
                <a:solidFill>
                  <a:srgbClr val="11437F"/>
                </a:solidFill>
                <a:prstDash val="dash"/>
              </a:ln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4166" y="1254935"/>
            <a:ext cx="1241913" cy="1702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747210" y="1239151"/>
            <a:ext cx="1275554" cy="17042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/>
              <a:t>Порядок </a:t>
            </a:r>
            <a:r>
              <a:rPr lang="ru-RU" sz="600" dirty="0"/>
              <a:t>взаимодействия территориальных органов Федерального казначейства при прохождении операционного дня при совершении операций при казначейском сопровождении средств федерального бюджета в государственной интегрированной информационной системе управления общественными финансами «Электронный бюджет», доведенным письмом Федерального казначейства от 13.05.2021 № 07-04-04/02-11209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8890" y="1267760"/>
            <a:ext cx="140855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dirty="0"/>
              <a:t>«</a:t>
            </a:r>
            <a:r>
              <a:rPr lang="ru-RU" sz="600" dirty="0" smtClean="0"/>
              <a:t>Порядок </a:t>
            </a:r>
            <a:r>
              <a:rPr lang="ru-RU" sz="600" dirty="0"/>
              <a:t>взаимодействия </a:t>
            </a:r>
            <a:r>
              <a:rPr lang="ru-RU" sz="600" dirty="0" smtClean="0"/>
              <a:t>территориальных </a:t>
            </a:r>
            <a:r>
              <a:rPr lang="ru-RU" sz="600" dirty="0"/>
              <a:t>органов </a:t>
            </a:r>
            <a:r>
              <a:rPr lang="ru-RU" sz="600" dirty="0" smtClean="0"/>
              <a:t>Федерального </a:t>
            </a:r>
            <a:r>
              <a:rPr lang="ru-RU" sz="600" dirty="0"/>
              <a:t>казначейства </a:t>
            </a:r>
            <a:r>
              <a:rPr lang="ru-RU" sz="600" dirty="0" smtClean="0"/>
              <a:t>при </a:t>
            </a:r>
            <a:r>
              <a:rPr lang="ru-RU" sz="600" dirty="0"/>
              <a:t>открытии юридическим лицам, </a:t>
            </a:r>
            <a:r>
              <a:rPr lang="ru-RU" sz="600" dirty="0" smtClean="0"/>
              <a:t>являющимся </a:t>
            </a:r>
            <a:r>
              <a:rPr lang="ru-RU" sz="600" dirty="0"/>
              <a:t>участниками казначейского </a:t>
            </a:r>
            <a:r>
              <a:rPr lang="ru-RU" sz="600" dirty="0" smtClean="0"/>
              <a:t>сопровождения</a:t>
            </a:r>
            <a:r>
              <a:rPr lang="ru-RU" sz="600" dirty="0"/>
              <a:t>, «единых» лицевых </a:t>
            </a:r>
            <a:r>
              <a:rPr lang="ru-RU" sz="600" dirty="0" smtClean="0"/>
              <a:t>счетов </a:t>
            </a:r>
            <a:r>
              <a:rPr lang="ru-RU" sz="600" dirty="0"/>
              <a:t>для учета операций </a:t>
            </a:r>
            <a:r>
              <a:rPr lang="ru-RU" sz="600" dirty="0" err="1"/>
              <a:t>неучастника</a:t>
            </a:r>
            <a:r>
              <a:rPr lang="ru-RU" sz="600" dirty="0"/>
              <a:t> бюджетного процесса</a:t>
            </a:r>
            <a:r>
              <a:rPr lang="ru-RU" sz="600" dirty="0" smtClean="0"/>
              <a:t>, проведении и учете операций на лицевых счетах с использованием информационных систем Федерального казначейства», доведенным письмом Федерального казначейства от 29.08.2019 №07-04-05/22-18684 </a:t>
            </a:r>
            <a:endParaRPr lang="ru-RU" sz="600" dirty="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H="1">
            <a:off x="215900" y="1228424"/>
            <a:ext cx="1295401" cy="1765601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/>
          <p:cNvCxnSpPr/>
          <p:nvPr/>
        </p:nvCxnSpPr>
        <p:spPr>
          <a:xfrm>
            <a:off x="148890" y="1228424"/>
            <a:ext cx="1362410" cy="1765601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1663701" y="1228424"/>
            <a:ext cx="1410621" cy="1765601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1663701" y="1165225"/>
            <a:ext cx="1447799" cy="182880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760847" y="1232996"/>
            <a:ext cx="1447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Единый </a:t>
            </a:r>
            <a:r>
              <a:rPr lang="ru-RU" sz="1000" dirty="0"/>
              <a:t>порядок взаимодействия платежных центров, центров специализации по казначейскому сопровождению и центра специализации по учету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36387" y="529065"/>
            <a:ext cx="4495800" cy="407559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/>
              <a:t>Р</a:t>
            </a:r>
            <a:r>
              <a:rPr lang="ru-RU" sz="900" dirty="0" smtClean="0"/>
              <a:t>азработка единого порядка </a:t>
            </a:r>
            <a:r>
              <a:rPr lang="ru-RU" sz="900" dirty="0"/>
              <a:t>взаимодействия платежных центров, центров специализации по казначейскому сопровождению и центра специализации по учету</a:t>
            </a:r>
          </a:p>
        </p:txBody>
      </p:sp>
    </p:spTree>
    <p:extLst>
      <p:ext uri="{BB962C8B-B14F-4D97-AF65-F5344CB8AC3E}">
        <p14:creationId xmlns:p14="http://schemas.microsoft.com/office/powerpoint/2010/main" val="418574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77638" y="1383839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4940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Группа 14"/>
          <p:cNvGrpSpPr/>
          <p:nvPr/>
        </p:nvGrpSpPr>
        <p:grpSpPr>
          <a:xfrm>
            <a:off x="112822" y="27657"/>
            <a:ext cx="2683810" cy="359906"/>
            <a:chOff x="112822" y="27657"/>
            <a:chExt cx="2683810" cy="359906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12822" y="27657"/>
              <a:ext cx="358557" cy="359906"/>
            </a:xfrm>
            <a:prstGeom prst="rect">
              <a:avLst/>
            </a:prstGeom>
          </p:spPr>
        </p:pic>
        <p:sp>
          <p:nvSpPr>
            <p:cNvPr id="17" name="Надпись 2"/>
            <p:cNvSpPr txBox="1">
              <a:spLocks noChangeArrowheads="1"/>
            </p:cNvSpPr>
            <p:nvPr/>
          </p:nvSpPr>
          <p:spPr bwMode="auto">
            <a:xfrm>
              <a:off x="471379" y="63040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6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6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НИЖЕГОРОДСКОЙ ОБЛАСТИ</a:t>
              </a:r>
              <a:endParaRPr lang="ru-RU" sz="600" b="1" dirty="0">
                <a:effectLst/>
                <a:ea typeface="Calibri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53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8. Зарубин Презентация УФК по Нижегородской области </Template>
  <TotalTime>0</TotalTime>
  <Words>1288</Words>
  <Application>Microsoft Office PowerPoint</Application>
  <PresentationFormat>Произвольный</PresentationFormat>
  <Paragraphs>199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S9500SCCM01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Доценко Наталья Ивановна</dc:creator>
  <cp:lastModifiedBy>Доценко Наталья Ивановна</cp:lastModifiedBy>
  <cp:revision>1</cp:revision>
  <cp:lastPrinted>2021-08-06T06:24:18Z</cp:lastPrinted>
  <dcterms:created xsi:type="dcterms:W3CDTF">2021-10-05T09:39:48Z</dcterms:created>
  <dcterms:modified xsi:type="dcterms:W3CDTF">2021-10-05T09:40:02Z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