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74" r:id="rId2"/>
  </p:sldMasterIdLst>
  <p:notesMasterIdLst>
    <p:notesMasterId r:id="rId12"/>
  </p:notesMasterIdLst>
  <p:sldIdLst>
    <p:sldId id="933" r:id="rId3"/>
    <p:sldId id="1222" r:id="rId4"/>
    <p:sldId id="1280" r:id="rId5"/>
    <p:sldId id="1312" r:id="rId6"/>
    <p:sldId id="1310" r:id="rId7"/>
    <p:sldId id="1313" r:id="rId8"/>
    <p:sldId id="1288" r:id="rId9"/>
    <p:sldId id="1316" r:id="rId10"/>
    <p:sldId id="1314" r:id="rId11"/>
  </p:sldIdLst>
  <p:sldSz cx="24384000" cy="13716000"/>
  <p:notesSz cx="6819900" cy="9918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0AC14F-8934-4EA2-B05E-28D7EE262D73}">
          <p14:sldIdLst>
            <p14:sldId id="933"/>
            <p14:sldId id="1222"/>
            <p14:sldId id="1280"/>
            <p14:sldId id="1312"/>
            <p14:sldId id="1310"/>
            <p14:sldId id="1313"/>
            <p14:sldId id="1288"/>
            <p14:sldId id="1316"/>
            <p14:sldId id="1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41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колова Анастасия Владимировна" initials="СА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194"/>
    <a:srgbClr val="17517F"/>
    <a:srgbClr val="1E238A"/>
    <a:srgbClr val="64BB48"/>
    <a:srgbClr val="6A6A6A"/>
    <a:srgbClr val="50B152"/>
    <a:srgbClr val="8EBE8C"/>
    <a:srgbClr val="7FA57B"/>
    <a:srgbClr val="00517F"/>
    <a:srgbClr val="A6D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5610" autoAdjust="0"/>
  </p:normalViewPr>
  <p:slideViewPr>
    <p:cSldViewPr>
      <p:cViewPr varScale="1">
        <p:scale>
          <a:sx n="59" d="100"/>
          <a:sy n="59" d="100"/>
        </p:scale>
        <p:origin x="120" y="42"/>
      </p:cViewPr>
      <p:guideLst>
        <p:guide orient="horz" pos="441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9321" y="4711385"/>
            <a:ext cx="5001260" cy="44634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4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0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0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9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0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67563" cy="4032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0931" y="10220050"/>
            <a:ext cx="2939503" cy="537263"/>
          </a:xfrm>
          <a:prstGeom prst="rect">
            <a:avLst/>
          </a:prstGeom>
        </p:spPr>
        <p:txBody>
          <a:bodyPr/>
          <a:lstStyle/>
          <a:p>
            <a:fld id="{E71DEA95-66EA-47A1-AFBD-284DB76734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49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87" y="12788961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61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34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2" y="1060241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1828800" hangingPunct="1"/>
            <a:endParaRPr sz="7734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7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3104140"/>
            <a:ext cx="720724" cy="4308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2"/>
            <a:ext cx="5486401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fld id="{279D1304-8096-4B50-AC30-D0DB72925F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1" y="12712702"/>
            <a:ext cx="8229599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2427" y="2249488"/>
            <a:ext cx="15162773" cy="4800533"/>
          </a:xfrm>
        </p:spPr>
        <p:txBody>
          <a:bodyPr>
            <a:normAutofit/>
          </a:bodyPr>
          <a:lstStyle>
            <a:lvl1pPr algn="l">
              <a:defRPr sz="75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1467" y="9546299"/>
            <a:ext cx="6336704" cy="2880320"/>
          </a:xfrm>
        </p:spPr>
        <p:txBody>
          <a:bodyPr anchor="ctr">
            <a:normAutofit/>
          </a:bodyPr>
          <a:lstStyle>
            <a:lvl1pPr marL="0" indent="0" algn="l">
              <a:buNone/>
              <a:defRPr sz="43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392427" y="9162256"/>
            <a:ext cx="633574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3" y="2249488"/>
            <a:ext cx="3622523" cy="403244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40293" y="6334740"/>
            <a:ext cx="3647152" cy="738664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pPr algn="l" defTabSz="2438339" hangingPunct="1"/>
            <a:r>
              <a:rPr lang="en-US" sz="32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32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2068534" y="192021"/>
            <a:ext cx="12604853" cy="1396278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2438339" hangingPunct="1"/>
            <a:endParaRPr lang="ru-RU" sz="4800" b="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683" y="2"/>
            <a:ext cx="15067013" cy="1734829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ctr">
              <a:defRPr sz="43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3593638"/>
            <a:ext cx="21945600" cy="8658691"/>
          </a:xfrm>
        </p:spPr>
        <p:txBody>
          <a:bodyPr>
            <a:normAutofit/>
          </a:bodyPr>
          <a:lstStyle>
            <a:lvl1pPr>
              <a:defRPr sz="6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53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4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822560" y="1081021"/>
            <a:ext cx="26873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822560" y="329276"/>
            <a:ext cx="5760640" cy="656589"/>
          </a:xfrm>
          <a:prstGeom prst="rect">
            <a:avLst/>
          </a:prstGeom>
          <a:noFill/>
        </p:spPr>
        <p:txBody>
          <a:bodyPr wrap="square" lIns="0" tIns="121917" rIns="0" bIns="121917" rtlCol="0">
            <a:spAutoFit/>
          </a:bodyPr>
          <a:lstStyle/>
          <a:p>
            <a:pPr algn="l" defTabSz="2438339" hangingPunct="1"/>
            <a:r>
              <a:rPr lang="ru-RU" sz="2700" kern="1200" cap="all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2561" y="1208858"/>
            <a:ext cx="2671672" cy="656589"/>
          </a:xfrm>
          <a:prstGeom prst="rect">
            <a:avLst/>
          </a:prstGeom>
          <a:noFill/>
        </p:spPr>
        <p:txBody>
          <a:bodyPr wrap="none" lIns="0" tIns="121917" rIns="0" bIns="121917" rtlCol="0">
            <a:spAutoFit/>
          </a:bodyPr>
          <a:lstStyle/>
          <a:p>
            <a:pPr algn="l" defTabSz="2438339" hangingPunct="1"/>
            <a:r>
              <a:rPr lang="en-US" sz="27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27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345452"/>
            <a:ext cx="1248139" cy="138937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23040331" y="12426619"/>
            <a:ext cx="134366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37216" y="12426619"/>
            <a:ext cx="1246784" cy="1289381"/>
          </a:xfrm>
          <a:prstGeom prst="rect">
            <a:avLst/>
          </a:prstGeom>
        </p:spPr>
        <p:txBody>
          <a:bodyPr vert="horz" lIns="0" tIns="121917" rIns="0" bIns="121917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l" defTabSz="2438339" hangingPunct="1"/>
            <a:fld id="{F777CE8F-F8DB-4AC4-B215-9C5F8871BE3C}" type="slidenum">
              <a:rPr lang="ru-RU" sz="4800" kern="1200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pPr algn="l" defTabSz="2438339" hangingPunct="1"/>
              <a:t>‹#›</a:t>
            </a:fld>
            <a:endParaRPr lang="ru-RU" sz="480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32" y="93957"/>
            <a:ext cx="11579936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719" r:id="rId9"/>
    <p:sldLayoutId id="2147483721" r:id="rId10"/>
    <p:sldLayoutId id="2147483817" r:id="rId11"/>
    <p:sldLayoutId id="2147484087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horz" lIns="243834" tIns="121917" rIns="243834" bIns="1219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AFAE60AF-26C0-4F26-B6EA-302E8E682429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pPr defTabSz="2438339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defTabSz="2438339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7" indent="-914377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1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consultantplus://offline/ref=72DABFC267453E50AED2B85112A321AE193C7CD94DCEB45CAD1405E851F70FC20268E265B9022420341194165D56869630F2C256B5833B0302I3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CA9FB26658270649AA5DFCC094C60E6CDDF9A5AEEE5C9DB4CFF63E6C8F1B03070F788376D3B0C46C3288CB40130BE1D33F34929045ES8a7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126776"/>
            <a:ext cx="24384000" cy="754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66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894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12359894" y="7384469"/>
            <a:ext cx="11813410" cy="607037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10680" y="3760894"/>
            <a:ext cx="12426662" cy="244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54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роверки </a:t>
            </a:r>
            <a:r>
              <a:rPr lang="ru-RU" sz="54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соответствия фактических затрат данным раздельного учета результатов финансово-хозяйственной деятельности по государственному </a:t>
            </a:r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(муниципальному) контракту, договору (соглашению), </a:t>
            </a:r>
            <a:r>
              <a:rPr lang="ru-RU" sz="54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контракту (договору</a:t>
            </a:r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) </a:t>
            </a:r>
            <a:endParaRPr lang="ru-RU" sz="54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5376" y="162432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Проверки при расширенном казначейском сопровождении по распоряжению Правительства РФ от 11 сентября 2024 г. № 2491-р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3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79817" y="1809131"/>
            <a:ext cx="23368000" cy="1230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Статья 242.24. Расширенное казначейское сопровождение</a:t>
            </a:r>
          </a:p>
          <a:p>
            <a:pPr>
              <a:buNone/>
            </a:pPr>
            <a:endParaRPr lang="ru-RU" sz="36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Федеральное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казначейство осуществляет расширенное казначейское сопровождение средств по государственным контрактам, договорам (соглашениям), контрактам (договорам), определенным правовым актом Правительства Российской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Федерации.</a:t>
            </a:r>
          </a:p>
          <a:p>
            <a:pPr marL="0" lvl="1" indent="0">
              <a:spcBef>
                <a:spcPts val="1000"/>
              </a:spcBef>
              <a:buNone/>
            </a:pPr>
            <a:endParaRPr lang="ru-RU" sz="36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лицевых счетах, открытых участникам казначейского сопровождения, осуществляются после проведения проверки на предмет: </a:t>
            </a:r>
          </a:p>
          <a:p>
            <a:pPr marL="571500" lvl="1" indent="-5715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соответствия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фактически поставленных товаров (выполненных работ, оказанных услуг), в том числе с использованием фото- и видеотехники, информации, указанной в государственном контракте, договоре (соглашении), контракте (договоре), документах, подтверждающих возникновение денежных обязательств участников казначейского сопровождения, установленных порядком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санкционирования;</a:t>
            </a:r>
            <a:endParaRPr lang="ru-RU" sz="36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hlinkClick r:id="rId4"/>
            </a:endParaRPr>
          </a:p>
          <a:p>
            <a:pPr marL="571500" lvl="1" indent="-5715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соответствия фактических затрат данным раздельного учета результатов финансово-хозяйственной деятельности по государственному контракту, договору (соглашению), контракту (договору), отраженным в информационных системах участников казначейского сопровождения, в которых осуществляется ведение бухгалтерского и управленческого учета, информации, содержащейся в первичных учетных документах по указанному государственному контракту, договору (соглашению), контракту (договору) и в расходной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декларации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lvl="1" algn="just">
              <a:buNone/>
            </a:pP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проверки по вопросу экономического обоснования затрат при осуществлении расширенного казначейского сопровождения средств, не распространяются на средства, предоставляемые в целях исполнения государственных контрактов, заключаемых в целях выполнения государственного оборонного заказа (</a:t>
            </a:r>
            <a:r>
              <a:rPr lang="ru-RU" sz="3200" i="1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подпункт а) пункта 1 </a:t>
            </a:r>
            <a:r>
              <a:rPr lang="ru-RU" sz="3200" i="1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 </a:t>
            </a:r>
            <a:r>
              <a:rPr lang="ru-RU" sz="3200" i="1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экономического обоснования затрат, утв. Постановлением Правительства РФ от </a:t>
            </a:r>
            <a:r>
              <a:rPr lang="ru-RU" sz="3200" i="1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13.12.2021  </a:t>
            </a:r>
            <a:r>
              <a:rPr lang="ru-RU" sz="3200" i="1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№ </a:t>
            </a:r>
            <a:r>
              <a:rPr lang="ru-RU" sz="3200" i="1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2271)</a:t>
            </a:r>
            <a:r>
              <a:rPr lang="ru-RU" sz="3200" i="1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71500" lvl="1" indent="-5715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u-RU" sz="2500" i="1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958752" y="11682536"/>
            <a:ext cx="537226" cy="5640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!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-2502" y="79267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276" y="144885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073" y="32839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6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52257" y="1556448"/>
            <a:ext cx="23368000" cy="132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Порядок </a:t>
            </a:r>
            <a:r>
              <a:rPr lang="ru-RU" sz="36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ведения учета доходов, затрат, произведенных участниками казначейского сопровождения в целях достижения результатов, установленных при предоставлении целевых средств, по каждому государственному (муниципальному) контракту, договору (соглашению), контракту (договору</a:t>
            </a:r>
            <a:r>
              <a:rPr lang="ru-RU" sz="36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утвержден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Приказом Минфина России от 10 декабря 2021 г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.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№ 210 н «О порядке ведения учета доходов, затрат, произведенных участниками казначейского сопровождения в целях достижения результатов, установленных при предоставлении целевых средств, по каждому государственному (муниципальному) контракту, договору (соглашению), контракту (договору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)»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проведения территориальными органами Федерального казначейства проверки соответствия фактических затрат данным раздельного учета результатов финансово-хозяйственной деятельности по государственному (муниципальному) контракту, договору (соглашению), контракту (договору), отраженным в информационных системах участников казначейского сопровождения, в которых осуществляется ведение бухгалтерского и управленческого учета, информации, содержащейся в первичных учетных документах по указанному государственному (муниципальному) контракту, договору (соглашению), контракту (договору) и в расходной декларации, в том числе с проведением анализа экономической обоснованности затрат </a:t>
            </a:r>
            <a:endParaRPr lang="ru-RU" sz="3600" dirty="0" smtClean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Приказом Федеральным казначейством от 22 декабря 2021 г. № 43 н «Об осуществлении территориальными органами Федерального казначейства проверок при осуществлении расширенного казначейского сопровождения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8127" y="-13449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НПА устанавливающие  порядок ведения раздельного учета и порядок проверок раздельного учета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384" y="32575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Приказ Минфина России от 10 декабря 2021 г. № 210н 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7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9600" y="2184400"/>
            <a:ext cx="23368000" cy="96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54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5400" dirty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Порядком </a:t>
            </a:r>
            <a:r>
              <a:rPr lang="ru-RU" sz="44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ведения учета доходов, затрат, произведенных участниками казначейского сопровождения в целях достижения результатов, установленных при предоставлении целевых средств, по каждому государственному (муниципальному) контракту, договору (соглашению), контракту (договору</a:t>
            </a:r>
            <a:r>
              <a:rPr lang="ru-RU" sz="44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) установлены:</a:t>
            </a:r>
            <a:endParaRPr lang="ru-RU" sz="4400" dirty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 цены </a:t>
            </a:r>
            <a:r>
              <a:rPr lang="ru-RU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контракта, контракта (договора), суммы средств, предусмотренной договором (соглашением) 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40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Расходная </a:t>
            </a:r>
            <a:r>
              <a:rPr lang="ru-RU" sz="40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декларация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правила ведения раздельного учета </a:t>
            </a:r>
            <a:r>
              <a:rPr lang="ru-RU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результатов финансово-хозяйственной 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деятельности участниками </a:t>
            </a:r>
            <a:r>
              <a:rPr lang="ru-RU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None/>
            </a:pP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65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385392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11280" y="390183"/>
            <a:ext cx="18333344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Приказ Минфина России от 10 декабря 2021 г. № 210н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676624" y="2167995"/>
            <a:ext cx="23368000" cy="1182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Расходн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ая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декларация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(форма согласно приложению № 2 к приказу Минфина России</a:t>
            </a:r>
          </a:p>
          <a:p>
            <a:pPr>
              <a:buNone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от 10 декабря 2021 г. № 210н)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содержит следующие показатели : </a:t>
            </a:r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>
              <a:buNone/>
            </a:pPr>
            <a:endParaRPr lang="ru-RU" sz="8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плановые показатели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показатели по укрупненным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кодам Перечня направлений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расходования целевых средств,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отраженные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Сведениях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операциях с целевыми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средствами;</a:t>
            </a:r>
            <a:endParaRPr lang="ru-RU" sz="38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38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фактические показатели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показатели на основании фактических кассовых выплат участника казначейского сопровождения по детализированным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кодам Перечня </a:t>
            </a:r>
            <a:r>
              <a:rPr lang="ru-RU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направлений расходования целевых средств, </a:t>
            </a:r>
            <a:r>
              <a:rPr lang="ru-RU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отраженные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лицевом счете участника казначейского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сопровождения;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38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показатели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раздельного учета результатов финансово-хозяйственной деятельности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– показатели на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основании данных раздельного учета результатов финансово-хозяйственной деятельности участника казначейского сопровождения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</a:p>
          <a:p>
            <a:pPr algn="just">
              <a:buNone/>
            </a:pPr>
            <a:endParaRPr lang="ru-RU" sz="38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показатели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затрат, подтвержденных результатами проверки Федерального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казначейства -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основании данных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Федерального казначейства;</a:t>
            </a:r>
            <a:endParaRPr lang="ru-RU" sz="38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hlinkClick r:id="rId3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3800" b="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затраты,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не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подтвержденные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результатами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проверки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разница между суммой затрат по данным раздельного учета результатов финансово-хозяйственной деятельности участника казначейского сопровождения и суммой затрат, подтвержденных результатами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проверки </a:t>
            </a:r>
            <a:r>
              <a:rPr lang="ru-RU" sz="38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Федерального </a:t>
            </a:r>
            <a:r>
              <a:rPr lang="ru-RU" sz="38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казначейства.</a:t>
            </a:r>
            <a:endParaRPr lang="ru-RU" sz="38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16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384" y="32575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Приказ Минфина России от </a:t>
            </a:r>
            <a:r>
              <a:rPr lang="ru-RU" dirty="0" smtClean="0">
                <a:solidFill>
                  <a:schemeClr val="tx1"/>
                </a:solidFill>
              </a:rPr>
              <a:t>10 декабря 2021 г. № </a:t>
            </a:r>
            <a:r>
              <a:rPr lang="ru-RU" dirty="0">
                <a:solidFill>
                  <a:schemeClr val="tx1"/>
                </a:solidFill>
              </a:rPr>
              <a:t>210н 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7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76064" y="1767061"/>
            <a:ext cx="23368000" cy="1075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</a:t>
            </a:r>
            <a:r>
              <a:rPr lang="ru-RU" sz="44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ведения раздельного учета результатов финансово-хозяйственной деятельности участниками казначейского </a:t>
            </a:r>
            <a:r>
              <a:rPr lang="ru-RU" sz="440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сопровождения </a:t>
            </a:r>
            <a:r>
              <a:rPr lang="ru-RU" sz="4400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определяет следующее:</a:t>
            </a:r>
            <a:endParaRPr lang="ru-RU" sz="4400" dirty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500" dirty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р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аздельный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учет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осуществляется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участником казначейского сопровождения обособленно по каждому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государственному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(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муниципальному) контракту, договору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(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соглашению), контракту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(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договору) ( далее – Договор);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участник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казначейского сопровождения ведет раздельный учет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в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соответствии с У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четной политикой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индивидуальные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предприниматели, которые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не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осуществляют ведение бухгалтерского учета, физические лица - производители товаров, работ, услуг, являющиеся участниками казначейского сопровождения,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самостоятельно определяют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способ ведения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раздельного учета;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аналитический учет расходов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осуществляется по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статьям затрат в регистрах учета в соответствии с Учетной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политикой;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включение накладных расходов в себестоимость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осуществляется пропорционально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базе распределения по выбранному показателю в соответствии с Учетной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политикой;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основанием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для осуществления записей в регистрах аналитического учета являются первичные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учетные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документы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,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фиксирующие факты хозяйственной жизни, в том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числе разработанные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самостоятельно участником казначейского сопровождения в соответствии с Учетной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политикой;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первичные учетные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документы должны содержать, кроме обязательных реквизитов, предусмотренных Федеральным законом 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№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402-ФЗ, идентификатор Д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оговора и </a:t>
            </a:r>
            <a:r>
              <a:rPr lang="ru-RU" sz="35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иные дополнительные реквизиты, позволяющие идентифицировать принадлежность отраженных в нем показателей к Договору</a:t>
            </a:r>
            <a:r>
              <a:rPr lang="ru-RU" sz="35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.</a:t>
            </a:r>
            <a:endParaRPr lang="ru-RU" sz="3500" dirty="0"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68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521295"/>
            <a:ext cx="24372075" cy="126673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5423248" y="390183"/>
            <a:ext cx="18621376" cy="171528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Приказ Федерального казначейства от 22.12.2021 №43н </a:t>
            </a:r>
          </a:p>
          <a:p>
            <a:r>
              <a:rPr lang="ru-RU" dirty="0">
                <a:solidFill>
                  <a:schemeClr val="tx1"/>
                </a:solidFill>
              </a:rPr>
              <a:t>Порядок проверки раздельного учета </a:t>
            </a: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641378" y="2167995"/>
            <a:ext cx="23450213" cy="124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 наличии на лицевом счете, открытом участнику казначейского сопровождения, неиспользованного остатка средств по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контракту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(договору)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размере не менее 20 процентов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цены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Договора и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окончательном расчете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Договору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buNone/>
            </a:pPr>
            <a:endParaRPr lang="ru-RU" sz="36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Предметом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являются:</a:t>
            </a:r>
          </a:p>
          <a:p>
            <a:pPr algn="just">
              <a:buNone/>
            </a:pP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фактические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доходы и затраты, произведенные участником казначейского сопровождения по результатам финансово-хозяйственной деятельности при исполнении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контракта (договора)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основанные на данных раздельного учета, отраженных в информационных системах участника казначейского сопровождения, в которых осуществляется ведение бухгалтерского и управленческого учета, информация, содержащаяся в первичных учетных документах по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Договору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в Расходной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декларации.</a:t>
            </a:r>
          </a:p>
          <a:p>
            <a:pPr>
              <a:buNone/>
            </a:pPr>
            <a:endParaRPr lang="ru-RU" sz="36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Объектами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 являются -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участники казначейского сопровождения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Участник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сопровождения в целях проведения проверки предоставляет доступ группе проверки к информационным системам участника казначейского сопровождения, в которых осуществляется ведение бухгалтерского и управленческого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учета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Участник казначейского сопровождения в целях проведения проверки предоставляет доступ группе проверки к информационным системам участника казначейского сопровождения, в которых осуществляется ведение бухгалтерского и управленческого учета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проводится в срок не более 7 рабочих дней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12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1434685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11280" y="390183"/>
            <a:ext cx="18333344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Приказ Федерального казначейства от </a:t>
            </a:r>
            <a:r>
              <a:rPr lang="ru-RU" dirty="0">
                <a:solidFill>
                  <a:schemeClr val="tx1"/>
                </a:solidFill>
              </a:rPr>
              <a:t>22.12.2021 №</a:t>
            </a:r>
            <a:r>
              <a:rPr lang="ru-RU" dirty="0" smtClean="0">
                <a:solidFill>
                  <a:schemeClr val="tx1"/>
                </a:solidFill>
              </a:rPr>
              <a:t>43н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Порядок </a:t>
            </a:r>
            <a:r>
              <a:rPr lang="ru-RU" dirty="0">
                <a:solidFill>
                  <a:schemeClr val="tx1"/>
                </a:solidFill>
              </a:rPr>
              <a:t>проверки раздельного </a:t>
            </a:r>
            <a:r>
              <a:rPr lang="ru-RU" dirty="0" smtClean="0">
                <a:solidFill>
                  <a:schemeClr val="tx1"/>
                </a:solidFill>
              </a:rPr>
              <a:t>учета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92393" y="2258287"/>
            <a:ext cx="23368000" cy="97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44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</a:t>
            </a:r>
            <a:r>
              <a:rPr lang="ru-RU" sz="44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по следующим </a:t>
            </a:r>
            <a:r>
              <a:rPr lang="ru-RU" sz="44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направлениям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</a:t>
            </a:r>
            <a:endParaRPr lang="ru-RU" sz="36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ведение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раздельного учета доходов, затрат, произведенных участником казначейского сопровождения по каждому Договору в соответствии с учетной политикой, в которой закрепляется порядок ведения раздельного учета;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ведение аналитического учета расходов по статьям затрат в регистрах учета в соответствии с учетной политикой участника казначейского сопровождения обособлено по каждому Договору;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отнесение фактических затрат на исполнение Договора, сгруппированных в регистрах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учета в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соответствии с учетной политикой;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распределение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накладных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расходов в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соответствии с учетной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политикой включение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накладных расходов в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себестоимость;</a:t>
            </a:r>
            <a:endParaRPr lang="ru-RU" sz="36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наличие в первичных учетных документах, фиксирующих факты хозяйственной жизни идентификатора Договора и иных дополнительных реквизитов, позволяющих идентифицировать принадлежность отраженных в нем количественных и качественных показателей к Договору;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соответствие записей в регистрах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учета </a:t>
            </a: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первичным (сводным) учетным документам, фиксирующим факты хозяйственной </a:t>
            </a:r>
            <a:r>
              <a:rPr lang="ru-RU" sz="36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жизни;</a:t>
            </a:r>
            <a:endParaRPr lang="ru-RU" sz="36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соответствие данных раздельного учета результатов финансово-хозяйственной деятельности </a:t>
            </a:r>
            <a:b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36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Договору показателям Расходной декларации.</a:t>
            </a:r>
            <a:endParaRPr lang="ru-RU" sz="36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15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607876" y="3087205"/>
            <a:ext cx="2213432" cy="61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466" tIns="71228" rIns="142466" bIns="71228" rtlCol="0" anchor="ctr"/>
          <a:lstStyle/>
          <a:p>
            <a:pPr algn="ctr"/>
            <a:endParaRPr lang="ru-RU" sz="6000" dirty="0">
              <a:solidFill>
                <a:prstClr val="white"/>
              </a:solidFill>
            </a:endParaRPr>
          </a:p>
        </p:txBody>
      </p:sp>
      <p:sp>
        <p:nvSpPr>
          <p:cNvPr id="9" name="object 2"/>
          <p:cNvSpPr/>
          <p:nvPr/>
        </p:nvSpPr>
        <p:spPr bwMode="auto">
          <a:xfrm flipV="1">
            <a:off x="6" y="1333254"/>
            <a:ext cx="24384000" cy="450696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5200"/>
          </a:p>
        </p:txBody>
      </p:sp>
      <p:sp>
        <p:nvSpPr>
          <p:cNvPr id="14" name="TextBox 13"/>
          <p:cNvSpPr txBox="1"/>
          <p:nvPr/>
        </p:nvSpPr>
        <p:spPr>
          <a:xfrm>
            <a:off x="866626" y="-42338"/>
            <a:ext cx="22994492" cy="1433766"/>
          </a:xfrm>
          <a:prstGeom prst="rect">
            <a:avLst/>
          </a:prstGeom>
          <a:noFill/>
          <a:ln>
            <a:noFill/>
          </a:ln>
        </p:spPr>
        <p:txBody>
          <a:bodyPr wrap="square" lIns="200674" tIns="100350" rIns="200674" bIns="100350" rtlCol="0">
            <a:spAutoFit/>
          </a:bodyPr>
          <a:lstStyle>
            <a:defPPr>
              <a:defRPr lang="ru-RU"/>
            </a:defPPr>
            <a:lvl1pPr algn="ctr" defTabSz="723218">
              <a:lnSpc>
                <a:spcPct val="90000"/>
              </a:lnSpc>
              <a:spcAft>
                <a:spcPts val="0"/>
              </a:spcAft>
              <a:defRPr sz="9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 defTabSz="825500">
              <a:lnSpc>
                <a:spcPct val="10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Приказ Федерального казначейства от 22.12.2021 №43н </a:t>
            </a:r>
          </a:p>
          <a:p>
            <a:pPr algn="r" defTabSz="825500">
              <a:lnSpc>
                <a:spcPct val="10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Порядок проверки раздельного учета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9294" y="2097327"/>
            <a:ext cx="8848792" cy="11301388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endParaRPr lang="ru-RU" sz="6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40744" y="1938753"/>
            <a:ext cx="8422876" cy="11429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endParaRPr lang="ru-RU" sz="6000" i="1" dirty="0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66624" y="2011781"/>
            <a:ext cx="8848792" cy="62785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ГОЛОВНОЙ ИСПОЛНИТЕЛЬ (ИСПОЛНИТЕЛЬ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5021042" y="1983829"/>
            <a:ext cx="8422872" cy="46176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endParaRPr lang="ru-RU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ТЕРРИТОРИАЛЬНЫЙ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 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 КАЗНАЧЕЙСТВА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937843" y="2713655"/>
            <a:ext cx="8251878" cy="120379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готовности к проверке (обращение), 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 предоставлении информации для формирования Расходной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декларации</a:t>
            </a:r>
            <a:endParaRPr lang="ru-RU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26220" y="2796525"/>
            <a:ext cx="8108104" cy="17313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miter lim="800000"/>
          </a:ln>
          <a:effectLst>
            <a:glow>
              <a:schemeClr val="accent3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91080" rIns="91080" bIns="91080"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И НАПРАВЛЕНИЕ ИНФОРМАЦИИ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отраженной на аналитических разделах, открываемых в разрезе каждого государственного контракта, контракта (договора), в части плановых и фактических показателей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9724254" y="3233614"/>
            <a:ext cx="5330252" cy="637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1003199" y="4323976"/>
            <a:ext cx="8251878" cy="175159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РАСХОДНАЯ ДЕКЛАРАЦИЯ,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заполненная на основании данных раздельного учета ФХД с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приложением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Расчета накладных расходов, Выписки из регистров аналитического учета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9684814" y="5174942"/>
            <a:ext cx="5431772" cy="380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003196" y="7964012"/>
            <a:ext cx="8251880" cy="153184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ПРЕДОСТАВЛЕНИЕ ДОСТУПА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информационным системам, в которых осуществляется ведение бухгалтерского и управленческого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учета,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ДОКУМЕНТОВ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целях проведения проверки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5223399" y="4710720"/>
            <a:ext cx="8057566" cy="187702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группы проверки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проведении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 дате начала проверки </a:t>
            </a:r>
            <a:endParaRPr lang="ru-RU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9477175" y="5585234"/>
            <a:ext cx="5527502" cy="50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r>
              <a:rPr lang="ru-RU" sz="24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не позднее чем за 1 рабочий день до даты начала проверки</a:t>
            </a:r>
            <a:endParaRPr lang="ru-RU" sz="2400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85057" y="6692471"/>
            <a:ext cx="8108102" cy="3600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miter lim="800000"/>
          </a:ln>
          <a:effectLst>
            <a:glow>
              <a:schemeClr val="accent3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91080" rIns="91080" bIns="91080" rtlCol="0" anchor="ctr"/>
          <a:lstStyle/>
          <a:p>
            <a:pPr algn="ctr"/>
            <a:endParaRPr lang="ru-RU" sz="2400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соответствия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фактических затрат по результатам ФХД данным раздельного учета, отраженным в информационных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участника казначейского сопровождения, в которых осуществляется ведение бухгалтерского и управленческого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учета, информации, содержащихся в первичных учетных документах и (или) в информации о структуре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цены (Расходной декларации), в том числе 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проведением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анализа экономической обоснованности 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затрат (в срок - не более 7 р. дней) </a:t>
            </a:r>
            <a:endParaRPr lang="ru-RU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181282" y="10379924"/>
            <a:ext cx="8108104" cy="1662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miter lim="800000"/>
          </a:ln>
          <a:effectLst>
            <a:glow>
              <a:schemeClr val="accent5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91080" rIns="91080" bIns="91080" rtlCol="0" anchor="ctr"/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АКТА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 по результатам и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Расходной декларации данных раздельного учета, указанных в бухгалтерском и управленческом учете, и  суммы экономически обоснованных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затрат</a:t>
            </a:r>
            <a:endParaRPr lang="ru-RU" sz="2400" i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598563" y="11706968"/>
            <a:ext cx="5378102" cy="7764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несколько документов 34"/>
          <p:cNvSpPr/>
          <p:nvPr/>
        </p:nvSpPr>
        <p:spPr>
          <a:xfrm>
            <a:off x="1132137" y="10956490"/>
            <a:ext cx="8208330" cy="1176832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defTabSz="1560850">
              <a:lnSpc>
                <a:spcPct val="90000"/>
              </a:lnSpc>
            </a:pPr>
            <a:endParaRPr lang="ru-RU" sz="2400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(отрицательный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1560850">
              <a:lnSpc>
                <a:spcPct val="90000"/>
              </a:lnSpc>
            </a:pPr>
            <a:endParaRPr lang="ru-RU" sz="24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135241" y="12235143"/>
            <a:ext cx="8237342" cy="103543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ПЛАТЕЖНЫХ ДОКУМЕНТОВ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подтверждающих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документов на суммы, подтвержденные по результатам проверки</a:t>
            </a:r>
            <a:endParaRPr lang="ru-RU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9684815" y="12618640"/>
            <a:ext cx="5305626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15181282" y="12209428"/>
            <a:ext cx="8095244" cy="115916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22366" rIns="0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endParaRPr lang="ru-RU" sz="2400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ПЛАТЕЖНЫХ ДОКУМЕНТОВ 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ПЕРЕЧИСЛЕНИЕ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сумме,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подтвержденной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 результатам 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проверок</a:t>
            </a:r>
          </a:p>
          <a:p>
            <a:pPr defTabSz="1560850">
              <a:lnSpc>
                <a:spcPct val="90000"/>
              </a:lnSpc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8803787" y="2443029"/>
            <a:ext cx="537226" cy="4308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r>
              <a:rPr lang="ru-RU" sz="2800" dirty="0" smtClean="0">
                <a:solidFill>
                  <a:prstClr val="white"/>
                </a:solidFill>
              </a:rPr>
              <a:t>1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8810961" y="4191658"/>
            <a:ext cx="533766" cy="543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8966989" y="7915425"/>
            <a:ext cx="537226" cy="5640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6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22972287" y="6647071"/>
            <a:ext cx="537226" cy="4308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7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9088627" y="12005778"/>
            <a:ext cx="549574" cy="4149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600" dirty="0">
              <a:solidFill>
                <a:prstClr val="white"/>
              </a:solidFill>
            </a:endParaRPr>
          </a:p>
          <a:p>
            <a:pPr algn="ctr"/>
            <a:r>
              <a:rPr lang="ru-RU" sz="2600" dirty="0">
                <a:solidFill>
                  <a:prstClr val="white"/>
                </a:solidFill>
              </a:rPr>
              <a:t>9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endParaRPr lang="ru-RU" sz="2600" dirty="0">
              <a:solidFill>
                <a:prstClr val="white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9684815" y="4501008"/>
            <a:ext cx="5325330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23007915" y="2747307"/>
            <a:ext cx="537226" cy="4308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2</a:t>
            </a:r>
            <a:endParaRPr lang="ru-RU" sz="2800" dirty="0">
              <a:solidFill>
                <a:prstClr val="white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9627145" y="6622082"/>
            <a:ext cx="5325330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 flipH="1">
            <a:off x="9722206" y="3866446"/>
            <a:ext cx="5554552" cy="52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r>
              <a:rPr lang="ru-RU" sz="24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следующего рабочего дня  после получения обращения</a:t>
            </a:r>
          </a:p>
        </p:txBody>
      </p:sp>
      <p:sp>
        <p:nvSpPr>
          <p:cNvPr id="61" name="Блок-схема: узел 60"/>
          <p:cNvSpPr/>
          <p:nvPr/>
        </p:nvSpPr>
        <p:spPr>
          <a:xfrm>
            <a:off x="23008427" y="11998794"/>
            <a:ext cx="549574" cy="4149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10</a:t>
            </a:r>
            <a:endParaRPr lang="ru-RU" sz="2800" dirty="0">
              <a:solidFill>
                <a:prstClr val="white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9735118" y="8518947"/>
            <a:ext cx="5334316" cy="2099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лок-схема: несколько документов 65"/>
          <p:cNvSpPr/>
          <p:nvPr/>
        </p:nvSpPr>
        <p:spPr>
          <a:xfrm>
            <a:off x="1116876" y="9760325"/>
            <a:ext cx="8205120" cy="1272610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1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 ПРОВЕРКИ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(положительный)</a:t>
            </a:r>
            <a:endParaRPr lang="ru-RU" sz="2300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9025607" y="9681659"/>
            <a:ext cx="549574" cy="4482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 8.1</a:t>
            </a: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67" name="Блок-схема: узел 66"/>
          <p:cNvSpPr/>
          <p:nvPr/>
        </p:nvSpPr>
        <p:spPr>
          <a:xfrm>
            <a:off x="9025607" y="10785986"/>
            <a:ext cx="549574" cy="4149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>
                <a:solidFill>
                  <a:prstClr val="white"/>
                </a:solidFill>
              </a:rPr>
              <a:t>8..2</a:t>
            </a:r>
            <a:r>
              <a:rPr lang="ru-RU" sz="1500" dirty="0">
                <a:solidFill>
                  <a:prstClr val="white"/>
                </a:solidFill>
              </a:rPr>
              <a:t>.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9735118" y="10458400"/>
            <a:ext cx="5243716" cy="0"/>
          </a:xfrm>
          <a:prstGeom prst="line">
            <a:avLst/>
          </a:prstGeom>
          <a:ln w="12700">
            <a:solidFill>
              <a:srgbClr val="81BB5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 flipH="1">
            <a:off x="9613096" y="9725063"/>
            <a:ext cx="5325328" cy="606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r>
              <a:rPr lang="ru-RU" sz="24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следующего рабочего дня после дня завершения проверки</a:t>
            </a:r>
            <a:endParaRPr lang="ru-RU" sz="2400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037836" y="6431715"/>
            <a:ext cx="8190772" cy="120992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366" tIns="22366" rIns="22366" bIns="22366" numCol="1" spcCol="2797" anchor="ctr" anchorCtr="0">
            <a:noAutofit/>
          </a:bodyPr>
          <a:lstStyle/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Копия </a:t>
            </a: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ПРИКАЗА 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проведении проверки</a:t>
            </a:r>
          </a:p>
          <a:p>
            <a:pPr defTabSz="1560850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</a:t>
            </a:r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 проведении проверки</a:t>
            </a:r>
          </a:p>
          <a:p>
            <a:pPr defTabSz="1560850">
              <a:lnSpc>
                <a:spcPct val="90000"/>
              </a:lnSpc>
            </a:pPr>
            <a:endParaRPr lang="ru-RU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8890131" y="6261369"/>
            <a:ext cx="537226" cy="553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9919852" y="10953001"/>
            <a:ext cx="5325328" cy="606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674" tIns="100350" rIns="200674" bIns="100350" rtlCol="0" anchor="ctr"/>
          <a:lstStyle/>
          <a:p>
            <a:pPr algn="ctr"/>
            <a:r>
              <a:rPr lang="ru-RU" sz="24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следующего рабочего дня после дня завершения проверки</a:t>
            </a:r>
            <a:endParaRPr lang="ru-RU" sz="2400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22928903" y="4681259"/>
            <a:ext cx="537226" cy="4308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4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23020775" y="10171310"/>
            <a:ext cx="537226" cy="4332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734" tIns="98370" rIns="196734" bIns="98370"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8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48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9347" y="335311"/>
            <a:ext cx="3690694" cy="11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Карпенко ВМ (Самара 2021) (2) (1)</Template>
  <TotalTime>16494</TotalTime>
  <Words>1564</Words>
  <Application>Microsoft Office PowerPoint</Application>
  <PresentationFormat>Произвольный</PresentationFormat>
  <Paragraphs>134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Helvetica Neue</vt:lpstr>
      <vt:lpstr>Helvetica Neue Light</vt:lpstr>
      <vt:lpstr>Helvetica Neue Medium</vt:lpstr>
      <vt:lpstr>PT Serif</vt:lpstr>
      <vt:lpstr>Segoe UI Historic</vt:lpstr>
      <vt:lpstr>Segoe UI Light</vt:lpstr>
      <vt:lpstr>Tahoma</vt:lpstr>
      <vt:lpstr>Times New Roman</vt:lpstr>
      <vt:lpstr>Trebuchet MS</vt:lpstr>
      <vt:lpstr>Wingdings</vt:lpstr>
      <vt:lpstr>White</vt:lpstr>
      <vt:lpstr>Шаблон_2015_16x9_PTSerif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S9500SCCM01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Доценко Наталья Ивановна</dc:creator>
  <cp:lastModifiedBy>Голодуцкая Елена Евгеньевна</cp:lastModifiedBy>
  <cp:revision>217</cp:revision>
  <cp:lastPrinted>2024-09-19T06:19:57Z</cp:lastPrinted>
  <dcterms:created xsi:type="dcterms:W3CDTF">2021-10-05T09:31:18Z</dcterms:created>
  <dcterms:modified xsi:type="dcterms:W3CDTF">2024-09-19T06:55:04Z</dcterms:modified>
</cp:coreProperties>
</file>