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74" r:id="rId2"/>
  </p:sldMasterIdLst>
  <p:notesMasterIdLst>
    <p:notesMasterId r:id="rId25"/>
  </p:notesMasterIdLst>
  <p:sldIdLst>
    <p:sldId id="933" r:id="rId3"/>
    <p:sldId id="1278" r:id="rId4"/>
    <p:sldId id="1296" r:id="rId5"/>
    <p:sldId id="1279" r:id="rId6"/>
    <p:sldId id="1222" r:id="rId7"/>
    <p:sldId id="1239" r:id="rId8"/>
    <p:sldId id="1281" r:id="rId9"/>
    <p:sldId id="1285" r:id="rId10"/>
    <p:sldId id="1241" r:id="rId11"/>
    <p:sldId id="1294" r:id="rId12"/>
    <p:sldId id="1295" r:id="rId13"/>
    <p:sldId id="1284" r:id="rId14"/>
    <p:sldId id="1300" r:id="rId15"/>
    <p:sldId id="1301" r:id="rId16"/>
    <p:sldId id="1286" r:id="rId17"/>
    <p:sldId id="1287" r:id="rId18"/>
    <p:sldId id="1288" r:id="rId19"/>
    <p:sldId id="1298" r:id="rId20"/>
    <p:sldId id="1299" r:id="rId21"/>
    <p:sldId id="1290" r:id="rId22"/>
    <p:sldId id="1291" r:id="rId23"/>
    <p:sldId id="1237" r:id="rId24"/>
  </p:sldIdLst>
  <p:sldSz cx="24384000" cy="13716000"/>
  <p:notesSz cx="6819900" cy="99187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0AC14F-8934-4EA2-B05E-28D7EE262D73}">
          <p14:sldIdLst>
            <p14:sldId id="933"/>
            <p14:sldId id="1278"/>
            <p14:sldId id="1296"/>
            <p14:sldId id="1279"/>
            <p14:sldId id="1222"/>
            <p14:sldId id="1239"/>
            <p14:sldId id="1281"/>
            <p14:sldId id="1285"/>
            <p14:sldId id="1241"/>
            <p14:sldId id="1294"/>
            <p14:sldId id="1295"/>
            <p14:sldId id="1284"/>
            <p14:sldId id="1300"/>
            <p14:sldId id="1301"/>
            <p14:sldId id="1286"/>
            <p14:sldId id="1287"/>
            <p14:sldId id="1288"/>
            <p14:sldId id="1298"/>
            <p14:sldId id="1299"/>
            <p14:sldId id="1290"/>
            <p14:sldId id="1291"/>
            <p14:sldId id="1237"/>
          </p14:sldIdLst>
        </p14:section>
        <p14:section name="Заключение" id="{E2014C89-73CD-4995-BED8-E17B7937857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411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колова Анастасия Владимировна" initials="СА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194"/>
    <a:srgbClr val="64BB48"/>
    <a:srgbClr val="17517F"/>
    <a:srgbClr val="6A6A6A"/>
    <a:srgbClr val="50B152"/>
    <a:srgbClr val="8EBE8C"/>
    <a:srgbClr val="7FA57B"/>
    <a:srgbClr val="00517F"/>
    <a:srgbClr val="A6D8A1"/>
    <a:srgbClr val="A1C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34" autoAdjust="0"/>
    <p:restoredTop sz="95610" autoAdjust="0"/>
  </p:normalViewPr>
  <p:slideViewPr>
    <p:cSldViewPr>
      <p:cViewPr varScale="1">
        <p:scale>
          <a:sx n="50" d="100"/>
          <a:sy n="50" d="100"/>
        </p:scale>
        <p:origin x="-120" y="-306"/>
      </p:cViewPr>
      <p:guideLst>
        <p:guide orient="horz" pos="441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3188" y="744538"/>
            <a:ext cx="6613525" cy="37195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9321" y="4711385"/>
            <a:ext cx="5001260" cy="44634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492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32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32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3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3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3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49" y="12755938"/>
            <a:ext cx="5608322" cy="1149032"/>
          </a:xfrm>
          <a:prstGeom prst="rect">
            <a:avLst/>
          </a:prstGeom>
        </p:spPr>
        <p:txBody>
          <a:bodyPr/>
          <a:lstStyle/>
          <a:p>
            <a:fld id="{BB902047-A775-4B44-BDF8-B2A2B38865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2" y="12755942"/>
            <a:ext cx="7802880" cy="1149032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507187" y="12788961"/>
            <a:ext cx="5608322" cy="69762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6" y="93961"/>
            <a:ext cx="11579936" cy="69762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34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2" y="1060241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1828800" hangingPunct="1"/>
            <a:endParaRPr sz="7734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04" y="12755890"/>
            <a:ext cx="5608323" cy="1170877"/>
          </a:xfrm>
          <a:prstGeom prst="rect">
            <a:avLst/>
          </a:prstGeom>
        </p:spPr>
        <p:txBody>
          <a:bodyPr/>
          <a:lstStyle/>
          <a:p>
            <a:fld id="{DF9A949C-1936-47C5-BB9E-42CEA3604BC0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3" y="12755895"/>
            <a:ext cx="7802880" cy="117087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3738755" y="12788960"/>
            <a:ext cx="376705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5" y="93954"/>
            <a:ext cx="11579936" cy="7168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65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3" y="1060237"/>
            <a:ext cx="24384000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16" dirty="0"/>
          </a:p>
        </p:txBody>
      </p:sp>
    </p:spTree>
    <p:extLst>
      <p:ext uri="{BB962C8B-B14F-4D97-AF65-F5344CB8AC3E}">
        <p14:creationId xmlns:p14="http://schemas.microsoft.com/office/powerpoint/2010/main" val="19457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91100" y="12817477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3485476" y="12817477"/>
            <a:ext cx="720724" cy="7175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1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91100" y="12817477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3485476" y="13104140"/>
            <a:ext cx="720724" cy="4308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2"/>
            <a:ext cx="5486401" cy="730250"/>
          </a:xfrm>
          <a:prstGeom prst="rect">
            <a:avLst/>
          </a:prstGeom>
        </p:spPr>
        <p:txBody>
          <a:bodyPr lIns="197346" tIns="98673" rIns="197346" bIns="98673"/>
          <a:lstStyle/>
          <a:p>
            <a:pPr>
              <a:defRPr/>
            </a:pPr>
            <a:fld id="{C2EA64B2-B227-4060-A728-3C3BF7F838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1" y="12712702"/>
            <a:ext cx="8229599" cy="730250"/>
          </a:xfrm>
          <a:prstGeom prst="rect">
            <a:avLst/>
          </a:prstGeom>
        </p:spPr>
        <p:txBody>
          <a:bodyPr lIns="197346" tIns="98673" rIns="197346" bIns="98673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290563" y="12755890"/>
            <a:ext cx="7802880" cy="117087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219204" y="12755884"/>
            <a:ext cx="5608323" cy="11708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D710-5BC7-4033-A7FF-48E470120DDE}" type="datetime1">
              <a:rPr lang="ru-RU" smtClean="0"/>
              <a:t>26.01.2023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3738755" y="12788960"/>
            <a:ext cx="376705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5" y="93954"/>
            <a:ext cx="11579936" cy="7168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7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3" y="1060237"/>
            <a:ext cx="24384000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/>
          </a:p>
        </p:txBody>
      </p:sp>
    </p:spTree>
    <p:extLst>
      <p:ext uri="{BB962C8B-B14F-4D97-AF65-F5344CB8AC3E}">
        <p14:creationId xmlns:p14="http://schemas.microsoft.com/office/powerpoint/2010/main" val="292504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2427" y="2249488"/>
            <a:ext cx="15162773" cy="4800533"/>
          </a:xfrm>
        </p:spPr>
        <p:txBody>
          <a:bodyPr>
            <a:normAutofit/>
          </a:bodyPr>
          <a:lstStyle>
            <a:lvl1pPr algn="l">
              <a:defRPr sz="75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1467" y="9546299"/>
            <a:ext cx="6336704" cy="2880320"/>
          </a:xfrm>
        </p:spPr>
        <p:txBody>
          <a:bodyPr anchor="ctr">
            <a:normAutofit/>
          </a:bodyPr>
          <a:lstStyle>
            <a:lvl1pPr marL="0" indent="0" algn="l">
              <a:buNone/>
              <a:defRPr sz="43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fld id="{19E9FAE5-38B5-4AA4-89E9-FE0F99349D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392427" y="9162256"/>
            <a:ext cx="633574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3" y="2249488"/>
            <a:ext cx="3622523" cy="403244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40293" y="6334740"/>
            <a:ext cx="3647152" cy="738664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pPr algn="l" defTabSz="2438339" hangingPunct="1"/>
            <a:r>
              <a:rPr lang="en-US" sz="32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32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2068534" y="192021"/>
            <a:ext cx="12604853" cy="1396278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2438339" hangingPunct="1"/>
            <a:endParaRPr lang="ru-RU" sz="4800" b="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1683" y="2"/>
            <a:ext cx="15067013" cy="1734829"/>
          </a:xfrm>
          <a:solidFill>
            <a:schemeClr val="bg1">
              <a:lumMod val="65000"/>
              <a:alpha val="10000"/>
            </a:schemeClr>
          </a:solidFill>
        </p:spPr>
        <p:txBody>
          <a:bodyPr>
            <a:noAutofit/>
          </a:bodyPr>
          <a:lstStyle>
            <a:lvl1pPr algn="ctr">
              <a:defRPr sz="43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3593638"/>
            <a:ext cx="21945600" cy="8658691"/>
          </a:xfrm>
        </p:spPr>
        <p:txBody>
          <a:bodyPr>
            <a:normAutofit/>
          </a:bodyPr>
          <a:lstStyle>
            <a:lvl1pPr>
              <a:defRPr sz="6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53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4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fld id="{52135C07-AE5F-4B47-952F-FB114E07AE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822560" y="1081021"/>
            <a:ext cx="26873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822560" y="329276"/>
            <a:ext cx="5760640" cy="656589"/>
          </a:xfrm>
          <a:prstGeom prst="rect">
            <a:avLst/>
          </a:prstGeom>
          <a:noFill/>
        </p:spPr>
        <p:txBody>
          <a:bodyPr wrap="square" lIns="0" tIns="121917" rIns="0" bIns="121917" rtlCol="0">
            <a:spAutoFit/>
          </a:bodyPr>
          <a:lstStyle/>
          <a:p>
            <a:pPr algn="l" defTabSz="2438339" hangingPunct="1"/>
            <a:r>
              <a:rPr lang="ru-RU" sz="2700" kern="1200" cap="all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 казначейство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2561" y="1208858"/>
            <a:ext cx="2671672" cy="656589"/>
          </a:xfrm>
          <a:prstGeom prst="rect">
            <a:avLst/>
          </a:prstGeom>
          <a:noFill/>
        </p:spPr>
        <p:txBody>
          <a:bodyPr wrap="none" lIns="0" tIns="121917" rIns="0" bIns="121917" rtlCol="0">
            <a:spAutoFit/>
          </a:bodyPr>
          <a:lstStyle/>
          <a:p>
            <a:pPr algn="l" defTabSz="2438339" hangingPunct="1"/>
            <a:r>
              <a:rPr lang="en-US" sz="27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27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345452"/>
            <a:ext cx="1248139" cy="138937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23040331" y="12426619"/>
            <a:ext cx="134366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3137216" y="12426619"/>
            <a:ext cx="1246784" cy="1289381"/>
          </a:xfrm>
          <a:prstGeom prst="rect">
            <a:avLst/>
          </a:prstGeom>
        </p:spPr>
        <p:txBody>
          <a:bodyPr vert="horz" lIns="0" tIns="121917" rIns="0" bIns="121917" rtlCol="0" anchor="t"/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l" defTabSz="2438339" hangingPunct="1"/>
            <a:fld id="{F777CE8F-F8DB-4AC4-B215-9C5F8871BE3C}" type="slidenum">
              <a:rPr lang="ru-RU" sz="4800" kern="1200" smtClean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pPr algn="l" defTabSz="2438339" hangingPunct="1"/>
              <a:t>‹#›</a:t>
            </a:fld>
            <a:endParaRPr lang="ru-RU" sz="480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DBFA-2601-43B0-8EC6-E406A0929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242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1DA7-3AD3-4399-B4C6-332ADFE75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26.01.2023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32" y="93957"/>
            <a:ext cx="11579936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719" r:id="rId9"/>
    <p:sldLayoutId id="2147483721" r:id="rId10"/>
    <p:sldLayoutId id="2147483783" r:id="rId11"/>
    <p:sldLayoutId id="2147483788" r:id="rId12"/>
    <p:sldLayoutId id="2147483817" r:id="rId13"/>
    <p:sldLayoutId id="2147484087" r:id="rId14"/>
    <p:sldLayoutId id="2147484090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 vert="horz" lIns="243834" tIns="121917" rIns="243834" bIns="1219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fld id="{03EF2B4F-4165-4184-A87D-093266BB3014}" type="datetime1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PT Serif"/>
                <a:ea typeface="+mn-ea"/>
                <a:cs typeface="+mn-cs"/>
              </a:rPr>
              <a:t>26.01.2023</a:t>
            </a:fld>
            <a:endParaRPr lang="ru-RU" b="0" kern="120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endParaRPr lang="ru-RU" b="0" kern="120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fld id="{AFAE60AF-26C0-4F26-B6EA-302E8E682429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PT Serif"/>
                <a:ea typeface="+mn-ea"/>
                <a:cs typeface="+mn-cs"/>
              </a:rPr>
              <a:pPr defTabSz="2438339" hangingPunct="1"/>
              <a:t>‹#›</a:t>
            </a:fld>
            <a:endParaRPr lang="ru-RU" b="0" kern="120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4089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ctr" defTabSz="2438339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7" indent="-914377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1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3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consultantplus://offline/ref=800AB05ED69900A40AB036280FB311D0F38942B675E762219A571402D130BEF252CEFD8DB03B97BF3B135E8852375632454367D55FE7P8l1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consultantplus://offline/ref=800AB05ED69900A40AB036280FB311D0F38942B675E762219A571402D130BEF252CEFD8DB03B97BF3B135E8852375632454367D55FE7P8l1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consultantplus://offline/ref=77F7926132ADB63A612271921B8E02839E405FE5C4B53B93F5825FE1E433B7E0ADDF6EF62528B3939C57E22D8EEF93209CA16A29491B0411R8QB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38AAF0A9CE6A785E922DB46AFF85D2335ACFF4920C24C5EAEFAF0790977161F54050E94595562A6FEFD45E7547B0C38D7B646E3A9B466B6H7w9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126776"/>
            <a:ext cx="24384000" cy="754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66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894" y="228600"/>
            <a:ext cx="11813410" cy="1325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12359894" y="7384469"/>
            <a:ext cx="11813410" cy="607037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378" y="3401616"/>
            <a:ext cx="12426662" cy="324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ru-RU" sz="5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Основы казначейского сопровождения. Виды целевых средств, подлежащих казначейскому сопровождению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24115444" y="12788961"/>
            <a:ext cx="65" cy="369332"/>
          </a:xfrm>
        </p:spPr>
        <p:txBody>
          <a:bodyPr/>
          <a:lstStyle/>
          <a:p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10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66" y="1867319"/>
            <a:ext cx="23157880" cy="995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Часть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статьи 5 Федерального закона от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2022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466-ФЗ 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федеральном бюджете на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 и на плановый период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2025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годов»</a:t>
            </a:r>
          </a:p>
          <a:p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Источник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финансового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обеспечения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кредиты, предоставляемые из федерального бюджета бюджету субъекта Российской Федерации, на финансовое обеспечение реализации инфраструктурных проектов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</a:t>
            </a:r>
          </a:p>
          <a:p>
            <a:endParaRPr lang="ru-RU" sz="36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 о поставке товаров, выполнении работ, оказании услуг, заключаемым для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обеспечения государственных нужд субъекта Российской Федерации (муниципальных нужд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услуг, заключаемым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бюджетными и автономными  учреждениями субъекта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(муниципальными бюджетными и автономными учреждениями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лицам,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инвестиции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лицам, предоставляемых в соответствии со статьей 80 Бюджетного кодекса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  <a:endParaRPr lang="ru-RU" sz="36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финансовое обеспечение затрат в соответствии с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концессионными соглашениями и соглашениями о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ГЧП (МЧП), бюджетные инвестиции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соответствии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концессионными соглашениями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предоставляемых из бюджета субъекта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(МБ);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также 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 на сумму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3 000,00 тыс. рублей.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7776" y="5425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23448" y="480562"/>
            <a:ext cx="171605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242.25. «Средства, подлежащие казначейскому сопровождению…»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11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66" y="1867319"/>
            <a:ext cx="23157880" cy="989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Часть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статьи 5 Федерального закона от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2022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466-ФЗ 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федеральном бюджете на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 и на плановый период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2025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годов»</a:t>
            </a:r>
          </a:p>
          <a:p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endParaRPr lang="ru-RU" sz="36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государственным контрактам, заключаемым в соответствии с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пунктом 2 части 1 статьи 93 Федерального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закона от 5 апреля 2013 года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44-ФЗ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нужд»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сумму более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3 000,0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тыс. рублей, источником финансового обеспечения которых являются средства, предоставляемые из бюджета субъекта Российской Федерации, а также расчетов по контрактам (договорам), заключаемым в целях исполнения указанных государственных контрактов на сумму более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3 000,0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тыс. рублей;</a:t>
            </a:r>
          </a:p>
          <a:p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средства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определенные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федеральным законом, актом Правительства Российской Федерации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иные средства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определенные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учетом положений,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установленных Бюджетного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кодекса Российской Федерации, в соответствии с обращением высшего исполнительного органа государственной власти субъекта Российской Федерации (местной администрации).</a:t>
            </a:r>
          </a:p>
          <a:p>
            <a:endParaRPr lang="ru-RU" sz="36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727776" y="5425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23448" y="480562"/>
            <a:ext cx="171605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242.25. «Средства, подлежащие казначейскому сопровождению…»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483752" y="1828228"/>
            <a:ext cx="23560872" cy="11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cs typeface="Times New Roman" panose="02020603050405020304" pitchFamily="18" charset="0"/>
              </a:rPr>
              <a:t>Казначейскому сопровождению не подлежат средства, предоставляемые на 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cs typeface="Times New Roman" panose="02020603050405020304" pitchFamily="18" charset="0"/>
              </a:rPr>
              <a:t>основании:</a:t>
            </a:r>
            <a:endParaRPr lang="ru-RU" sz="3300" dirty="0" smtClean="0">
              <a:latin typeface="Segoe UI Light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Г(М)К,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контрактов (договоров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), заключаемых:</a:t>
            </a:r>
          </a:p>
          <a:p>
            <a:pPr marL="457200" algn="just">
              <a:buNone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в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целях приобретения услуг связи, коммунальных услуг, э/энергии, гостиничных услуг, перевозки грузов и пассажиров, авиационных и ж/д билетов, подписки, аренды, осуществления работ по переносу (переустройству, присоединению), проведения гос. экспертизы проектной документации, осуществления страхования; </a:t>
            </a:r>
          </a:p>
          <a:p>
            <a:pPr marL="457200" algn="just">
              <a:buNone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исполнителями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которых являются государственные (муниципальные) казенные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учреждения;</a:t>
            </a:r>
          </a:p>
          <a:p>
            <a:pPr marL="457200" algn="just">
              <a:buNone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подлежащих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банковскому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сопровождению;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в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порядке возмещения недополученных доходов или возмещения фактически понесенных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затрат;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за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заслуги перед государством в области науки и техники, образования, культуры, искусства и средств массовой информации,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гранты, гранты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Президента РФ и Правительства РФ, премии, стипендии и иные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поощрения;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социально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ориентированными некоммерческими организациями, а также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иным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юридическим лицам, указанным законом (решением о бюджете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);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в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рамках исполнения ГОЗ в целях проведения операций, осуществляемых на отдельных счетах, открытых в уполномоченных банках в  соответствии с ФЗ  от 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29 декабря 2012 г. 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№ 275-ФЗ «О государственном оборонном заказе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»;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банкам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и государственной корпорации развития «ВЭБ РФ»; 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Фонду перспективных исследований, источником образования которых являются субсидии из федерального бюджета в виде имущественного взноса Российской Федерации;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при реализации мероприятий, связанных с обеспечением деятельности Президента РФ, Правительства РФ, Администрации Президента РФ, Аппарата Правительства РФ;</a:t>
            </a:r>
          </a:p>
          <a:p>
            <a:pPr marL="476250" indent="-457200" algn="just"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проектно-изыскательских </a:t>
            </a:r>
            <a:r>
              <a:rPr lang="ru-RU" sz="3300" dirty="0">
                <a:latin typeface="Segoe UI Light" pitchFamily="34" charset="0"/>
                <a:cs typeface="Times New Roman" panose="02020603050405020304" pitchFamily="18" charset="0"/>
              </a:rPr>
              <a:t>работ, капитального ремонта, строительства и реконструкции объектов капстроительства в интересах объектов </a:t>
            </a:r>
            <a:r>
              <a:rPr lang="ru-RU" sz="3300" dirty="0" err="1" smtClean="0">
                <a:latin typeface="Segoe UI Light" pitchFamily="34" charset="0"/>
                <a:cs typeface="Times New Roman" panose="02020603050405020304" pitchFamily="18" charset="0"/>
              </a:rPr>
              <a:t>госохраны</a:t>
            </a:r>
            <a:r>
              <a:rPr lang="ru-RU" sz="3300" dirty="0" smtClean="0">
                <a:latin typeface="Segoe UI Light" pitchFamily="34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Segoe UI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12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23448" y="480562"/>
            <a:ext cx="1716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242.27. «Средства,  не подлежащие казначейскому сопровождению…» 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13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9352" y="417474"/>
            <a:ext cx="18018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Обязательные положения, включаемые в условия Г(М)К, договора (соглашения), контракты (договора)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696" y="2029385"/>
            <a:ext cx="23402600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 открытии в Федеральном казначействе участникам казначейского сопровождения лицевых счетов для осуществления и отражения операций со средствами участников казначейского сопровождения;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b="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предоставлении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документов, установленных порядком санкционирования;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указании в Г(М)К, договорах (соглашениях), контрактах (договорах), распоряжениях о совершении казначейских платежей, документах, установленных порядком санкционирования идентификатора Г(М)К, договора (соглашения);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ведении раздельного учета результатов финансово-хозяйственной деятельности по каждому Г(М)К, договору (соглашению), контракту (договору) в соответствии с порядком, определенным Правительством Российской Федерации;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14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1520" y="417474"/>
            <a:ext cx="16506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Обязательные положения, включаемые в условия Г(М)К, договора (соглашения), контракты (договора)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042" y="2969568"/>
            <a:ext cx="23402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формировании в установленных Правительством Российской Федерации случаях информации о структуре цены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Г(М)К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контракта (договора), суммы средств, предусмотренной договором (соглашением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),в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порядке и по форме, установленным Минфином России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соблюдении запретов на перечисление средств с лицевого счета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соблюдении в установленных Правительством Российской Федерации случаях положений, предусмотренных  статьей 242.24 Бюджетного кодекса РФ (расширенное КС).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914752" y="162432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15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29385"/>
            <a:ext cx="23247696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Операции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целевыми средствами участника казначейского сопровождения осуществляются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казначейском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счете и отражаются на аналитических разделах, открываемых в ТОФК по каждому Г(М)К, договору (соглашению), контракту (договору), на лицевом счете участника казначейского сопровождения; </a:t>
            </a:r>
          </a:p>
          <a:p>
            <a:pPr algn="just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hlinkClick r:id="rId4"/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Операции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целевыми средствами, отраженными на лицевых счетах, проводятся после осуществления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санкционирования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расходов в порядке, установленном Министерством финансов Российской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Федерации;</a:t>
            </a:r>
          </a:p>
          <a:p>
            <a:pPr algn="just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При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открытии лицевых счетов и осуществлении операций на указанных лицевых счетах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осуществляется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проведение бюджетного мониторинга в порядке, установленном Правительством Российской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Федерации;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r>
              <a:rPr lang="ru-RU" sz="4000" b="0" dirty="0" smtClean="0"/>
              <a:t>	</a:t>
            </a:r>
          </a:p>
          <a:p>
            <a:pPr algn="just"/>
            <a:r>
              <a:rPr lang="ru-RU" sz="4000" b="0" dirty="0"/>
              <a:t>	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При казначейском сопровождении ведение и использование лицевого счета (режим лицевого счета), на котором осуществляются операции, предусматривают соблюдение условий, содержащихся в Г(М) контрактах, договорах (соглашениях), контрактах (договорах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42372" y="313512"/>
            <a:ext cx="15414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осуществления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казначейского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сопровождения (Постановление Правительства РФ от 24 ноября 2021 г. № 2024)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16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688" y="2029385"/>
            <a:ext cx="23474608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0" dirty="0" smtClean="0"/>
              <a:t>	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Обмен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документами между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получателем средств федерального бюджета (бюджета субъекта Российской Федерации, местного бюджета), до которого доведены лимиты бюджетных обязательств на предоставление субсидий или бюджетных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инвестиций,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заключение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Г(М)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контрактов, и участником казначейского сопровождения осуществляется с применением усиленной квалифицированной электронной подписи лица, уполномоченного действовать от имени получателя бюджетных средств, государственного (муниципального) заказчика или участника казначейского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сопровождения;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Информация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 операциях по зачислению и списанию целевых средств, отраженных на лицевых счетах, а также иная информация, не содержащая сведений, составляющих государственную тайну, предусмотренная порядком санкционирования, размещается в информационных системах, оператором которых является Федеральное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казначейство;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hlinkClick r:id="rId4"/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Информация об операциях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лицевых счетах,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также иная информация,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предоставляется ТОФК получателю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средств бюджета субъекта Российской Федерации (местного бюджета), государственному (муниципальному) заказчику (заказчику), органу исполнительной власти субъекта Российской Федерации (муниципального образования), контрольным (надзорным) органам по их запросу с использованием информационных систем, оператором которых является Федеральное казначейство.</a:t>
            </a:r>
          </a:p>
          <a:p>
            <a:pPr algn="just"/>
            <a:r>
              <a:rPr lang="ru-RU" sz="4000" b="0" dirty="0" smtClean="0"/>
              <a:t>	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63608" y="162432"/>
            <a:ext cx="1519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осуществления казначейского сопровождения (Постановление Правительства РФ от 24 ноября 2021 г. № 2024) </a:t>
            </a:r>
          </a:p>
        </p:txBody>
      </p:sp>
    </p:spTree>
    <p:extLst>
      <p:ext uri="{BB962C8B-B14F-4D97-AF65-F5344CB8AC3E}">
        <p14:creationId xmlns:p14="http://schemas.microsoft.com/office/powerpoint/2010/main" val="40080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17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9352" y="2029385"/>
            <a:ext cx="1728192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dirty="0" smtClean="0"/>
              <a:t>	</a:t>
            </a:r>
          </a:p>
          <a:p>
            <a:endParaRPr lang="ru-RU" sz="4000" b="0" dirty="0"/>
          </a:p>
          <a:p>
            <a:pPr algn="just"/>
            <a:r>
              <a:rPr lang="ru-RU" sz="4000" b="0" dirty="0" smtClean="0"/>
              <a:t>	О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бмен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документами, содержащими сведения, составляющие государственную тайну, а также в случае отсутствия у участника казначейского сопровождения технической возможности информационного обмена с применением электронной подписи документооборот осуществляется на бумажном носителе с одновременным представлением документов на машинном носителе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Представление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хранение документов,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содержащих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сведения, составляющие государственную тайну, осуществляется с соблюдением требований, установленных законодательством Российской Федерации о защите государственной и иной охраняемой законом тайны.</a:t>
            </a:r>
          </a:p>
          <a:p>
            <a:pPr algn="just"/>
            <a:r>
              <a:rPr lang="ru-RU" sz="4000" b="0" dirty="0" smtClean="0"/>
              <a:t>	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3568" y="313512"/>
            <a:ext cx="15553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осуществления казначейского сопровождения (Постановление Правительства РФ от 24 ноября 2021 г. № 2024)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4697760"/>
            <a:ext cx="4392488" cy="417646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901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18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7505" y="739061"/>
            <a:ext cx="1617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Условия ведения и использования лицевого счета </a:t>
            </a:r>
          </a:p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(режим лицевого счета)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29385"/>
            <a:ext cx="23175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Положения об условиях ведения и использования лицевого счета (режим лицевого счета), </a:t>
            </a:r>
          </a:p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устанавливают запрет на перечисление средств с лицевого счета участника казначейского сопровождения на счета открытые в банке:</a:t>
            </a:r>
          </a:p>
          <a:p>
            <a:endParaRPr lang="ru-RU" sz="4000" dirty="0" smtClean="0">
              <a:solidFill>
                <a:srgbClr val="FF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282008"/>
            <a:ext cx="23297056" cy="93574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5655" tIns="25655" rIns="25655" bIns="25655" rtlCol="0" anchor="ctr" anchorCtr="0">
            <a:noAutofit/>
          </a:bodyPr>
          <a:lstStyle/>
          <a:p>
            <a:pPr marL="633412" lvl="1" indent="0" algn="l">
              <a:lnSpc>
                <a:spcPct val="110000"/>
              </a:lnSpc>
              <a:defRPr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04912" lvl="1" indent="-5715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качестве взносов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(вкладов) в уставный (складочный) капитал другого юридического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лица, если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нормативными правовыми актами (правовыми актами), регулирующими порядок предоставления средств, не предусмотрена возможность их перечисления указанному юридическому лицу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счета, открытые им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банке;</a:t>
            </a:r>
          </a:p>
          <a:p>
            <a:pPr marL="633412" lvl="1" indent="0" algn="l">
              <a:lnSpc>
                <a:spcPct val="110000"/>
              </a:lnSpc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00150" indent="-571500" algn="just" defTabSz="914400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целях размещения средств на депозитах, а также в иные финансовые инструменты,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исключением случаев, установленных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федеральными законами или нормативными правовыми актами Правительства Российской Федерации, законами субъектов Российской Федерации (муниципальными правовыми актами представительных органов муниципальных образований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2865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19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7505" y="739061"/>
            <a:ext cx="16317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Условия ведения и использования лицевого счета </a:t>
            </a:r>
          </a:p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(режим лицевого счета)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1953876"/>
            <a:ext cx="23186576" cy="93574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5655" tIns="25655" rIns="25655" bIns="25655" rtlCol="0" anchor="ctr" anchorCtr="0">
            <a:noAutofit/>
          </a:bodyPr>
          <a:lstStyle/>
          <a:p>
            <a:pPr marL="62865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60400" lvl="1" indent="-31750" algn="l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на счета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открытые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банке, за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исключением:</a:t>
            </a:r>
          </a:p>
          <a:p>
            <a:pPr marL="62865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оплаты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обязательств в соответствии с валютным законодательством РФ;</a:t>
            </a:r>
          </a:p>
          <a:p>
            <a:pPr marL="62865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оплаты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обязательств по оплате труда; </a:t>
            </a:r>
          </a:p>
          <a:p>
            <a:pPr marL="628650" algn="just" defTabSz="914400" hangingPunct="1">
              <a:lnSpc>
                <a:spcPct val="110000"/>
              </a:lnSpc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оплаты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фактически поставленных товаров, выполненных работ, оказанных услуг без привлечения соисполнителей при условии представления документов подтверждающих возникновение денежных обязательств юридических лиц;</a:t>
            </a:r>
          </a:p>
          <a:p>
            <a:pPr marL="628650"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возмещения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произведенных расходов (части расходов) при представлении документов, подтверждающих фактически произведенные расходы, если это предусмотрено условиями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Г(М)К, договоров (соглашений), контрактов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(договоров);</a:t>
            </a:r>
          </a:p>
          <a:p>
            <a:pPr marL="628650" lvl="0" algn="just">
              <a:lnSpc>
                <a:spcPct val="110000"/>
              </a:lnSpc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оплаты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услуг связи,  коммунальных услуг, э/энергии, гостиничных услуг, перевозки грузов и пассажиров, авиационных и ж/д билетов, подписки, в целях аренды, осуществления работ по переносу (переустройству, присоединению) инженерных сетей, в целях проведения гос. экспертизы проектной документации, осуществление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страхования.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79010BF-88F0-4523-AAEE-A1870248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48" y="8856"/>
            <a:ext cx="14977664" cy="160030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Segoe UI Light" pitchFamily="34" charset="0"/>
              </a:rPr>
              <a:t>Нормативные правовые акты, регулирующие казначейское сопровождение в 2023 году</a:t>
            </a:r>
            <a:endParaRPr lang="ru-RU" sz="4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712" y="2177480"/>
            <a:ext cx="23402600" cy="12372612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Глава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24.4 «Казначейское сопровождение» Бюджетного кодекса Российской Федерации</a:t>
            </a:r>
          </a:p>
          <a:p>
            <a:pPr lvl="0"/>
            <a:endParaRPr lang="ru-RU" sz="3200" dirty="0">
              <a:solidFill>
                <a:schemeClr val="tx1"/>
              </a:solidFill>
              <a:latin typeface="Segoe UI Light" pitchFamily="34" charset="0"/>
              <a:ea typeface="+mj-ea"/>
              <a:cs typeface="Arial"/>
            </a:endParaRPr>
          </a:p>
          <a:p>
            <a:pPr lvl="0"/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Статья 5 Федерального закона от 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5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декабря 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2022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г. № 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466-ФЗ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«Особенности использования средств, предоставляемых отдельным юридическим лицам и индивидуальным предпринимателям, в 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2023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году»</a:t>
            </a:r>
          </a:p>
          <a:p>
            <a:pPr algn="ctr"/>
            <a:endParaRPr lang="ru-RU" sz="3200" dirty="0" smtClean="0">
              <a:solidFill>
                <a:schemeClr val="tx1"/>
              </a:solidFill>
              <a:latin typeface="Segoe UI Light" pitchFamily="34" charset="0"/>
              <a:ea typeface="+mj-ea"/>
              <a:cs typeface="Arial"/>
            </a:endParaRPr>
          </a:p>
          <a:p>
            <a:pPr algn="ctr"/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Постановления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Правительства Российской Федерации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:</a:t>
            </a:r>
          </a:p>
          <a:p>
            <a:pPr algn="ctr"/>
            <a:endParaRPr lang="ru-RU" sz="3600" dirty="0">
              <a:solidFill>
                <a:srgbClr val="125194"/>
              </a:solidFill>
              <a:latin typeface="Segoe UI Light" pitchFamily="34" charset="0"/>
              <a:ea typeface="+mj-ea"/>
              <a:cs typeface="Arial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24 ноября 2021 г. № 2024 «О правилах казначейского сопровождения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1 декабря 2021 г. № 2155 «Об утверждении общих требований к порядку осуществления финансовыми органами субъектов Российской Федерации (муниципальных образований) казначейского сопровождения средств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от 25 декабря 2021 г. № 2479 </a:t>
            </a:r>
            <a:r>
              <a:rPr lang="ru-RU" sz="3200" b="0" dirty="0" smtClean="0"/>
              <a:t>«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Об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утверждении Правил выдачи (перевода, отзыва) казначейского обеспечения обязательств и сроков проведения органами Федерального казначейства операций с казначейским обеспечением 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обязательств»;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от 26 марта 2022 г. № 481 «Об утверждении Правил выдачи (перевода, отзыва) казначейского обеспечения обязательств и сроков проведения операций с казначейским обеспечением обязательств при банковском сопровождении и внесении изменения в Правила выдачи (перевода, отзыва) казначейского обеспечения обязательств и сроков проведения органами Федерального казначейства операций с казначейским обеспечением обязательств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».</a:t>
            </a:r>
            <a:endParaRPr lang="ru-RU" sz="3200" dirty="0">
              <a:solidFill>
                <a:schemeClr val="tx1"/>
              </a:solidFill>
              <a:latin typeface="Segoe UI Light" pitchFamily="34" charset="0"/>
            </a:endParaRPr>
          </a:p>
          <a:p>
            <a:pPr algn="just"/>
            <a:endParaRPr lang="ru-RU" sz="3200" dirty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tx1"/>
              </a:solidFill>
              <a:latin typeface="Segoe UI Light" pitchFamily="34" charset="0"/>
            </a:endParaRPr>
          </a:p>
          <a:p>
            <a:pPr algn="just"/>
            <a:endParaRPr lang="ru-RU" sz="32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5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243357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20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1521" y="417474"/>
            <a:ext cx="1598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Условия ведения и использования лицевого счета 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режим лицевого счета)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709" y="1644765"/>
            <a:ext cx="23402600" cy="1363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3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запрете осуществления операций на лицевом счете, об отказе в осуществлении операций на лицевом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счете,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 также о приостановлении операций на лицевом счете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порядке при осуществлении бюджетного мониторинга,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предусмотренном Правительством Российской Федерации</a:t>
            </a:r>
            <a:r>
              <a:rPr lang="ru-RU" sz="3600" b="0" dirty="0"/>
              <a:t>;</a:t>
            </a:r>
          </a:p>
          <a:p>
            <a:pPr algn="just"/>
            <a:endParaRPr lang="ru-RU" sz="3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осуществлении санкционирования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расходов в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соответствии с представляемыми участниками казначейского сопровождения в ТОФК сведениями об операциях с целевыми средствами, содержащими  том числе информацию об источниках поступления целевых средств и направлениях расходования целевых средств, соответствующих результатам, определенным при предоставлении целевых средств;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проведении операций с целевыми средствами, отраженными на лицевых счетах, после осуществления ТОФК санкционирования операций в соответствии с порядком санкционирования на основании документов, подтверждающих возникновение денежных обязательств участников казначейского сопровождения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осуществлении операций по зачислению и списанию целевых средств с лицевых счетов при указании в распоряжениях о совершении казначейских платежей, Г(М)К, договоре (соглашении), контракте (договоре), а также в документах-основаниях идентификатора Г(М)К, договора (соглашения);</a:t>
            </a:r>
          </a:p>
          <a:p>
            <a:pPr algn="just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ведении в соответствии с порядком, установленным Минфином России, учета доходов, затрат, произведенных в целях достижения результатов, установленных при предоставлении целевых средств по каждом Г(М)К, договору (соглашению), контракту (договору);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  <a:hlinkClick r:id="rId4"/>
            </a:endParaRPr>
          </a:p>
          <a:p>
            <a:pPr algn="just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06820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21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1521" y="417474"/>
            <a:ext cx="1598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Условия ведения и использования лицевого счета 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режим лицевого счета)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696" y="1693830"/>
            <a:ext cx="23402600" cy="1258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возврате на лицевые счета целевых средств, размещенных на депозитах, а также в иные финансовые инструменты, включая средства, полученные от их размещения, не позднее 25 декабря текущего финансового года в случае, если возможность такого размещения установлена: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в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отношении средств, предоставляемых из федерального бюджета, - федеральными законами или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нормативными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правовыми актами Правительства Российской Федерации;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- в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отношении средств, предоставляемых из бюджетов субъектов Российской Федерации (местных бюджетов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), законами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субъектов Российской Федерации (муниципальными правовыми актами представительных органов муниципальных образований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перечислении целевых средств на счета, открытые участнику казначейского сопровождения в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банке,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оплате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обязательств, предусмотренных подпунктом 3 пункта 3 статьи 242.23 БК РФ,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 также обязательств по накладным расходам, связанным с исполнением Г(М)К, договора (соглашения), контракта (договора), в соответствии с порядком санкционирования;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особенностях проведения операций по зачислению и списанию целевых средств при применении казначейского обеспечения обязательств.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" b="-1"/>
          <a:stretch/>
        </p:blipFill>
        <p:spPr>
          <a:xfrm>
            <a:off x="12039481" y="-20141"/>
            <a:ext cx="12337573" cy="13731527"/>
          </a:xfrm>
          <a:prstGeom prst="rect">
            <a:avLst/>
          </a:prstGeom>
          <a:solidFill>
            <a:schemeClr val="bg1">
              <a:alpha val="23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0" y="6101626"/>
            <a:ext cx="1203948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8115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79010BF-88F0-4523-AAEE-A1870248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632" y="8856"/>
            <a:ext cx="14833648" cy="160030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Segoe UI Light" pitchFamily="34" charset="0"/>
              </a:rPr>
              <a:t>Нормативные правовые акты, регулирующие казначейское сопровождение в 2023 году</a:t>
            </a:r>
            <a:endParaRPr lang="ru-RU" sz="4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704" y="1961456"/>
            <a:ext cx="23186576" cy="12003280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itchFamily="34" charset="0"/>
                <a:cs typeface="Arial"/>
              </a:rPr>
              <a:t>Приказы </a:t>
            </a:r>
            <a:r>
              <a:rPr lang="ru-RU" sz="4000" dirty="0">
                <a:solidFill>
                  <a:srgbClr val="125194"/>
                </a:solidFill>
                <a:latin typeface="Segoe UI Light" pitchFamily="34" charset="0"/>
                <a:cs typeface="Arial"/>
              </a:rPr>
              <a:t>Министерства финансов Российской Федерации</a:t>
            </a:r>
            <a:r>
              <a:rPr lang="ru-RU" sz="4000" dirty="0" smtClean="0">
                <a:solidFill>
                  <a:srgbClr val="125194"/>
                </a:solidFill>
                <a:latin typeface="Segoe UI Light" pitchFamily="34" charset="0"/>
                <a:cs typeface="Arial"/>
              </a:rPr>
              <a:t>:</a:t>
            </a:r>
          </a:p>
          <a:p>
            <a:endParaRPr lang="ru-RU" sz="4000" dirty="0">
              <a:solidFill>
                <a:srgbClr val="125194"/>
              </a:solidFill>
              <a:latin typeface="Segoe UI Light" pitchFamily="34" charset="0"/>
              <a:cs typeface="Arial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1 декабря 2021 г. № 203н «Об утверждении Порядка формирования и ведения классификатора признаков финансовых нарушений участников казначейского сопровождения</a:t>
            </a: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2 декабря 2021 г. № 205н «Об утверждении порядка формирования идентификатора государственного контракта, договора (соглашения) при казначейском сопровождении средств</a:t>
            </a: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10 декабря г. </a:t>
            </a: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№ 210н 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«О порядке ведения учета доходов, затрат, произведенных участниками казначейского сопровождения в целях достижения результатов, установленных при предоставлении целевых средств, по каждому государственному (муниципальному) контракту, договору (соглашению), контракту (договору</a:t>
            </a: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)»;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17 декабря 2021 г. № 214н «Об утверждении Порядка осуществления территориальными органами Федерального казначейства санкционирования операций со средствами участников казначейского сопровождения</a:t>
            </a: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от 22 декабря 2020 г.  № 316н 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«Об утверждении Порядка осуществления казначейского обеспечения обязательств при казначейском сопровождении целевых средств в соответствии с Федеральным законом </a:t>
            </a:r>
            <a:r>
              <a:rPr lang="ru-RU" sz="3600" dirty="0" smtClean="0">
                <a:solidFill>
                  <a:schemeClr val="tx1"/>
                </a:solidFill>
                <a:latin typeface="Segoe UI Light" pitchFamily="34" charset="0"/>
              </a:rPr>
              <a:t>«</a:t>
            </a:r>
            <a:r>
              <a:rPr lang="ru-RU" sz="3600" dirty="0">
                <a:solidFill>
                  <a:schemeClr val="tx1"/>
                </a:solidFill>
                <a:latin typeface="Segoe UI Light" pitchFamily="34" charset="0"/>
              </a:rPr>
              <a:t>О федеральном бюджете на 2021 год и на плановый период 2022 и 2023 годов»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7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79010BF-88F0-4523-AAEE-A1870248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632" y="8856"/>
            <a:ext cx="15121680" cy="160030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Segoe UI Light" pitchFamily="34" charset="0"/>
              </a:rPr>
              <a:t>Нормативные правовые акты, регулирующие казначейское сопровождение </a:t>
            </a:r>
            <a:r>
              <a:rPr lang="ru-RU" sz="4000" dirty="0" smtClean="0">
                <a:solidFill>
                  <a:schemeClr val="tx1"/>
                </a:solidFill>
                <a:latin typeface="Segoe UI Light" pitchFamily="34" charset="0"/>
              </a:rPr>
              <a:t>в 2023 </a:t>
            </a:r>
            <a:r>
              <a:rPr lang="ru-RU" sz="4000" dirty="0" smtClean="0">
                <a:solidFill>
                  <a:schemeClr val="tx1"/>
                </a:solidFill>
                <a:latin typeface="Segoe UI Light" pitchFamily="34" charset="0"/>
              </a:rPr>
              <a:t>году</a:t>
            </a:r>
            <a:endParaRPr lang="ru-RU" sz="4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688" y="1961456"/>
            <a:ext cx="23402600" cy="11141506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ctr"/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Приказы </a:t>
            </a:r>
            <a:r>
              <a:rPr lang="ru-RU" sz="3600" dirty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Федерального казначейства</a:t>
            </a:r>
            <a:r>
              <a:rPr lang="ru-RU" sz="3600" dirty="0" smtClean="0">
                <a:solidFill>
                  <a:srgbClr val="125194"/>
                </a:solidFill>
                <a:latin typeface="Segoe UI Light" pitchFamily="34" charset="0"/>
                <a:ea typeface="+mj-ea"/>
                <a:cs typeface="Arial"/>
              </a:rPr>
              <a:t>:</a:t>
            </a:r>
            <a:endParaRPr lang="ru-RU" sz="3600" dirty="0">
              <a:solidFill>
                <a:srgbClr val="125194"/>
              </a:solidFill>
              <a:latin typeface="Segoe UI Light" pitchFamily="34" charset="0"/>
              <a:ea typeface="+mj-ea"/>
              <a:cs typeface="Arial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15 декабря 2021 г. № 40н «Об утверждении Порядка казначейского обслуживания операций со средствами участников казначейского сопровождения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22 декабря 2021 г. № 41н «Об информировании Федеральным казначейством Центрального банка Российской 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Федерации о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совершении казначейских платежей при казначейском сопровождении»; </a:t>
            </a:r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just"/>
            <a:endParaRPr lang="ru-RU" sz="3200" dirty="0">
              <a:solidFill>
                <a:schemeClr val="tx1"/>
              </a:solidFill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22 декабря 2021 г. № 42н «Об утверждении Порядка осуществления операций по перечислению территориальными органами Федерального казначейства субсидий участникам казначейского сопровождения с лицевых счетов для учета 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операций по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переданным полномочиям получателя бюджетных средств при казначейском сопровождении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22 декабря 2021 г. № 43н «Об осуществлении территориальными органами Федерального казначейства проверок при осуществлении расширенного казначейского сопровождения»;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от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22 декабря 2021 г. № 44н «Об утверждении Порядка открытия лицевых счетов территориальными органами Федерального казначейства участникам казначейского сопровождения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»;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т 22 февраля 2022 г.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№ 8н 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«Об </a:t>
            </a:r>
            <a:r>
              <a:rPr lang="ru-RU" sz="3200" dirty="0">
                <a:solidFill>
                  <a:schemeClr val="tx1"/>
                </a:solidFill>
                <a:latin typeface="Segoe UI Light" pitchFamily="34" charset="0"/>
              </a:rPr>
              <a:t>утверждении форм казначейского обеспечения обязательств, заявления на выдачу (перевод, отзыв), заявления на исполнение, а также порядка их заполнения и порядка взаимодействия и обмена информацией при выдаче (переводе, отзыве) и иных операциях с казначейским обеспечением обязательств между территориальным органом Федерального казначейства, получателем бюджетных средств, получателем казначейского обеспечения </a:t>
            </a:r>
            <a:r>
              <a:rPr lang="ru-RU" sz="3200" dirty="0" smtClean="0">
                <a:solidFill>
                  <a:schemeClr val="tx1"/>
                </a:solidFill>
                <a:latin typeface="Segoe UI Light" pitchFamily="34" charset="0"/>
              </a:rPr>
              <a:t>обязательств».</a:t>
            </a:r>
            <a:endParaRPr lang="ru-RU" sz="3200" dirty="0">
              <a:solidFill>
                <a:schemeClr val="tx1"/>
              </a:solidFill>
              <a:latin typeface="Segoe UI Light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7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384" y="32575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Бюджетный кодекс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9600" y="2184400"/>
            <a:ext cx="23368000" cy="89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61981" indent="-761981" algn="l">
              <a:buFont typeface="Wingdings" panose="05000000000000000000" pitchFamily="2" charset="2"/>
              <a:buChar char="ü"/>
            </a:pPr>
            <a:endParaRPr lang="ru-RU" sz="4000" dirty="0" smtClean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Федеральный закон </a:t>
            </a: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от 01.07.2021 № 244-ФЗ</a:t>
            </a:r>
          </a:p>
          <a:p>
            <a:pPr>
              <a:buNone/>
            </a:pP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«О внесении изменений в Бюджетный кодекс Российской Федерации и </a:t>
            </a: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о приостановлении действия пункта 4 статьи 242.17 </a:t>
            </a: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Бюджетного кодекса Российской Федерации»</a:t>
            </a:r>
          </a:p>
          <a:p>
            <a:pPr>
              <a:buNone/>
            </a:pP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Вступил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в силу –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 1 января 2022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года</a:t>
            </a:r>
          </a:p>
          <a:p>
            <a:pPr>
              <a:buNone/>
            </a:pPr>
            <a:endParaRPr lang="ru-RU" sz="40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>
                <a:solidFill>
                  <a:srgbClr val="125194"/>
                </a:solidFill>
                <a:latin typeface="Segoe UI Light" pitchFamily="34" charset="0"/>
                <a:cs typeface="Arial"/>
              </a:rPr>
              <a:t>Глава 24.4 «Казначейское сопровождение» Бюджетного кодекса Российской Федерации</a:t>
            </a:r>
          </a:p>
          <a:p>
            <a:pPr>
              <a:buNone/>
            </a:pPr>
            <a:endParaRPr lang="ru-RU" sz="40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86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Статья 6 «Понятия и термины» Бюджетного кодекса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08010" y="2788960"/>
            <a:ext cx="23368000" cy="93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участник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казначейского сопровождения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–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юридическое лицо, индивидуальный предприниматель, физическое лицо – производитель товаров, работ, услуг, получающие средства, определенные в соответствии со статьями 242.25 – 242.26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Бюджетного кодекса РФ,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использование которых осуществляется после подтверждения на соответствие условиям и (или) целям, установленным при предоставлении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средств;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к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азначейское сопровождение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–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проведение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Федеральным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казначейством (финансовыми органами субъектов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Российской Федерации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(муниципальных образований)  операций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 денежными средствами участника казначейского сопровождения;</a:t>
            </a: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4000" dirty="0" smtClean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бюджетный мониторинг в системе казначейских платежей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– деятельность Федерального казначейства по своевременному предупреждению и предотвращению финансовых нарушений участников системы казначейских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платежей.</a:t>
            </a: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algn="l">
              <a:buNone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6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483752" y="1828228"/>
            <a:ext cx="23560872" cy="140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4000" dirty="0" smtClean="0">
                <a:solidFill>
                  <a:srgbClr val="125194"/>
                </a:solidFill>
                <a:latin typeface="Segoe UI Light" pitchFamily="34" charset="0"/>
              </a:rPr>
              <a:t>Федеральный бюджет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>
                <a:latin typeface="Segoe UI Light" pitchFamily="34" charset="0"/>
              </a:rPr>
              <a:t>Часть </a:t>
            </a:r>
            <a:r>
              <a:rPr lang="ru-RU" sz="3600" dirty="0">
                <a:latin typeface="Segoe UI Light" pitchFamily="34" charset="0"/>
              </a:rPr>
              <a:t>2 статьи 5 Федерального закона от </a:t>
            </a:r>
            <a:r>
              <a:rPr lang="ru-RU" sz="3600" dirty="0" smtClean="0">
                <a:latin typeface="Segoe UI Light" pitchFamily="34" charset="0"/>
              </a:rPr>
              <a:t>5 </a:t>
            </a:r>
            <a:r>
              <a:rPr lang="ru-RU" sz="3600" dirty="0">
                <a:latin typeface="Segoe UI Light" pitchFamily="34" charset="0"/>
              </a:rPr>
              <a:t>декабря </a:t>
            </a:r>
            <a:r>
              <a:rPr lang="ru-RU" sz="3600" dirty="0" smtClean="0">
                <a:latin typeface="Segoe UI Light" pitchFamily="34" charset="0"/>
              </a:rPr>
              <a:t>2022 </a:t>
            </a:r>
            <a:r>
              <a:rPr lang="ru-RU" sz="3600" dirty="0">
                <a:latin typeface="Segoe UI Light" pitchFamily="34" charset="0"/>
              </a:rPr>
              <a:t>г. № </a:t>
            </a:r>
            <a:r>
              <a:rPr lang="ru-RU" sz="3600" dirty="0" smtClean="0">
                <a:latin typeface="Segoe UI Light" pitchFamily="34" charset="0"/>
              </a:rPr>
              <a:t>466-ФЗ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«О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федеральном бюджете на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 и на плановый период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2025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годов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r>
              <a:rPr lang="ru-RU" sz="3600" dirty="0" smtClean="0">
                <a:latin typeface="Segoe UI Light" pitchFamily="34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endParaRPr lang="ru-RU" sz="3400" dirty="0"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субсидии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 юридическим лицам </a:t>
            </a:r>
            <a:r>
              <a:rPr lang="ru-RU" sz="34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 Medium"/>
              </a:rPr>
              <a:t>(</a:t>
            </a:r>
            <a:r>
              <a:rPr lang="ru-RU" sz="3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36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исключением субсидий федеральным бюджетным и автономным </a:t>
            </a:r>
            <a:r>
              <a:rPr lang="ru-RU" sz="3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учреждениям</a:t>
            </a:r>
            <a:r>
              <a:rPr lang="ru-RU" sz="3600" b="0" dirty="0" smtClean="0"/>
              <a:t>)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и </a:t>
            </a:r>
            <a:r>
              <a:rPr lang="ru-RU" sz="34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бюджетные инвестиции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юридическим лицам;</a:t>
            </a:r>
          </a:p>
          <a:p>
            <a:pPr algn="l">
              <a:spcBef>
                <a:spcPts val="0"/>
              </a:spcBef>
              <a:buNone/>
            </a:pPr>
            <a:endParaRPr lang="ru-RU" sz="34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взносы в уставные (складочные) капиталы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юридических лиц (дочерних обществ юридических лиц), вклады в имущество юридических лиц (дочерних обществ юридических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лиц);</a:t>
            </a:r>
          </a:p>
          <a:p>
            <a:pPr algn="l">
              <a:spcBef>
                <a:spcPts val="0"/>
              </a:spcBef>
              <a:buNone/>
            </a:pPr>
            <a:endParaRPr lang="ru-RU" sz="34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125194"/>
                </a:solidFill>
                <a:latin typeface="Segoe UI Light" pitchFamily="34" charset="0"/>
              </a:rPr>
              <a:t>авансовые </a:t>
            </a:r>
            <a:r>
              <a:rPr lang="ru-RU" sz="3400" dirty="0">
                <a:solidFill>
                  <a:srgbClr val="125194"/>
                </a:solidFill>
                <a:latin typeface="Segoe UI Light" pitchFamily="34" charset="0"/>
              </a:rPr>
              <a:t>платежи </a:t>
            </a:r>
            <a:r>
              <a:rPr lang="ru-RU" sz="3400" dirty="0">
                <a:latin typeface="Segoe UI Light" pitchFamily="34" charset="0"/>
              </a:rPr>
              <a:t>по контрактам (договорам) о поставке товаров, выполнении работ, оказании услуг, заключаемым получателями </a:t>
            </a:r>
            <a:r>
              <a:rPr lang="ru-RU" sz="3400" dirty="0" smtClean="0">
                <a:latin typeface="Segoe UI Light" pitchFamily="34" charset="0"/>
              </a:rPr>
              <a:t>указанных субсидий </a:t>
            </a:r>
            <a:r>
              <a:rPr lang="ru-RU" sz="3400" dirty="0">
                <a:latin typeface="Segoe UI Light" pitchFamily="34" charset="0"/>
              </a:rPr>
              <a:t>и бюджетных инвестиций, </a:t>
            </a:r>
            <a:r>
              <a:rPr lang="ru-RU" sz="3400" dirty="0" smtClean="0">
                <a:latin typeface="Segoe UI Light" pitchFamily="34" charset="0"/>
              </a:rPr>
              <a:t>а </a:t>
            </a:r>
            <a:r>
              <a:rPr lang="ru-RU" sz="3400" dirty="0">
                <a:latin typeface="Segoe UI Light" pitchFamily="34" charset="0"/>
              </a:rPr>
              <a:t>также получателями взносов (</a:t>
            </a:r>
            <a:r>
              <a:rPr lang="ru-RU" sz="3400" dirty="0" smtClean="0">
                <a:latin typeface="Segoe UI Light" pitchFamily="34" charset="0"/>
              </a:rPr>
              <a:t>вкладов) с </a:t>
            </a:r>
            <a:r>
              <a:rPr lang="ru-RU" sz="3400" dirty="0">
                <a:latin typeface="Segoe UI Light" pitchFamily="34" charset="0"/>
              </a:rPr>
              <a:t>исполнителями по контрактам (договорам), источником финансового обеспечения которых являются такие субсидии, бюджетные инвестиции и взносы (вклады</a:t>
            </a:r>
            <a:r>
              <a:rPr lang="ru-RU" sz="3400" dirty="0" smtClean="0">
                <a:latin typeface="Segoe UI Light" pitchFamily="34" charset="0"/>
              </a:rPr>
              <a:t>);</a:t>
            </a:r>
          </a:p>
          <a:p>
            <a:pPr algn="just">
              <a:spcBef>
                <a:spcPts val="0"/>
              </a:spcBef>
              <a:buNone/>
            </a:pPr>
            <a:endParaRPr lang="ru-RU" sz="3400" dirty="0">
              <a:latin typeface="Segoe UI Light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авансовые платежи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по ГК о поставке товаров, выполнении работ, оказании услуг, заключаемым на сумму 100 000,0 тыс. рублей и более, а также авансовые платежи по контрактам (договорам), заключаемым в целях исполнения указанных ГК</a:t>
            </a: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endParaRPr lang="ru-RU" sz="3400" dirty="0"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</a:rPr>
              <a:t>авансовые платежи </a:t>
            </a:r>
            <a:r>
              <a:rPr lang="ru-RU" sz="3600" dirty="0">
                <a:latin typeface="Segoe UI Light" panose="020B0502040204020203" pitchFamily="34" charset="0"/>
              </a:rPr>
              <a:t>по контрактам (договорам) о поставке товаров, выполнении работ, оказании услуг, заключаемым на сумму 100 000,0 тыс. рублей и более федеральными бюджетными и автономными </a:t>
            </a:r>
            <a:r>
              <a:rPr lang="ru-RU" sz="3600" dirty="0" smtClean="0">
                <a:latin typeface="Segoe UI Light" panose="020B0502040204020203" pitchFamily="34" charset="0"/>
              </a:rPr>
              <a:t>учреждениями;</a:t>
            </a:r>
            <a:endParaRPr lang="ru-RU" sz="3600" dirty="0">
              <a:latin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3400" dirty="0">
              <a:latin typeface="Segoe UI Light" panose="020B0502040204020203" pitchFamily="34" charset="0"/>
              <a:cs typeface="Segoe UI Light" panose="020B0502040204020203" pitchFamily="34" charset="0"/>
              <a:sym typeface="Helvetica Neue Medium"/>
            </a:endParaRPr>
          </a:p>
          <a:p>
            <a:pPr algn="just">
              <a:buNone/>
            </a:pPr>
            <a:endParaRPr lang="ru-RU" sz="3400" dirty="0" smtClean="0">
              <a:latin typeface="Segoe UI Light" pitchFamily="34" charset="0"/>
            </a:endParaRPr>
          </a:p>
          <a:p>
            <a:pPr algn="just">
              <a:buNone/>
            </a:pPr>
            <a:endParaRPr lang="ru-RU" sz="3400" dirty="0" smtClean="0">
              <a:solidFill>
                <a:srgbClr val="FF0000"/>
              </a:solidFill>
              <a:latin typeface="Segoe UI Light" pitchFamily="34" charset="0"/>
            </a:endParaRPr>
          </a:p>
          <a:p>
            <a:pPr algn="just">
              <a:buNone/>
            </a:pPr>
            <a:r>
              <a:rPr lang="ru-RU" sz="3600" dirty="0"/>
              <a:t>		</a:t>
            </a:r>
            <a:endParaRPr lang="ru-RU" sz="3400" b="0" dirty="0">
              <a:latin typeface="Segoe UI Light" pitchFamily="34" charset="0"/>
              <a:hlinkClick r:id="rId3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7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23448" y="480562"/>
            <a:ext cx="171605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242.25. «Средства, подлежащие казначейскому сопровождению…»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483752" y="1828228"/>
            <a:ext cx="23560872" cy="1026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endParaRPr lang="ru-RU" sz="3400" dirty="0" smtClean="0">
              <a:solidFill>
                <a:srgbClr val="125194"/>
              </a:solidFill>
              <a:latin typeface="Segoe UI Light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125194"/>
                </a:solidFill>
                <a:latin typeface="Segoe UI Light" pitchFamily="34" charset="0"/>
              </a:rPr>
              <a:t>Федеральный бюджет</a:t>
            </a:r>
          </a:p>
          <a:p>
            <a:pPr>
              <a:buNone/>
            </a:pPr>
            <a:r>
              <a:rPr lang="ru-RU" sz="3400" dirty="0" smtClean="0">
                <a:latin typeface="Segoe UI Light" pitchFamily="34" charset="0"/>
              </a:rPr>
              <a:t>Часть </a:t>
            </a:r>
            <a:r>
              <a:rPr lang="ru-RU" sz="3400" dirty="0">
                <a:latin typeface="Segoe UI Light" pitchFamily="34" charset="0"/>
              </a:rPr>
              <a:t>2 статьи 5 Федерального закона от </a:t>
            </a:r>
            <a:r>
              <a:rPr lang="ru-RU" sz="3400" dirty="0" smtClean="0">
                <a:latin typeface="Segoe UI Light" pitchFamily="34" charset="0"/>
              </a:rPr>
              <a:t>5 </a:t>
            </a:r>
            <a:r>
              <a:rPr lang="ru-RU" sz="3400" dirty="0">
                <a:latin typeface="Segoe UI Light" pitchFamily="34" charset="0"/>
              </a:rPr>
              <a:t>декабря </a:t>
            </a:r>
            <a:r>
              <a:rPr lang="ru-RU" sz="3400" dirty="0" smtClean="0">
                <a:latin typeface="Segoe UI Light" pitchFamily="34" charset="0"/>
              </a:rPr>
              <a:t>2022 </a:t>
            </a:r>
            <a:r>
              <a:rPr lang="ru-RU" sz="3400" dirty="0">
                <a:latin typeface="Segoe UI Light" pitchFamily="34" charset="0"/>
              </a:rPr>
              <a:t>г. № </a:t>
            </a:r>
            <a:r>
              <a:rPr lang="ru-RU" sz="3400" dirty="0" smtClean="0">
                <a:latin typeface="Segoe UI Light" pitchFamily="34" charset="0"/>
              </a:rPr>
              <a:t>466-ФЗ</a:t>
            </a:r>
          </a:p>
          <a:p>
            <a:pPr>
              <a:buNone/>
            </a:pP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«О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федеральном бюджете на </a:t>
            </a: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 и на плановый период </a:t>
            </a: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2025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годов</a:t>
            </a: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r>
              <a:rPr lang="ru-RU" sz="3400" dirty="0" smtClean="0">
                <a:latin typeface="Segoe UI Light" pitchFamily="34" charset="0"/>
              </a:rPr>
              <a:t>:</a:t>
            </a:r>
          </a:p>
          <a:p>
            <a:pPr>
              <a:buNone/>
            </a:pPr>
            <a:endParaRPr lang="ru-RU" sz="3400" dirty="0">
              <a:latin typeface="Segoe UI Light" pitchFamily="34" charset="0"/>
            </a:endParaRPr>
          </a:p>
          <a:p>
            <a:pPr algn="l">
              <a:buNone/>
            </a:pPr>
            <a:endParaRPr lang="ru-RU" sz="34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авансовые платежи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услуг, заключаемым исполнителями и соисполнителями в рамках исполнения </a:t>
            </a:r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указанных ГК, договоров (соглашений), контрактов (договоров);</a:t>
            </a:r>
            <a:endParaRPr lang="ru-RU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buNone/>
            </a:pPr>
            <a:endParaRPr lang="ru-RU" sz="34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расчеты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 по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ГК,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заключаемым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 единственными поставщиками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на сумму более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3 000,0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тыс. рублей, а также расчеты по контрактам (договорам), заключаемым в целях исполнения указанных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ГК на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сумму более 3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 000,0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тыс. рублей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34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расчеты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по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ГК,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заключаемым в целях реализации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ГОЗ на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сумму более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3 000,0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тыс. рублей, а также расчеты по контрактам (договорам), заключаемым в рамках исполнения указанных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ГК на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сумму более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3 000,0 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тыс. рублей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;</a:t>
            </a:r>
          </a:p>
          <a:p>
            <a:pPr algn="l">
              <a:buNone/>
            </a:pPr>
            <a:endParaRPr lang="ru-RU" sz="34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средства</a:t>
            </a:r>
            <a:r>
              <a:rPr lang="ru-RU" sz="3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, получаемые юридическими лицами и индивидуальными предпринимателями, в случаях, установленных Правительством Российской </a:t>
            </a:r>
            <a:r>
              <a:rPr lang="ru-RU" sz="34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Федерации.</a:t>
            </a:r>
            <a:endParaRPr lang="ru-RU" sz="34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8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23448" y="480562"/>
            <a:ext cx="171605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242.25. «Средства, подлежащие казначейскому сопровождению…»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9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66" y="1867319"/>
            <a:ext cx="23157880" cy="1118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Часть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статьи 5 Федерального закона от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2022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466-ФЗ 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федеральном бюджете на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 и на плановый период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2025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годов»</a:t>
            </a:r>
          </a:p>
          <a:p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Источник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финансового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обеспечения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межбюджетные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трансферты, имеющие целевое назначение, предоставляемые из федерального бюджета бюджету субъекта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софинансирование капитальных вложений в объекты капитального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строительства:</a:t>
            </a:r>
            <a:endParaRPr lang="ru-RU" sz="36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 о поставке товаров, выполнении работ, оказании услуг, заключаемым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сумму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100 000,0 тыс. рублей и более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для обеспечения государственных нужд субъекта Российской Федерации (муниципальных нужд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услуг, заключаемым на сумму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100 000,0 тыс. рублей и более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бюджетными и автономными  учреждениями субъекта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(муниципальными бюджетными и автономными учреждениями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 (за исключением субсидий бюджетным и автономным учреждениям субъекта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муниципальным бюджетным и автономным учреждениям),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инвестиции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лицам, предоставляемых в соответствии со статьей 80 Бюджетного кодекса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  <a:endParaRPr lang="ru-RU" sz="36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финансовое обеспечение затрат в соответствии с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концессионными соглашениями и соглашениями о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ГЧП (МЧП), бюджетные инвестиции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соответствии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концессионными соглашениями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предоставляемых из бюджета субъекта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(МБ);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также 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 на сумму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3 000,0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тыс. 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рублей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7776" y="5425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23448" y="480562"/>
            <a:ext cx="171605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242.25. «Средства, подлежащие казначейскому сопровождению…»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_2015_16x9_PTSerif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Карпенко ВМ (Самара 2021) (2) (1)</Template>
  <TotalTime>5297</TotalTime>
  <Words>2969</Words>
  <Application>Microsoft Office PowerPoint</Application>
  <PresentationFormat>Произвольный</PresentationFormat>
  <Paragraphs>266</Paragraphs>
  <Slides>22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White</vt:lpstr>
      <vt:lpstr>Шаблон_2015_16x9_PTSerif</vt:lpstr>
      <vt:lpstr>Презентация PowerPoint</vt:lpstr>
      <vt:lpstr>Нормативные правовые акты, регулирующие казначейское сопровождение в 2023 году</vt:lpstr>
      <vt:lpstr>Нормативные правовые акты, регулирующие казначейское сопровождение в 2023 году</vt:lpstr>
      <vt:lpstr>Нормативные правовые акты, регулирующие казначейское сопровождение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S9500SCCM01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Доценко Наталья Ивановна</dc:creator>
  <cp:lastModifiedBy>Гнып Елена Владимировна</cp:lastModifiedBy>
  <cp:revision>198</cp:revision>
  <cp:lastPrinted>2022-11-22T15:24:14Z</cp:lastPrinted>
  <dcterms:created xsi:type="dcterms:W3CDTF">2021-10-05T09:31:18Z</dcterms:created>
  <dcterms:modified xsi:type="dcterms:W3CDTF">2023-01-26T08:43:22Z</dcterms:modified>
</cp:coreProperties>
</file>