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66" r:id="rId2"/>
    <p:sldId id="270" r:id="rId3"/>
    <p:sldId id="277" r:id="rId4"/>
    <p:sldId id="264" r:id="rId5"/>
    <p:sldId id="257" r:id="rId6"/>
    <p:sldId id="259" r:id="rId7"/>
    <p:sldId id="274" r:id="rId8"/>
    <p:sldId id="278" r:id="rId9"/>
    <p:sldId id="273" r:id="rId10"/>
  </p:sldIdLst>
  <p:sldSz cx="12192000" cy="6858000"/>
  <p:notesSz cx="6797675" cy="9928225"/>
  <p:embeddedFontLst>
    <p:embeddedFont>
      <p:font typeface="Bebas Neue Book" panose="00000500000000000000" charset="-52"/>
      <p:regular r:id="rId11"/>
    </p:embeddedFont>
    <p:embeddedFont>
      <p:font typeface="Bebas Neue Bold" panose="020B0604020202020204" charset="-52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Bebas Neue Thin" panose="020B0604020202020204" charset="-52"/>
      <p:regular r:id="rId17"/>
    </p:embeddedFont>
    <p:embeddedFont>
      <p:font typeface="Bebas Neue Light" panose="020B0604020202020204" charset="-52"/>
      <p:regular r:id="rId18"/>
    </p:embeddedFont>
    <p:embeddedFont>
      <p:font typeface="Bebas Neue Regular" panose="00000500000000000000" charset="-52"/>
      <p:regular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27"/>
  </p:normalViewPr>
  <p:slideViewPr>
    <p:cSldViewPr snapToGrid="0" snapToObjects="1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840781-7194-C548-8AAE-BA7EA570C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D0E841D-30E1-BB45-A167-5DFDA8B8A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6246FCD-0A0B-C648-87CF-A6C846DF5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50C3314-52E0-4744-A9EB-BFC3D4A67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553FF1-DF6A-7242-A854-FD283E2C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754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50CD67-2477-3645-A61E-5B787AA61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FD9BED4-782E-C145-9F42-678DACE3A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C85D038-0AC8-4E40-ACE6-1719DDFA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38E195-E61D-4E4C-9A20-8358A938E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014FF00-0228-9543-8230-9BA48BD9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16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7540D6-3174-694A-A491-EDAD14316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666E0CA-94E9-1C46-8E85-3A30749BC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1E038E-29EB-1D42-82C5-A794D6EE7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6CBE286-9463-9144-8110-3426A901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8427821-E9DF-A34F-AE30-6B1825C30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88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1F4AE7-1948-7A4A-98FC-46DC1FECA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EF6AA2B-3F03-6842-96C8-6AF525461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ABB2338-E0E0-EA45-8999-501FB7087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AAB1D8C-1769-9B43-BC22-88B44B204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FD37AE9-4B90-2848-84E9-60C66E67F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144FFDF-E377-7D4D-8F20-8CBD6B2C7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91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53D598-34CC-3249-AC19-5D0BCF481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B498EDB-353E-C843-8261-B63EFB36F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6867AA6-2942-3645-A938-C5939FDE3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624BE4F-0AD0-394D-AB93-5B9DFDC9B2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6E30605-85C3-754B-9E88-FA7245C80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A41A3AE-56A2-5C41-BFE5-A3D26AD56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DADE415F-F6AC-4744-9768-F1D72AB3C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EB06957B-4637-E94E-9650-74171C555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60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397898-EABC-894F-8B39-936590D65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7E3001C-29ED-BD4B-A749-C6BFBECF8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A7D0F74-0235-E04E-ACF7-F97E8025C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EBB16CE-8104-224D-A4D6-8E4F5EEC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391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34396947-2B85-1043-BCE4-D487D1F04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B7E2BFC-541C-324F-A95B-E6E2FF2B9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15C5B08A-3B29-F242-916B-A65F26B9D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221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FB9A20-51C7-9C40-894D-4D20F3BFC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C14C15B-11E8-CA44-BDFC-94BBD70FE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938FBC1-5E1C-074B-A942-C217E19B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5BB5BB9-2D8C-EF4C-898A-552218303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717A2B0-CEB0-064B-93F7-274A2C701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81E531C-B118-E44F-9DBB-AAEAEB848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852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36EEE96-7A62-8843-83B6-B16669429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64F617A-B178-DB46-AEDE-B6AB953E66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E5126C-CE8D-3A4C-9BF5-F54860200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55CD127-5DA5-754A-AF67-D55C170FF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1035801-6ACC-ED4B-A874-7126E7EC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AB67D57-536B-E34A-B187-8401BB34C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57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B12E992-AADD-024E-BDA0-8F3E61327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18105CD-8DC2-F240-B62D-E8D69B39E6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C72091-68A4-ED46-8BFC-0619933CB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8E4E885-6729-2644-B1FE-7243401CE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7E9EDCC-6027-8E45-BD28-CD55353D0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0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4A1C0FB-0A4A-D348-93D4-5F0A51E8A6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9EF0D48-0D16-0B47-ACCF-A913CF8832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016D325-342D-3045-AD12-5B7F49675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32A756C-E82B-DC4C-B482-D24A3D8E0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592FD7E-26FB-7E4E-9146-D2D39BCD3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585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846898C-8FC0-0549-8C9C-423991DA9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6DA5F8A-233C-B347-8B4E-224CC752C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9306D98-28DC-7144-AEE6-37A3B0ACAA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EF49F-9A3F-2642-8D4C-E9D41DC06B02}" type="datetimeFigureOut">
              <a:rPr lang="ru-RU" smtClean="0"/>
              <a:t>21.08.2021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6A80333-EC35-924A-8EED-74BA3EBDEE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862052D-ED08-6543-AD43-A17C6CBB01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76236-D663-3C45-A245-988A19016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920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внешний, природа, наружный объект, коме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02BFFB7-D0BE-A643-85BA-FBBBD3ADA4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B7A5CD2-54B8-8D40-9AF9-4775B98C960B}"/>
              </a:ext>
            </a:extLst>
          </p:cNvPr>
          <p:cNvSpPr/>
          <p:nvPr/>
        </p:nvSpPr>
        <p:spPr>
          <a:xfrm>
            <a:off x="0" y="88459"/>
            <a:ext cx="12192000" cy="6829926"/>
          </a:xfrm>
          <a:prstGeom prst="rect">
            <a:avLst/>
          </a:prstGeom>
          <a:gradFill>
            <a:gsLst>
              <a:gs pos="55000">
                <a:srgbClr val="000000">
                  <a:alpha val="37000"/>
                </a:srgbClr>
              </a:gs>
              <a:gs pos="0">
                <a:schemeClr val="tx1">
                  <a:alpha val="44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3B976C3-D121-0E42-BB49-27157B7E353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1597" y="2021743"/>
            <a:ext cx="2619945" cy="193487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6AFFF8B-17F9-D042-87E6-D7C560815F15}"/>
              </a:ext>
            </a:extLst>
          </p:cNvPr>
          <p:cNvSpPr/>
          <p:nvPr/>
        </p:nvSpPr>
        <p:spPr>
          <a:xfrm>
            <a:off x="6217578" y="4638839"/>
            <a:ext cx="590253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latin typeface="Bebas Neue Book" pitchFamily="2" charset="0"/>
              </a:rPr>
              <a:t>Ю.Д.Поляков</a:t>
            </a:r>
          </a:p>
          <a:p>
            <a:endParaRPr lang="ru-RU" sz="1200" dirty="0">
              <a:solidFill>
                <a:schemeClr val="bg1"/>
              </a:solidFill>
              <a:latin typeface="Bebas Neue Book" pitchFamily="2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Bebas Neue Book" pitchFamily="2" charset="0"/>
              </a:rPr>
              <a:t>Исполнительный директор по финансам</a:t>
            </a:r>
            <a:endParaRPr lang="ru-RU" dirty="0">
              <a:solidFill>
                <a:schemeClr val="bg1"/>
              </a:solidFill>
              <a:latin typeface="Bebas Neue Book" pitchFamily="2" charset="0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2AD5B8D5-3823-F148-8A62-4ADF236328A9}"/>
              </a:ext>
            </a:extLst>
          </p:cNvPr>
          <p:cNvCxnSpPr/>
          <p:nvPr/>
        </p:nvCxnSpPr>
        <p:spPr>
          <a:xfrm>
            <a:off x="5352836" y="2178121"/>
            <a:ext cx="0" cy="18288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C34C8BC-250B-CD44-8864-BCE5E2D650AD}"/>
              </a:ext>
            </a:extLst>
          </p:cNvPr>
          <p:cNvSpPr/>
          <p:nvPr/>
        </p:nvSpPr>
        <p:spPr>
          <a:xfrm>
            <a:off x="5417388" y="2030692"/>
            <a:ext cx="644393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</a:rPr>
              <a:t>Практика взаимодействия организаций госкорпорации с федеральным казначейством</a:t>
            </a:r>
            <a:endParaRPr lang="ru-RU" sz="4400" dirty="0">
              <a:solidFill>
                <a:schemeClr val="bg1"/>
              </a:solidFill>
              <a:latin typeface="Bebas Neue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53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03CF3D9D-6002-EF4A-920D-AFAFFF8DB631}"/>
              </a:ext>
            </a:extLst>
          </p:cNvPr>
          <p:cNvSpPr/>
          <p:nvPr/>
        </p:nvSpPr>
        <p:spPr>
          <a:xfrm rot="10800000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73000">
                <a:srgbClr val="000000">
                  <a:alpha val="0"/>
                </a:srgbClr>
              </a:gs>
              <a:gs pos="90000">
                <a:schemeClr val="tx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CAB3A9F-AB12-D945-8072-7941ED7D05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19"/>
          <a:stretch/>
        </p:blipFill>
        <p:spPr>
          <a:xfrm>
            <a:off x="786361" y="393768"/>
            <a:ext cx="10205411" cy="5769968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6C014638-200E-3E48-BCCF-6AA0D3880497}"/>
              </a:ext>
            </a:extLst>
          </p:cNvPr>
          <p:cNvSpPr/>
          <p:nvPr/>
        </p:nvSpPr>
        <p:spPr>
          <a:xfrm>
            <a:off x="-3" y="0"/>
            <a:ext cx="12210879" cy="6858000"/>
          </a:xfrm>
          <a:prstGeom prst="rect">
            <a:avLst/>
          </a:prstGeom>
          <a:gradFill flip="none" rotWithShape="1">
            <a:gsLst>
              <a:gs pos="73000">
                <a:srgbClr val="000000">
                  <a:alpha val="0"/>
                </a:srgbClr>
              </a:gs>
              <a:gs pos="90000">
                <a:schemeClr val="tx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B1154065-BC48-0B4D-884A-CA545ED90763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67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4" name="Рисунок 63" descr="Изображение выглядит как небо, звезда, ночь, тем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CB96FB2C-F80D-E34D-AC04-226275BE752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50"/>
          <a:stretch/>
        </p:blipFill>
        <p:spPr>
          <a:xfrm>
            <a:off x="-3824" y="-2"/>
            <a:ext cx="12192000" cy="6858000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508547-CBDB-1F44-8C93-B95D40C53472}"/>
              </a:ext>
            </a:extLst>
          </p:cNvPr>
          <p:cNvSpPr/>
          <p:nvPr/>
        </p:nvSpPr>
        <p:spPr>
          <a:xfrm>
            <a:off x="4000500" y="295991"/>
            <a:ext cx="8191501" cy="886656"/>
          </a:xfrm>
          <a:prstGeom prst="rect">
            <a:avLst/>
          </a:prstGeom>
          <a:gradFill>
            <a:gsLst>
              <a:gs pos="100000">
                <a:srgbClr val="00B0F0"/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Bebas Neue Thin" pitchFamily="2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41C08DB-0B50-9B40-B716-C83744CCC53A}"/>
              </a:ext>
            </a:extLst>
          </p:cNvPr>
          <p:cNvSpPr/>
          <p:nvPr/>
        </p:nvSpPr>
        <p:spPr>
          <a:xfrm>
            <a:off x="2337759" y="386422"/>
            <a:ext cx="94917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 algn="r"/>
            <a:r>
              <a:rPr lang="ru-RU" sz="36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СОПРОВОЖДЕНИЕ государственных контрактов</a:t>
            </a:r>
            <a:endParaRPr lang="ru-RU" sz="3600" b="1" dirty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F7A60B9-853A-FA4A-8A1A-BCFFB8183E79}"/>
              </a:ext>
            </a:extLst>
          </p:cNvPr>
          <p:cNvSpPr/>
          <p:nvPr/>
        </p:nvSpPr>
        <p:spPr>
          <a:xfrm>
            <a:off x="8865076" y="3191093"/>
            <a:ext cx="3198427" cy="1779170"/>
          </a:xfrm>
          <a:prstGeom prst="rect">
            <a:avLst/>
          </a:prstGeom>
          <a:gradFill>
            <a:gsLst>
              <a:gs pos="0">
                <a:schemeClr val="tx1">
                  <a:alpha val="49010"/>
                </a:schemeClr>
              </a:gs>
              <a:gs pos="100000">
                <a:schemeClr val="tx1">
                  <a:alpha val="10221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023169F8-F1E3-994D-9026-869DAC8BFFF6}"/>
              </a:ext>
            </a:extLst>
          </p:cNvPr>
          <p:cNvCxnSpPr>
            <a:cxnSpLocks/>
          </p:cNvCxnSpPr>
          <p:nvPr/>
        </p:nvCxnSpPr>
        <p:spPr>
          <a:xfrm>
            <a:off x="7866464" y="4440897"/>
            <a:ext cx="913268" cy="626571"/>
          </a:xfrm>
          <a:prstGeom prst="line">
            <a:avLst/>
          </a:prstGeom>
          <a:ln w="12700">
            <a:solidFill>
              <a:schemeClr val="bg1">
                <a:alpha val="63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2F095516-92D3-BB41-9637-980256B397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594" y="33515"/>
            <a:ext cx="1568248" cy="1158176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59548104-9B16-DA4F-9DA9-664B50835873}"/>
              </a:ext>
            </a:extLst>
          </p:cNvPr>
          <p:cNvSpPr/>
          <p:nvPr/>
        </p:nvSpPr>
        <p:spPr>
          <a:xfrm>
            <a:off x="11829060" y="5917327"/>
            <a:ext cx="381816" cy="930630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Bebas Neue Thin" pitchFamily="2" charset="0"/>
              </a:rPr>
              <a:t>2</a:t>
            </a:r>
            <a:endParaRPr lang="ru-RU" dirty="0">
              <a:latin typeface="Bebas Neue Thin" pitchFamily="2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5F839860-568E-E44F-B80D-6FEAE8807D37}"/>
              </a:ext>
            </a:extLst>
          </p:cNvPr>
          <p:cNvSpPr/>
          <p:nvPr/>
        </p:nvSpPr>
        <p:spPr>
          <a:xfrm>
            <a:off x="314616" y="1282122"/>
            <a:ext cx="7092908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/>
            <a:r>
              <a:rPr lang="ru-RU" sz="2400" b="1" u="sng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На основании</a:t>
            </a:r>
          </a:p>
          <a:p>
            <a:pPr indent="11113"/>
            <a:endParaRPr lang="ru-RU" sz="1000" b="1" dirty="0" smtClean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0238" indent="-342900">
              <a:buFont typeface="Wingdings" panose="05000000000000000000" pitchFamily="2" charset="2"/>
              <a:buChar char="§"/>
            </a:pPr>
            <a:r>
              <a:rPr lang="ru-RU" sz="22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закона </a:t>
            </a:r>
            <a:r>
              <a:rPr lang="ru-RU" sz="2200" b="1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sz="22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05.042013 №</a:t>
            </a:r>
            <a:r>
              <a:rPr lang="ru-RU" sz="2200" b="1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2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44-ФЗ «О </a:t>
            </a:r>
            <a:r>
              <a:rPr lang="ru-RU" sz="2200" b="1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контрактной системе в сфере закупок товаров, работ, услуг для обеспечения государственных и муниципальных </a:t>
            </a:r>
            <a:r>
              <a:rPr lang="ru-RU" sz="22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нужд»  </a:t>
            </a:r>
          </a:p>
          <a:p>
            <a:pPr marL="630238" indent="-342900">
              <a:buFont typeface="Wingdings" panose="05000000000000000000" pitchFamily="2" charset="2"/>
              <a:buChar char="§"/>
            </a:pPr>
            <a:endParaRPr lang="ru-RU" sz="2400" b="1" dirty="0" smtClean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0238" indent="-342900">
              <a:buFont typeface="Wingdings" panose="05000000000000000000" pitchFamily="2" charset="2"/>
              <a:buChar char="§"/>
            </a:pPr>
            <a:r>
              <a:rPr lang="ru-RU" sz="2200" b="1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закона от </a:t>
            </a:r>
            <a:r>
              <a:rPr lang="ru-RU" sz="22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08.12.2020 </a:t>
            </a:r>
            <a:r>
              <a:rPr lang="ru-RU" sz="2200" b="1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№ </a:t>
            </a:r>
            <a:r>
              <a:rPr lang="ru-RU" sz="22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385-ФЗ</a:t>
            </a:r>
            <a:r>
              <a:rPr lang="ru-RU" sz="2200" b="1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«О федеральном бюджете на 2021 год и плановый период 2022 и 2023 годов»</a:t>
            </a:r>
          </a:p>
          <a:p>
            <a:pPr marL="630238" indent="-342900">
              <a:buFont typeface="Wingdings" panose="05000000000000000000" pitchFamily="2" charset="2"/>
              <a:buChar char="§"/>
            </a:pPr>
            <a:endParaRPr lang="ru-RU" sz="1400" b="1" dirty="0" smtClean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0238" indent="-342900">
              <a:buFont typeface="Wingdings" panose="05000000000000000000" pitchFamily="2" charset="2"/>
              <a:buChar char="§"/>
            </a:pPr>
            <a:r>
              <a:rPr lang="ru-RU" sz="22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постановления правительства российской федерации от 15.12.2020 № 2106 «об утверждении правил казначейского сопровождения в случаях, предусмотренных федеральным законом «О федеральном бюджете на 2021 год и плановый период 2022 и 2023 годов»</a:t>
            </a:r>
          </a:p>
          <a:p>
            <a:pPr indent="11113"/>
            <a:endParaRPr lang="ru-RU" sz="1100" b="1" dirty="0" smtClean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xmlns="" id="{345A2AF0-8E72-BE46-9981-BB7322BDAB27}"/>
              </a:ext>
            </a:extLst>
          </p:cNvPr>
          <p:cNvCxnSpPr>
            <a:cxnSpLocks/>
          </p:cNvCxnSpPr>
          <p:nvPr/>
        </p:nvCxnSpPr>
        <p:spPr>
          <a:xfrm>
            <a:off x="2666097" y="5886878"/>
            <a:ext cx="10034870" cy="0"/>
          </a:xfrm>
          <a:prstGeom prst="line">
            <a:avLst/>
          </a:prstGeom>
          <a:ln w="111125">
            <a:gradFill>
              <a:gsLst>
                <a:gs pos="43000">
                  <a:srgbClr val="0070C0">
                    <a:alpha val="40000"/>
                  </a:srgbClr>
                </a:gs>
                <a:gs pos="21000">
                  <a:srgbClr val="00B0F0">
                    <a:alpha val="54000"/>
                  </a:srgbClr>
                </a:gs>
                <a:gs pos="0">
                  <a:schemeClr val="bg1">
                    <a:lumMod val="65000"/>
                    <a:alpha val="5000"/>
                  </a:schemeClr>
                </a:gs>
                <a:gs pos="81000">
                  <a:schemeClr val="tx1">
                    <a:alpha val="0"/>
                  </a:schemeClr>
                </a:gs>
                <a:gs pos="68000">
                  <a:schemeClr val="bg1">
                    <a:alpha val="31451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A86D25DC-CB5B-D64C-AE4A-3AFDEADF93E5}"/>
              </a:ext>
            </a:extLst>
          </p:cNvPr>
          <p:cNvSpPr/>
          <p:nvPr/>
        </p:nvSpPr>
        <p:spPr>
          <a:xfrm>
            <a:off x="7407524" y="1862667"/>
            <a:ext cx="4627581" cy="1034976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5499"/>
                </a:schemeClr>
              </a:gs>
              <a:gs pos="100000">
                <a:srgbClr val="002060">
                  <a:alpha val="2389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7433205" y="1906208"/>
            <a:ext cx="46559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Контракты  жизненного цикла свыше 10 млрд рублей</a:t>
            </a: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Контракты  </a:t>
            </a:r>
            <a:r>
              <a:rPr lang="ru-RU" sz="130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 единственным поставщиком  </a:t>
            </a:r>
            <a:r>
              <a:rPr lang="ru-RU" sz="13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 </a:t>
            </a:r>
            <a:r>
              <a:rPr lang="ru-RU" sz="130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 санкционным поставщиком</a:t>
            </a: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Контракты  по исполнению  гособоронзаказА </a:t>
            </a:r>
            <a:r>
              <a:rPr lang="ru-RU" sz="13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 275-ФЗ</a:t>
            </a:r>
            <a:endParaRPr lang="ru-RU" sz="1300" dirty="0">
              <a:solidFill>
                <a:schemeClr val="bg1"/>
              </a:solidFill>
              <a:latin typeface="Bebas Neue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A86D25DC-CB5B-D64C-AE4A-3AFDEADF93E5}"/>
              </a:ext>
            </a:extLst>
          </p:cNvPr>
          <p:cNvSpPr/>
          <p:nvPr/>
        </p:nvSpPr>
        <p:spPr>
          <a:xfrm>
            <a:off x="7429382" y="3345950"/>
            <a:ext cx="4627581" cy="2441453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5499"/>
                </a:schemeClr>
              </a:gs>
              <a:gs pos="100000">
                <a:srgbClr val="002060">
                  <a:alpha val="2389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429382" y="3465200"/>
            <a:ext cx="4427827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sz="130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субсидирование и бюджетное инвестирование юридических лиц; </a:t>
            </a:r>
            <a:endParaRPr lang="ru-RU" sz="1300" dirty="0" smtClean="0">
              <a:solidFill>
                <a:schemeClr val="bg1"/>
              </a:solidFill>
              <a:latin typeface="Bebas Neue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взносы </a:t>
            </a:r>
            <a:r>
              <a:rPr lang="ru-RU" sz="130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 уставные капиталы и вклады в имущество юридических лиц за счет государственных субсидий и бюджетных инвестиций; </a:t>
            </a:r>
            <a:endParaRPr lang="ru-RU" sz="1300" dirty="0" smtClean="0">
              <a:solidFill>
                <a:schemeClr val="bg1"/>
              </a:solidFill>
              <a:latin typeface="Bebas Neue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авансирование </a:t>
            </a:r>
            <a:r>
              <a:rPr lang="ru-RU" sz="130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 контрактам, заключенным получателями субсидий; </a:t>
            </a:r>
            <a:endParaRPr lang="ru-RU" sz="1300" dirty="0" smtClean="0">
              <a:solidFill>
                <a:schemeClr val="bg1"/>
              </a:solidFill>
              <a:latin typeface="Bebas Neue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авансовые </a:t>
            </a:r>
            <a:r>
              <a:rPr lang="ru-RU" sz="130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платежи по контрактам, которые заключили для выполнения условия о предоставлении субсидий и концессионных соглашений; </a:t>
            </a:r>
            <a:endParaRPr lang="ru-RU" sz="1300" dirty="0" smtClean="0">
              <a:solidFill>
                <a:schemeClr val="bg1"/>
              </a:solidFill>
              <a:latin typeface="Bebas Neue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средства</a:t>
            </a:r>
            <a:r>
              <a:rPr lang="ru-RU" sz="130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направляемые организациям и индивидуальным предпринимателям в случаях, предусмотренных правительством </a:t>
            </a:r>
            <a:r>
              <a:rPr lang="ru-RU" sz="13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РФ;</a:t>
            </a: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ru-RU" sz="13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Иные контракты</a:t>
            </a:r>
            <a:endParaRPr lang="ru-RU" sz="1300" dirty="0">
              <a:solidFill>
                <a:schemeClr val="bg1"/>
              </a:solidFill>
              <a:latin typeface="Bebas Neue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43">
            <a:extLst>
              <a:ext uri="{FF2B5EF4-FFF2-40B4-BE49-F238E27FC236}">
                <a16:creationId xmlns:a16="http://schemas.microsoft.com/office/drawing/2014/main" xmlns="" id="{B7634714-CDFB-CD4D-B33F-5B2F7006425D}"/>
              </a:ext>
            </a:extLst>
          </p:cNvPr>
          <p:cNvSpPr/>
          <p:nvPr/>
        </p:nvSpPr>
        <p:spPr>
          <a:xfrm rot="10800000" flipH="1">
            <a:off x="0" y="5886878"/>
            <a:ext cx="11173097" cy="944669"/>
          </a:xfrm>
          <a:custGeom>
            <a:avLst/>
            <a:gdLst>
              <a:gd name="connsiteX0" fmla="*/ 0 w 3218463"/>
              <a:gd name="connsiteY0" fmla="*/ 0 h 980038"/>
              <a:gd name="connsiteX1" fmla="*/ 3218463 w 3218463"/>
              <a:gd name="connsiteY1" fmla="*/ 0 h 980038"/>
              <a:gd name="connsiteX2" fmla="*/ 3218463 w 3218463"/>
              <a:gd name="connsiteY2" fmla="*/ 980038 h 980038"/>
              <a:gd name="connsiteX3" fmla="*/ 0 w 3218463"/>
              <a:gd name="connsiteY3" fmla="*/ 980038 h 980038"/>
              <a:gd name="connsiteX4" fmla="*/ 0 w 3218463"/>
              <a:gd name="connsiteY4" fmla="*/ 0 h 980038"/>
              <a:gd name="connsiteX0" fmla="*/ 237506 w 3455969"/>
              <a:gd name="connsiteY0" fmla="*/ 0 h 980038"/>
              <a:gd name="connsiteX1" fmla="*/ 3455969 w 3455969"/>
              <a:gd name="connsiteY1" fmla="*/ 0 h 980038"/>
              <a:gd name="connsiteX2" fmla="*/ 3455969 w 3455969"/>
              <a:gd name="connsiteY2" fmla="*/ 980038 h 980038"/>
              <a:gd name="connsiteX3" fmla="*/ 0 w 3455969"/>
              <a:gd name="connsiteY3" fmla="*/ 980038 h 980038"/>
              <a:gd name="connsiteX4" fmla="*/ 237506 w 3455969"/>
              <a:gd name="connsiteY4" fmla="*/ 0 h 980038"/>
              <a:gd name="connsiteX0" fmla="*/ 439387 w 3455969"/>
              <a:gd name="connsiteY0" fmla="*/ 0 h 980038"/>
              <a:gd name="connsiteX1" fmla="*/ 3455969 w 3455969"/>
              <a:gd name="connsiteY1" fmla="*/ 0 h 980038"/>
              <a:gd name="connsiteX2" fmla="*/ 3455969 w 3455969"/>
              <a:gd name="connsiteY2" fmla="*/ 980038 h 980038"/>
              <a:gd name="connsiteX3" fmla="*/ 0 w 3455969"/>
              <a:gd name="connsiteY3" fmla="*/ 980038 h 980038"/>
              <a:gd name="connsiteX4" fmla="*/ 439387 w 3455969"/>
              <a:gd name="connsiteY4" fmla="*/ 0 h 98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5969" h="980038">
                <a:moveTo>
                  <a:pt x="439387" y="0"/>
                </a:moveTo>
                <a:lnTo>
                  <a:pt x="3455969" y="0"/>
                </a:lnTo>
                <a:lnTo>
                  <a:pt x="3455969" y="980038"/>
                </a:lnTo>
                <a:lnTo>
                  <a:pt x="0" y="980038"/>
                </a:lnTo>
                <a:lnTo>
                  <a:pt x="439387" y="0"/>
                </a:lnTo>
                <a:close/>
              </a:path>
            </a:pathLst>
          </a:custGeom>
          <a:gradFill>
            <a:gsLst>
              <a:gs pos="0">
                <a:srgbClr val="C00000">
                  <a:alpha val="92696"/>
                </a:srgbClr>
              </a:gs>
              <a:gs pos="100000">
                <a:schemeClr val="tx1">
                  <a:alpha val="69465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02391" y="6053656"/>
            <a:ext cx="99833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/>
            <a:r>
              <a:rPr lang="ru-RU" sz="2400" b="1" u="sng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Государственные контракты подлежат банковскому или казначейскому сопровождению </a:t>
            </a:r>
          </a:p>
        </p:txBody>
      </p:sp>
      <p:sp>
        <p:nvSpPr>
          <p:cNvPr id="3" name="Равнобедренный треугольник 2"/>
          <p:cNvSpPr/>
          <p:nvPr/>
        </p:nvSpPr>
        <p:spPr>
          <a:xfrm rot="5400000">
            <a:off x="6976849" y="2308956"/>
            <a:ext cx="1053243" cy="140532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/>
          <p:cNvSpPr/>
          <p:nvPr/>
        </p:nvSpPr>
        <p:spPr>
          <a:xfrm rot="5400000">
            <a:off x="6288838" y="4502506"/>
            <a:ext cx="2425440" cy="144357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7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Изображение выглядит как небо, звезда, ночь, тем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E2DABED3-A467-584C-92D4-CF4EA1B27E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50"/>
          <a:stretch/>
        </p:blipFill>
        <p:spPr>
          <a:xfrm>
            <a:off x="-10433" y="2246"/>
            <a:ext cx="12192000" cy="68580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2B523AA-4ABF-A94A-AD27-1347B7402836}"/>
              </a:ext>
            </a:extLst>
          </p:cNvPr>
          <p:cNvSpPr/>
          <p:nvPr/>
        </p:nvSpPr>
        <p:spPr>
          <a:xfrm>
            <a:off x="4890" y="-2541"/>
            <a:ext cx="12192000" cy="6858000"/>
          </a:xfrm>
          <a:prstGeom prst="rect">
            <a:avLst/>
          </a:prstGeom>
          <a:gradFill>
            <a:gsLst>
              <a:gs pos="58000">
                <a:srgbClr val="000000">
                  <a:alpha val="46000"/>
                </a:srgbClr>
              </a:gs>
              <a:gs pos="0">
                <a:schemeClr val="tx1">
                  <a:alpha val="59000"/>
                </a:schemeClr>
              </a:gs>
              <a:gs pos="100000">
                <a:schemeClr val="tx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DEAADD70-D2F7-EF4A-8BD5-5F96F2849DAB}"/>
              </a:ext>
            </a:extLst>
          </p:cNvPr>
          <p:cNvSpPr/>
          <p:nvPr/>
        </p:nvSpPr>
        <p:spPr>
          <a:xfrm>
            <a:off x="9351867" y="0"/>
            <a:ext cx="2840134" cy="2730843"/>
          </a:xfrm>
          <a:prstGeom prst="rect">
            <a:avLst/>
          </a:prstGeom>
          <a:gradFill>
            <a:gsLst>
              <a:gs pos="0">
                <a:schemeClr val="bg1">
                  <a:lumMod val="50000"/>
                  <a:alpha val="34320"/>
                </a:schemeClr>
              </a:gs>
              <a:gs pos="89000">
                <a:schemeClr val="tx1">
                  <a:alpha val="0"/>
                </a:schemeClr>
              </a:gs>
            </a:gsLst>
            <a:lin ang="6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atin typeface="Bebas Neue Book" pitchFamily="2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8EB940C2-8E2C-FB4F-BBE3-543A65A3C640}"/>
              </a:ext>
            </a:extLst>
          </p:cNvPr>
          <p:cNvSpPr/>
          <p:nvPr/>
        </p:nvSpPr>
        <p:spPr>
          <a:xfrm>
            <a:off x="2969768" y="0"/>
            <a:ext cx="5507679" cy="2730843"/>
          </a:xfrm>
          <a:prstGeom prst="rect">
            <a:avLst/>
          </a:prstGeom>
          <a:gradFill>
            <a:gsLst>
              <a:gs pos="0">
                <a:srgbClr val="00B0F0">
                  <a:alpha val="36000"/>
                </a:srgbClr>
              </a:gs>
              <a:gs pos="89000">
                <a:schemeClr val="tx1">
                  <a:alpha val="0"/>
                </a:schemeClr>
              </a:gs>
            </a:gsLst>
            <a:lin ang="6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atin typeface="Bebas Neue Book" pitchFamily="2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8685F3F5-0A08-9C40-9515-BD476E96813D}"/>
              </a:ext>
            </a:extLst>
          </p:cNvPr>
          <p:cNvSpPr/>
          <p:nvPr/>
        </p:nvSpPr>
        <p:spPr>
          <a:xfrm>
            <a:off x="209802" y="0"/>
            <a:ext cx="2840134" cy="2730843"/>
          </a:xfrm>
          <a:prstGeom prst="rect">
            <a:avLst/>
          </a:prstGeom>
          <a:gradFill>
            <a:gsLst>
              <a:gs pos="0">
                <a:srgbClr val="FF0000">
                  <a:alpha val="24492"/>
                </a:srgbClr>
              </a:gs>
              <a:gs pos="89000">
                <a:schemeClr val="tx1">
                  <a:alpha val="0"/>
                </a:schemeClr>
              </a:gs>
            </a:gsLst>
            <a:lin ang="6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>
              <a:latin typeface="Bebas Neue Book" pitchFamily="2" charset="0"/>
            </a:endParaRPr>
          </a:p>
        </p:txBody>
      </p:sp>
      <p:sp>
        <p:nvSpPr>
          <p:cNvPr id="49" name="Прямоугольник 1">
            <a:extLst>
              <a:ext uri="{FF2B5EF4-FFF2-40B4-BE49-F238E27FC236}">
                <a16:creationId xmlns:a16="http://schemas.microsoft.com/office/drawing/2014/main" xmlns="" id="{8E4B7CD5-E7A3-384C-AF61-9AF39E21EA69}"/>
              </a:ext>
            </a:extLst>
          </p:cNvPr>
          <p:cNvSpPr/>
          <p:nvPr/>
        </p:nvSpPr>
        <p:spPr>
          <a:xfrm rot="16200000">
            <a:off x="8562499" y="2681630"/>
            <a:ext cx="4740496" cy="1989817"/>
          </a:xfrm>
          <a:custGeom>
            <a:avLst/>
            <a:gdLst>
              <a:gd name="connsiteX0" fmla="*/ 0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0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152558 w 3347630"/>
              <a:gd name="connsiteY2" fmla="*/ 729921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018339 w 3347630"/>
              <a:gd name="connsiteY2" fmla="*/ 727872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007743 w 3347630"/>
              <a:gd name="connsiteY2" fmla="*/ 731969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630" h="742113">
                <a:moveTo>
                  <a:pt x="195072" y="0"/>
                </a:moveTo>
                <a:lnTo>
                  <a:pt x="3347630" y="0"/>
                </a:lnTo>
                <a:lnTo>
                  <a:pt x="3007743" y="731969"/>
                </a:lnTo>
                <a:lnTo>
                  <a:pt x="0" y="742113"/>
                </a:lnTo>
                <a:lnTo>
                  <a:pt x="195072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50000"/>
                </a:schemeClr>
              </a:gs>
              <a:gs pos="89000">
                <a:schemeClr val="tx1">
                  <a:alpha val="0"/>
                </a:schemeClr>
              </a:gs>
            </a:gsLst>
            <a:lin ang="6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t"/>
          <a:lstStyle/>
          <a:p>
            <a:r>
              <a:rPr lang="ru-RU" sz="1400" spc="40" dirty="0" smtClean="0">
                <a:latin typeface="Bebas Neue Book" pitchFamily="2" charset="0"/>
              </a:rPr>
              <a:t>с 1 января 2021 года организациям-получателям средств  бюджета открывается </a:t>
            </a:r>
            <a:r>
              <a:rPr lang="ru-RU" sz="1400" u="sng" spc="40" dirty="0" smtClean="0">
                <a:latin typeface="Bebas Neue Book" pitchFamily="2" charset="0"/>
              </a:rPr>
              <a:t>единый лицевой счет</a:t>
            </a:r>
            <a:r>
              <a:rPr lang="ru-RU" sz="1400" spc="40" dirty="0" smtClean="0">
                <a:latin typeface="Bebas Neue Book" pitchFamily="2" charset="0"/>
              </a:rPr>
              <a:t>, на котором учитываются остатки по всем действующим </a:t>
            </a:r>
            <a:r>
              <a:rPr lang="ru-RU" sz="1400" spc="40" dirty="0">
                <a:latin typeface="Bebas Neue Book" pitchFamily="2" charset="0"/>
              </a:rPr>
              <a:t>заключенным </a:t>
            </a:r>
            <a:r>
              <a:rPr lang="ru-RU" sz="1400" spc="40" dirty="0" smtClean="0">
                <a:latin typeface="Bebas Neue Book" pitchFamily="2" charset="0"/>
              </a:rPr>
              <a:t>организацией государственным контрактам.</a:t>
            </a:r>
          </a:p>
          <a:p>
            <a:r>
              <a:rPr lang="ru-RU" sz="1400" spc="40" dirty="0" smtClean="0">
                <a:latin typeface="Bebas Neue Book" pitchFamily="2" charset="0"/>
              </a:rPr>
              <a:t>Остатки по каждому контракту соответствуют подсчетам единого лицевого счета.</a:t>
            </a:r>
          </a:p>
          <a:p>
            <a:r>
              <a:rPr lang="ru-RU" sz="1400" spc="40" dirty="0" smtClean="0">
                <a:latin typeface="Bebas Neue Book" pitchFamily="2" charset="0"/>
              </a:rPr>
              <a:t>По номеру ИГК раскрывается вся кооперация по контракту.</a:t>
            </a:r>
          </a:p>
          <a:p>
            <a:r>
              <a:rPr lang="ru-RU" sz="1400" spc="40" dirty="0" smtClean="0">
                <a:latin typeface="Bebas Neue Book" pitchFamily="2" charset="0"/>
              </a:rPr>
              <a:t>В будущем планируется рассмотрение возможности перевода средств между контрактами в рамках единого лицевого счета</a:t>
            </a:r>
            <a:endParaRPr lang="ru-RU" sz="1400" spc="40" dirty="0">
              <a:latin typeface="Bebas Neue Book" pitchFamily="2" charset="0"/>
            </a:endParaRPr>
          </a:p>
        </p:txBody>
      </p:sp>
      <p:sp>
        <p:nvSpPr>
          <p:cNvPr id="44" name="Прямоугольник 1">
            <a:extLst>
              <a:ext uri="{FF2B5EF4-FFF2-40B4-BE49-F238E27FC236}">
                <a16:creationId xmlns:a16="http://schemas.microsoft.com/office/drawing/2014/main" xmlns="" id="{25144D24-EBA9-9C47-8D10-C6BA7FB2CD7D}"/>
              </a:ext>
            </a:extLst>
          </p:cNvPr>
          <p:cNvSpPr/>
          <p:nvPr/>
        </p:nvSpPr>
        <p:spPr>
          <a:xfrm rot="16200000">
            <a:off x="-1494539" y="2206034"/>
            <a:ext cx="6271781" cy="2880253"/>
          </a:xfrm>
          <a:custGeom>
            <a:avLst/>
            <a:gdLst>
              <a:gd name="connsiteX0" fmla="*/ 0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0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152558 w 3347630"/>
              <a:gd name="connsiteY2" fmla="*/ 729921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018339 w 3347630"/>
              <a:gd name="connsiteY2" fmla="*/ 727872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007743 w 3347630"/>
              <a:gd name="connsiteY2" fmla="*/ 731969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630" h="742113">
                <a:moveTo>
                  <a:pt x="195072" y="0"/>
                </a:moveTo>
                <a:lnTo>
                  <a:pt x="3347630" y="0"/>
                </a:lnTo>
                <a:lnTo>
                  <a:pt x="3007743" y="731969"/>
                </a:lnTo>
                <a:lnTo>
                  <a:pt x="0" y="742113"/>
                </a:lnTo>
                <a:lnTo>
                  <a:pt x="195072" y="0"/>
                </a:lnTo>
                <a:close/>
              </a:path>
            </a:pathLst>
          </a:custGeom>
          <a:gradFill>
            <a:gsLst>
              <a:gs pos="0">
                <a:srgbClr val="FF0000">
                  <a:alpha val="69000"/>
                </a:srgbClr>
              </a:gs>
              <a:gs pos="89000">
                <a:schemeClr val="tx1">
                  <a:alpha val="0"/>
                </a:schemeClr>
              </a:gs>
            </a:gsLst>
            <a:lin ang="6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ebas Neue Book" pitchFamily="2" charset="0"/>
              </a:rPr>
              <a:t> </a:t>
            </a:r>
            <a:endParaRPr lang="ru-RU" sz="2800" b="1" dirty="0">
              <a:latin typeface="Bebas Neue Book" pitchFamily="2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23E2C88-5B07-694D-99D7-5D723FD0B81F}"/>
              </a:ext>
            </a:extLst>
          </p:cNvPr>
          <p:cNvSpPr/>
          <p:nvPr/>
        </p:nvSpPr>
        <p:spPr>
          <a:xfrm>
            <a:off x="11815074" y="5924829"/>
            <a:ext cx="381816" cy="930630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Bebas Neue Thin" pitchFamily="2" charset="0"/>
              </a:rPr>
              <a:t>3</a:t>
            </a:r>
            <a:endParaRPr lang="ru-RU" dirty="0">
              <a:latin typeface="Bebas Neue Thin" pitchFamily="2" charset="0"/>
            </a:endParaRPr>
          </a:p>
        </p:txBody>
      </p:sp>
      <p:sp>
        <p:nvSpPr>
          <p:cNvPr id="47" name="Прямоугольник 1">
            <a:extLst>
              <a:ext uri="{FF2B5EF4-FFF2-40B4-BE49-F238E27FC236}">
                <a16:creationId xmlns:a16="http://schemas.microsoft.com/office/drawing/2014/main" xmlns="" id="{156998BC-2DE0-A046-805B-BF5AD8E2F2EA}"/>
              </a:ext>
            </a:extLst>
          </p:cNvPr>
          <p:cNvSpPr/>
          <p:nvPr/>
        </p:nvSpPr>
        <p:spPr>
          <a:xfrm rot="16200000">
            <a:off x="4377222" y="1003574"/>
            <a:ext cx="5791389" cy="4956675"/>
          </a:xfrm>
          <a:custGeom>
            <a:avLst/>
            <a:gdLst>
              <a:gd name="connsiteX0" fmla="*/ 0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0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152558 w 3347630"/>
              <a:gd name="connsiteY2" fmla="*/ 729921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018339 w 3347630"/>
              <a:gd name="connsiteY2" fmla="*/ 727872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007743 w 3347630"/>
              <a:gd name="connsiteY2" fmla="*/ 731969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630" h="742113">
                <a:moveTo>
                  <a:pt x="195072" y="0"/>
                </a:moveTo>
                <a:lnTo>
                  <a:pt x="3347630" y="0"/>
                </a:lnTo>
                <a:lnTo>
                  <a:pt x="3007743" y="731969"/>
                </a:lnTo>
                <a:lnTo>
                  <a:pt x="0" y="742113"/>
                </a:lnTo>
                <a:lnTo>
                  <a:pt x="195072" y="0"/>
                </a:lnTo>
                <a:close/>
              </a:path>
            </a:pathLst>
          </a:custGeom>
          <a:gradFill>
            <a:gsLst>
              <a:gs pos="0">
                <a:srgbClr val="00B0F0"/>
              </a:gs>
              <a:gs pos="89000">
                <a:schemeClr val="tx1">
                  <a:alpha val="0"/>
                </a:schemeClr>
              </a:gs>
            </a:gsLst>
            <a:lin ang="6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ebas Neue Book" pitchFamily="2" charset="0"/>
              </a:rPr>
              <a:t> </a:t>
            </a:r>
            <a:endParaRPr lang="ru-RU" sz="2800" b="1" dirty="0">
              <a:latin typeface="Bebas Neue Book" pitchFamily="2" charset="0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xmlns="" id="{8134182A-CDAB-CF44-9461-2F710E63C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936" y="152095"/>
            <a:ext cx="1175663" cy="86824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6FC452E-E98D-914E-BD90-CCA597475A0D}"/>
              </a:ext>
            </a:extLst>
          </p:cNvPr>
          <p:cNvSpPr/>
          <p:nvPr/>
        </p:nvSpPr>
        <p:spPr>
          <a:xfrm>
            <a:off x="463988" y="2921730"/>
            <a:ext cx="5203473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ebas Neue Bold" pitchFamily="2" charset="0"/>
              </a:rPr>
              <a:t>Федеральное казначейство</a:t>
            </a:r>
            <a:endParaRPr lang="ru-RU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3175064" y="1751146"/>
            <a:ext cx="0" cy="717812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7884029" y="1751146"/>
            <a:ext cx="0" cy="706672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A5327AAC-85D2-AF41-AAF6-55165905CD93}"/>
              </a:ext>
            </a:extLst>
          </p:cNvPr>
          <p:cNvSpPr/>
          <p:nvPr/>
        </p:nvSpPr>
        <p:spPr>
          <a:xfrm rot="10800000">
            <a:off x="-10433" y="6067536"/>
            <a:ext cx="11825507" cy="121451"/>
          </a:xfrm>
          <a:prstGeom prst="rect">
            <a:avLst/>
          </a:prstGeom>
          <a:gradFill>
            <a:gsLst>
              <a:gs pos="0">
                <a:srgbClr val="00B0F0">
                  <a:alpha val="90000"/>
                </a:srgbClr>
              </a:gs>
              <a:gs pos="99000">
                <a:srgbClr val="0070C0">
                  <a:alpha val="46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43">
            <a:extLst>
              <a:ext uri="{FF2B5EF4-FFF2-40B4-BE49-F238E27FC236}">
                <a16:creationId xmlns:a16="http://schemas.microsoft.com/office/drawing/2014/main" xmlns="" id="{0365C99C-B4D5-DE46-8012-8E55E26C2834}"/>
              </a:ext>
            </a:extLst>
          </p:cNvPr>
          <p:cNvSpPr/>
          <p:nvPr/>
        </p:nvSpPr>
        <p:spPr>
          <a:xfrm rot="10800000" flipV="1">
            <a:off x="450299" y="1083030"/>
            <a:ext cx="9487537" cy="668115"/>
          </a:xfrm>
          <a:custGeom>
            <a:avLst/>
            <a:gdLst>
              <a:gd name="connsiteX0" fmla="*/ 0 w 3218463"/>
              <a:gd name="connsiteY0" fmla="*/ 0 h 980038"/>
              <a:gd name="connsiteX1" fmla="*/ 3218463 w 3218463"/>
              <a:gd name="connsiteY1" fmla="*/ 0 h 980038"/>
              <a:gd name="connsiteX2" fmla="*/ 3218463 w 3218463"/>
              <a:gd name="connsiteY2" fmla="*/ 980038 h 980038"/>
              <a:gd name="connsiteX3" fmla="*/ 0 w 3218463"/>
              <a:gd name="connsiteY3" fmla="*/ 980038 h 980038"/>
              <a:gd name="connsiteX4" fmla="*/ 0 w 3218463"/>
              <a:gd name="connsiteY4" fmla="*/ 0 h 980038"/>
              <a:gd name="connsiteX0" fmla="*/ 237506 w 3455969"/>
              <a:gd name="connsiteY0" fmla="*/ 0 h 980038"/>
              <a:gd name="connsiteX1" fmla="*/ 3455969 w 3455969"/>
              <a:gd name="connsiteY1" fmla="*/ 0 h 980038"/>
              <a:gd name="connsiteX2" fmla="*/ 3455969 w 3455969"/>
              <a:gd name="connsiteY2" fmla="*/ 980038 h 980038"/>
              <a:gd name="connsiteX3" fmla="*/ 0 w 3455969"/>
              <a:gd name="connsiteY3" fmla="*/ 980038 h 980038"/>
              <a:gd name="connsiteX4" fmla="*/ 237506 w 3455969"/>
              <a:gd name="connsiteY4" fmla="*/ 0 h 980038"/>
              <a:gd name="connsiteX0" fmla="*/ 439387 w 3455969"/>
              <a:gd name="connsiteY0" fmla="*/ 0 h 980038"/>
              <a:gd name="connsiteX1" fmla="*/ 3455969 w 3455969"/>
              <a:gd name="connsiteY1" fmla="*/ 0 h 980038"/>
              <a:gd name="connsiteX2" fmla="*/ 3455969 w 3455969"/>
              <a:gd name="connsiteY2" fmla="*/ 980038 h 980038"/>
              <a:gd name="connsiteX3" fmla="*/ 0 w 3455969"/>
              <a:gd name="connsiteY3" fmla="*/ 980038 h 980038"/>
              <a:gd name="connsiteX4" fmla="*/ 439387 w 3455969"/>
              <a:gd name="connsiteY4" fmla="*/ 0 h 98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5969" h="980038">
                <a:moveTo>
                  <a:pt x="439387" y="0"/>
                </a:moveTo>
                <a:lnTo>
                  <a:pt x="3455969" y="0"/>
                </a:lnTo>
                <a:lnTo>
                  <a:pt x="3455969" y="980038"/>
                </a:lnTo>
                <a:lnTo>
                  <a:pt x="0" y="980038"/>
                </a:lnTo>
                <a:lnTo>
                  <a:pt x="439387" y="0"/>
                </a:lnTo>
                <a:close/>
              </a:path>
            </a:pathLst>
          </a:custGeom>
          <a:gradFill>
            <a:gsLst>
              <a:gs pos="0">
                <a:srgbClr val="C00000">
                  <a:alpha val="92696"/>
                </a:srgbClr>
              </a:gs>
              <a:gs pos="100000">
                <a:schemeClr val="tx1">
                  <a:alpha val="69465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2C877FE-EE44-584D-A219-C0CB431F42AC}"/>
              </a:ext>
            </a:extLst>
          </p:cNvPr>
          <p:cNvSpPr/>
          <p:nvPr/>
        </p:nvSpPr>
        <p:spPr>
          <a:xfrm>
            <a:off x="1947377" y="1142239"/>
            <a:ext cx="42848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/>
            <a:r>
              <a:rPr lang="ru-RU" sz="3200" b="1" dirty="0" smtClean="0">
                <a:solidFill>
                  <a:schemeClr val="bg1"/>
                </a:solidFill>
                <a:latin typeface="Bebas Neue Bold" pitchFamily="2" charset="0"/>
                <a:cs typeface="Times New Roman" panose="02020603050405020304" pitchFamily="18" charset="0"/>
              </a:rPr>
              <a:t>ГОСКОРПОРАЦИЯ «РОСКОСМОС»</a:t>
            </a:r>
            <a:endParaRPr lang="ru-RU" sz="3200" b="1" dirty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56FC452E-E98D-914E-BD90-CCA597475A0D}"/>
              </a:ext>
            </a:extLst>
          </p:cNvPr>
          <p:cNvSpPr/>
          <p:nvPr/>
        </p:nvSpPr>
        <p:spPr>
          <a:xfrm>
            <a:off x="6085567" y="2913104"/>
            <a:ext cx="3794243" cy="3693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ebas Neue Bold" pitchFamily="2" charset="0"/>
              </a:rPr>
              <a:t>банк</a:t>
            </a:r>
            <a:endParaRPr lang="ru-RU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E0663167-696A-2B40-BE7F-9A02B5735181}"/>
              </a:ext>
            </a:extLst>
          </p:cNvPr>
          <p:cNvSpPr/>
          <p:nvPr/>
        </p:nvSpPr>
        <p:spPr>
          <a:xfrm>
            <a:off x="463988" y="2457819"/>
            <a:ext cx="520347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indent="11113" algn="ctr"/>
            <a:r>
              <a:rPr lang="ru-RU" sz="2400" b="1" dirty="0" smtClean="0">
                <a:gradFill>
                  <a:gsLst>
                    <a:gs pos="0">
                      <a:srgbClr val="0070C0"/>
                    </a:gs>
                    <a:gs pos="100000">
                      <a:schemeClr val="tx1"/>
                    </a:gs>
                  </a:gsLst>
                  <a:lin ang="14400000" scaled="0"/>
                </a:gra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Бюджетные средства</a:t>
            </a:r>
            <a:endParaRPr lang="ru-RU" sz="2400" b="1" dirty="0">
              <a:gradFill>
                <a:gsLst>
                  <a:gs pos="0">
                    <a:srgbClr val="0070C0"/>
                  </a:gs>
                  <a:gs pos="100000">
                    <a:schemeClr val="tx1"/>
                  </a:gs>
                </a:gsLst>
                <a:lin ang="14400000" scaled="0"/>
              </a:gra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E0663167-696A-2B40-BE7F-9A02B5735181}"/>
              </a:ext>
            </a:extLst>
          </p:cNvPr>
          <p:cNvSpPr/>
          <p:nvPr/>
        </p:nvSpPr>
        <p:spPr>
          <a:xfrm>
            <a:off x="6085567" y="2457818"/>
            <a:ext cx="379424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indent="11113" algn="ctr"/>
            <a:r>
              <a:rPr lang="ru-RU" sz="2400" b="1" dirty="0" smtClean="0">
                <a:gradFill>
                  <a:gsLst>
                    <a:gs pos="0">
                      <a:srgbClr val="0070C0"/>
                    </a:gs>
                    <a:gs pos="100000">
                      <a:schemeClr val="tx1"/>
                    </a:gs>
                  </a:gsLst>
                  <a:lin ang="14400000" scaled="0"/>
                </a:gra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внеБюджетные средства</a:t>
            </a:r>
            <a:endParaRPr lang="ru-RU" sz="2400" b="1" dirty="0">
              <a:gradFill>
                <a:gsLst>
                  <a:gs pos="0">
                    <a:srgbClr val="0070C0"/>
                  </a:gs>
                  <a:gs pos="100000">
                    <a:schemeClr val="tx1"/>
                  </a:gs>
                </a:gsLst>
                <a:lin ang="14400000" scaled="0"/>
              </a:gra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8021966" y="3291062"/>
            <a:ext cx="0" cy="2612934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508547-CBDB-1F44-8C93-B95D40C53472}"/>
              </a:ext>
            </a:extLst>
          </p:cNvPr>
          <p:cNvSpPr/>
          <p:nvPr/>
        </p:nvSpPr>
        <p:spPr>
          <a:xfrm>
            <a:off x="2152650" y="174047"/>
            <a:ext cx="10039351" cy="886656"/>
          </a:xfrm>
          <a:prstGeom prst="rect">
            <a:avLst/>
          </a:prstGeom>
          <a:gradFill>
            <a:gsLst>
              <a:gs pos="100000">
                <a:srgbClr val="00B0F0"/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Bebas Neue Thin" pitchFamily="2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41C08DB-0B50-9B40-B716-C83744CCC53A}"/>
              </a:ext>
            </a:extLst>
          </p:cNvPr>
          <p:cNvSpPr/>
          <p:nvPr/>
        </p:nvSpPr>
        <p:spPr>
          <a:xfrm>
            <a:off x="2334361" y="276880"/>
            <a:ext cx="971635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 algn="r"/>
            <a:r>
              <a:rPr lang="ru-RU" sz="35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Доведение денежных средств</a:t>
            </a:r>
            <a:endParaRPr lang="ru-RU" sz="3500" b="1" dirty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56FC452E-E98D-914E-BD90-CCA597475A0D}"/>
              </a:ext>
            </a:extLst>
          </p:cNvPr>
          <p:cNvSpPr/>
          <p:nvPr/>
        </p:nvSpPr>
        <p:spPr>
          <a:xfrm>
            <a:off x="6973574" y="4126695"/>
            <a:ext cx="1865292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ru-RU" i="1" u="sng" dirty="0" smtClean="0">
                <a:solidFill>
                  <a:schemeClr val="bg1"/>
                </a:solidFill>
                <a:latin typeface="Bebas Neue Bold" pitchFamily="2" charset="0"/>
              </a:rPr>
              <a:t>Расчетно-кассовое </a:t>
            </a:r>
          </a:p>
          <a:p>
            <a:pPr algn="ctr"/>
            <a:r>
              <a:rPr lang="ru-RU" i="1" u="sng" dirty="0" smtClean="0">
                <a:solidFill>
                  <a:schemeClr val="bg1"/>
                </a:solidFill>
                <a:latin typeface="Bebas Neue Bold" pitchFamily="2" charset="0"/>
              </a:rPr>
              <a:t>обслуживание</a:t>
            </a:r>
            <a:endParaRPr lang="ru-RU" i="1" u="sng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E0663167-696A-2B40-BE7F-9A02B5735181}"/>
              </a:ext>
            </a:extLst>
          </p:cNvPr>
          <p:cNvSpPr/>
          <p:nvPr/>
        </p:nvSpPr>
        <p:spPr>
          <a:xfrm>
            <a:off x="259997" y="5933971"/>
            <a:ext cx="9619813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indent="11113" algn="ctr"/>
            <a:r>
              <a:rPr lang="ru-RU" sz="3200" b="1" dirty="0" smtClean="0">
                <a:gradFill>
                  <a:gsLst>
                    <a:gs pos="0">
                      <a:srgbClr val="0070C0"/>
                    </a:gs>
                    <a:gs pos="100000">
                      <a:schemeClr val="tx1"/>
                    </a:gs>
                  </a:gsLst>
                  <a:lin ang="14400000" scaled="0"/>
                </a:gra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Единое отраслевое казначейство (ЕОК)</a:t>
            </a:r>
            <a:endParaRPr lang="ru-RU" sz="3200" b="1" dirty="0">
              <a:gradFill>
                <a:gsLst>
                  <a:gs pos="0">
                    <a:srgbClr val="0070C0"/>
                  </a:gs>
                  <a:gs pos="100000">
                    <a:schemeClr val="tx1"/>
                  </a:gs>
                </a:gsLst>
                <a:lin ang="14400000" scaled="0"/>
              </a:gra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xmlns="" id="{56FC452E-E98D-914E-BD90-CCA597475A0D}"/>
              </a:ext>
            </a:extLst>
          </p:cNvPr>
          <p:cNvSpPr/>
          <p:nvPr/>
        </p:nvSpPr>
        <p:spPr>
          <a:xfrm>
            <a:off x="458897" y="1848193"/>
            <a:ext cx="5208564" cy="36933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i="1" u="sng" dirty="0" smtClean="0">
                <a:solidFill>
                  <a:schemeClr val="bg1"/>
                </a:solidFill>
                <a:latin typeface="Bebas Neue Bold" pitchFamily="2" charset="0"/>
              </a:rPr>
              <a:t>Функция заказчика (ГРБС)</a:t>
            </a:r>
            <a:endParaRPr lang="ru-RU" i="1" u="sng" dirty="0">
              <a:solidFill>
                <a:schemeClr val="bg1"/>
              </a:solidFill>
              <a:latin typeface="Bebas Neue Bold" pitchFamily="2" charset="0"/>
            </a:endParaRP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4228842" y="3311811"/>
            <a:ext cx="14652" cy="2575609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1710006" y="3303287"/>
            <a:ext cx="14652" cy="2575609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56FC452E-E98D-914E-BD90-CCA597475A0D}"/>
              </a:ext>
            </a:extLst>
          </p:cNvPr>
          <p:cNvSpPr/>
          <p:nvPr/>
        </p:nvSpPr>
        <p:spPr>
          <a:xfrm>
            <a:off x="3454527" y="5033628"/>
            <a:ext cx="159775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ebas Neue Bold" pitchFamily="2" charset="0"/>
              </a:rPr>
              <a:t>Отдельные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Bebas Neue Bold" pitchFamily="2" charset="0"/>
              </a:rPr>
              <a:t>банковские счета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56FC452E-E98D-914E-BD90-CCA597475A0D}"/>
              </a:ext>
            </a:extLst>
          </p:cNvPr>
          <p:cNvSpPr/>
          <p:nvPr/>
        </p:nvSpPr>
        <p:spPr>
          <a:xfrm>
            <a:off x="1010985" y="5024335"/>
            <a:ext cx="1469895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ebas Neue Bold" pitchFamily="2" charset="0"/>
              </a:rPr>
              <a:t>Лицевые счета организаций*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56FC452E-E98D-914E-BD90-CCA597475A0D}"/>
              </a:ext>
            </a:extLst>
          </p:cNvPr>
          <p:cNvSpPr/>
          <p:nvPr/>
        </p:nvSpPr>
        <p:spPr>
          <a:xfrm>
            <a:off x="3461513" y="3656888"/>
            <a:ext cx="1590769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i="1" u="sng" dirty="0">
                <a:solidFill>
                  <a:schemeClr val="bg1"/>
                </a:solidFill>
                <a:latin typeface="Bebas Neue Bold" pitchFamily="2" charset="0"/>
              </a:rPr>
              <a:t>Банковское сопровождение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56FC452E-E98D-914E-BD90-CCA597475A0D}"/>
              </a:ext>
            </a:extLst>
          </p:cNvPr>
          <p:cNvSpPr/>
          <p:nvPr/>
        </p:nvSpPr>
        <p:spPr>
          <a:xfrm>
            <a:off x="1005049" y="3667649"/>
            <a:ext cx="1475831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i="1" u="sng" dirty="0">
                <a:solidFill>
                  <a:schemeClr val="bg1"/>
                </a:solidFill>
                <a:latin typeface="Bebas Neue Bold" pitchFamily="2" charset="0"/>
              </a:rPr>
              <a:t>казначейское сопровождение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56FC452E-E98D-914E-BD90-CCA597475A0D}"/>
              </a:ext>
            </a:extLst>
          </p:cNvPr>
          <p:cNvSpPr/>
          <p:nvPr/>
        </p:nvSpPr>
        <p:spPr>
          <a:xfrm>
            <a:off x="7388008" y="5015345"/>
            <a:ext cx="1213067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Bebas Neue Bold" pitchFamily="2" charset="0"/>
              </a:rPr>
              <a:t>Расчетные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Bebas Neue Bold" pitchFamily="2" charset="0"/>
              </a:rPr>
              <a:t>счета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E0663167-696A-2B40-BE7F-9A02B5735181}"/>
              </a:ext>
            </a:extLst>
          </p:cNvPr>
          <p:cNvSpPr/>
          <p:nvPr/>
        </p:nvSpPr>
        <p:spPr>
          <a:xfrm>
            <a:off x="479742" y="4483300"/>
            <a:ext cx="5203473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indent="11113" algn="ctr"/>
            <a:r>
              <a:rPr lang="ru-RU" sz="1600" b="1" dirty="0" smtClean="0">
                <a:gradFill>
                  <a:gsLst>
                    <a:gs pos="0">
                      <a:srgbClr val="0070C0"/>
                    </a:gs>
                    <a:gs pos="100000">
                      <a:schemeClr val="tx1"/>
                    </a:gs>
                  </a:gsLst>
                  <a:lin ang="14400000" scaled="0"/>
                </a:gra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Организации госкорпорации</a:t>
            </a:r>
            <a:endParaRPr lang="ru-RU" sz="1600" b="1" dirty="0">
              <a:gradFill>
                <a:gsLst>
                  <a:gs pos="0">
                    <a:srgbClr val="0070C0"/>
                  </a:gs>
                  <a:gs pos="100000">
                    <a:schemeClr val="tx1"/>
                  </a:gs>
                </a:gsLst>
                <a:lin ang="14400000" scaled="0"/>
              </a:gra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954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Изображение выглядит как небо, звезда, ночь, тем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E2DABED3-A467-584C-92D4-CF4EA1B27E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2B523AA-4ABF-A94A-AD27-1347B7402836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gradFill>
            <a:gsLst>
              <a:gs pos="58000">
                <a:srgbClr val="000000">
                  <a:alpha val="46000"/>
                </a:srgbClr>
              </a:gs>
              <a:gs pos="0">
                <a:schemeClr val="tx1">
                  <a:alpha val="59000"/>
                </a:schemeClr>
              </a:gs>
              <a:gs pos="100000">
                <a:schemeClr val="tx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508547-CBDB-1F44-8C93-B95D40C53472}"/>
              </a:ext>
            </a:extLst>
          </p:cNvPr>
          <p:cNvSpPr/>
          <p:nvPr/>
        </p:nvSpPr>
        <p:spPr>
          <a:xfrm>
            <a:off x="2828925" y="295991"/>
            <a:ext cx="9363076" cy="886656"/>
          </a:xfrm>
          <a:prstGeom prst="rect">
            <a:avLst/>
          </a:prstGeom>
          <a:gradFill>
            <a:gsLst>
              <a:gs pos="100000">
                <a:srgbClr val="00B0F0"/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Bebas Neue Thin" pitchFamily="2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41C08DB-0B50-9B40-B716-C83744CCC53A}"/>
              </a:ext>
            </a:extLst>
          </p:cNvPr>
          <p:cNvSpPr/>
          <p:nvPr/>
        </p:nvSpPr>
        <p:spPr>
          <a:xfrm>
            <a:off x="3732577" y="377123"/>
            <a:ext cx="8459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 algn="r"/>
            <a:r>
              <a:rPr lang="ru-RU" sz="3600" b="1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БАНКОВСКОЕ И КАЗНАЧЕЙСКОЕ СОПРОВОЖДЕНИЕ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99F4037-0146-6E48-83D5-98AC32587C45}"/>
              </a:ext>
            </a:extLst>
          </p:cNvPr>
          <p:cNvSpPr/>
          <p:nvPr/>
        </p:nvSpPr>
        <p:spPr>
          <a:xfrm>
            <a:off x="414067" y="1183549"/>
            <a:ext cx="11367449" cy="621796"/>
          </a:xfrm>
          <a:prstGeom prst="rect">
            <a:avLst/>
          </a:prstGeom>
          <a:gradFill>
            <a:gsLst>
              <a:gs pos="0">
                <a:srgbClr val="FF0000">
                  <a:alpha val="73000"/>
                </a:srgbClr>
              </a:gs>
              <a:gs pos="100000">
                <a:srgbClr val="002060">
                  <a:alpha val="42822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r>
              <a:rPr lang="ru-RU" sz="2400" b="1" dirty="0" smtClean="0">
                <a:latin typeface="Bebas Neue Bold" pitchFamily="2" charset="0"/>
              </a:rPr>
              <a:t>                                   </a:t>
            </a:r>
            <a:r>
              <a:rPr lang="ru-RU" sz="2800" b="1" dirty="0" smtClean="0">
                <a:latin typeface="Bebas Neue Bold" pitchFamily="2" charset="0"/>
              </a:rPr>
              <a:t>Казначейское сопровождение               Банковское сопровождение</a:t>
            </a:r>
            <a:endParaRPr lang="ru-RU" sz="2800" b="1" dirty="0">
              <a:latin typeface="Bebas Neue Bold" pitchFamily="2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1FF39EBF-E559-F747-A7D1-241154A64B6F}"/>
              </a:ext>
            </a:extLst>
          </p:cNvPr>
          <p:cNvSpPr/>
          <p:nvPr/>
        </p:nvSpPr>
        <p:spPr>
          <a:xfrm>
            <a:off x="414068" y="2867356"/>
            <a:ext cx="2981479" cy="413792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43856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Bebas Neue Bold" pitchFamily="2" charset="0"/>
              </a:rPr>
              <a:t>ТРЕБОВАНИЯ  к Открытию </a:t>
            </a:r>
            <a:r>
              <a:rPr lang="ru-RU" sz="2000" b="1" dirty="0">
                <a:solidFill>
                  <a:schemeClr val="bg1"/>
                </a:solidFill>
                <a:latin typeface="Bebas Neue Bold" pitchFamily="2" charset="0"/>
              </a:rPr>
              <a:t>счетов</a:t>
            </a:r>
            <a:endParaRPr lang="ru-RU" sz="2800" b="1" dirty="0">
              <a:latin typeface="Bebas Neue Bold" pitchFamily="2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AF20D6D2-9E9A-5C4E-9959-8865C99FCD6C}"/>
              </a:ext>
            </a:extLst>
          </p:cNvPr>
          <p:cNvSpPr/>
          <p:nvPr/>
        </p:nvSpPr>
        <p:spPr>
          <a:xfrm>
            <a:off x="414067" y="3306303"/>
            <a:ext cx="2981480" cy="293987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43856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Bebas Neue Bold" pitchFamily="2" charset="0"/>
              </a:rPr>
              <a:t>Информационные </a:t>
            </a:r>
            <a:r>
              <a:rPr lang="ru-RU" sz="2000" b="1" dirty="0">
                <a:solidFill>
                  <a:schemeClr val="bg1"/>
                </a:solidFill>
                <a:latin typeface="Bebas Neue Bold" pitchFamily="2" charset="0"/>
              </a:rPr>
              <a:t>системы</a:t>
            </a:r>
            <a:endParaRPr lang="ru-RU" sz="2000" b="1" dirty="0">
              <a:latin typeface="Bebas Neue Bold" pitchFamily="2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24A8D539-B71C-E84D-BEE6-38FEAA8EA82E}"/>
              </a:ext>
            </a:extLst>
          </p:cNvPr>
          <p:cNvSpPr/>
          <p:nvPr/>
        </p:nvSpPr>
        <p:spPr>
          <a:xfrm>
            <a:off x="414068" y="1832000"/>
            <a:ext cx="2993366" cy="1009447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43856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Bebas Neue Bold" pitchFamily="2" charset="0"/>
              </a:rPr>
              <a:t>НОРМАТИВНЫЕ </a:t>
            </a:r>
            <a:r>
              <a:rPr lang="ru-RU" sz="2000" b="1" dirty="0">
                <a:solidFill>
                  <a:schemeClr val="bg1"/>
                </a:solidFill>
                <a:latin typeface="Bebas Neue Bold" pitchFamily="2" charset="0"/>
              </a:rPr>
              <a:t>АКТЫ</a:t>
            </a:r>
            <a:endParaRPr lang="ru-RU" sz="2000" b="1" dirty="0">
              <a:latin typeface="Bebas Neue Bold" pitchFamily="2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0051DD79-4840-4240-86AE-56917F10FBEC}"/>
              </a:ext>
            </a:extLst>
          </p:cNvPr>
          <p:cNvSpPr/>
          <p:nvPr/>
        </p:nvSpPr>
        <p:spPr>
          <a:xfrm>
            <a:off x="3457971" y="2867355"/>
            <a:ext cx="4469702" cy="413793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Лицевой счет В Территориальном отделении федерального </a:t>
            </a:r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казначейства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63170FB0-B444-374B-B3C6-B0D205D82BC7}"/>
              </a:ext>
            </a:extLst>
          </p:cNvPr>
          <p:cNvSpPr/>
          <p:nvPr/>
        </p:nvSpPr>
        <p:spPr>
          <a:xfrm>
            <a:off x="3457971" y="1836314"/>
            <a:ext cx="4451175" cy="1010407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81000"/>
                </a:schemeClr>
              </a:gs>
              <a:gs pos="99000">
                <a:srgbClr val="002060">
                  <a:alpha val="21304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Постановление Правительства РФ </a:t>
            </a:r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15.12.2020 № 2106 «об утверждении правил казначейского сопровождения в случаях, предусмотренных федеральным законом «О федеральном бюджете на 2021 год и плановый период 2022 и 2023 годов»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  <a:p>
            <a:pPr marL="85725" indent="-85725">
              <a:buFont typeface="Arial" panose="020B0604020202020204" pitchFamily="34" charset="0"/>
              <a:buChar char="•"/>
            </a:pPr>
            <a:endParaRPr lang="ru-RU" sz="400" b="1" dirty="0">
              <a:solidFill>
                <a:schemeClr val="bg1"/>
              </a:solidFill>
              <a:latin typeface="Bebas Neue Bold" pitchFamily="2" charset="0"/>
            </a:endParaRP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Письмо Минфина России от 16 августа 2019 г. № </a:t>
            </a:r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09-01-09/62710</a:t>
            </a:r>
            <a:endParaRPr lang="ru-RU" sz="1200" dirty="0">
              <a:latin typeface="Bebas Neue Regular" pitchFamily="2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1E975C74-FE78-294B-B015-6AF846891070}"/>
              </a:ext>
            </a:extLst>
          </p:cNvPr>
          <p:cNvSpPr/>
          <p:nvPr/>
        </p:nvSpPr>
        <p:spPr>
          <a:xfrm>
            <a:off x="8012713" y="1836314"/>
            <a:ext cx="3943498" cy="1010407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6000"/>
                </a:schemeClr>
              </a:gs>
              <a:gs pos="100000">
                <a:srgbClr val="002060">
                  <a:alpha val="3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Постановление Правительства РФ от 20.09.2014  № 963 «Об осуществлении банковского сопровождения контрактов»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endParaRPr lang="ru-RU" sz="300" b="1" dirty="0">
              <a:solidFill>
                <a:schemeClr val="bg1"/>
              </a:solidFill>
              <a:latin typeface="Bebas Neue Bold" pitchFamily="2" charset="0"/>
            </a:endParaRP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Федеральный закон от 29 декабря 2012 г. № 275-ФЗ</a:t>
            </a:r>
            <a:b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</a:br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«О государственном оборонном заказе</a:t>
            </a:r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»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F6F8D8E-044C-5146-B9DA-859CCD7F32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93096" y="1182478"/>
            <a:ext cx="653836" cy="6538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9A4B50C-FE68-E042-BD4B-AFE967F58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9436" y="1977284"/>
            <a:ext cx="727331" cy="7273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012713" y="2867356"/>
            <a:ext cx="3943497" cy="413792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Отдельный банковский счет в </a:t>
            </a:r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банкЕ,  входящем в перечень уполномоченных 275-ФЗ банков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24A8D539-B71C-E84D-BEE6-38FEAA8EA82E}"/>
              </a:ext>
            </a:extLst>
          </p:cNvPr>
          <p:cNvSpPr/>
          <p:nvPr/>
        </p:nvSpPr>
        <p:spPr>
          <a:xfrm>
            <a:off x="414067" y="4380234"/>
            <a:ext cx="2993367" cy="383748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43856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Bebas Neue Bold" pitchFamily="2" charset="0"/>
              </a:rPr>
              <a:t>РАЗМЕЩЕНИЕ</a:t>
            </a:r>
            <a:endParaRPr lang="ru-RU" sz="2000" b="1" dirty="0">
              <a:latin typeface="Bebas Neue Bold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57971" y="3306303"/>
            <a:ext cx="4488229" cy="293987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ГИИС «Электронный </a:t>
            </a:r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бюджет» (ранее –СУФД)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12713" y="3306303"/>
            <a:ext cx="3943497" cy="293987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Банк-клиент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470363" y="4378037"/>
            <a:ext cx="4457309" cy="38374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НЕ ДОПУСКАЕТСЯ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8012713" y="4378037"/>
            <a:ext cx="3943498" cy="383748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разрешено размещение только в том банке, где открыт</a:t>
            </a:r>
            <a:endParaRPr lang="en-US" sz="1200" b="1" dirty="0">
              <a:solidFill>
                <a:schemeClr val="bg1"/>
              </a:solidFill>
              <a:latin typeface="Bebas Neue Bold" pitchFamily="2" charset="0"/>
            </a:endParaRPr>
          </a:p>
          <a:p>
            <a:pPr marL="85725"/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отдельный счет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7962177" y="1480194"/>
            <a:ext cx="0" cy="5264385"/>
          </a:xfrm>
          <a:prstGeom prst="line">
            <a:avLst/>
          </a:prstGeom>
          <a:ln w="9525">
            <a:solidFill>
              <a:schemeClr val="bg1">
                <a:alpha val="63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425960" y="1514703"/>
            <a:ext cx="0" cy="5264386"/>
          </a:xfrm>
          <a:prstGeom prst="line">
            <a:avLst/>
          </a:prstGeom>
          <a:ln w="9525">
            <a:solidFill>
              <a:schemeClr val="bg1">
                <a:alpha val="63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AF20D6D2-9E9A-5C4E-9959-8865C99FCD6C}"/>
              </a:ext>
            </a:extLst>
          </p:cNvPr>
          <p:cNvSpPr/>
          <p:nvPr/>
        </p:nvSpPr>
        <p:spPr>
          <a:xfrm>
            <a:off x="414068" y="3625503"/>
            <a:ext cx="2981479" cy="313847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43856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Bebas Neue Bold" pitchFamily="2" charset="0"/>
              </a:rPr>
              <a:t>Время проведения платежа</a:t>
            </a:r>
            <a:endParaRPr lang="ru-RU" sz="2000" b="1" dirty="0">
              <a:latin typeface="Bebas Neue Bold" pitchFamily="2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455576" y="3623705"/>
            <a:ext cx="4472096" cy="31564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2-5 дней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012713" y="3623705"/>
            <a:ext cx="3943498" cy="31564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1-2 часа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24A8D539-B71C-E84D-BEE6-38FEAA8EA82E}"/>
              </a:ext>
            </a:extLst>
          </p:cNvPr>
          <p:cNvSpPr/>
          <p:nvPr/>
        </p:nvSpPr>
        <p:spPr>
          <a:xfrm>
            <a:off x="408761" y="4791433"/>
            <a:ext cx="2986786" cy="900005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43856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Bebas Neue Bold" pitchFamily="2" charset="0"/>
              </a:rPr>
              <a:t>Преимущества</a:t>
            </a:r>
            <a:endParaRPr lang="ru-RU" sz="2000" b="1" dirty="0">
              <a:latin typeface="Bebas Neue Bold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463725" y="4789237"/>
            <a:ext cx="4482475" cy="902200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>
              <a:tabLst>
                <a:tab pos="85725" algn="l"/>
              </a:tabLst>
            </a:pPr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Наличие единого лицевого счета</a:t>
            </a:r>
          </a:p>
          <a:p>
            <a:pPr marL="85725">
              <a:tabLst>
                <a:tab pos="85725" algn="l"/>
              </a:tabLst>
            </a:pPr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Компенсация ранее проведенных затрат</a:t>
            </a:r>
          </a:p>
          <a:p>
            <a:pPr marL="85725">
              <a:tabLst>
                <a:tab pos="85725" algn="l"/>
              </a:tabLst>
            </a:pPr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Возможность отследить всю кооперацию по </a:t>
            </a:r>
            <a:r>
              <a:rPr lang="ru-RU" sz="1200" b="1" dirty="0" err="1" smtClean="0">
                <a:solidFill>
                  <a:schemeClr val="bg1"/>
                </a:solidFill>
                <a:latin typeface="Bebas Neue Bold" pitchFamily="2" charset="0"/>
              </a:rPr>
              <a:t>игк</a:t>
            </a:r>
            <a:endParaRPr lang="ru-RU" sz="1200" b="1" dirty="0" smtClean="0">
              <a:solidFill>
                <a:schemeClr val="bg1"/>
              </a:solidFill>
              <a:latin typeface="Bebas Neue Bold" pitchFamily="2" charset="0"/>
            </a:endParaRPr>
          </a:p>
          <a:p>
            <a:pPr marL="85725">
              <a:tabLst>
                <a:tab pos="85725" algn="l"/>
              </a:tabLst>
            </a:pPr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Наличие расширенного казначейского сопровождения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8013941" y="4789236"/>
            <a:ext cx="3942270" cy="902202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Возможность размещения средств как в депозиты, так и в НСО</a:t>
            </a:r>
          </a:p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Оперативное проведение платежа</a:t>
            </a:r>
          </a:p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интеграци</a:t>
            </a:r>
            <a:r>
              <a:rPr lang="ru-RU" sz="1200" b="1" dirty="0">
                <a:solidFill>
                  <a:schemeClr val="bg1"/>
                </a:solidFill>
                <a:latin typeface="Bebas Neue Bold" pitchFamily="2" charset="0"/>
              </a:rPr>
              <a:t>я</a:t>
            </a:r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 с локальными системами предприятий</a:t>
            </a:r>
          </a:p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Автоматизированная выгрузка платежей и выписок </a:t>
            </a:r>
          </a:p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Возможность кредитования под госконтракт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24A8D539-B71C-E84D-BEE6-38FEAA8EA82E}"/>
              </a:ext>
            </a:extLst>
          </p:cNvPr>
          <p:cNvSpPr/>
          <p:nvPr/>
        </p:nvSpPr>
        <p:spPr>
          <a:xfrm>
            <a:off x="408761" y="5718888"/>
            <a:ext cx="2986786" cy="1131319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43856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Bebas Neue Bold" pitchFamily="2" charset="0"/>
              </a:rPr>
              <a:t>НЕДОСТАТКИ</a:t>
            </a:r>
            <a:endParaRPr lang="ru-RU" sz="2000" b="1" dirty="0">
              <a:latin typeface="Bebas Neue Bold" pitchFamily="2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460852" y="5710263"/>
            <a:ext cx="4485348" cy="113994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Продолжительное Время прохождения платежа</a:t>
            </a:r>
          </a:p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Необходимость предоставления полного комплекта документов к каждому платежу и согласования сведений  с заказчиком</a:t>
            </a:r>
          </a:p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Отсутствие интеграции с локальными системами</a:t>
            </a:r>
            <a:r>
              <a:rPr lang="en-US" sz="1200" b="1" dirty="0" smtClean="0">
                <a:solidFill>
                  <a:schemeClr val="bg1"/>
                </a:solidFill>
                <a:latin typeface="Bebas Neue Bold" pitchFamily="2" charset="0"/>
              </a:rPr>
              <a:t> </a:t>
            </a:r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организаций</a:t>
            </a:r>
          </a:p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Отсутствие возможности кредитования</a:t>
            </a:r>
          </a:p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Продолжительное время (до 5 дней) проведения платежа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018468" y="5710263"/>
            <a:ext cx="3937741" cy="1139945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Низкие проценты по размещению</a:t>
            </a:r>
          </a:p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Невозможность выбора банка для размещения</a:t>
            </a:r>
          </a:p>
        </p:txBody>
      </p:sp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8134182A-CDAB-CF44-9461-2F710E63CB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36" y="152095"/>
            <a:ext cx="1175663" cy="868245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xmlns="" id="{AF20D6D2-9E9A-5C4E-9959-8865C99FCD6C}"/>
              </a:ext>
            </a:extLst>
          </p:cNvPr>
          <p:cNvSpPr/>
          <p:nvPr/>
        </p:nvSpPr>
        <p:spPr>
          <a:xfrm>
            <a:off x="411194" y="3967689"/>
            <a:ext cx="2984353" cy="387599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43856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Bebas Neue Bold" pitchFamily="2" charset="0"/>
              </a:rPr>
              <a:t>Осуществление расчетов</a:t>
            </a:r>
            <a:endParaRPr lang="ru-RU" sz="2000" b="1" dirty="0">
              <a:latin typeface="Bebas Neue Bold" pitchFamily="2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470363" y="3965891"/>
            <a:ext cx="4457309" cy="38759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Предоставление в федеральное казначейство полного комплекта документов по контракту к каждому платежу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8009839" y="3965891"/>
            <a:ext cx="3946372" cy="387599"/>
          </a:xfrm>
          <a:prstGeom prst="rect">
            <a:avLst/>
          </a:prstGeom>
          <a:gradFill>
            <a:gsLst>
              <a:gs pos="0">
                <a:schemeClr val="accent5">
                  <a:lumMod val="75000"/>
                  <a:alpha val="72900"/>
                </a:schemeClr>
              </a:gs>
              <a:gs pos="100000">
                <a:srgbClr val="002060">
                  <a:alpha val="31611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/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Предоставление в банк документов, относящихся к самому платежу (контракт предоставляется только при резервировании счета)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23E2C88-5B07-694D-99D7-5D723FD0B81F}"/>
              </a:ext>
            </a:extLst>
          </p:cNvPr>
          <p:cNvSpPr/>
          <p:nvPr/>
        </p:nvSpPr>
        <p:spPr>
          <a:xfrm>
            <a:off x="11796507" y="5919578"/>
            <a:ext cx="381816" cy="930630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Bebas Neue Thin" pitchFamily="2" charset="0"/>
              </a:rPr>
              <a:t>4</a:t>
            </a:r>
            <a:endParaRPr lang="ru-RU" dirty="0">
              <a:latin typeface="Bebas Neue Thi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8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Изображение выглядит как небо, звезда, ночь, тем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E2DABED3-A467-584C-92D4-CF4EA1B27E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50"/>
          <a:stretch/>
        </p:blipFill>
        <p:spPr>
          <a:xfrm>
            <a:off x="-2771" y="75646"/>
            <a:ext cx="12192000" cy="68580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2B523AA-4ABF-A94A-AD27-1347B7402836}"/>
              </a:ext>
            </a:extLst>
          </p:cNvPr>
          <p:cNvSpPr/>
          <p:nvPr/>
        </p:nvSpPr>
        <p:spPr>
          <a:xfrm>
            <a:off x="1" y="-11399"/>
            <a:ext cx="12192000" cy="6858000"/>
          </a:xfrm>
          <a:prstGeom prst="rect">
            <a:avLst/>
          </a:prstGeom>
          <a:gradFill>
            <a:gsLst>
              <a:gs pos="58000">
                <a:srgbClr val="000000">
                  <a:alpha val="46000"/>
                </a:srgbClr>
              </a:gs>
              <a:gs pos="0">
                <a:schemeClr val="tx1">
                  <a:alpha val="59000"/>
                </a:schemeClr>
              </a:gs>
              <a:gs pos="100000">
                <a:schemeClr val="tx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508547-CBDB-1F44-8C93-B95D40C53472}"/>
              </a:ext>
            </a:extLst>
          </p:cNvPr>
          <p:cNvSpPr/>
          <p:nvPr/>
        </p:nvSpPr>
        <p:spPr>
          <a:xfrm>
            <a:off x="234478" y="295991"/>
            <a:ext cx="11957523" cy="886656"/>
          </a:xfrm>
          <a:prstGeom prst="rect">
            <a:avLst/>
          </a:prstGeom>
          <a:gradFill>
            <a:gsLst>
              <a:gs pos="100000">
                <a:srgbClr val="00B0F0"/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Bebas Neue Thin" pitchFamily="2" charset="0"/>
            </a:endParaRPr>
          </a:p>
        </p:txBody>
      </p:sp>
      <p:sp>
        <p:nvSpPr>
          <p:cNvPr id="3" name="Треугольник 2">
            <a:extLst>
              <a:ext uri="{FF2B5EF4-FFF2-40B4-BE49-F238E27FC236}">
                <a16:creationId xmlns:a16="http://schemas.microsoft.com/office/drawing/2014/main" xmlns="" id="{2153EC2D-7FE7-F044-8017-8D2F82ABBD32}"/>
              </a:ext>
            </a:extLst>
          </p:cNvPr>
          <p:cNvSpPr/>
          <p:nvPr/>
        </p:nvSpPr>
        <p:spPr>
          <a:xfrm rot="5400000">
            <a:off x="1209947" y="-1221763"/>
            <a:ext cx="6885662" cy="9338112"/>
          </a:xfrm>
          <a:prstGeom prst="triangle">
            <a:avLst/>
          </a:prstGeom>
          <a:gradFill>
            <a:gsLst>
              <a:gs pos="4000">
                <a:srgbClr val="0070C0">
                  <a:alpha val="31000"/>
                </a:srgbClr>
              </a:gs>
              <a:gs pos="100000">
                <a:srgbClr val="003A64"/>
              </a:gs>
              <a:gs pos="43000">
                <a:srgbClr val="002060">
                  <a:alpha val="24000"/>
                </a:srgb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ru-RU" b="1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41C08DB-0B50-9B40-B716-C83744CCC53A}"/>
              </a:ext>
            </a:extLst>
          </p:cNvPr>
          <p:cNvSpPr/>
          <p:nvPr/>
        </p:nvSpPr>
        <p:spPr>
          <a:xfrm>
            <a:off x="796226" y="357176"/>
            <a:ext cx="112048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 algn="r"/>
            <a:r>
              <a:rPr lang="ru-RU" sz="36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Сравнение информационных систем федерального казначейства</a:t>
            </a:r>
            <a:endParaRPr lang="ru-RU" sz="3600" b="1" dirty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xmlns="" id="{345A2AF0-8E72-BE46-9981-BB7322BDAB27}"/>
              </a:ext>
            </a:extLst>
          </p:cNvPr>
          <p:cNvCxnSpPr>
            <a:cxnSpLocks/>
          </p:cNvCxnSpPr>
          <p:nvPr/>
        </p:nvCxnSpPr>
        <p:spPr>
          <a:xfrm>
            <a:off x="234478" y="5879434"/>
            <a:ext cx="10034870" cy="0"/>
          </a:xfrm>
          <a:prstGeom prst="line">
            <a:avLst/>
          </a:prstGeom>
          <a:ln w="111125">
            <a:gradFill>
              <a:gsLst>
                <a:gs pos="43000">
                  <a:srgbClr val="0070C0">
                    <a:alpha val="40000"/>
                  </a:srgbClr>
                </a:gs>
                <a:gs pos="21000">
                  <a:srgbClr val="00B0F0">
                    <a:alpha val="54000"/>
                  </a:srgbClr>
                </a:gs>
                <a:gs pos="0">
                  <a:schemeClr val="bg1">
                    <a:lumMod val="65000"/>
                    <a:alpha val="5000"/>
                  </a:schemeClr>
                </a:gs>
                <a:gs pos="81000">
                  <a:schemeClr val="tx1">
                    <a:alpha val="0"/>
                  </a:schemeClr>
                </a:gs>
                <a:gs pos="68000">
                  <a:schemeClr val="bg1">
                    <a:alpha val="31451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42BA7CD-EF46-DC4F-9771-BE6BF758A62A}"/>
              </a:ext>
            </a:extLst>
          </p:cNvPr>
          <p:cNvSpPr/>
          <p:nvPr/>
        </p:nvSpPr>
        <p:spPr>
          <a:xfrm>
            <a:off x="801770" y="1253831"/>
            <a:ext cx="5025168" cy="831080"/>
          </a:xfrm>
          <a:custGeom>
            <a:avLst/>
            <a:gdLst>
              <a:gd name="connsiteX0" fmla="*/ 0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0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152558 w 3347630"/>
              <a:gd name="connsiteY2" fmla="*/ 729921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630" h="742113">
                <a:moveTo>
                  <a:pt x="195072" y="0"/>
                </a:moveTo>
                <a:lnTo>
                  <a:pt x="3347630" y="0"/>
                </a:lnTo>
                <a:lnTo>
                  <a:pt x="3152558" y="729921"/>
                </a:lnTo>
                <a:lnTo>
                  <a:pt x="0" y="742113"/>
                </a:lnTo>
                <a:lnTo>
                  <a:pt x="195072" y="0"/>
                </a:lnTo>
                <a:close/>
              </a:path>
            </a:pathLst>
          </a:custGeom>
          <a:gradFill>
            <a:gsLst>
              <a:gs pos="0">
                <a:srgbClr val="FF0000">
                  <a:alpha val="82000"/>
                </a:srgbClr>
              </a:gs>
              <a:gs pos="100000">
                <a:schemeClr val="tx1"/>
              </a:gs>
            </a:gsLst>
            <a:lin ang="12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Bebas Neue Book" pitchFamily="2" charset="0"/>
              </a:rPr>
              <a:t>СУФД</a:t>
            </a:r>
            <a:r>
              <a:rPr lang="ru-RU" sz="2800" b="1" dirty="0" smtClean="0">
                <a:latin typeface="Bebas Neue Book" pitchFamily="2" charset="0"/>
              </a:rPr>
              <a:t> </a:t>
            </a:r>
            <a:endParaRPr lang="ru-RU" sz="2800" b="1" dirty="0">
              <a:latin typeface="Bebas Neue Book" pitchFamily="2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59548104-9B16-DA4F-9DA9-664B50835873}"/>
              </a:ext>
            </a:extLst>
          </p:cNvPr>
          <p:cNvSpPr/>
          <p:nvPr/>
        </p:nvSpPr>
        <p:spPr>
          <a:xfrm>
            <a:off x="11810185" y="5915971"/>
            <a:ext cx="381816" cy="930630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ebas Neue Thin" pitchFamily="2" charset="0"/>
              </a:rPr>
              <a:t>5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DABA63E6-477A-CD46-A4C2-16BD34349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93" y="141442"/>
            <a:ext cx="1110580" cy="820181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38F13F2B-6EBF-2C4A-A376-8E0B0C18FA3E}"/>
              </a:ext>
            </a:extLst>
          </p:cNvPr>
          <p:cNvSpPr/>
          <p:nvPr/>
        </p:nvSpPr>
        <p:spPr>
          <a:xfrm>
            <a:off x="-2771" y="6063292"/>
            <a:ext cx="6349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ru-RU" sz="1200" spc="2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При условии заполнения платежного поручения в системе «электронный бюджет»</a:t>
            </a:r>
          </a:p>
          <a:p>
            <a:r>
              <a:rPr lang="ru-RU" sz="1200" spc="2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** АО «КБХА» находится в Воронеже, ТОФК - в </a:t>
            </a:r>
            <a:r>
              <a:rPr lang="ru-RU" sz="1200" spc="20" dirty="0" err="1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Санкт-петербурге</a:t>
            </a:r>
            <a:r>
              <a:rPr lang="ru-RU" sz="1200" spc="2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АО «Красмаш» - в </a:t>
            </a:r>
            <a:r>
              <a:rPr lang="ru-RU" sz="1200" spc="20" dirty="0" err="1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красноярске</a:t>
            </a:r>
            <a:r>
              <a:rPr lang="ru-RU" sz="1200" spc="2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, ТОФК - в Барнауле, АО «НПО ЛАВОЧКИНА» - в Химках, ТОФК - в Москве</a:t>
            </a:r>
          </a:p>
          <a:p>
            <a:r>
              <a:rPr lang="ru-RU" sz="1200" spc="2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*** может достигать нескольких дней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27D9D658-9860-8240-9EB4-332D183E85C2}"/>
              </a:ext>
            </a:extLst>
          </p:cNvPr>
          <p:cNvSpPr/>
          <p:nvPr/>
        </p:nvSpPr>
        <p:spPr>
          <a:xfrm>
            <a:off x="6915448" y="6212232"/>
            <a:ext cx="29020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/>
            <a:r>
              <a:rPr lang="ru-RU" sz="1100" spc="10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По данным, предоставленным организациями Госкорпорации «Роскосмос»</a:t>
            </a:r>
            <a:endParaRPr lang="ru-RU" sz="1100" spc="100" dirty="0">
              <a:solidFill>
                <a:schemeClr val="bg1"/>
              </a:solidFill>
              <a:latin typeface="Bebas Neue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xmlns="" id="{9B199142-AD7E-DE4D-9AE9-6F608D31D9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8998" y="1335171"/>
            <a:ext cx="646331" cy="646331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9B199142-AD7E-DE4D-9AE9-6F608D31D9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1551" y="1473923"/>
            <a:ext cx="646331" cy="646331"/>
          </a:xfrm>
          <a:prstGeom prst="rect">
            <a:avLst/>
          </a:prstGeom>
        </p:spPr>
      </p:pic>
      <p:cxnSp>
        <p:nvCxnSpPr>
          <p:cNvPr id="33" name="Прямая соединительная линия 32"/>
          <p:cNvCxnSpPr/>
          <p:nvPr/>
        </p:nvCxnSpPr>
        <p:spPr>
          <a:xfrm>
            <a:off x="5724803" y="1343529"/>
            <a:ext cx="24225" cy="4649634"/>
          </a:xfrm>
          <a:prstGeom prst="line">
            <a:avLst/>
          </a:prstGeom>
          <a:ln w="12700">
            <a:solidFill>
              <a:schemeClr val="bg1">
                <a:alpha val="63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1">
            <a:extLst>
              <a:ext uri="{FF2B5EF4-FFF2-40B4-BE49-F238E27FC236}">
                <a16:creationId xmlns:a16="http://schemas.microsoft.com/office/drawing/2014/main" xmlns="" id="{D42BA7CD-EF46-DC4F-9771-BE6BF758A62A}"/>
              </a:ext>
            </a:extLst>
          </p:cNvPr>
          <p:cNvSpPr/>
          <p:nvPr/>
        </p:nvSpPr>
        <p:spPr>
          <a:xfrm>
            <a:off x="6003985" y="1253831"/>
            <a:ext cx="5588027" cy="851105"/>
          </a:xfrm>
          <a:custGeom>
            <a:avLst/>
            <a:gdLst>
              <a:gd name="connsiteX0" fmla="*/ 0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0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152558 w 3347630"/>
              <a:gd name="connsiteY2" fmla="*/ 729921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630" h="742113">
                <a:moveTo>
                  <a:pt x="195072" y="0"/>
                </a:moveTo>
                <a:lnTo>
                  <a:pt x="3347630" y="0"/>
                </a:lnTo>
                <a:lnTo>
                  <a:pt x="3152558" y="729921"/>
                </a:lnTo>
                <a:lnTo>
                  <a:pt x="0" y="742113"/>
                </a:lnTo>
                <a:lnTo>
                  <a:pt x="195072" y="0"/>
                </a:lnTo>
                <a:close/>
              </a:path>
            </a:pathLst>
          </a:custGeom>
          <a:gradFill>
            <a:gsLst>
              <a:gs pos="0">
                <a:srgbClr val="FF0000">
                  <a:alpha val="82000"/>
                </a:srgbClr>
              </a:gs>
              <a:gs pos="100000">
                <a:schemeClr val="tx1"/>
              </a:gs>
            </a:gsLst>
            <a:lin ang="12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Bebas Neue Book" pitchFamily="2" charset="0"/>
              </a:rPr>
              <a:t>            ГИИС «Электронный бюджет» </a:t>
            </a:r>
            <a:endParaRPr lang="ru-RU" sz="2800" dirty="0">
              <a:latin typeface="Bebas Neue Book" pitchFamily="2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CC0493D-CDD1-884F-AC81-1C87D6210C0B}"/>
              </a:ext>
            </a:extLst>
          </p:cNvPr>
          <p:cNvSpPr/>
          <p:nvPr/>
        </p:nvSpPr>
        <p:spPr>
          <a:xfrm>
            <a:off x="676014" y="2207889"/>
            <a:ext cx="5169077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Автоматическая </a:t>
            </a:r>
            <a:r>
              <a:rPr lang="ru-RU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выГрузка выписок в ИС предприятий</a:t>
            </a: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Выгрузка платежных поручений, сформированных в ИС Предприятия</a:t>
            </a: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Корректное отображение оборотов в выписках</a:t>
            </a: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низкая производительность </a:t>
            </a:r>
            <a:r>
              <a:rPr lang="ru-RU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системы</a:t>
            </a: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Территориальная близость </a:t>
            </a:r>
            <a:r>
              <a:rPr lang="ru-RU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ТОФК</a:t>
            </a:r>
            <a:endParaRPr lang="ru-RU" dirty="0">
              <a:solidFill>
                <a:schemeClr val="bg1"/>
              </a:solidFill>
              <a:latin typeface="Bebas Neue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ts val="2200"/>
              </a:lnSpc>
              <a:buFont typeface="Wingdings" panose="05000000000000000000" pitchFamily="2" charset="2"/>
              <a:buChar char="ü"/>
            </a:pPr>
            <a:r>
              <a:rPr lang="ru-RU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скорость предоставления техподдержки</a:t>
            </a:r>
          </a:p>
          <a:p>
            <a:pPr marL="285750" indent="-285750">
              <a:lnSpc>
                <a:spcPts val="2200"/>
              </a:lnSpc>
              <a:buFont typeface="Bebas Neue Book" panose="00000500000000000000" charset="-52"/>
              <a:buChar char="–"/>
            </a:pPr>
            <a:r>
              <a:rPr lang="ru-RU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возможности оперативного формирования выписки на заданную дату</a:t>
            </a:r>
          </a:p>
          <a:p>
            <a:pPr marL="285750" indent="-285750">
              <a:lnSpc>
                <a:spcPts val="2200"/>
              </a:lnSpc>
              <a:buFont typeface="Bebas Neue Book" panose="00000500000000000000" charset="-52"/>
              <a:buChar char="–"/>
            </a:pPr>
            <a:r>
              <a:rPr lang="ru-RU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Долгое открытие лицевых счетов</a:t>
            </a:r>
            <a:endParaRPr lang="ru-RU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BCC0493D-CDD1-884F-AC81-1C87D6210C0B}"/>
              </a:ext>
            </a:extLst>
          </p:cNvPr>
          <p:cNvSpPr/>
          <p:nvPr/>
        </p:nvSpPr>
        <p:spPr>
          <a:xfrm>
            <a:off x="5858598" y="2207299"/>
            <a:ext cx="6330631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Взаимосвязь справочных элементов и объектов системы</a:t>
            </a: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Оперативное открытие подразделов системы</a:t>
            </a: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Автоматическое заполнение основных параметров платежного поручения*</a:t>
            </a: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Единый лицевой счет</a:t>
            </a: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ü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Высокая скорость системы</a:t>
            </a:r>
          </a:p>
          <a:p>
            <a:pPr marL="285750" indent="-285750">
              <a:lnSpc>
                <a:spcPts val="2000"/>
              </a:lnSpc>
              <a:buFont typeface="Bebas Neue Book" panose="00000500000000000000" charset="-52"/>
              <a:buChar char="‒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Некорректная Выгрузка данных выписок в ИС предприятий</a:t>
            </a:r>
          </a:p>
          <a:p>
            <a:pPr marL="285750" indent="-285750">
              <a:lnSpc>
                <a:spcPts val="2000"/>
              </a:lnSpc>
              <a:buFont typeface="Bebas Neue Book" panose="00000500000000000000" charset="-52"/>
              <a:buChar char="‒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Корректировка оборотов в выписках прошедшей датой</a:t>
            </a:r>
          </a:p>
          <a:p>
            <a:pPr marL="285750" indent="-285750">
              <a:lnSpc>
                <a:spcPts val="2000"/>
              </a:lnSpc>
              <a:buFont typeface="Bebas Neue Book" panose="00000500000000000000" charset="-52"/>
              <a:buChar char="‒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стандартной загрузки платежных поручений в ИС предприятий</a:t>
            </a:r>
          </a:p>
          <a:p>
            <a:pPr marL="285750" indent="-285750">
              <a:lnSpc>
                <a:spcPts val="2000"/>
              </a:lnSpc>
              <a:buFont typeface="Bebas Neue Book" panose="00000500000000000000" charset="-52"/>
              <a:buChar char="‒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Технические сбои продолжительностью до 24 часов</a:t>
            </a:r>
          </a:p>
          <a:p>
            <a:pPr marL="285750" indent="-285750">
              <a:lnSpc>
                <a:spcPts val="2000"/>
              </a:lnSpc>
              <a:buFont typeface="Bebas Neue Book" panose="00000500000000000000" charset="-52"/>
              <a:buChar char="‒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Региональное несовпадение организации и обслуживающего ТОФК**</a:t>
            </a:r>
          </a:p>
          <a:p>
            <a:pPr marL="285750" indent="-285750">
              <a:lnSpc>
                <a:spcPts val="2000"/>
              </a:lnSpc>
              <a:buFont typeface="Bebas Neue Book" panose="00000500000000000000" charset="-52"/>
              <a:buChar char="‒"/>
            </a:pPr>
            <a:r>
              <a:rPr lang="ru-RU" spc="20" dirty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Низкая скорость предоставления </a:t>
            </a:r>
            <a:r>
              <a:rPr lang="ru-RU" spc="2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техподдержки***</a:t>
            </a:r>
            <a:endParaRPr lang="ru-RU" spc="20" dirty="0">
              <a:solidFill>
                <a:schemeClr val="bg1"/>
              </a:solidFill>
              <a:latin typeface="Bebas Neue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54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Изображение выглядит как небо, звезда, ночь, тем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E2DABED3-A467-584C-92D4-CF4EA1B27E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2B523AA-4ABF-A94A-AD27-1347B7402836}"/>
              </a:ext>
            </a:extLst>
          </p:cNvPr>
          <p:cNvSpPr/>
          <p:nvPr/>
        </p:nvSpPr>
        <p:spPr>
          <a:xfrm>
            <a:off x="1" y="-12616"/>
            <a:ext cx="12192000" cy="6858000"/>
          </a:xfrm>
          <a:prstGeom prst="rect">
            <a:avLst/>
          </a:prstGeom>
          <a:gradFill>
            <a:gsLst>
              <a:gs pos="58000">
                <a:srgbClr val="000000">
                  <a:alpha val="46000"/>
                </a:srgbClr>
              </a:gs>
              <a:gs pos="0">
                <a:schemeClr val="tx1">
                  <a:alpha val="59000"/>
                </a:schemeClr>
              </a:gs>
              <a:gs pos="100000">
                <a:schemeClr val="tx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508547-CBDB-1F44-8C93-B95D40C53472}"/>
              </a:ext>
            </a:extLst>
          </p:cNvPr>
          <p:cNvSpPr/>
          <p:nvPr/>
        </p:nvSpPr>
        <p:spPr>
          <a:xfrm>
            <a:off x="1594121" y="252861"/>
            <a:ext cx="10597880" cy="891486"/>
          </a:xfrm>
          <a:prstGeom prst="rect">
            <a:avLst/>
          </a:prstGeom>
          <a:gradFill>
            <a:gsLst>
              <a:gs pos="100000">
                <a:srgbClr val="00B0F0"/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Bebas Neue Thin" pitchFamily="2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41C08DB-0B50-9B40-B716-C83744CCC53A}"/>
              </a:ext>
            </a:extLst>
          </p:cNvPr>
          <p:cNvSpPr/>
          <p:nvPr/>
        </p:nvSpPr>
        <p:spPr>
          <a:xfrm>
            <a:off x="2726869" y="316023"/>
            <a:ext cx="9460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 algn="r"/>
            <a:r>
              <a:rPr lang="ru-RU" sz="36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Казначейское обеспечение обязательств</a:t>
            </a:r>
            <a:endParaRPr lang="ru-RU" sz="3600" b="1" dirty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23E2C88-5B07-694D-99D7-5D723FD0B81F}"/>
              </a:ext>
            </a:extLst>
          </p:cNvPr>
          <p:cNvSpPr/>
          <p:nvPr/>
        </p:nvSpPr>
        <p:spPr>
          <a:xfrm>
            <a:off x="11805141" y="5914754"/>
            <a:ext cx="381816" cy="930630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Bebas Neue Thin" pitchFamily="2" charset="0"/>
              </a:rPr>
              <a:t>6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A9553B9B-9145-C14C-93F0-C7A3CC793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8" y="119004"/>
            <a:ext cx="1209210" cy="893021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E125B9B4-B31F-7D4F-9903-9C295F463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3724" y="2399599"/>
            <a:ext cx="1809452" cy="120512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5F839860-568E-E44F-B80D-6FEAE8807D37}"/>
              </a:ext>
            </a:extLst>
          </p:cNvPr>
          <p:cNvSpPr/>
          <p:nvPr/>
        </p:nvSpPr>
        <p:spPr>
          <a:xfrm>
            <a:off x="1019909" y="2294036"/>
            <a:ext cx="9004990" cy="4231928"/>
          </a:xfrm>
          <a:prstGeom prst="rect">
            <a:avLst/>
          </a:prstGeom>
          <a:ln w="3175">
            <a:solidFill>
              <a:schemeClr val="bg1"/>
            </a:solidFill>
            <a:prstDash val="sysDot"/>
          </a:ln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b="1" spc="60" dirty="0" smtClean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ru-RU" b="1" spc="60" dirty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spc="60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Пять и более ступеней кооперации не позволяют использовать доведенное КОО в текущем финансовом году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spc="60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Образование к концу календарного года у </a:t>
            </a:r>
            <a:r>
              <a:rPr lang="ru-RU" b="1" spc="60" dirty="0" err="1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госзаказчика</a:t>
            </a:r>
            <a:r>
              <a:rPr lang="ru-RU" b="1" spc="60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большого объема неиспользованных средств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spc="60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Процедура восстановления неиспользованных остатков на следующий год составляет 2 месяца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spc="60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блокировка использования лимитов бюджетных обязательств текущего финансового года и невозможность размещения и корректировки плана закупок на </a:t>
            </a:r>
            <a:r>
              <a:rPr lang="ru-RU" b="1" spc="60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сайте </a:t>
            </a:r>
            <a:r>
              <a:rPr lang="ru-RU" b="1" spc="60" dirty="0" err="1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еИС</a:t>
            </a:r>
            <a:r>
              <a:rPr lang="ru-RU" b="1" spc="60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spc="60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ГОЗ</a:t>
            </a:r>
            <a:endParaRPr lang="ru-RU" b="1" spc="60" dirty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spc="60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Отказ участников кооперации вне контура госкорпорации от заключения контрактов с обязательным </a:t>
            </a:r>
            <a:r>
              <a:rPr lang="ru-RU" b="1" spc="60" dirty="0" err="1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коо</a:t>
            </a:r>
            <a:endParaRPr lang="ru-RU" b="1" spc="60" dirty="0" smtClean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b="1" spc="60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включение КОО в </a:t>
            </a:r>
            <a:r>
              <a:rPr lang="ru-RU" b="1" spc="60" dirty="0" err="1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госконтракты</a:t>
            </a:r>
            <a:r>
              <a:rPr lang="ru-RU" b="1" spc="60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spc="60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играет </a:t>
            </a:r>
            <a:r>
              <a:rPr lang="ru-RU" b="1" spc="60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негативную роль в вопросах закупки электронной компонентной базы импортного </a:t>
            </a:r>
            <a:r>
              <a:rPr lang="ru-RU" b="1" spc="60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производства</a:t>
            </a:r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xmlns="" id="{D42BA7CD-EF46-DC4F-9771-BE6BF758A62A}"/>
              </a:ext>
            </a:extLst>
          </p:cNvPr>
          <p:cNvSpPr/>
          <p:nvPr/>
        </p:nvSpPr>
        <p:spPr>
          <a:xfrm>
            <a:off x="1019910" y="1297057"/>
            <a:ext cx="11026322" cy="640191"/>
          </a:xfrm>
          <a:custGeom>
            <a:avLst/>
            <a:gdLst>
              <a:gd name="connsiteX0" fmla="*/ 0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0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152558 w 3347630"/>
              <a:gd name="connsiteY2" fmla="*/ 729921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630" h="742113">
                <a:moveTo>
                  <a:pt x="195072" y="0"/>
                </a:moveTo>
                <a:lnTo>
                  <a:pt x="3347630" y="0"/>
                </a:lnTo>
                <a:lnTo>
                  <a:pt x="3152558" y="729921"/>
                </a:lnTo>
                <a:lnTo>
                  <a:pt x="0" y="742113"/>
                </a:lnTo>
                <a:lnTo>
                  <a:pt x="195072" y="0"/>
                </a:lnTo>
                <a:close/>
              </a:path>
            </a:pathLst>
          </a:custGeom>
          <a:gradFill>
            <a:gsLst>
              <a:gs pos="0">
                <a:srgbClr val="FF0000">
                  <a:alpha val="82000"/>
                </a:srgbClr>
              </a:gs>
              <a:gs pos="100000">
                <a:schemeClr val="tx1"/>
              </a:gs>
            </a:gsLst>
            <a:lin ang="12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1113"/>
            <a:r>
              <a:rPr lang="ru-RU" sz="2800" b="1" u="sng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Опыт Применения </a:t>
            </a:r>
            <a:r>
              <a:rPr lang="ru-RU" sz="2800" b="1" u="sng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Казначейского обеспечения обязательств </a:t>
            </a:r>
            <a:r>
              <a:rPr lang="ru-RU" sz="2800" b="1" u="sng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800" b="1" u="sng" dirty="0" err="1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ГОСкорпорации</a:t>
            </a:r>
            <a:endParaRPr lang="ru-RU" sz="2800" u="sng" dirty="0">
              <a:solidFill>
                <a:schemeClr val="bg1"/>
              </a:solidFill>
              <a:latin typeface="Bebas Neue Ligh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">
            <a:extLst>
              <a:ext uri="{FF2B5EF4-FFF2-40B4-BE49-F238E27FC236}">
                <a16:creationId xmlns:a16="http://schemas.microsoft.com/office/drawing/2014/main" xmlns="" id="{D42BA7CD-EF46-DC4F-9771-BE6BF758A62A}"/>
              </a:ext>
            </a:extLst>
          </p:cNvPr>
          <p:cNvSpPr/>
          <p:nvPr/>
        </p:nvSpPr>
        <p:spPr>
          <a:xfrm>
            <a:off x="841084" y="2232161"/>
            <a:ext cx="2695630" cy="488367"/>
          </a:xfrm>
          <a:custGeom>
            <a:avLst/>
            <a:gdLst>
              <a:gd name="connsiteX0" fmla="*/ 0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0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152558 w 3347630"/>
              <a:gd name="connsiteY2" fmla="*/ 729921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630" h="742113">
                <a:moveTo>
                  <a:pt x="195072" y="0"/>
                </a:moveTo>
                <a:lnTo>
                  <a:pt x="3347630" y="0"/>
                </a:lnTo>
                <a:lnTo>
                  <a:pt x="3152558" y="729921"/>
                </a:lnTo>
                <a:lnTo>
                  <a:pt x="0" y="742113"/>
                </a:lnTo>
                <a:lnTo>
                  <a:pt x="195072" y="0"/>
                </a:lnTo>
                <a:close/>
              </a:path>
            </a:pathLst>
          </a:custGeom>
          <a:gradFill>
            <a:gsLst>
              <a:gs pos="0">
                <a:srgbClr val="FF0000">
                  <a:alpha val="82000"/>
                </a:srgbClr>
              </a:gs>
              <a:gs pos="100000">
                <a:schemeClr val="tx1"/>
              </a:gs>
            </a:gsLst>
            <a:lin ang="12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Bebas Neue Book" pitchFamily="2" charset="0"/>
              </a:rPr>
              <a:t>Негативный опыт</a:t>
            </a:r>
            <a:endParaRPr lang="ru-RU" sz="2800" b="1" dirty="0">
              <a:latin typeface="Bebas Neue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72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Изображение выглядит как небо, звезда, ночь, темный&#10;&#10;Автоматически созданное описание">
            <a:extLst>
              <a:ext uri="{FF2B5EF4-FFF2-40B4-BE49-F238E27FC236}">
                <a16:creationId xmlns:a16="http://schemas.microsoft.com/office/drawing/2014/main" xmlns="" id="{E2DABED3-A467-584C-92D4-CF4EA1B27E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7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52B523AA-4ABF-A94A-AD27-1347B7402836}"/>
              </a:ext>
            </a:extLst>
          </p:cNvPr>
          <p:cNvSpPr/>
          <p:nvPr/>
        </p:nvSpPr>
        <p:spPr>
          <a:xfrm>
            <a:off x="-13045" y="11618"/>
            <a:ext cx="12192000" cy="6858000"/>
          </a:xfrm>
          <a:prstGeom prst="rect">
            <a:avLst/>
          </a:prstGeom>
          <a:gradFill>
            <a:gsLst>
              <a:gs pos="58000">
                <a:srgbClr val="000000">
                  <a:alpha val="46000"/>
                </a:srgbClr>
              </a:gs>
              <a:gs pos="0">
                <a:schemeClr val="tx1">
                  <a:alpha val="59000"/>
                </a:schemeClr>
              </a:gs>
              <a:gs pos="100000">
                <a:schemeClr val="tx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508547-CBDB-1F44-8C93-B95D40C53472}"/>
              </a:ext>
            </a:extLst>
          </p:cNvPr>
          <p:cNvSpPr/>
          <p:nvPr/>
        </p:nvSpPr>
        <p:spPr>
          <a:xfrm>
            <a:off x="-13045" y="295991"/>
            <a:ext cx="12205046" cy="886656"/>
          </a:xfrm>
          <a:prstGeom prst="rect">
            <a:avLst/>
          </a:prstGeom>
          <a:gradFill>
            <a:gsLst>
              <a:gs pos="100000">
                <a:srgbClr val="00B0F0"/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Bebas Neue Thin" pitchFamily="2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41C08DB-0B50-9B40-B716-C83744CCC53A}"/>
              </a:ext>
            </a:extLst>
          </p:cNvPr>
          <p:cNvSpPr/>
          <p:nvPr/>
        </p:nvSpPr>
        <p:spPr>
          <a:xfrm>
            <a:off x="152400" y="376727"/>
            <a:ext cx="12068175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 algn="r"/>
            <a:r>
              <a:rPr lang="ru-RU" sz="35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космодрома «восточный» с федеральным казначейством</a:t>
            </a:r>
            <a:endParaRPr lang="ru-RU" sz="3500" b="1" dirty="0">
              <a:solidFill>
                <a:schemeClr val="bg1"/>
              </a:soli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B643EF4-9D97-D541-B12A-E7CAB359AC78}"/>
              </a:ext>
            </a:extLst>
          </p:cNvPr>
          <p:cNvSpPr/>
          <p:nvPr/>
        </p:nvSpPr>
        <p:spPr>
          <a:xfrm>
            <a:off x="10473042" y="2272563"/>
            <a:ext cx="1116330" cy="461665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indent="11113" algn="ctr"/>
            <a:r>
              <a:rPr lang="ru-RU" sz="2400" b="1" dirty="0" smtClean="0">
                <a:gradFill>
                  <a:gsLst>
                    <a:gs pos="0">
                      <a:srgbClr val="0070C0"/>
                    </a:gs>
                    <a:gs pos="100000">
                      <a:schemeClr val="tx1"/>
                    </a:gs>
                  </a:gsLst>
                  <a:lin ang="14400000" scaled="0"/>
                </a:gra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endParaRPr lang="ru-RU" sz="2400" b="1" dirty="0">
              <a:gradFill>
                <a:gsLst>
                  <a:gs pos="0">
                    <a:srgbClr val="0070C0"/>
                  </a:gs>
                  <a:gs pos="100000">
                    <a:schemeClr val="tx1"/>
                  </a:gs>
                </a:gsLst>
                <a:lin ang="14400000" scaled="0"/>
              </a:gra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23E2C88-5B07-694D-99D7-5D723FD0B81F}"/>
              </a:ext>
            </a:extLst>
          </p:cNvPr>
          <p:cNvSpPr/>
          <p:nvPr/>
        </p:nvSpPr>
        <p:spPr>
          <a:xfrm>
            <a:off x="11781517" y="5828494"/>
            <a:ext cx="381816" cy="930630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Bebas Neue Thin" pitchFamily="2" charset="0"/>
              </a:rPr>
              <a:t>7</a:t>
            </a:r>
            <a:endParaRPr lang="ru-RU" dirty="0">
              <a:latin typeface="Bebas Neue Thin" pitchFamily="2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A9553B9B-9145-C14C-93F0-C7A3CC793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2" y="950282"/>
            <a:ext cx="1209210" cy="893021"/>
          </a:xfrm>
          <a:prstGeom prst="rect">
            <a:avLst/>
          </a:prstGeom>
        </p:spPr>
      </p:pic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E0663167-696A-2B40-BE7F-9A02B5735181}"/>
              </a:ext>
            </a:extLst>
          </p:cNvPr>
          <p:cNvSpPr/>
          <p:nvPr/>
        </p:nvSpPr>
        <p:spPr>
          <a:xfrm>
            <a:off x="10473041" y="1555284"/>
            <a:ext cx="1116331" cy="461665"/>
          </a:xfrm>
          <a:prstGeom prst="rect">
            <a:avLst/>
          </a:prstGeom>
          <a:solidFill>
            <a:schemeClr val="bg1"/>
          </a:solidFill>
        </p:spPr>
        <p:txBody>
          <a:bodyPr wrap="none" anchor="ctr">
            <a:spAutoFit/>
          </a:bodyPr>
          <a:lstStyle/>
          <a:p>
            <a:pPr indent="11113" algn="r"/>
            <a:r>
              <a:rPr lang="ru-RU" sz="2400" b="1" dirty="0" smtClean="0">
                <a:gradFill>
                  <a:gsLst>
                    <a:gs pos="0">
                      <a:srgbClr val="0070C0"/>
                    </a:gs>
                    <a:gs pos="100000">
                      <a:schemeClr val="tx1"/>
                    </a:gs>
                  </a:gsLst>
                  <a:lin ang="14400000" scaled="0"/>
                </a:gra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2012 год</a:t>
            </a:r>
            <a:endParaRPr lang="ru-RU" sz="2400" b="1" dirty="0">
              <a:gradFill>
                <a:gsLst>
                  <a:gs pos="0">
                    <a:srgbClr val="0070C0"/>
                  </a:gs>
                  <a:gs pos="100000">
                    <a:schemeClr val="tx1"/>
                  </a:gs>
                </a:gsLst>
                <a:lin ang="14400000" scaled="0"/>
              </a:gra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7A62EFB4-B314-304C-9F57-C9FFFC69F982}"/>
              </a:ext>
            </a:extLst>
          </p:cNvPr>
          <p:cNvSpPr/>
          <p:nvPr/>
        </p:nvSpPr>
        <p:spPr>
          <a:xfrm>
            <a:off x="3079951" y="1591851"/>
            <a:ext cx="75118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/>
            <a:r>
              <a:rPr lang="ru-RU" sz="2000" b="1" dirty="0" smtClean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Начало взаимодействия космодрома восточный с федеральным казначейством</a:t>
            </a:r>
            <a:endParaRPr lang="ru-RU" sz="2000" dirty="0">
              <a:solidFill>
                <a:schemeClr val="bg1"/>
              </a:solidFill>
              <a:latin typeface="Bebas Neue Ligh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BCBB17FC-EA46-854F-9E8A-75B7EC641289}"/>
              </a:ext>
            </a:extLst>
          </p:cNvPr>
          <p:cNvSpPr/>
          <p:nvPr/>
        </p:nvSpPr>
        <p:spPr>
          <a:xfrm>
            <a:off x="8115595" y="2297732"/>
            <a:ext cx="1557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1113"/>
            <a:r>
              <a:rPr lang="ru-RU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Всего контрактов</a:t>
            </a:r>
            <a:endParaRPr lang="ru-RU" dirty="0">
              <a:solidFill>
                <a:schemeClr val="bg1"/>
              </a:solidFill>
              <a:latin typeface="Bebas Neue Ligh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BCBB17FC-EA46-854F-9E8A-75B7EC641289}"/>
              </a:ext>
            </a:extLst>
          </p:cNvPr>
          <p:cNvSpPr/>
          <p:nvPr/>
        </p:nvSpPr>
        <p:spPr>
          <a:xfrm>
            <a:off x="8153699" y="3024109"/>
            <a:ext cx="1518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1113"/>
            <a:r>
              <a:rPr lang="ru-RU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На общую сумму</a:t>
            </a:r>
            <a:endParaRPr lang="ru-RU" dirty="0">
              <a:solidFill>
                <a:schemeClr val="bg1"/>
              </a:solidFill>
              <a:latin typeface="Bebas Neue Ligh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3B643EF4-9D97-D541-B12A-E7CAB359AC78}"/>
              </a:ext>
            </a:extLst>
          </p:cNvPr>
          <p:cNvSpPr/>
          <p:nvPr/>
        </p:nvSpPr>
        <p:spPr>
          <a:xfrm>
            <a:off x="9745187" y="2977943"/>
            <a:ext cx="1844185" cy="461665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indent="11113" algn="ctr"/>
            <a:r>
              <a:rPr lang="ru-RU" sz="2400" b="1" dirty="0" smtClean="0">
                <a:gradFill>
                  <a:gsLst>
                    <a:gs pos="0">
                      <a:srgbClr val="0070C0"/>
                    </a:gs>
                    <a:gs pos="100000">
                      <a:schemeClr val="tx1"/>
                    </a:gs>
                  </a:gsLst>
                  <a:lin ang="14400000" scaled="0"/>
                </a:gra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92,2 млрд руб.</a:t>
            </a:r>
            <a:endParaRPr lang="ru-RU" sz="2400" b="1" dirty="0">
              <a:gradFill>
                <a:gsLst>
                  <a:gs pos="0">
                    <a:srgbClr val="0070C0"/>
                  </a:gs>
                  <a:gs pos="100000">
                    <a:schemeClr val="tx1"/>
                  </a:gs>
                </a:gsLst>
                <a:lin ang="14400000" scaled="0"/>
              </a:gra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BCBB17FC-EA46-854F-9E8A-75B7EC641289}"/>
              </a:ext>
            </a:extLst>
          </p:cNvPr>
          <p:cNvSpPr/>
          <p:nvPr/>
        </p:nvSpPr>
        <p:spPr>
          <a:xfrm>
            <a:off x="7855955" y="4444782"/>
            <a:ext cx="1812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1113"/>
            <a:r>
              <a:rPr lang="ru-RU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Проведено платежей</a:t>
            </a:r>
            <a:endParaRPr lang="ru-RU" dirty="0">
              <a:solidFill>
                <a:schemeClr val="bg1"/>
              </a:solidFill>
              <a:latin typeface="Bebas Neue Ligh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3B643EF4-9D97-D541-B12A-E7CAB359AC78}"/>
              </a:ext>
            </a:extLst>
          </p:cNvPr>
          <p:cNvSpPr/>
          <p:nvPr/>
        </p:nvSpPr>
        <p:spPr>
          <a:xfrm>
            <a:off x="10473041" y="4389243"/>
            <a:ext cx="111633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11113" algn="ctr"/>
            <a:r>
              <a:rPr lang="ru-RU" sz="2400" b="1" dirty="0" smtClean="0">
                <a:gradFill>
                  <a:gsLst>
                    <a:gs pos="0">
                      <a:srgbClr val="0070C0"/>
                    </a:gs>
                    <a:gs pos="100000">
                      <a:schemeClr val="tx1"/>
                    </a:gs>
                  </a:gsLst>
                  <a:lin ang="14400000" scaled="0"/>
                </a:gra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54</a:t>
            </a:r>
            <a:endParaRPr lang="ru-RU" sz="2400" b="1" dirty="0">
              <a:gradFill>
                <a:gsLst>
                  <a:gs pos="0">
                    <a:srgbClr val="0070C0"/>
                  </a:gs>
                  <a:gs pos="100000">
                    <a:schemeClr val="tx1"/>
                  </a:gs>
                </a:gsLst>
                <a:lin ang="14400000" scaled="0"/>
              </a:gra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BCBB17FC-EA46-854F-9E8A-75B7EC641289}"/>
              </a:ext>
            </a:extLst>
          </p:cNvPr>
          <p:cNvSpPr/>
          <p:nvPr/>
        </p:nvSpPr>
        <p:spPr>
          <a:xfrm>
            <a:off x="7475998" y="3702859"/>
            <a:ext cx="2196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1113"/>
            <a:r>
              <a:rPr lang="ru-RU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Из них профинансировано</a:t>
            </a:r>
            <a:endParaRPr lang="ru-RU" dirty="0">
              <a:solidFill>
                <a:schemeClr val="bg1"/>
              </a:solidFill>
              <a:latin typeface="Bebas Neue Ligh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3B643EF4-9D97-D541-B12A-E7CAB359AC78}"/>
              </a:ext>
            </a:extLst>
          </p:cNvPr>
          <p:cNvSpPr/>
          <p:nvPr/>
        </p:nvSpPr>
        <p:spPr>
          <a:xfrm>
            <a:off x="9753340" y="3681628"/>
            <a:ext cx="1844185" cy="461665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indent="11113" algn="ctr"/>
            <a:r>
              <a:rPr lang="ru-RU" sz="2400" b="1" dirty="0" smtClean="0">
                <a:gradFill>
                  <a:gsLst>
                    <a:gs pos="0">
                      <a:srgbClr val="0070C0"/>
                    </a:gs>
                    <a:gs pos="100000">
                      <a:schemeClr val="tx1"/>
                    </a:gs>
                  </a:gsLst>
                  <a:lin ang="14400000" scaled="0"/>
                </a:gra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34,2 млрд руб.</a:t>
            </a:r>
            <a:endParaRPr lang="ru-RU" sz="2400" b="1" dirty="0">
              <a:gradFill>
                <a:gsLst>
                  <a:gs pos="0">
                    <a:srgbClr val="0070C0"/>
                  </a:gs>
                  <a:gs pos="100000">
                    <a:schemeClr val="tx1"/>
                  </a:gs>
                </a:gsLst>
                <a:lin ang="14400000" scaled="0"/>
              </a:gra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BCBB17FC-EA46-854F-9E8A-75B7EC641289}"/>
              </a:ext>
            </a:extLst>
          </p:cNvPr>
          <p:cNvSpPr/>
          <p:nvPr/>
        </p:nvSpPr>
        <p:spPr>
          <a:xfrm>
            <a:off x="7524088" y="5091262"/>
            <a:ext cx="2148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1113"/>
            <a:r>
              <a:rPr lang="ru-RU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подрядчиков</a:t>
            </a:r>
            <a:endParaRPr lang="ru-RU" dirty="0">
              <a:solidFill>
                <a:schemeClr val="bg1"/>
              </a:solidFill>
              <a:latin typeface="Bebas Neue Ligh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3B643EF4-9D97-D541-B12A-E7CAB359AC78}"/>
              </a:ext>
            </a:extLst>
          </p:cNvPr>
          <p:cNvSpPr/>
          <p:nvPr/>
        </p:nvSpPr>
        <p:spPr>
          <a:xfrm>
            <a:off x="10481195" y="5092721"/>
            <a:ext cx="111633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11113" algn="ctr"/>
            <a:r>
              <a:rPr lang="ru-RU" sz="2400" b="1" dirty="0" smtClean="0">
                <a:gradFill>
                  <a:gsLst>
                    <a:gs pos="0">
                      <a:srgbClr val="0070C0"/>
                    </a:gs>
                    <a:gs pos="100000">
                      <a:schemeClr val="tx1"/>
                    </a:gs>
                  </a:gsLst>
                  <a:lin ang="14400000" scaled="0"/>
                </a:gra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47</a:t>
            </a:r>
            <a:endParaRPr lang="ru-RU" sz="2400" b="1" dirty="0">
              <a:gradFill>
                <a:gsLst>
                  <a:gs pos="0">
                    <a:srgbClr val="0070C0"/>
                  </a:gs>
                  <a:gs pos="100000">
                    <a:schemeClr val="tx1"/>
                  </a:gs>
                </a:gsLst>
                <a:lin ang="14400000" scaled="0"/>
              </a:gradFill>
              <a:latin typeface="Bebas Neue Bold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3">
            <a:extLst>
              <a:ext uri="{FF2B5EF4-FFF2-40B4-BE49-F238E27FC236}">
                <a16:creationId xmlns:a16="http://schemas.microsoft.com/office/drawing/2014/main" xmlns="" id="{B7634714-CDFB-CD4D-B33F-5B2F7006425D}"/>
              </a:ext>
            </a:extLst>
          </p:cNvPr>
          <p:cNvSpPr/>
          <p:nvPr/>
        </p:nvSpPr>
        <p:spPr>
          <a:xfrm flipH="1">
            <a:off x="63152" y="2547785"/>
            <a:ext cx="2627971" cy="2654526"/>
          </a:xfrm>
          <a:custGeom>
            <a:avLst/>
            <a:gdLst>
              <a:gd name="connsiteX0" fmla="*/ 0 w 3218463"/>
              <a:gd name="connsiteY0" fmla="*/ 0 h 980038"/>
              <a:gd name="connsiteX1" fmla="*/ 3218463 w 3218463"/>
              <a:gd name="connsiteY1" fmla="*/ 0 h 980038"/>
              <a:gd name="connsiteX2" fmla="*/ 3218463 w 3218463"/>
              <a:gd name="connsiteY2" fmla="*/ 980038 h 980038"/>
              <a:gd name="connsiteX3" fmla="*/ 0 w 3218463"/>
              <a:gd name="connsiteY3" fmla="*/ 980038 h 980038"/>
              <a:gd name="connsiteX4" fmla="*/ 0 w 3218463"/>
              <a:gd name="connsiteY4" fmla="*/ 0 h 980038"/>
              <a:gd name="connsiteX0" fmla="*/ 237506 w 3455969"/>
              <a:gd name="connsiteY0" fmla="*/ 0 h 980038"/>
              <a:gd name="connsiteX1" fmla="*/ 3455969 w 3455969"/>
              <a:gd name="connsiteY1" fmla="*/ 0 h 980038"/>
              <a:gd name="connsiteX2" fmla="*/ 3455969 w 3455969"/>
              <a:gd name="connsiteY2" fmla="*/ 980038 h 980038"/>
              <a:gd name="connsiteX3" fmla="*/ 0 w 3455969"/>
              <a:gd name="connsiteY3" fmla="*/ 980038 h 980038"/>
              <a:gd name="connsiteX4" fmla="*/ 237506 w 3455969"/>
              <a:gd name="connsiteY4" fmla="*/ 0 h 980038"/>
              <a:gd name="connsiteX0" fmla="*/ 439387 w 3455969"/>
              <a:gd name="connsiteY0" fmla="*/ 0 h 980038"/>
              <a:gd name="connsiteX1" fmla="*/ 3455969 w 3455969"/>
              <a:gd name="connsiteY1" fmla="*/ 0 h 980038"/>
              <a:gd name="connsiteX2" fmla="*/ 3455969 w 3455969"/>
              <a:gd name="connsiteY2" fmla="*/ 980038 h 980038"/>
              <a:gd name="connsiteX3" fmla="*/ 0 w 3455969"/>
              <a:gd name="connsiteY3" fmla="*/ 980038 h 980038"/>
              <a:gd name="connsiteX4" fmla="*/ 439387 w 3455969"/>
              <a:gd name="connsiteY4" fmla="*/ 0 h 98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5969" h="980038">
                <a:moveTo>
                  <a:pt x="439387" y="0"/>
                </a:moveTo>
                <a:lnTo>
                  <a:pt x="3455969" y="0"/>
                </a:lnTo>
                <a:lnTo>
                  <a:pt x="3455969" y="980038"/>
                </a:lnTo>
                <a:lnTo>
                  <a:pt x="0" y="980038"/>
                </a:lnTo>
                <a:lnTo>
                  <a:pt x="439387" y="0"/>
                </a:lnTo>
                <a:close/>
              </a:path>
            </a:pathLst>
          </a:custGeom>
          <a:gradFill>
            <a:gsLst>
              <a:gs pos="0">
                <a:srgbClr val="C00000">
                  <a:alpha val="92696"/>
                </a:srgbClr>
              </a:gs>
              <a:gs pos="100000">
                <a:schemeClr val="tx1">
                  <a:alpha val="69465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BCC0493D-CDD1-884F-AC81-1C87D6210C0B}"/>
              </a:ext>
            </a:extLst>
          </p:cNvPr>
          <p:cNvSpPr/>
          <p:nvPr/>
        </p:nvSpPr>
        <p:spPr>
          <a:xfrm>
            <a:off x="63153" y="2547785"/>
            <a:ext cx="239139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Bebas Neue Bold" pitchFamily="2" charset="0"/>
              </a:rPr>
              <a:t>Распоряжение правительства РОССИЙСКОЙ ФЕДЕРАЦИИ от 30.12.2020 № </a:t>
            </a:r>
            <a:r>
              <a:rPr lang="ru-RU" b="1" dirty="0">
                <a:solidFill>
                  <a:schemeClr val="bg1"/>
                </a:solidFill>
                <a:latin typeface="Bebas Neue Bold" pitchFamily="2" charset="0"/>
              </a:rPr>
              <a:t>3676-р о переходе на банковское сопровождение не </a:t>
            </a:r>
            <a:r>
              <a:rPr lang="ru-RU" b="1" dirty="0" smtClean="0">
                <a:solidFill>
                  <a:schemeClr val="bg1"/>
                </a:solidFill>
                <a:latin typeface="Bebas Neue Bold" pitchFamily="2" charset="0"/>
              </a:rPr>
              <a:t>затрагивает финансирование </a:t>
            </a:r>
            <a:r>
              <a:rPr lang="ru-RU" b="1" dirty="0">
                <a:solidFill>
                  <a:schemeClr val="bg1"/>
                </a:solidFill>
                <a:latin typeface="Bebas Neue Bold" pitchFamily="2" charset="0"/>
              </a:rPr>
              <a:t>мероприятий ФЦП «развитие </a:t>
            </a:r>
            <a:r>
              <a:rPr lang="ru-RU" b="1" dirty="0" smtClean="0">
                <a:solidFill>
                  <a:schemeClr val="bg1"/>
                </a:solidFill>
                <a:latin typeface="Bebas Neue Bold" pitchFamily="2" charset="0"/>
              </a:rPr>
              <a:t>космодромов»</a:t>
            </a:r>
            <a:endParaRPr lang="ru-RU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27D9D658-9860-8240-9EB4-332D183E85C2}"/>
              </a:ext>
            </a:extLst>
          </p:cNvPr>
          <p:cNvSpPr/>
          <p:nvPr/>
        </p:nvSpPr>
        <p:spPr>
          <a:xfrm>
            <a:off x="4475651" y="6136640"/>
            <a:ext cx="7279888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11113"/>
            <a:r>
              <a:rPr lang="ru-RU" sz="2000" dirty="0" smtClean="0"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* По контракту «Строительство стартового комплекса «ангара» площадка 1А»</a:t>
            </a:r>
            <a:endParaRPr lang="ru-RU" sz="2000" dirty="0">
              <a:latin typeface="Bebas Neue Book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BCBB17FC-EA46-854F-9E8A-75B7EC641289}"/>
              </a:ext>
            </a:extLst>
          </p:cNvPr>
          <p:cNvSpPr/>
          <p:nvPr/>
        </p:nvSpPr>
        <p:spPr>
          <a:xfrm>
            <a:off x="2771711" y="2547784"/>
            <a:ext cx="4776951" cy="341632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indent="11113"/>
            <a:r>
              <a:rPr lang="ru-RU" u="sng" spc="3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Начиная с 2021 года по всем контрактам Космодрома «Восточный» применяется расширенное казначейское сопровождение, включающее в себя: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pc="3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Проверку участников кооперации на наличие нарушений требований 44-ФЗ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pc="3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Контроль сметно-строительной документации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pc="3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Сведения о направлении расходования авансовых платежей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pc="3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Визуальный контроль факта исполнения обязательств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pc="30" dirty="0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Наличие положительного заключения </a:t>
            </a:r>
            <a:r>
              <a:rPr lang="ru-RU" spc="30" dirty="0" err="1" smtClean="0">
                <a:solidFill>
                  <a:schemeClr val="bg1"/>
                </a:solidFill>
                <a:latin typeface="Bebas Neue Book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Росфиннадзора</a:t>
            </a:r>
            <a:endParaRPr lang="ru-RU" spc="30" dirty="0">
              <a:solidFill>
                <a:schemeClr val="bg1"/>
              </a:solidFill>
              <a:latin typeface="Bebas Neue Ligh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E125B9B4-B31F-7D4F-9903-9C295F463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5345108"/>
            <a:ext cx="2280278" cy="151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453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xmlns="" id="{03CF3D9D-6002-EF4A-920D-AFAFFF8DB631}"/>
              </a:ext>
            </a:extLst>
          </p:cNvPr>
          <p:cNvSpPr/>
          <p:nvPr/>
        </p:nvSpPr>
        <p:spPr>
          <a:xfrm rot="10800000">
            <a:off x="-747" y="-8037"/>
            <a:ext cx="12192000" cy="7543800"/>
          </a:xfrm>
          <a:prstGeom prst="rect">
            <a:avLst/>
          </a:prstGeom>
          <a:gradFill flip="none" rotWithShape="1">
            <a:gsLst>
              <a:gs pos="73000">
                <a:srgbClr val="000000">
                  <a:alpha val="0"/>
                </a:srgbClr>
              </a:gs>
              <a:gs pos="90000">
                <a:schemeClr val="tx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CAB3A9F-AB12-D945-8072-7941ED7D05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19"/>
          <a:stretch/>
        </p:blipFill>
        <p:spPr>
          <a:xfrm>
            <a:off x="6172937" y="1334801"/>
            <a:ext cx="5974890" cy="4133976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6C014638-200E-3E48-BCCF-6AA0D3880497}"/>
              </a:ext>
            </a:extLst>
          </p:cNvPr>
          <p:cNvSpPr/>
          <p:nvPr/>
        </p:nvSpPr>
        <p:spPr>
          <a:xfrm>
            <a:off x="-16203" y="0"/>
            <a:ext cx="12192001" cy="6882707"/>
          </a:xfrm>
          <a:prstGeom prst="rect">
            <a:avLst/>
          </a:prstGeom>
          <a:gradFill flip="none" rotWithShape="1">
            <a:gsLst>
              <a:gs pos="73000">
                <a:srgbClr val="000000">
                  <a:alpha val="0"/>
                </a:srgbClr>
              </a:gs>
              <a:gs pos="90000">
                <a:schemeClr val="tx1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B1154065-BC48-0B4D-884A-CA545ED90763}"/>
              </a:ext>
            </a:extLst>
          </p:cNvPr>
          <p:cNvSpPr/>
          <p:nvPr/>
        </p:nvSpPr>
        <p:spPr>
          <a:xfrm>
            <a:off x="-8475" y="-16665"/>
            <a:ext cx="12249523" cy="6896589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67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5508547-CBDB-1F44-8C93-B95D40C53472}"/>
              </a:ext>
            </a:extLst>
          </p:cNvPr>
          <p:cNvSpPr/>
          <p:nvPr/>
        </p:nvSpPr>
        <p:spPr>
          <a:xfrm>
            <a:off x="1574481" y="-19815"/>
            <a:ext cx="10666567" cy="1248429"/>
          </a:xfrm>
          <a:prstGeom prst="rect">
            <a:avLst/>
          </a:prstGeom>
          <a:gradFill>
            <a:gsLst>
              <a:gs pos="100000">
                <a:srgbClr val="00B0F0"/>
              </a:gs>
              <a:gs pos="0">
                <a:srgbClr val="002060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Bebas Neue Thin" pitchFamily="2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41C08DB-0B50-9B40-B716-C83744CCC53A}"/>
              </a:ext>
            </a:extLst>
          </p:cNvPr>
          <p:cNvSpPr/>
          <p:nvPr/>
        </p:nvSpPr>
        <p:spPr>
          <a:xfrm>
            <a:off x="1612983" y="101393"/>
            <a:ext cx="104048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113" algn="r"/>
            <a:r>
              <a:rPr lang="ru-RU" sz="3600" b="1" dirty="0">
                <a:solidFill>
                  <a:schemeClr val="bg1"/>
                </a:solidFill>
                <a:latin typeface="Bebas Neue 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ОПЫТ ВЗАИМОДЕЙСТВИЯ госкорпорации «РОСКОСМОС» С ФЕДЕРАЛЬНЫМ КАЗНАЧЕЙСТВОМ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6F7A60B9-853A-FA4A-8A1A-BCFFB8183E79}"/>
              </a:ext>
            </a:extLst>
          </p:cNvPr>
          <p:cNvSpPr/>
          <p:nvPr/>
        </p:nvSpPr>
        <p:spPr>
          <a:xfrm>
            <a:off x="8865076" y="3191093"/>
            <a:ext cx="3198427" cy="1779170"/>
          </a:xfrm>
          <a:prstGeom prst="rect">
            <a:avLst/>
          </a:prstGeom>
          <a:gradFill>
            <a:gsLst>
              <a:gs pos="0">
                <a:schemeClr val="tx1">
                  <a:alpha val="49010"/>
                </a:schemeClr>
              </a:gs>
              <a:gs pos="100000">
                <a:schemeClr val="tx1">
                  <a:alpha val="10221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41D13FF-FF62-5A4B-85BB-97F08E517849}"/>
              </a:ext>
            </a:extLst>
          </p:cNvPr>
          <p:cNvSpPr/>
          <p:nvPr/>
        </p:nvSpPr>
        <p:spPr>
          <a:xfrm>
            <a:off x="6664390" y="1417420"/>
            <a:ext cx="5382414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u="sng" spc="50" dirty="0">
                <a:solidFill>
                  <a:schemeClr val="bg1"/>
                </a:solidFill>
                <a:latin typeface="Bebas Neue Regular" pitchFamily="2" charset="0"/>
              </a:rPr>
              <a:t>При переводе части контрактов Госкорпорации «РОСКОСМОС» с казначейского на банковское </a:t>
            </a:r>
            <a:r>
              <a:rPr lang="ru-RU" sz="1400" u="sng" spc="50" dirty="0" smtClean="0">
                <a:solidFill>
                  <a:schemeClr val="bg1"/>
                </a:solidFill>
                <a:latin typeface="Bebas Neue Regular" pitchFamily="2" charset="0"/>
              </a:rPr>
              <a:t>сопровождение отмечено:</a:t>
            </a:r>
          </a:p>
          <a:p>
            <a:endParaRPr lang="ru-RU" sz="1000" u="sng" spc="50" dirty="0">
              <a:solidFill>
                <a:schemeClr val="bg1"/>
              </a:solidFill>
              <a:latin typeface="Bebas Neue Regular" pitchFamily="2" charset="0"/>
            </a:endParaRPr>
          </a:p>
          <a:p>
            <a:pPr marL="342900" indent="-342900">
              <a:buFontTx/>
              <a:buAutoNum type="arabicPeriod"/>
            </a:pPr>
            <a:r>
              <a:rPr lang="ru-RU" sz="1400" spc="50" dirty="0" smtClean="0">
                <a:solidFill>
                  <a:schemeClr val="bg1"/>
                </a:solidFill>
                <a:latin typeface="Bebas Neue Regular" pitchFamily="2" charset="0"/>
              </a:rPr>
              <a:t>ГИИС «Электронный бюджет» обладает удобным </a:t>
            </a:r>
            <a:r>
              <a:rPr lang="ru-RU" sz="1400" spc="50" dirty="0">
                <a:solidFill>
                  <a:schemeClr val="bg1"/>
                </a:solidFill>
                <a:latin typeface="Bebas Neue Regular" pitchFamily="2" charset="0"/>
              </a:rPr>
              <a:t>интерфейсом, развитой Взаимосвязью справочных элементов и объектов </a:t>
            </a:r>
            <a:r>
              <a:rPr lang="ru-RU" sz="1400" spc="50" dirty="0" smtClean="0">
                <a:solidFill>
                  <a:schemeClr val="bg1"/>
                </a:solidFill>
                <a:latin typeface="Bebas Neue Regular" pitchFamily="2" charset="0"/>
              </a:rPr>
              <a:t>системы, позволяет отследить всю кооперацию контракта по ИГК.</a:t>
            </a:r>
          </a:p>
          <a:p>
            <a:pPr marL="342900" indent="-342900">
              <a:buFontTx/>
              <a:buAutoNum type="arabicPeriod"/>
            </a:pPr>
            <a:r>
              <a:rPr lang="ru-RU" sz="1400" spc="50" dirty="0" smtClean="0">
                <a:solidFill>
                  <a:schemeClr val="bg1"/>
                </a:solidFill>
                <a:latin typeface="Bebas Neue Regular" pitchFamily="2" charset="0"/>
              </a:rPr>
              <a:t>Единый лицевой счет позволяет увидеть остаток по всем госконтрактам предприятия.</a:t>
            </a:r>
          </a:p>
          <a:p>
            <a:pPr marL="342900" indent="-342900">
              <a:buFontTx/>
              <a:buAutoNum type="arabicPeriod"/>
            </a:pPr>
            <a:r>
              <a:rPr lang="ru-RU" sz="1400" spc="50" dirty="0" smtClean="0">
                <a:solidFill>
                  <a:schemeClr val="bg1"/>
                </a:solidFill>
                <a:latin typeface="Bebas Neue Regular" pitchFamily="2" charset="0"/>
              </a:rPr>
              <a:t>При банковском сопровождении прохождение платежа более оперативное, при этом не требуется санкционирование каждого платежа и предоставление большого пакета документов к каждому платежу.</a:t>
            </a:r>
          </a:p>
          <a:p>
            <a:pPr marL="342900" indent="-342900">
              <a:buFontTx/>
              <a:buAutoNum type="arabicPeriod"/>
            </a:pPr>
            <a:r>
              <a:rPr lang="ru-RU" sz="1400" spc="50" dirty="0" smtClean="0">
                <a:solidFill>
                  <a:schemeClr val="bg1"/>
                </a:solidFill>
                <a:latin typeface="Bebas Neue Regular" pitchFamily="2" charset="0"/>
              </a:rPr>
              <a:t>Полная Интеграция с локальными системами предприятий при банковском сопровождении.</a:t>
            </a:r>
            <a:endParaRPr lang="ru-RU" sz="1400" spc="50" dirty="0">
              <a:solidFill>
                <a:schemeClr val="bg1"/>
              </a:solidFill>
              <a:latin typeface="Bebas Neue Regular" pitchFamily="2" charset="0"/>
            </a:endParaRPr>
          </a:p>
          <a:p>
            <a:pPr marL="342900" indent="-342900">
              <a:buAutoNum type="arabicPeriod"/>
            </a:pPr>
            <a:r>
              <a:rPr lang="ru-RU" sz="1400" spc="50" dirty="0" smtClean="0">
                <a:solidFill>
                  <a:schemeClr val="bg1"/>
                </a:solidFill>
                <a:latin typeface="Bebas Neue Regular" pitchFamily="2" charset="0"/>
              </a:rPr>
              <a:t>Для оперативного и удобного использования клиентами ГИИС «Электронный бюджет» необходима доработка системы в части возможности автоматизированного взаимодействия с информационными системами организаций, а также расширение функционала службы технической поддержки.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023169F8-F1E3-994D-9026-869DAC8BFFF6}"/>
              </a:ext>
            </a:extLst>
          </p:cNvPr>
          <p:cNvCxnSpPr>
            <a:cxnSpLocks/>
          </p:cNvCxnSpPr>
          <p:nvPr/>
        </p:nvCxnSpPr>
        <p:spPr>
          <a:xfrm>
            <a:off x="7866464" y="4440897"/>
            <a:ext cx="913268" cy="626571"/>
          </a:xfrm>
          <a:prstGeom prst="line">
            <a:avLst/>
          </a:prstGeom>
          <a:ln w="12700">
            <a:solidFill>
              <a:schemeClr val="bg1">
                <a:alpha val="63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B72EE753-9197-2C4F-A5A9-ED16CF76F86C}"/>
              </a:ext>
            </a:extLst>
          </p:cNvPr>
          <p:cNvCxnSpPr>
            <a:cxnSpLocks/>
          </p:cNvCxnSpPr>
          <p:nvPr/>
        </p:nvCxnSpPr>
        <p:spPr>
          <a:xfrm>
            <a:off x="8779732" y="5118268"/>
            <a:ext cx="3469044" cy="0"/>
          </a:xfrm>
          <a:prstGeom prst="line">
            <a:avLst/>
          </a:prstGeom>
          <a:ln w="9525">
            <a:solidFill>
              <a:schemeClr val="bg1">
                <a:alpha val="63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2F095516-92D3-BB41-9637-980256B39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4297" y="-8037"/>
            <a:ext cx="1568248" cy="1158176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E23E2C88-5B07-694D-99D7-5D723FD0B81F}"/>
              </a:ext>
            </a:extLst>
          </p:cNvPr>
          <p:cNvSpPr/>
          <p:nvPr/>
        </p:nvSpPr>
        <p:spPr>
          <a:xfrm>
            <a:off x="11838938" y="5844306"/>
            <a:ext cx="381816" cy="930630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Bebas Neue Thin" pitchFamily="2" charset="0"/>
              </a:rPr>
              <a:t>8</a:t>
            </a:r>
            <a:endParaRPr lang="ru-RU" dirty="0">
              <a:latin typeface="Bebas Neue Thin" pitchFamily="2" charset="0"/>
            </a:endParaRPr>
          </a:p>
        </p:txBody>
      </p:sp>
      <p:sp>
        <p:nvSpPr>
          <p:cNvPr id="21" name="Прямоугольник 1">
            <a:extLst>
              <a:ext uri="{FF2B5EF4-FFF2-40B4-BE49-F238E27FC236}">
                <a16:creationId xmlns:a16="http://schemas.microsoft.com/office/drawing/2014/main" xmlns="" id="{156998BC-2DE0-A046-805B-BF5AD8E2F2EA}"/>
              </a:ext>
            </a:extLst>
          </p:cNvPr>
          <p:cNvSpPr/>
          <p:nvPr/>
        </p:nvSpPr>
        <p:spPr>
          <a:xfrm rot="16200000">
            <a:off x="515313" y="550576"/>
            <a:ext cx="5292537" cy="6323162"/>
          </a:xfrm>
          <a:custGeom>
            <a:avLst/>
            <a:gdLst>
              <a:gd name="connsiteX0" fmla="*/ 0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0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152558 w 3347630"/>
              <a:gd name="connsiteY2" fmla="*/ 729921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018339 w 3347630"/>
              <a:gd name="connsiteY2" fmla="*/ 727872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007743 w 3347630"/>
              <a:gd name="connsiteY2" fmla="*/ 731969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630" h="742113">
                <a:moveTo>
                  <a:pt x="195072" y="0"/>
                </a:moveTo>
                <a:lnTo>
                  <a:pt x="3347630" y="0"/>
                </a:lnTo>
                <a:lnTo>
                  <a:pt x="3007743" y="731969"/>
                </a:lnTo>
                <a:lnTo>
                  <a:pt x="0" y="742113"/>
                </a:lnTo>
                <a:lnTo>
                  <a:pt x="195072" y="0"/>
                </a:lnTo>
                <a:close/>
              </a:path>
            </a:pathLst>
          </a:custGeom>
          <a:gradFill>
            <a:gsLst>
              <a:gs pos="0">
                <a:srgbClr val="00B0F0"/>
              </a:gs>
              <a:gs pos="89000">
                <a:schemeClr val="tx1">
                  <a:alpha val="0"/>
                </a:schemeClr>
              </a:gs>
            </a:gsLst>
            <a:lin ang="6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Bebas Neue Book" pitchFamily="2" charset="0"/>
              </a:rPr>
              <a:t> </a:t>
            </a:r>
            <a:endParaRPr lang="ru-RU" sz="2800" b="1" dirty="0">
              <a:latin typeface="Bebas Neue Book" pitchFamily="2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BCC0493D-CDD1-884F-AC81-1C87D6210C0B}"/>
              </a:ext>
            </a:extLst>
          </p:cNvPr>
          <p:cNvSpPr/>
          <p:nvPr/>
        </p:nvSpPr>
        <p:spPr>
          <a:xfrm>
            <a:off x="-8475" y="1703978"/>
            <a:ext cx="6172937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dirty="0" smtClean="0">
                <a:solidFill>
                  <a:schemeClr val="bg1"/>
                </a:solidFill>
                <a:latin typeface="Bebas Neue Bold" pitchFamily="2" charset="0"/>
              </a:rPr>
              <a:t>Правительством РФ издано распоряжение,  регламентирующее переВОД Госкорпорацией «Роскосмос» с 01.01.2021 на банковское сопровождение </a:t>
            </a:r>
            <a:r>
              <a:rPr lang="ru-RU" sz="1300" dirty="0">
                <a:solidFill>
                  <a:schemeClr val="bg1"/>
                </a:solidFill>
                <a:latin typeface="Bebas Neue Bold" pitchFamily="2" charset="0"/>
              </a:rPr>
              <a:t>в </a:t>
            </a:r>
            <a:r>
              <a:rPr lang="ru-RU" sz="1300" b="1" dirty="0">
                <a:solidFill>
                  <a:schemeClr val="bg1"/>
                </a:solidFill>
                <a:latin typeface="Bebas Neue Bold" pitchFamily="2" charset="0"/>
              </a:rPr>
              <a:t>опорный банк гособоронзаказа П</a:t>
            </a: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АО </a:t>
            </a:r>
            <a:r>
              <a:rPr lang="ru-RU" sz="1300" b="1" dirty="0">
                <a:solidFill>
                  <a:schemeClr val="bg1"/>
                </a:solidFill>
                <a:latin typeface="Bebas Neue Bold" pitchFamily="2" charset="0"/>
              </a:rPr>
              <a:t>«Промсвязьбанк</a:t>
            </a: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» </a:t>
            </a:r>
            <a:r>
              <a:rPr lang="ru-RU" sz="1300" dirty="0" smtClean="0">
                <a:solidFill>
                  <a:schemeClr val="bg1"/>
                </a:solidFill>
                <a:latin typeface="Bebas Neue Bold" pitchFamily="2" charset="0"/>
              </a:rPr>
              <a:t>государственных контрактов (контрактов) в сфере ГОЗ</a:t>
            </a:r>
            <a:r>
              <a:rPr lang="en-US" sz="1300" dirty="0" smtClean="0">
                <a:solidFill>
                  <a:schemeClr val="bg1"/>
                </a:solidFill>
                <a:latin typeface="Bebas Neue Bold" pitchFamily="2" charset="0"/>
              </a:rPr>
              <a:t> </a:t>
            </a: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за исключением, </a:t>
            </a:r>
            <a:r>
              <a:rPr lang="ru-RU" sz="1300" b="1" u="sng" dirty="0" smtClean="0">
                <a:solidFill>
                  <a:schemeClr val="bg1"/>
                </a:solidFill>
                <a:latin typeface="Bebas Neue Bold" pitchFamily="2" charset="0"/>
              </a:rPr>
              <a:t>заключаемых </a:t>
            </a:r>
            <a:r>
              <a:rPr lang="ru-RU" sz="1300" b="1" u="sng" dirty="0">
                <a:solidFill>
                  <a:schemeClr val="bg1"/>
                </a:solidFill>
                <a:latin typeface="Bebas Neue Bold" pitchFamily="2" charset="0"/>
              </a:rPr>
              <a:t>в целях реализации мероприятий ФЦП «развитие космодромов</a:t>
            </a:r>
            <a:r>
              <a:rPr lang="ru-RU" sz="1300" b="1" dirty="0">
                <a:solidFill>
                  <a:schemeClr val="bg1"/>
                </a:solidFill>
                <a:latin typeface="Bebas Neue Bold" pitchFamily="2" charset="0"/>
              </a:rPr>
              <a:t> на период 2017-2025 годов в обеспечение космической деятельности российской федерации»</a:t>
            </a:r>
            <a:r>
              <a:rPr lang="ru-RU" sz="1300" dirty="0" smtClean="0">
                <a:solidFill>
                  <a:schemeClr val="bg1"/>
                </a:solidFill>
                <a:latin typeface="Bebas Neue Bold" pitchFamily="2" charset="0"/>
              </a:rPr>
              <a:t>.</a:t>
            </a:r>
          </a:p>
          <a:p>
            <a:endParaRPr lang="ru-RU" sz="1300" b="1" dirty="0" smtClean="0">
              <a:solidFill>
                <a:schemeClr val="bg1"/>
              </a:solidFill>
              <a:latin typeface="Bebas Neue Bold" pitchFamily="2" charset="0"/>
            </a:endParaRPr>
          </a:p>
          <a:p>
            <a:pPr algn="just"/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В рамках перехода на Банковское сопровождение 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подписана дорожная карта, устанавливающая сроки реализации соответствующих      мероприятий (</a:t>
            </a:r>
            <a:r>
              <a:rPr lang="ru-RU" sz="1300" dirty="0" smtClean="0">
                <a:solidFill>
                  <a:schemeClr val="bg1"/>
                </a:solidFill>
                <a:latin typeface="Bebas Neue Bold" pitchFamily="2" charset="0"/>
              </a:rPr>
              <a:t>Госкорпорация </a:t>
            </a:r>
            <a:r>
              <a:rPr lang="ru-RU" sz="1300" dirty="0">
                <a:solidFill>
                  <a:schemeClr val="bg1"/>
                </a:solidFill>
                <a:latin typeface="Bebas Neue Bold" pitchFamily="2" charset="0"/>
              </a:rPr>
              <a:t>«Роскосмос», </a:t>
            </a:r>
            <a:r>
              <a:rPr lang="ru-RU" sz="1300" dirty="0" smtClean="0">
                <a:solidFill>
                  <a:schemeClr val="bg1"/>
                </a:solidFill>
                <a:latin typeface="Bebas Neue Bold" pitchFamily="2" charset="0"/>
              </a:rPr>
              <a:t>федеральное казначейство </a:t>
            </a:r>
            <a:r>
              <a:rPr lang="ru-RU" sz="1300" dirty="0">
                <a:solidFill>
                  <a:schemeClr val="bg1"/>
                </a:solidFill>
                <a:latin typeface="Bebas Neue Bold" pitchFamily="2" charset="0"/>
              </a:rPr>
              <a:t>и</a:t>
            </a:r>
            <a:r>
              <a:rPr lang="ru-RU" sz="1300" b="1" dirty="0">
                <a:solidFill>
                  <a:schemeClr val="bg1"/>
                </a:solidFill>
                <a:latin typeface="Bebas Neue Bold" pitchFamily="2" charset="0"/>
              </a:rPr>
              <a:t> ПАО «Промсвязьбанк</a:t>
            </a: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»)</a:t>
            </a:r>
            <a:r>
              <a:rPr lang="ru-RU" sz="1300" dirty="0" smtClean="0">
                <a:solidFill>
                  <a:schemeClr val="bg1"/>
                </a:solidFill>
                <a:latin typeface="Bebas Neue Bold" pitchFamily="2" charset="0"/>
              </a:rPr>
              <a:t> </a:t>
            </a: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проведена работа по актуализации нормативной базы. изданы необходимые отраслевые приказы и отработаны формы соответствующих документов (УВЕДОМЛЕНИЯ, ЗАПРОСЫ И ПР.);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организованы еженедельные совещания с организациями отрасли с целью оперативного решения возникающих проблем (</a:t>
            </a:r>
            <a:r>
              <a:rPr lang="ru-RU" sz="1300" dirty="0" smtClean="0">
                <a:solidFill>
                  <a:schemeClr val="bg1"/>
                </a:solidFill>
                <a:latin typeface="Bebas Neue Bold" pitchFamily="2" charset="0"/>
              </a:rPr>
              <a:t>Госкорпорация </a:t>
            </a:r>
            <a:r>
              <a:rPr lang="ru-RU" sz="1300" dirty="0">
                <a:solidFill>
                  <a:schemeClr val="bg1"/>
                </a:solidFill>
                <a:latin typeface="Bebas Neue Bold" pitchFamily="2" charset="0"/>
              </a:rPr>
              <a:t>«Роскосмос</a:t>
            </a:r>
            <a:r>
              <a:rPr lang="ru-RU" sz="1300" dirty="0" smtClean="0">
                <a:solidFill>
                  <a:schemeClr val="bg1"/>
                </a:solidFill>
                <a:latin typeface="Bebas Neue Bold" pitchFamily="2" charset="0"/>
              </a:rPr>
              <a:t>» и </a:t>
            </a:r>
            <a:r>
              <a:rPr lang="ru-RU" sz="1300" b="1" dirty="0">
                <a:solidFill>
                  <a:schemeClr val="bg1"/>
                </a:solidFill>
                <a:latin typeface="Bebas Neue Bold" pitchFamily="2" charset="0"/>
              </a:rPr>
              <a:t>ПАО «Промсвязьбанк</a:t>
            </a: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»)</a:t>
            </a:r>
            <a:r>
              <a:rPr lang="ru-RU" sz="1300" dirty="0" smtClean="0">
                <a:solidFill>
                  <a:schemeClr val="bg1"/>
                </a:solidFill>
                <a:latin typeface="Bebas Neue Bold" pitchFamily="2" charset="0"/>
              </a:rPr>
              <a:t> ; </a:t>
            </a:r>
            <a:endParaRPr lang="ru-RU" sz="1300" b="1" dirty="0" smtClean="0">
              <a:solidFill>
                <a:schemeClr val="bg1"/>
              </a:solidFill>
              <a:latin typeface="Bebas Neue Bold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Проведены семинары </a:t>
            </a:r>
            <a:r>
              <a:rPr lang="ru-RU" sz="1300" b="1" dirty="0">
                <a:solidFill>
                  <a:schemeClr val="bg1"/>
                </a:solidFill>
                <a:latin typeface="Bebas Neue Bold" pitchFamily="2" charset="0"/>
              </a:rPr>
              <a:t>с организациями </a:t>
            </a: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отрасли ПО ВОПРОСАМ ОСОБЕННОСТЕЙ ФУНКЦИОНИРОВАНИЯ ОТДЕЛЬНЫХ СЧЕТОВ (ПАО </a:t>
            </a:r>
            <a:r>
              <a:rPr lang="ru-RU" sz="1300" b="1" dirty="0">
                <a:solidFill>
                  <a:schemeClr val="bg1"/>
                </a:solidFill>
                <a:latin typeface="Bebas Neue Bold" pitchFamily="2" charset="0"/>
              </a:rPr>
              <a:t>«Промсвязьбанк»)</a:t>
            </a: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 .  </a:t>
            </a:r>
          </a:p>
          <a:p>
            <a:endParaRPr lang="ru-RU" sz="1300" b="1" dirty="0" smtClean="0">
              <a:solidFill>
                <a:schemeClr val="bg1"/>
              </a:solidFill>
              <a:latin typeface="Bebas Neue Bold" pitchFamily="2" charset="0"/>
            </a:endParaRPr>
          </a:p>
          <a:p>
            <a:pPr algn="just"/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ПО ИТОГАМ </a:t>
            </a:r>
            <a:r>
              <a:rPr lang="ru-RU" sz="1300" b="1" dirty="0">
                <a:solidFill>
                  <a:schemeClr val="bg1"/>
                </a:solidFill>
                <a:latin typeface="Bebas Neue Bold" pitchFamily="2" charset="0"/>
              </a:rPr>
              <a:t>перехода на Банковское </a:t>
            </a:r>
            <a:r>
              <a:rPr lang="ru-RU" sz="1300" b="1" dirty="0" smtClean="0">
                <a:solidFill>
                  <a:schemeClr val="bg1"/>
                </a:solidFill>
                <a:latin typeface="Bebas Neue Bold" pitchFamily="2" charset="0"/>
              </a:rPr>
              <a:t>сопровождение КООПЕРАЦИЕЙ ГОЛОВНОГО ИСПОЛНИТЕЛЯ  ОТКРЫТО БОЛЕЕ 8 000 ОТДЕЛЬНЫХ СЧЕТОВ.</a:t>
            </a:r>
          </a:p>
          <a:p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         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46F8C4D5-EFF0-2A4A-8A0F-F5E29D4DB103}"/>
              </a:ext>
            </a:extLst>
          </p:cNvPr>
          <p:cNvSpPr/>
          <p:nvPr/>
        </p:nvSpPr>
        <p:spPr>
          <a:xfrm>
            <a:off x="-16951" y="5279538"/>
            <a:ext cx="39356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 smtClean="0">
                <a:solidFill>
                  <a:srgbClr val="FF0000"/>
                </a:solidFill>
                <a:latin typeface="Bebas Neue Bold" pitchFamily="2" charset="0"/>
              </a:rPr>
              <a:t>Предложение госкорпорации «РОСКОСМОС»</a:t>
            </a:r>
            <a:endParaRPr lang="ru-RU" sz="2000" b="1" u="sng" dirty="0">
              <a:solidFill>
                <a:srgbClr val="FF0000"/>
              </a:solidFill>
              <a:latin typeface="Bebas Neue Bold" pitchFamily="2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24A8D539-B71C-E84D-BEE6-38FEAA8EA82E}"/>
              </a:ext>
            </a:extLst>
          </p:cNvPr>
          <p:cNvSpPr/>
          <p:nvPr/>
        </p:nvSpPr>
        <p:spPr>
          <a:xfrm>
            <a:off x="-10869" y="5692587"/>
            <a:ext cx="11149725" cy="1184968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2060">
                  <a:alpha val="43856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  <a:latin typeface="Bebas Neue Bold" pitchFamily="2" charset="0"/>
              </a:rPr>
              <a:t>Выступить с совместной инициативой о Применении полезного опыта внедрения и использования единого счета в отношении отдельных банковских счетов</a:t>
            </a:r>
          </a:p>
          <a:p>
            <a:r>
              <a:rPr lang="ru-RU" b="1" dirty="0">
                <a:solidFill>
                  <a:schemeClr val="bg1"/>
                </a:solidFill>
                <a:latin typeface="Bebas Neue Bold" pitchFamily="2" charset="0"/>
              </a:rPr>
              <a:t>обратиться к министерству обороны  о </a:t>
            </a:r>
            <a:r>
              <a:rPr lang="ru-RU" b="1" dirty="0" smtClean="0">
                <a:solidFill>
                  <a:schemeClr val="bg1"/>
                </a:solidFill>
                <a:latin typeface="Bebas Neue Bold" pitchFamily="2" charset="0"/>
              </a:rPr>
              <a:t>рассмотрении возможности внесения </a:t>
            </a:r>
            <a:r>
              <a:rPr lang="ru-RU" b="1" dirty="0">
                <a:solidFill>
                  <a:schemeClr val="bg1"/>
                </a:solidFill>
                <a:latin typeface="Bebas Neue Bold" pitchFamily="2" charset="0"/>
              </a:rPr>
              <a:t>правок в 275-ФЗ в отношении создания единого отдельного банковского счета по аналогии с единым лицевым счетом, используемым в казначейском </a:t>
            </a:r>
            <a:r>
              <a:rPr lang="ru-RU" b="1" dirty="0" smtClean="0">
                <a:solidFill>
                  <a:schemeClr val="bg1"/>
                </a:solidFill>
                <a:latin typeface="Bebas Neue Bold" pitchFamily="2" charset="0"/>
              </a:rPr>
              <a:t>сопровождении</a:t>
            </a:r>
            <a:endParaRPr lang="ru-RU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  <p:sp>
        <p:nvSpPr>
          <p:cNvPr id="29" name="Прямоугольник 1">
            <a:extLst>
              <a:ext uri="{FF2B5EF4-FFF2-40B4-BE49-F238E27FC236}">
                <a16:creationId xmlns:a16="http://schemas.microsoft.com/office/drawing/2014/main" xmlns="" id="{D42BA7CD-EF46-DC4F-9771-BE6BF758A62A}"/>
              </a:ext>
            </a:extLst>
          </p:cNvPr>
          <p:cNvSpPr/>
          <p:nvPr/>
        </p:nvSpPr>
        <p:spPr>
          <a:xfrm>
            <a:off x="101025" y="1200652"/>
            <a:ext cx="4141166" cy="522996"/>
          </a:xfrm>
          <a:custGeom>
            <a:avLst/>
            <a:gdLst>
              <a:gd name="connsiteX0" fmla="*/ 0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0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347630 w 3347630"/>
              <a:gd name="connsiteY2" fmla="*/ 742113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  <a:gd name="connsiteX0" fmla="*/ 195072 w 3347630"/>
              <a:gd name="connsiteY0" fmla="*/ 0 h 742113"/>
              <a:gd name="connsiteX1" fmla="*/ 3347630 w 3347630"/>
              <a:gd name="connsiteY1" fmla="*/ 0 h 742113"/>
              <a:gd name="connsiteX2" fmla="*/ 3152558 w 3347630"/>
              <a:gd name="connsiteY2" fmla="*/ 729921 h 742113"/>
              <a:gd name="connsiteX3" fmla="*/ 0 w 3347630"/>
              <a:gd name="connsiteY3" fmla="*/ 742113 h 742113"/>
              <a:gd name="connsiteX4" fmla="*/ 195072 w 3347630"/>
              <a:gd name="connsiteY4" fmla="*/ 0 h 74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7630" h="742113">
                <a:moveTo>
                  <a:pt x="195072" y="0"/>
                </a:moveTo>
                <a:lnTo>
                  <a:pt x="3347630" y="0"/>
                </a:lnTo>
                <a:lnTo>
                  <a:pt x="3152558" y="729921"/>
                </a:lnTo>
                <a:lnTo>
                  <a:pt x="0" y="742113"/>
                </a:lnTo>
                <a:lnTo>
                  <a:pt x="195072" y="0"/>
                </a:lnTo>
                <a:close/>
              </a:path>
            </a:pathLst>
          </a:custGeom>
          <a:gradFill>
            <a:gsLst>
              <a:gs pos="0">
                <a:srgbClr val="FF0000">
                  <a:alpha val="82000"/>
                </a:srgbClr>
              </a:gs>
              <a:gs pos="100000">
                <a:schemeClr val="tx1"/>
              </a:gs>
            </a:gsLst>
            <a:lin ang="12600000" scaled="0"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b="1" dirty="0">
              <a:latin typeface="Bebas Neue Book" pitchFamily="2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818EF692-0E83-5C44-8FF0-7DC70D1DD2C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/>
          </a:blip>
          <a:stretch>
            <a:fillRect/>
          </a:stretch>
        </p:blipFill>
        <p:spPr>
          <a:xfrm>
            <a:off x="821340" y="1200652"/>
            <a:ext cx="490822" cy="490822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BCC0493D-CDD1-884F-AC81-1C87D6210C0B}"/>
              </a:ext>
            </a:extLst>
          </p:cNvPr>
          <p:cNvSpPr/>
          <p:nvPr/>
        </p:nvSpPr>
        <p:spPr>
          <a:xfrm>
            <a:off x="1470863" y="1220322"/>
            <a:ext cx="2742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  <a:latin typeface="Bebas Neue Bold" pitchFamily="2" charset="0"/>
              </a:rPr>
              <a:t>Распоряжение правительства РОССИЙСКОЙ ФЕДЕРАЦИИ от 30.12.2020 № 3676-р</a:t>
            </a:r>
            <a:endParaRPr lang="ru-RU" sz="1200" b="1" dirty="0">
              <a:solidFill>
                <a:schemeClr val="bg1"/>
              </a:solidFill>
              <a:latin typeface="Bebas Neue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978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внешний, природа, наружный объект, комет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02BFFB7-D0BE-A643-85BA-FBBBD3ADA4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B7A5CD2-54B8-8D40-9AF9-4775B98C960B}"/>
              </a:ext>
            </a:extLst>
          </p:cNvPr>
          <p:cNvSpPr/>
          <p:nvPr/>
        </p:nvSpPr>
        <p:spPr>
          <a:xfrm>
            <a:off x="0" y="28074"/>
            <a:ext cx="12192000" cy="6829926"/>
          </a:xfrm>
          <a:prstGeom prst="rect">
            <a:avLst/>
          </a:prstGeom>
          <a:gradFill>
            <a:gsLst>
              <a:gs pos="55000">
                <a:srgbClr val="000000">
                  <a:alpha val="37000"/>
                </a:srgbClr>
              </a:gs>
              <a:gs pos="0">
                <a:schemeClr val="tx1">
                  <a:alpha val="4400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D7E4B102-B8B6-BD4C-A04B-3D6BD29CA13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027" y="2244165"/>
            <a:ext cx="2619945" cy="193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589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17117</TotalTime>
  <Words>1222</Words>
  <Application>Microsoft Office PowerPoint</Application>
  <PresentationFormat>Широкоэкранный</PresentationFormat>
  <Paragraphs>177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0" baseType="lpstr">
      <vt:lpstr>Bebas Neue Book</vt:lpstr>
      <vt:lpstr>Bebas Neue Bold</vt:lpstr>
      <vt:lpstr>Calibri</vt:lpstr>
      <vt:lpstr>Wingdings</vt:lpstr>
      <vt:lpstr>Bebas Neue Thin</vt:lpstr>
      <vt:lpstr>Arial</vt:lpstr>
      <vt:lpstr>Times New Roman</vt:lpstr>
      <vt:lpstr>Bebas Neue Light</vt:lpstr>
      <vt:lpstr>Bebas Neue Regular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 Молочников</dc:creator>
  <cp:lastModifiedBy>Гнып Елена Владимировна</cp:lastModifiedBy>
  <cp:revision>165</cp:revision>
  <cp:lastPrinted>2021-08-19T09:39:47Z</cp:lastPrinted>
  <dcterms:created xsi:type="dcterms:W3CDTF">2021-06-07T18:13:36Z</dcterms:created>
  <dcterms:modified xsi:type="dcterms:W3CDTF">2021-08-20T21:57:36Z</dcterms:modified>
</cp:coreProperties>
</file>