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450" r:id="rId2"/>
    <p:sldId id="454" r:id="rId3"/>
    <p:sldId id="466" r:id="rId4"/>
    <p:sldId id="464" r:id="rId5"/>
    <p:sldId id="465" r:id="rId6"/>
    <p:sldId id="458" r:id="rId7"/>
    <p:sldId id="460" r:id="rId8"/>
    <p:sldId id="459" r:id="rId9"/>
    <p:sldId id="456" r:id="rId10"/>
    <p:sldId id="462" r:id="rId11"/>
    <p:sldId id="463" r:id="rId12"/>
    <p:sldId id="461" r:id="rId13"/>
    <p:sldId id="455" r:id="rId14"/>
  </p:sldIdLst>
  <p:sldSz cx="12801600" cy="9601200" type="A3"/>
  <p:notesSz cx="6645275" cy="9775825"/>
  <p:embeddedFontLst>
    <p:embeddedFont>
      <p:font typeface="Open Sans Condensed" panose="020B0604020202020204" charset="0"/>
      <p:bold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Calibri Light" panose="020B0604020202020204" charset="0"/>
      <p:regular r:id="rId22"/>
      <p:italic r:id="rId23"/>
    </p:embeddedFont>
  </p:embeddedFont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54845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109690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64535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219380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742256" algn="l" defTabSz="109690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3290707" algn="l" defTabSz="109690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839158" algn="l" defTabSz="109690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4387609" algn="l" defTabSz="109690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  <a:srgbClr val="CCFF99"/>
    <a:srgbClr val="D2DEEF"/>
    <a:srgbClr val="4EA7C5"/>
    <a:srgbClr val="E6E6E6"/>
    <a:srgbClr val="EAEFF7"/>
    <a:srgbClr val="DBDBDB"/>
    <a:srgbClr val="57AAC5"/>
    <a:srgbClr val="3798BB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92" autoAdjust="0"/>
    <p:restoredTop sz="71280" autoAdjust="0"/>
  </p:normalViewPr>
  <p:slideViewPr>
    <p:cSldViewPr snapToGrid="0">
      <p:cViewPr varScale="1">
        <p:scale>
          <a:sx n="70" d="100"/>
          <a:sy n="70" d="100"/>
        </p:scale>
        <p:origin x="-1134" y="-90"/>
      </p:cViewPr>
      <p:guideLst>
        <p:guide orient="horz" pos="5580"/>
        <p:guide pos="170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763963" y="0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1912F2-403C-411E-A512-5B7594584F3E}" type="datetimeFigureOut">
              <a:rPr lang="ru-RU" smtClean="0"/>
              <a:t>28.08.2017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763963" y="9285288"/>
            <a:ext cx="2879725" cy="4889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2BF0B9-C4FF-4D7D-9342-F760E6A903F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060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880343" cy="489339"/>
          </a:xfrm>
          <a:prstGeom prst="rect">
            <a:avLst/>
          </a:prstGeom>
        </p:spPr>
        <p:txBody>
          <a:bodyPr vert="horz" lIns="90044" tIns="45022" rIns="90044" bIns="4502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3380" y="2"/>
            <a:ext cx="2880343" cy="489339"/>
          </a:xfrm>
          <a:prstGeom prst="rect">
            <a:avLst/>
          </a:prstGeom>
        </p:spPr>
        <p:txBody>
          <a:bodyPr vert="horz" lIns="90044" tIns="45022" rIns="90044" bIns="45022" rtlCol="0"/>
          <a:lstStyle>
            <a:lvl1pPr algn="r">
              <a:defRPr sz="1200"/>
            </a:lvl1pPr>
          </a:lstStyle>
          <a:p>
            <a:fld id="{364AC6B0-C38D-44B3-B1E5-026FABB06AC7}" type="datetimeFigureOut">
              <a:rPr lang="ru-RU" smtClean="0"/>
              <a:pPr/>
              <a:t>28.08.2017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77888" y="731838"/>
            <a:ext cx="4889500" cy="3668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044" tIns="45022" rIns="90044" bIns="4502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219" y="4643244"/>
            <a:ext cx="5316841" cy="4399356"/>
          </a:xfrm>
          <a:prstGeom prst="rect">
            <a:avLst/>
          </a:prstGeom>
        </p:spPr>
        <p:txBody>
          <a:bodyPr vert="horz" lIns="90044" tIns="45022" rIns="90044" bIns="4502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4926"/>
            <a:ext cx="2880343" cy="489338"/>
          </a:xfrm>
          <a:prstGeom prst="rect">
            <a:avLst/>
          </a:prstGeom>
        </p:spPr>
        <p:txBody>
          <a:bodyPr vert="horz" lIns="90044" tIns="45022" rIns="90044" bIns="4502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3380" y="9284926"/>
            <a:ext cx="2880343" cy="489338"/>
          </a:xfrm>
          <a:prstGeom prst="rect">
            <a:avLst/>
          </a:prstGeom>
        </p:spPr>
        <p:txBody>
          <a:bodyPr vert="horz" lIns="90044" tIns="45022" rIns="90044" bIns="45022" rtlCol="0" anchor="b"/>
          <a:lstStyle>
            <a:lvl1pPr algn="r">
              <a:defRPr sz="1200"/>
            </a:lvl1pPr>
          </a:lstStyle>
          <a:p>
            <a:fld id="{C608DC69-DD7A-435E-BB76-5052C14525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13002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8451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96902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45353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93804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42256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0707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39158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7609" algn="l" defTabSz="10969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00200" y="1571310"/>
            <a:ext cx="9601200" cy="3342640"/>
          </a:xfrm>
        </p:spPr>
        <p:txBody>
          <a:bodyPr anchor="b"/>
          <a:lstStyle>
            <a:lvl1pPr algn="ctr"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2900"/>
            </a:lvl1pPr>
            <a:lvl2pPr marL="548451" indent="0" algn="ctr">
              <a:buNone/>
              <a:defRPr sz="2400"/>
            </a:lvl2pPr>
            <a:lvl3pPr marL="1096902" indent="0" algn="ctr">
              <a:buNone/>
              <a:defRPr sz="2200"/>
            </a:lvl3pPr>
            <a:lvl4pPr marL="1645353" indent="0" algn="ctr">
              <a:buNone/>
              <a:defRPr sz="1900"/>
            </a:lvl4pPr>
            <a:lvl5pPr marL="2193804" indent="0" algn="ctr">
              <a:buNone/>
              <a:defRPr sz="1900"/>
            </a:lvl5pPr>
            <a:lvl6pPr marL="2742256" indent="0" algn="ctr">
              <a:buNone/>
              <a:defRPr sz="1900"/>
            </a:lvl6pPr>
            <a:lvl7pPr marL="3290707" indent="0" algn="ctr">
              <a:buNone/>
              <a:defRPr sz="1900"/>
            </a:lvl7pPr>
            <a:lvl8pPr marL="3839158" indent="0" algn="ctr">
              <a:buNone/>
              <a:defRPr sz="1900"/>
            </a:lvl8pPr>
            <a:lvl9pPr marL="4387609" indent="0" algn="ctr">
              <a:buNone/>
              <a:defRPr sz="19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73443" y="2393636"/>
            <a:ext cx="11041380" cy="3993830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2900">
                <a:solidFill>
                  <a:schemeClr val="tx1">
                    <a:tint val="75000"/>
                  </a:schemeClr>
                </a:solidFill>
              </a:defRPr>
            </a:lvl1pPr>
            <a:lvl2pPr marL="5484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096902" indent="0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3pPr>
            <a:lvl4pPr marL="16453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4pPr>
            <a:lvl5pPr marL="2193804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5pPr>
            <a:lvl6pPr marL="274225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6pPr>
            <a:lvl7pPr marL="3290707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7pPr>
            <a:lvl8pPr marL="383915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8pPr>
            <a:lvl9pPr marL="438760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81779" y="2353631"/>
            <a:ext cx="5415676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451" indent="0">
              <a:buNone/>
              <a:defRPr sz="2400" b="1"/>
            </a:lvl2pPr>
            <a:lvl3pPr marL="1096902" indent="0">
              <a:buNone/>
              <a:defRPr sz="2200" b="1"/>
            </a:lvl3pPr>
            <a:lvl4pPr marL="1645353" indent="0">
              <a:buNone/>
              <a:defRPr sz="1900" b="1"/>
            </a:lvl4pPr>
            <a:lvl5pPr marL="2193804" indent="0">
              <a:buNone/>
              <a:defRPr sz="1900" b="1"/>
            </a:lvl5pPr>
            <a:lvl6pPr marL="2742256" indent="0">
              <a:buNone/>
              <a:defRPr sz="1900" b="1"/>
            </a:lvl6pPr>
            <a:lvl7pPr marL="3290707" indent="0">
              <a:buNone/>
              <a:defRPr sz="1900" b="1"/>
            </a:lvl7pPr>
            <a:lvl8pPr marL="3839158" indent="0">
              <a:buNone/>
              <a:defRPr sz="1900" b="1"/>
            </a:lvl8pPr>
            <a:lvl9pPr marL="4387609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81779" y="3507107"/>
            <a:ext cx="5415676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480810" y="2353631"/>
            <a:ext cx="5442347" cy="1153477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451" indent="0">
              <a:buNone/>
              <a:defRPr sz="2400" b="1"/>
            </a:lvl2pPr>
            <a:lvl3pPr marL="1096902" indent="0">
              <a:buNone/>
              <a:defRPr sz="2200" b="1"/>
            </a:lvl3pPr>
            <a:lvl4pPr marL="1645353" indent="0">
              <a:buNone/>
              <a:defRPr sz="1900" b="1"/>
            </a:lvl4pPr>
            <a:lvl5pPr marL="2193804" indent="0">
              <a:buNone/>
              <a:defRPr sz="1900" b="1"/>
            </a:lvl5pPr>
            <a:lvl6pPr marL="2742256" indent="0">
              <a:buNone/>
              <a:defRPr sz="1900" b="1"/>
            </a:lvl6pPr>
            <a:lvl7pPr marL="3290707" indent="0">
              <a:buNone/>
              <a:defRPr sz="1900" b="1"/>
            </a:lvl7pPr>
            <a:lvl8pPr marL="3839158" indent="0">
              <a:buNone/>
              <a:defRPr sz="1900" b="1"/>
            </a:lvl8pPr>
            <a:lvl9pPr marL="4387609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480810" y="3507107"/>
            <a:ext cx="5442347" cy="51584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81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2347" y="1382396"/>
            <a:ext cx="6480810" cy="6823074"/>
          </a:xfrm>
        </p:spPr>
        <p:txBody>
          <a:bodyPr/>
          <a:lstStyle>
            <a:lvl1pPr>
              <a:defRPr sz="3800"/>
            </a:lvl1pPr>
            <a:lvl2pPr>
              <a:defRPr sz="34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81" y="2880361"/>
            <a:ext cx="4128849" cy="5336225"/>
          </a:xfrm>
        </p:spPr>
        <p:txBody>
          <a:bodyPr/>
          <a:lstStyle>
            <a:lvl1pPr marL="0" indent="0">
              <a:buNone/>
              <a:defRPr sz="1900"/>
            </a:lvl1pPr>
            <a:lvl2pPr marL="548451" indent="0">
              <a:buNone/>
              <a:defRPr sz="1600"/>
            </a:lvl2pPr>
            <a:lvl3pPr marL="1096902" indent="0">
              <a:buNone/>
              <a:defRPr sz="1400"/>
            </a:lvl3pPr>
            <a:lvl4pPr marL="1645353" indent="0">
              <a:buNone/>
              <a:defRPr sz="1200"/>
            </a:lvl4pPr>
            <a:lvl5pPr marL="2193804" indent="0">
              <a:buNone/>
              <a:defRPr sz="1200"/>
            </a:lvl5pPr>
            <a:lvl6pPr marL="2742256" indent="0">
              <a:buNone/>
              <a:defRPr sz="1200"/>
            </a:lvl6pPr>
            <a:lvl7pPr marL="3290707" indent="0">
              <a:buNone/>
              <a:defRPr sz="1200"/>
            </a:lvl7pPr>
            <a:lvl8pPr marL="3839158" indent="0">
              <a:buNone/>
              <a:defRPr sz="1200"/>
            </a:lvl8pPr>
            <a:lvl9pPr marL="4387609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81" y="640081"/>
            <a:ext cx="4128849" cy="2240280"/>
          </a:xfrm>
        </p:spPr>
        <p:txBody>
          <a:bodyPr anchor="b"/>
          <a:lstStyle>
            <a:lvl1pPr>
              <a:defRPr sz="38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442347" y="1382396"/>
            <a:ext cx="6480810" cy="6823074"/>
          </a:xfrm>
        </p:spPr>
        <p:txBody>
          <a:bodyPr rtlCol="0">
            <a:normAutofit/>
          </a:bodyPr>
          <a:lstStyle>
            <a:lvl1pPr marL="0" indent="0">
              <a:buNone/>
              <a:defRPr sz="3800"/>
            </a:lvl1pPr>
            <a:lvl2pPr marL="548451" indent="0">
              <a:buNone/>
              <a:defRPr sz="3400"/>
            </a:lvl2pPr>
            <a:lvl3pPr marL="1096902" indent="0">
              <a:buNone/>
              <a:defRPr sz="2900"/>
            </a:lvl3pPr>
            <a:lvl4pPr marL="1645353" indent="0">
              <a:buNone/>
              <a:defRPr sz="2400"/>
            </a:lvl4pPr>
            <a:lvl5pPr marL="2193804" indent="0">
              <a:buNone/>
              <a:defRPr sz="2400"/>
            </a:lvl5pPr>
            <a:lvl6pPr marL="2742256" indent="0">
              <a:buNone/>
              <a:defRPr sz="2400"/>
            </a:lvl6pPr>
            <a:lvl7pPr marL="3290707" indent="0">
              <a:buNone/>
              <a:defRPr sz="2400"/>
            </a:lvl7pPr>
            <a:lvl8pPr marL="3839158" indent="0">
              <a:buNone/>
              <a:defRPr sz="2400"/>
            </a:lvl8pPr>
            <a:lvl9pPr marL="4387609" indent="0">
              <a:buNone/>
              <a:defRPr sz="24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81781" y="2880361"/>
            <a:ext cx="4128849" cy="5336225"/>
          </a:xfrm>
        </p:spPr>
        <p:txBody>
          <a:bodyPr/>
          <a:lstStyle>
            <a:lvl1pPr marL="0" indent="0">
              <a:buNone/>
              <a:defRPr sz="1900"/>
            </a:lvl1pPr>
            <a:lvl2pPr marL="548451" indent="0">
              <a:buNone/>
              <a:defRPr sz="1600"/>
            </a:lvl2pPr>
            <a:lvl3pPr marL="1096902" indent="0">
              <a:buNone/>
              <a:defRPr sz="1400"/>
            </a:lvl3pPr>
            <a:lvl4pPr marL="1645353" indent="0">
              <a:buNone/>
              <a:defRPr sz="1200"/>
            </a:lvl4pPr>
            <a:lvl5pPr marL="2193804" indent="0">
              <a:buNone/>
              <a:defRPr sz="1200"/>
            </a:lvl5pPr>
            <a:lvl6pPr marL="2742256" indent="0">
              <a:buNone/>
              <a:defRPr sz="1200"/>
            </a:lvl6pPr>
            <a:lvl7pPr marL="3290707" indent="0">
              <a:buNone/>
              <a:defRPr sz="1200"/>
            </a:lvl7pPr>
            <a:lvl8pPr marL="3839158" indent="0">
              <a:buNone/>
              <a:defRPr sz="1200"/>
            </a:lvl8pPr>
            <a:lvl9pPr marL="4387609" indent="0">
              <a:buNone/>
              <a:defRPr sz="12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61145" y="511177"/>
            <a:ext cx="2760345" cy="81365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80110" y="511177"/>
            <a:ext cx="8121015" cy="81365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80110" y="511177"/>
            <a:ext cx="11041380" cy="185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691" tIns="54844" rIns="109691" bIns="54844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80110" y="2555875"/>
            <a:ext cx="11041380" cy="609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9691" tIns="54844" rIns="109691" bIns="548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0110" y="8898895"/>
            <a:ext cx="2880360" cy="511175"/>
          </a:xfrm>
          <a:prstGeom prst="rect">
            <a:avLst/>
          </a:prstGeom>
        </p:spPr>
        <p:txBody>
          <a:bodyPr vert="horz" lIns="109691" tIns="54844" rIns="109691" bIns="54844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10.02.2016</a:t>
            </a: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240530" y="8898895"/>
            <a:ext cx="4320540" cy="511175"/>
          </a:xfrm>
          <a:prstGeom prst="rect">
            <a:avLst/>
          </a:prstGeom>
        </p:spPr>
        <p:txBody>
          <a:bodyPr vert="horz" lIns="109691" tIns="54844" rIns="109691" bIns="54844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041130" y="8898895"/>
            <a:ext cx="2880360" cy="511175"/>
          </a:xfrm>
          <a:prstGeom prst="rect">
            <a:avLst/>
          </a:prstGeom>
        </p:spPr>
        <p:txBody>
          <a:bodyPr vert="horz" lIns="109691" tIns="54844" rIns="109691" bIns="54844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5pPr>
      <a:lvl6pPr marL="548451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6pPr>
      <a:lvl7pPr marL="1096902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7pPr>
      <a:lvl8pPr marL="1645353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8pPr>
      <a:lvl9pPr marL="2193804" algn="l" rtl="0" fontAlgn="base">
        <a:lnSpc>
          <a:spcPct val="90000"/>
        </a:lnSpc>
        <a:spcBef>
          <a:spcPct val="0"/>
        </a:spcBef>
        <a:spcAft>
          <a:spcPct val="0"/>
        </a:spcAft>
        <a:defRPr sz="5300">
          <a:solidFill>
            <a:schemeClr val="tx1"/>
          </a:solidFill>
          <a:latin typeface="Calibri Light" pitchFamily="34" charset="0"/>
        </a:defRPr>
      </a:lvl9pPr>
    </p:titleStyle>
    <p:bodyStyle>
      <a:lvl1pPr marL="274226" indent="-274226" algn="l" rtl="0" eaLnBrk="0" fontAlgn="base" hangingPunct="0">
        <a:lnSpc>
          <a:spcPct val="90000"/>
        </a:lnSpc>
        <a:spcBef>
          <a:spcPts val="1200"/>
        </a:spcBef>
        <a:spcAft>
          <a:spcPct val="0"/>
        </a:spcAft>
        <a:buFont typeface="Arial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22677" indent="-274226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128" indent="-274226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919579" indent="-274226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030" indent="-274226" algn="l" rtl="0" eaLnBrk="0" fontAlgn="base" hangingPunct="0">
        <a:lnSpc>
          <a:spcPct val="90000"/>
        </a:lnSpc>
        <a:spcBef>
          <a:spcPts val="6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6481" indent="-274226" algn="l" defTabSz="109690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564931" indent="-274226" algn="l" defTabSz="109690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4113382" indent="-274226" algn="l" defTabSz="109690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661835" indent="-274226" algn="l" defTabSz="1096902" rtl="0" eaLnBrk="1" latinLnBrk="0" hangingPunct="1">
        <a:lnSpc>
          <a:spcPct val="90000"/>
        </a:lnSpc>
        <a:spcBef>
          <a:spcPts val="6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451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6902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353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3804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2256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0707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39158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7609" algn="l" defTabSz="1096902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4280A3D0B057152BED29981AE0A49CCBBC31666C82F59AA271A27910E15739B41FF26B9CF0DD8994BT2S" TargetMode="External"/><Relationship Id="rId7" Type="http://schemas.openxmlformats.org/officeDocument/2006/relationships/hyperlink" Target="consultantplus://offline/ref=2DC1CCD3DE1E975AB7BF41A51954E332236B2DF60D471E796F3F7C7FDFA304B9105B538152E8F905M6fAS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hyperlink" Target="consultantplus://offline/ref=508DE66D27BB874086110F3973A8F15A66CB18161D12C4B64DD540BBCC566B2B95561C2835BA7A9Ea6dAS" TargetMode="External"/><Relationship Id="rId5" Type="http://schemas.openxmlformats.org/officeDocument/2006/relationships/hyperlink" Target="consultantplus://offline/ref=BFEAA8B0708D46491BCA8D233AEE48CA28CF10126B20E5C7FE6F0BBDE58694EE016C36E9BD934FF8U0Z9S" TargetMode="External"/><Relationship Id="rId4" Type="http://schemas.openxmlformats.org/officeDocument/2006/relationships/hyperlink" Target="consultantplus://offline/ref=BFEAA8B0708D46491BCA8D233AEE48CA28CF10176A26E5C7FE6F0BBDE58694EE016C36E9BD934FFDU0Z0S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4280A3D0B057152BED29981AE0A49CCBBC31666C82F59AA271A27910E15739B41FF26B9CF0DD8994BT2S" TargetMode="External"/><Relationship Id="rId2" Type="http://schemas.openxmlformats.org/officeDocument/2006/relationships/hyperlink" Target="consultantplus://offline/ref=BFEAA8B0708D46491BCA8D233AEE48CA28CF10126B20E5C7FE6F0BBDE58694EE016C36E9BD934FF8U0Z9S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2459728" y="3890011"/>
            <a:ext cx="8891648" cy="1066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650" tIns="40325" rIns="80650" bIns="40325" anchor="t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cs typeface="Calibri" panose="020F0502020204030204" pitchFamily="34" charset="0"/>
              </a:rPr>
              <a:t>Особенности казначейского сопровождения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5">
                    <a:lumMod val="75000"/>
                  </a:schemeClr>
                </a:solidFill>
                <a:cs typeface="Calibri" panose="020F0502020204030204" pitchFamily="34" charset="0"/>
              </a:rPr>
              <a:t>государственного оборонного заказа</a:t>
            </a:r>
            <a:endParaRPr lang="ru-RU" sz="3200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691961" y="7616681"/>
            <a:ext cx="4800600" cy="327659"/>
          </a:xfrm>
          <a:prstGeom prst="rect">
            <a:avLst/>
          </a:prstGeom>
        </p:spPr>
        <p:txBody>
          <a:bodyPr lIns="80650" tIns="40325" rIns="80650" bIns="40325">
            <a:spAutoFit/>
          </a:bodyPr>
          <a:lstStyle/>
          <a:p>
            <a:pPr marL="158760" algn="r">
              <a:spcBef>
                <a:spcPts val="0"/>
              </a:spcBef>
            </a:pPr>
            <a:endParaRPr lang="ru-RU" sz="1600" kern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62750" y="7616681"/>
            <a:ext cx="511287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 smtClean="0"/>
              <a:t>Начальник Отдела казначейского сопровождения средств, предоставляемых в рамках государственного оборонного заказа Управления казначейского сопровождения Федерального казначейства</a:t>
            </a:r>
          </a:p>
          <a:p>
            <a:pPr algn="r"/>
            <a:endParaRPr lang="ru-RU" sz="800" dirty="0" smtClean="0"/>
          </a:p>
          <a:p>
            <a:pPr algn="r"/>
            <a:r>
              <a:rPr lang="ru-RU" sz="1600" dirty="0" smtClean="0"/>
              <a:t>Е.В. </a:t>
            </a:r>
            <a:r>
              <a:rPr lang="ru-RU" sz="1600" dirty="0" err="1" smtClean="0"/>
              <a:t>Гнып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002357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726048" y="334971"/>
            <a:ext cx="7290911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НОРМАТИВНОЕ ПРАВОВОЕ РЕГУЛИРОВАНИЕ КАЗНАЧЕЙСКОГО СОПРОВОЖДЕНИЯ ГОЗ В 2017 ГОДУ</a:t>
            </a:r>
          </a:p>
        </p:txBody>
      </p:sp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959785" y="2886941"/>
            <a:ext cx="10975073" cy="752644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b="1" dirty="0">
                <a:solidFill>
                  <a:schemeClr val="tx2"/>
                </a:solidFill>
              </a:rPr>
              <a:t>Постановление Правительства Российской Федерации от 3 марта 2017 г. № 249 «О казначейском сопровождении средств в валюте Российской Федерации, полученных при осуществлении расчетов в целях исполнения государственных контрактов (контрактов) по государственному оборонному заказу»  </a:t>
            </a:r>
            <a:endParaRPr lang="ru-RU" altLang="ru-RU" b="1" dirty="0" smtClean="0">
              <a:solidFill>
                <a:schemeClr val="tx2"/>
              </a:solidFill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12396486" y="8912229"/>
            <a:ext cx="29510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50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10970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6455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21940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742514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3291017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839520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4388023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9" name="TextBox 19"/>
          <p:cNvSpPr txBox="1">
            <a:spLocks noChangeArrowheads="1"/>
          </p:cNvSpPr>
          <p:nvPr/>
        </p:nvSpPr>
        <p:spPr bwMode="auto">
          <a:xfrm>
            <a:off x="1041886" y="1563509"/>
            <a:ext cx="10975073" cy="657176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ln>
            <a:solidFill>
              <a:srgbClr val="002060"/>
            </a:soli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b="1" dirty="0">
                <a:solidFill>
                  <a:schemeClr val="tx2"/>
                </a:solidFill>
              </a:rPr>
              <a:t>В соответствии с пунктом 5 части 2 статьи 5 Федерального закона "О федеральном бюджете на 2017 год и на плановый период 2018 и 2019 годов»: средства, получаемые юридическими лицами по государственным контрактам (контрактам, договорам) в случаях, установленных Правительством Российской </a:t>
            </a:r>
            <a:r>
              <a:rPr lang="ru-RU" b="1" dirty="0" smtClean="0">
                <a:solidFill>
                  <a:schemeClr val="tx2"/>
                </a:solidFill>
              </a:rPr>
              <a:t>Федерации</a:t>
            </a:r>
            <a:endParaRPr lang="ru-RU" altLang="ru-RU" b="1" dirty="0">
              <a:solidFill>
                <a:schemeClr val="tx2"/>
              </a:solidFill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2509" y="2300267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199" y="5011388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957669" y="3939048"/>
            <a:ext cx="10975073" cy="1072340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2"/>
                </a:solidFill>
              </a:rPr>
              <a:t>Часть 1 статьи 5</a:t>
            </a:r>
            <a:r>
              <a:rPr lang="ru-RU" b="1" dirty="0">
                <a:solidFill>
                  <a:schemeClr val="tx2"/>
                </a:solidFill>
                <a:hlinkClick r:id="rId3"/>
              </a:rPr>
              <a:t> Федерального закона "О федеральном бюджете на 2017 год и на плановый период 2018 и 2019 годов</a:t>
            </a:r>
            <a:r>
              <a:rPr lang="ru-RU" b="1" dirty="0" smtClean="0">
                <a:solidFill>
                  <a:schemeClr val="tx2"/>
                </a:solidFill>
                <a:hlinkClick r:id="rId3"/>
              </a:rPr>
              <a:t>»</a:t>
            </a:r>
            <a:r>
              <a:rPr lang="ru-RU" b="1" dirty="0" smtClean="0">
                <a:solidFill>
                  <a:schemeClr val="tx2"/>
                </a:solidFill>
              </a:rPr>
              <a:t>: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 В </a:t>
            </a:r>
            <a:r>
              <a:rPr lang="ru-RU" b="1" dirty="0">
                <a:solidFill>
                  <a:schemeClr val="tx2"/>
                </a:solidFill>
              </a:rPr>
              <a:t>случаях, предусмотренных </a:t>
            </a:r>
            <a:r>
              <a:rPr lang="ru-RU" b="1" dirty="0" smtClean="0">
                <a:solidFill>
                  <a:schemeClr val="tx2"/>
                </a:solidFill>
              </a:rPr>
              <a:t>Федеральным </a:t>
            </a:r>
            <a:r>
              <a:rPr lang="ru-RU" b="1" dirty="0">
                <a:solidFill>
                  <a:schemeClr val="tx2"/>
                </a:solidFill>
              </a:rPr>
              <a:t>законом, территориальные органы Федерального казначейства в </a:t>
            </a:r>
            <a:r>
              <a:rPr lang="ru-RU" b="1" dirty="0">
                <a:solidFill>
                  <a:schemeClr val="tx2"/>
                </a:solidFill>
                <a:hlinkClick r:id="rId4"/>
              </a:rPr>
              <a:t>порядке, установленном Правительством Российской Федерации, осуществляют казначейское сопровождение средств в валюте Российской Федерации, указанных в </a:t>
            </a:r>
            <a:r>
              <a:rPr lang="ru-RU" b="1" dirty="0">
                <a:solidFill>
                  <a:schemeClr val="tx2"/>
                </a:solidFill>
                <a:hlinkClick r:id="rId5"/>
              </a:rPr>
              <a:t>части 2 </a:t>
            </a:r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957668" y="5492400"/>
            <a:ext cx="10975073" cy="752644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b="1" dirty="0">
                <a:solidFill>
                  <a:schemeClr val="tx2"/>
                </a:solidFill>
              </a:rPr>
              <a:t>Порядок казначейского сопровождения средств в валюте Российской Федерации, указанных в </a:t>
            </a:r>
            <a:r>
              <a:rPr lang="ru-RU" b="1" dirty="0">
                <a:solidFill>
                  <a:schemeClr val="tx2"/>
                </a:solidFill>
                <a:hlinkClick r:id="rId3"/>
              </a:rPr>
              <a:t>статье 5 Федерального закона "О федеральном бюджете на 2017 год и на плановый период 2018 и 2019 годов» утвержден Постановлением Правительства Российской Федерации от </a:t>
            </a:r>
            <a:r>
              <a:rPr lang="en-US" b="1" dirty="0">
                <a:solidFill>
                  <a:schemeClr val="tx2"/>
                </a:solidFill>
              </a:rPr>
              <a:t> 30</a:t>
            </a:r>
            <a:r>
              <a:rPr lang="ru-RU" b="1" dirty="0">
                <a:solidFill>
                  <a:schemeClr val="tx2"/>
                </a:solidFill>
              </a:rPr>
              <a:t> декабря </a:t>
            </a:r>
            <a:r>
              <a:rPr lang="en-US" b="1" dirty="0">
                <a:solidFill>
                  <a:schemeClr val="tx2"/>
                </a:solidFill>
              </a:rPr>
              <a:t>2016</a:t>
            </a:r>
            <a:r>
              <a:rPr lang="ru-RU" b="1" dirty="0">
                <a:solidFill>
                  <a:schemeClr val="tx2"/>
                </a:solidFill>
              </a:rPr>
              <a:t> г.</a:t>
            </a:r>
            <a:r>
              <a:rPr lang="en-US" b="1" dirty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№</a:t>
            </a:r>
            <a:r>
              <a:rPr lang="en-US" b="1" dirty="0">
                <a:solidFill>
                  <a:schemeClr val="tx2"/>
                </a:solidFill>
              </a:rPr>
              <a:t> 1552</a:t>
            </a:r>
            <a:r>
              <a:rPr lang="ru-RU" b="1" dirty="0">
                <a:solidFill>
                  <a:schemeClr val="tx2"/>
                </a:solidFill>
              </a:rPr>
              <a:t> </a:t>
            </a:r>
            <a:endParaRPr lang="ru-RU" b="1" dirty="0">
              <a:solidFill>
                <a:schemeClr val="tx2"/>
              </a:solidFill>
              <a:hlinkClick r:id="rId3"/>
            </a:endParaRPr>
          </a:p>
        </p:txBody>
      </p:sp>
      <p:sp>
        <p:nvSpPr>
          <p:cNvPr id="15" name="TextBox 19"/>
          <p:cNvSpPr txBox="1">
            <a:spLocks noChangeArrowheads="1"/>
          </p:cNvSpPr>
          <p:nvPr/>
        </p:nvSpPr>
        <p:spPr bwMode="auto">
          <a:xfrm>
            <a:off x="964423" y="6531429"/>
            <a:ext cx="10975073" cy="72439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2"/>
                </a:solidFill>
              </a:rPr>
              <a:t>Часть 1 статьи 5</a:t>
            </a:r>
            <a:r>
              <a:rPr lang="ru-RU" b="1" dirty="0">
                <a:solidFill>
                  <a:schemeClr val="tx2"/>
                </a:solidFill>
                <a:hlinkClick r:id="rId3"/>
              </a:rPr>
              <a:t> Федерального закона "О федеральном бюджете на 2017 год и на плановый период 2018 и 2019 годов</a:t>
            </a:r>
            <a:r>
              <a:rPr lang="ru-RU" b="1" dirty="0" smtClean="0">
                <a:solidFill>
                  <a:schemeClr val="tx2"/>
                </a:solidFill>
                <a:hlinkClick r:id="rId3"/>
              </a:rPr>
              <a:t>»</a:t>
            </a:r>
            <a:r>
              <a:rPr lang="ru-RU" b="1" dirty="0" smtClean="0">
                <a:solidFill>
                  <a:schemeClr val="tx2"/>
                </a:solidFill>
              </a:rPr>
              <a:t>:</a:t>
            </a:r>
          </a:p>
          <a:p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При казначейском сопровождении целевых средств территориальные органы Федерального казначейства осуществляют санкционирование операций в </a:t>
            </a:r>
            <a:r>
              <a:rPr lang="ru-RU" b="1" dirty="0">
                <a:solidFill>
                  <a:schemeClr val="tx2"/>
                </a:solidFill>
                <a:hlinkClick r:id="rId6"/>
              </a:rPr>
              <a:t>порядке, установленном Министерством финансов Российской Федерации</a:t>
            </a:r>
            <a:r>
              <a:rPr lang="ru-RU" b="1" dirty="0" smtClean="0">
                <a:solidFill>
                  <a:schemeClr val="tx2"/>
                </a:solidFill>
                <a:hlinkClick r:id="rId6"/>
              </a:rPr>
              <a:t>.</a:t>
            </a:r>
            <a:endParaRPr lang="ru-RU" b="1" dirty="0">
              <a:solidFill>
                <a:schemeClr val="tx2"/>
              </a:solidFill>
              <a:hlinkClick r:id="rId5"/>
            </a:endParaRPr>
          </a:p>
        </p:txBody>
      </p:sp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68199" y="7331995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957667" y="7883237"/>
            <a:ext cx="10975073" cy="72439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b="1" dirty="0" smtClean="0">
                <a:solidFill>
                  <a:schemeClr val="tx2"/>
                </a:solidFill>
              </a:rPr>
              <a:t>Порядок </a:t>
            </a:r>
            <a:r>
              <a:rPr lang="ru-RU" b="1" dirty="0">
                <a:solidFill>
                  <a:schemeClr val="tx2"/>
                </a:solidFill>
              </a:rPr>
              <a:t>проведения территориальными органами Федерального казначейства </a:t>
            </a:r>
            <a:r>
              <a:rPr lang="ru-RU" b="1" dirty="0" smtClean="0">
                <a:solidFill>
                  <a:schemeClr val="tx2"/>
                </a:solidFill>
              </a:rPr>
              <a:t>санкционирования </a:t>
            </a:r>
            <a:r>
              <a:rPr lang="ru-RU" b="1" dirty="0">
                <a:solidFill>
                  <a:schemeClr val="tx2"/>
                </a:solidFill>
              </a:rPr>
              <a:t>операций со средствами в валюте Российской Федерации, предусмотренными </a:t>
            </a:r>
            <a:r>
              <a:rPr lang="ru-RU" b="1" dirty="0">
                <a:solidFill>
                  <a:schemeClr val="tx2"/>
                </a:solidFill>
                <a:hlinkClick r:id="rId7"/>
              </a:rPr>
              <a:t>частью </a:t>
            </a:r>
            <a:r>
              <a:rPr lang="ru-RU" b="1" dirty="0" smtClean="0">
                <a:solidFill>
                  <a:schemeClr val="tx2"/>
                </a:solidFill>
                <a:hlinkClick r:id="rId7"/>
              </a:rPr>
              <a:t>2 </a:t>
            </a:r>
            <a:r>
              <a:rPr lang="ru-RU" b="1" dirty="0" smtClean="0">
                <a:solidFill>
                  <a:schemeClr val="tx2"/>
                </a:solidFill>
              </a:rPr>
              <a:t> </a:t>
            </a:r>
            <a:r>
              <a:rPr lang="ru-RU" b="1" dirty="0">
                <a:solidFill>
                  <a:schemeClr val="tx2"/>
                </a:solidFill>
              </a:rPr>
              <a:t>статьи 5</a:t>
            </a:r>
            <a:r>
              <a:rPr lang="ru-RU" b="1" dirty="0">
                <a:solidFill>
                  <a:schemeClr val="tx2"/>
                </a:solidFill>
                <a:hlinkClick r:id="rId3"/>
              </a:rPr>
              <a:t> Федерального закона "О федеральном бюджете на 2017 год и на плановый период 2018 и 2019 годов</a:t>
            </a:r>
            <a:r>
              <a:rPr lang="ru-RU" b="1" dirty="0" smtClean="0">
                <a:solidFill>
                  <a:schemeClr val="tx2"/>
                </a:solidFill>
                <a:hlinkClick r:id="rId3"/>
              </a:rPr>
              <a:t>»</a:t>
            </a:r>
            <a:r>
              <a:rPr lang="ru-RU" b="1" dirty="0" smtClean="0">
                <a:solidFill>
                  <a:schemeClr val="tx2"/>
                </a:solidFill>
              </a:rPr>
              <a:t> утвержден приказом Министерства финансов Российской Федерации от </a:t>
            </a:r>
            <a:r>
              <a:rPr lang="en-US" b="1" dirty="0" smtClean="0">
                <a:solidFill>
                  <a:schemeClr val="tx2"/>
                </a:solidFill>
              </a:rPr>
              <a:t>28</a:t>
            </a:r>
            <a:r>
              <a:rPr lang="ru-RU" b="1" dirty="0" smtClean="0">
                <a:solidFill>
                  <a:schemeClr val="tx2"/>
                </a:solidFill>
              </a:rPr>
              <a:t> декабря </a:t>
            </a:r>
            <a:r>
              <a:rPr lang="en-US" b="1" dirty="0" smtClean="0">
                <a:solidFill>
                  <a:schemeClr val="tx2"/>
                </a:solidFill>
              </a:rPr>
              <a:t>2016</a:t>
            </a:r>
            <a:r>
              <a:rPr lang="ru-RU" b="1" dirty="0" smtClean="0">
                <a:solidFill>
                  <a:schemeClr val="tx2"/>
                </a:solidFill>
              </a:rPr>
              <a:t> г.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ru-RU" b="1" dirty="0" smtClean="0">
                <a:solidFill>
                  <a:schemeClr val="tx2"/>
                </a:solidFill>
              </a:rPr>
              <a:t>№</a:t>
            </a:r>
            <a:r>
              <a:rPr lang="en-US" b="1" dirty="0" smtClean="0">
                <a:solidFill>
                  <a:schemeClr val="tx2"/>
                </a:solidFill>
              </a:rPr>
              <a:t> </a:t>
            </a:r>
            <a:r>
              <a:rPr lang="en-US" b="1" dirty="0">
                <a:solidFill>
                  <a:schemeClr val="tx2"/>
                </a:solidFill>
              </a:rPr>
              <a:t>244</a:t>
            </a:r>
            <a:r>
              <a:rPr lang="ru-RU" b="1" dirty="0" smtClean="0">
                <a:solidFill>
                  <a:schemeClr val="tx2"/>
                </a:solidFill>
              </a:rPr>
              <a:t>н</a:t>
            </a:r>
            <a:endParaRPr lang="ru-RU" b="1" dirty="0">
              <a:solidFill>
                <a:schemeClr val="tx2"/>
              </a:solidFill>
              <a:hlinkClick r:id="rId7"/>
            </a:endParaRPr>
          </a:p>
        </p:txBody>
      </p:sp>
    </p:spTree>
    <p:extLst>
      <p:ext uri="{BB962C8B-B14F-4D97-AF65-F5344CB8AC3E}">
        <p14:creationId xmlns:p14="http://schemas.microsoft.com/office/powerpoint/2010/main" val="1777413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726048" y="334971"/>
            <a:ext cx="7290911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ПРОБЛЕМНЫЕ ВОПРОСЫ </a:t>
            </a:r>
            <a:r>
              <a:rPr lang="ru-RU" altLang="ru-RU" sz="1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КАЗНАЧЕЙСКОГО СОПРОВОЖДЕНИЯ ГОЗ В 2017 ГОДУ</a:t>
            </a:r>
          </a:p>
        </p:txBody>
      </p:sp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1087308" y="2873838"/>
            <a:ext cx="10975073" cy="980986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ПРОБЛЕМЫ ПРИ ОПТОВОЙ ЗАКУПКЕ СЫРЬЯ , МАТЕРИАЛОВ, КОМПЛЕКТУЮЩИХ ИЗДЕЛИЙ, ОБЩЕХОЗЯЙСТВЕННЫХ РАСХОДАХ в </a:t>
            </a:r>
            <a:r>
              <a:rPr lang="ru-RU" altLang="ru-RU" sz="18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целях исполнения государственных контрактов (контрактов) по государственному оборонному заказу»  </a:t>
            </a:r>
            <a:endParaRPr lang="ru-RU" altLang="ru-RU" sz="1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12396486" y="8912229"/>
            <a:ext cx="295100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50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10970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6455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21940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742514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3291017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839520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4388023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9" name="TextBox 19"/>
          <p:cNvSpPr txBox="1">
            <a:spLocks noChangeArrowheads="1"/>
          </p:cNvSpPr>
          <p:nvPr/>
        </p:nvSpPr>
        <p:spPr bwMode="auto">
          <a:xfrm>
            <a:off x="1041886" y="1470212"/>
            <a:ext cx="10975073" cy="1255060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ln>
            <a:solidFill>
              <a:srgbClr val="002060"/>
            </a:solidFill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alt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ОТКАЗ ИСПОЛНИТЕЛЕЙ – УЧАСТНИКОВ КООПЕРАЦИИ ОТКРЫВАТЬ ЛИЦЕВЫЕ СЧЕТА В ОРГАНАХ ФЕДЕРАЛЬНОГО КАЗНАЧЕЙСТВА </a:t>
            </a:r>
          </a:p>
          <a:p>
            <a:r>
              <a:rPr lang="ru-RU" alt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(до 80%  организаций отказываются открывать счета, аналогичная проблема при банковском сопровождении)</a:t>
            </a:r>
            <a:endParaRPr lang="ru-RU" alt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1087308" y="4019728"/>
            <a:ext cx="10975073" cy="88573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ОТСУТСТВИЕ ЕДИНОЙ МЕТОДИКИ ВЕДЕНИЯ РАЗДЕЛЬНОГО УЧЕТА ПРИ ВЫПОЛНЕНИИ ГОСУДАРСТВЕННОГО ОБОРОННОГО ЗАКАЗА</a:t>
            </a:r>
            <a:endParaRPr lang="ru-RU" sz="1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hlinkClick r:id="rId2"/>
            </a:endParaRPr>
          </a:p>
        </p:txBody>
      </p:sp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1087308" y="5127812"/>
            <a:ext cx="10975073" cy="1219199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ДЛИТЕЛЬНАЯ ПРОЦЕДУРА ОТКРЫТИЯ ЛИЦЕВОГО СЧЕТА </a:t>
            </a:r>
          </a:p>
          <a:p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(С МОМЕНТА ОБРАЩЕНИЯ ЮРИДИЧЕСКОГО ЛИЦА , ИСПРАВЛЕНИЯ НЕВЕРНО ОФОРМЛЕННЫХ ДОКУМЕНТОВ, ПОВТОРНОГО ПРЕДСТАВЛЕНИЯ ПАКЕТА ДОКУМЕНТОВ ДЛЯ ОТКРЫТИЯ ЛИЦЕВОГО СЧЕТА)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  <a:hlinkClick r:id="rId3"/>
            </a:endParaRPr>
          </a:p>
        </p:txBody>
      </p:sp>
      <p:sp>
        <p:nvSpPr>
          <p:cNvPr id="15" name="TextBox 19"/>
          <p:cNvSpPr txBox="1">
            <a:spLocks noChangeArrowheads="1"/>
          </p:cNvSpPr>
          <p:nvPr/>
        </p:nvSpPr>
        <p:spPr bwMode="auto">
          <a:xfrm>
            <a:off x="1041886" y="7620000"/>
            <a:ext cx="10975073" cy="908811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НОРМАТИВНОЕ ПРАВОВОЕ РЕГУЛИРОВАНИЕ КАЗНАЧЕЙСКОГО СОПРОВОЖДЕНИЯ РАСЧЕТОВ ПО ГОСУДАРСТВЕННЫМ КОНТРАКТАМ (КОНТРАКТАМ) ПО ГОСУДАРСТВЕННОМУ ОБОРОННОМУ ЗАКАЗУ</a:t>
            </a:r>
            <a:endParaRPr lang="ru-RU" sz="18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  <a:hlinkClick r:id="rId2"/>
            </a:endParaRPr>
          </a:p>
        </p:txBody>
      </p: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1087307" y="6539109"/>
            <a:ext cx="10975073" cy="901593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ИЗЛИШНИЕ ТРЕБОВАНИЯ ОРГАНА ФЕДЕРАЛЬНОГО КАЗНАЧЕЙСТВА ПРИ ПРЕДСТАВЛЕНИИ ВЫПИСКИ ИЗ ГОСУДАРСТВЕННОГО КОНТРАКТА, СОДЕРЖАЩЕГО ТРЕБОВАНИЯ, СОСТАВЛЯЮЩИЕ ГОСУДАРСТВЕННУЮ ТАЙНУ </a:t>
            </a:r>
            <a:endParaRPr lang="ru-RU" sz="1800" b="1" dirty="0">
              <a:solidFill>
                <a:schemeClr val="tx2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  <a:hlinkClick r:id="rId2"/>
            </a:endParaRPr>
          </a:p>
        </p:txBody>
      </p:sp>
    </p:spTree>
    <p:extLst>
      <p:ext uri="{BB962C8B-B14F-4D97-AF65-F5344CB8AC3E}">
        <p14:creationId xmlns:p14="http://schemas.microsoft.com/office/powerpoint/2010/main" val="42091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угольник 31"/>
          <p:cNvSpPr/>
          <p:nvPr/>
        </p:nvSpPr>
        <p:spPr>
          <a:xfrm>
            <a:off x="1774768" y="1577570"/>
            <a:ext cx="2108369" cy="503038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9344" tIns="53767" rIns="169344" bIns="53767" rtlCol="0" anchor="ctr"/>
          <a:lstStyle/>
          <a:p>
            <a:pPr algn="ctr">
              <a:spcBef>
                <a:spcPts val="706"/>
              </a:spcBef>
            </a:pPr>
            <a:r>
              <a:rPr lang="ru-RU" sz="1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для открытия лицевого счета</a:t>
            </a:r>
          </a:p>
          <a:p>
            <a:pPr marL="268834" indent="-268834" algn="just">
              <a:spcBef>
                <a:spcPts val="706"/>
              </a:spcBef>
              <a:buFontTx/>
              <a:buAutoNum type="arabicPeriod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открытие лицевого счета</a:t>
            </a:r>
            <a:r>
              <a:rPr lang="ru-RU" sz="12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(код формы по КФД 0531752) </a:t>
            </a:r>
          </a:p>
          <a:p>
            <a:pPr marL="268834" indent="-268834" algn="just">
              <a:spcBef>
                <a:spcPts val="706"/>
              </a:spcBef>
              <a:buFontTx/>
              <a:buAutoNum type="arabicPeriod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Карточка образцов подписей к лицевым счетам (код формы по КФД 0531753)</a:t>
            </a:r>
          </a:p>
          <a:p>
            <a:pPr marL="268834" indent="-268834" algn="just">
              <a:spcBef>
                <a:spcPts val="706"/>
              </a:spcBef>
              <a:buFontTx/>
              <a:buAutoNum type="arabicPeriod"/>
            </a:pPr>
            <a:r>
              <a:rPr lang="ru-RU" sz="1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государственного контракта, контракта (договора), или информация о государственном контракте, контракте, (договоре)</a:t>
            </a:r>
          </a:p>
        </p:txBody>
      </p:sp>
      <p:pic>
        <p:nvPicPr>
          <p:cNvPr id="20" name="Picture 3" descr="C:\Users\3484\Desktop\greentick_jp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58279" y="5686607"/>
            <a:ext cx="1520227" cy="152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686595" y="419119"/>
            <a:ext cx="8983041" cy="1411357"/>
          </a:xfrm>
        </p:spPr>
        <p:txBody>
          <a:bodyPr/>
          <a:lstStyle/>
          <a:p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лицевого счета головному исполнителю (исполнителю)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6680" y="3733345"/>
            <a:ext cx="1619598" cy="601027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лицо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913" y="7307063"/>
            <a:ext cx="2135322" cy="847248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Федерального казначейства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258279" y="5094766"/>
            <a:ext cx="1411356" cy="508694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</a:t>
            </a:r>
          </a:p>
          <a:p>
            <a:pPr algn="ctr"/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025472" y="8146894"/>
            <a:ext cx="1097862" cy="38558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ОВФР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038550" y="8122177"/>
            <a:ext cx="1097862" cy="38558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432067" y="8082661"/>
            <a:ext cx="1097862" cy="38558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ОИС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>
            <a:off x="1726278" y="7010189"/>
            <a:ext cx="9563567" cy="1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flipH="1">
            <a:off x="2398240" y="6692160"/>
            <a:ext cx="1" cy="139941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 flipV="1">
            <a:off x="10599856" y="6464952"/>
            <a:ext cx="5" cy="14097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/>
          <p:nvPr/>
        </p:nvCxnSpPr>
        <p:spPr>
          <a:xfrm flipV="1">
            <a:off x="8120315" y="6421732"/>
            <a:ext cx="0" cy="142800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7808496" y="8122177"/>
            <a:ext cx="1097862" cy="38558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8" name="Прямая со стрелкой 37"/>
          <p:cNvCxnSpPr/>
          <p:nvPr/>
        </p:nvCxnSpPr>
        <p:spPr>
          <a:xfrm flipV="1">
            <a:off x="4786319" y="6596400"/>
            <a:ext cx="0" cy="132006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249121" y="7160723"/>
            <a:ext cx="4517879" cy="324028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лицевого счета до 5 рабочих  дней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4111146" y="2968257"/>
            <a:ext cx="1739706" cy="35317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/>
          <a:p>
            <a:pPr algn="ctr"/>
            <a:endParaRPr lang="ru-RU" dirty="0">
              <a:solidFill>
                <a:srgbClr val="EAEFF7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4011180" y="3452995"/>
            <a:ext cx="1939637" cy="754915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400" b="1" dirty="0">
                <a:solidFill>
                  <a:srgbClr val="EAEF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об обмене электронными документами</a:t>
            </a:r>
          </a:p>
        </p:txBody>
      </p:sp>
      <p:sp>
        <p:nvSpPr>
          <p:cNvPr id="57" name="Прямоугольник 56"/>
          <p:cNvSpPr/>
          <p:nvPr/>
        </p:nvSpPr>
        <p:spPr>
          <a:xfrm>
            <a:off x="6166098" y="1830477"/>
            <a:ext cx="3706648" cy="453824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/>
          <a:p>
            <a:pPr algn="ctr"/>
            <a:endParaRPr lang="ru-RU" sz="3800" dirty="0"/>
          </a:p>
        </p:txBody>
      </p:sp>
      <p:sp>
        <p:nvSpPr>
          <p:cNvPr id="62" name="Прямоугольник 61"/>
          <p:cNvSpPr/>
          <p:nvPr/>
        </p:nvSpPr>
        <p:spPr>
          <a:xfrm>
            <a:off x="10150075" y="4242215"/>
            <a:ext cx="986337" cy="212650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/>
          <a:p>
            <a:pPr algn="ctr"/>
            <a:endParaRPr lang="ru-RU" dirty="0"/>
          </a:p>
        </p:txBody>
      </p:sp>
      <p:sp>
        <p:nvSpPr>
          <p:cNvPr id="48" name="TextBox 47"/>
          <p:cNvSpPr txBox="1"/>
          <p:nvPr/>
        </p:nvSpPr>
        <p:spPr>
          <a:xfrm>
            <a:off x="6259699" y="1831368"/>
            <a:ext cx="3703782" cy="4202012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400" b="1" dirty="0">
                <a:solidFill>
                  <a:srgbClr val="EAEF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Перечень документов  на изготовление сертификата ЭП: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присоединения (соглашение) к регламенту Удостоверяющего центра Федерального казначейства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получение квалифицированного сертификата ключа проверки электронной подписи в Удостоверяющем центра Федерального казначейства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паспорта Заявителя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Доверенность или иной документ Организации-заявителя, подтверждающие полномочия Заявителя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 Заявителя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СНИЛС Заявителя</a:t>
            </a:r>
          </a:p>
          <a:p>
            <a:pPr marL="268834" indent="-268834">
              <a:buFontTx/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Заявителя на обработку персональных данных</a:t>
            </a:r>
          </a:p>
          <a:p>
            <a:pPr algn="ctr"/>
            <a:endParaRPr lang="ru-RU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157360" y="4222792"/>
            <a:ext cx="1073608" cy="2139909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200" dirty="0">
                <a:solidFill>
                  <a:srgbClr val="EAEF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Выписка из лицевого счета для учета операций </a:t>
            </a:r>
            <a:r>
              <a:rPr lang="ru-RU" sz="1200" dirty="0" err="1">
                <a:solidFill>
                  <a:srgbClr val="EAEF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неучастника</a:t>
            </a:r>
            <a:r>
              <a:rPr lang="ru-RU" sz="1200" dirty="0">
                <a:solidFill>
                  <a:srgbClr val="EAEFF7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процесса (код формы по КФД 0531834)</a:t>
            </a:r>
          </a:p>
        </p:txBody>
      </p:sp>
    </p:spTree>
    <p:extLst>
      <p:ext uri="{BB962C8B-B14F-4D97-AF65-F5344CB8AC3E}">
        <p14:creationId xmlns:p14="http://schemas.microsoft.com/office/powerpoint/2010/main" val="35768227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Прямоугольник 52"/>
          <p:cNvSpPr/>
          <p:nvPr/>
        </p:nvSpPr>
        <p:spPr>
          <a:xfrm>
            <a:off x="7413144" y="1728701"/>
            <a:ext cx="2011992" cy="39274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9344" tIns="53767" rIns="169344" bIns="53767" rtlCol="0" anchor="ctr"/>
          <a:lstStyle/>
          <a:p>
            <a:pPr algn="ctr">
              <a:spcBef>
                <a:spcPts val="706"/>
              </a:spcBef>
            </a:pP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документов для получения учетной записи СУФД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834" indent="-268834" algn="just">
              <a:spcBef>
                <a:spcPts val="706"/>
              </a:spcBef>
              <a:buFontTx/>
              <a:buAutoNum type="arabicPeriod"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68834" indent="-268834">
              <a:spcBef>
                <a:spcPts val="706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обмене электронными документами;</a:t>
            </a:r>
          </a:p>
          <a:p>
            <a:pPr marL="268834" indent="-268834">
              <a:spcBef>
                <a:spcPts val="706"/>
              </a:spcBef>
              <a:buFontTx/>
              <a:buAutoNum type="arabicPeriod"/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Письменное обращение клиента на подключение к СУФД-порталу</a:t>
            </a:r>
          </a:p>
        </p:txBody>
      </p:sp>
      <p:pic>
        <p:nvPicPr>
          <p:cNvPr id="20" name="Picture 3" descr="C:\Users\3484\Desktop\greentick_jp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9839" y="4833173"/>
            <a:ext cx="1520227" cy="152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68154" y="310341"/>
            <a:ext cx="8983041" cy="1267230"/>
          </a:xfrm>
        </p:spPr>
        <p:txBody>
          <a:bodyPr/>
          <a:lstStyle/>
          <a:p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Получение электронной подписи </a:t>
            </a:r>
            <a:b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подключение к ППО СУФД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F228ED-B2EE-4F15-A0C7-6C0A4540E08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379" y="3331365"/>
            <a:ext cx="2135322" cy="354805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Юридическое лицо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913" y="6945279"/>
            <a:ext cx="2135322" cy="847248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орган Федерального казначейства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39839" y="6411198"/>
            <a:ext cx="1411356" cy="1314207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Начало проведения операций на лицевом счете в электронном виде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467798" y="7522906"/>
            <a:ext cx="1097862" cy="38558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91222" y="7543208"/>
            <a:ext cx="1097862" cy="38558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ОИС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171156" y="7518766"/>
            <a:ext cx="1097862" cy="38558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ОИС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2" name="Прямая со стрелкой 41"/>
          <p:cNvCxnSpPr/>
          <p:nvPr/>
        </p:nvCxnSpPr>
        <p:spPr>
          <a:xfrm flipV="1">
            <a:off x="185306" y="6191620"/>
            <a:ext cx="11083712" cy="9101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/>
          <p:cNvCxnSpPr/>
          <p:nvPr/>
        </p:nvCxnSpPr>
        <p:spPr>
          <a:xfrm flipH="1">
            <a:off x="4116175" y="6105070"/>
            <a:ext cx="3" cy="1333359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 flipV="1">
            <a:off x="6747146" y="5779804"/>
            <a:ext cx="0" cy="153378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Прямая со стрелкой 44"/>
          <p:cNvCxnSpPr/>
          <p:nvPr/>
        </p:nvCxnSpPr>
        <p:spPr>
          <a:xfrm flipH="1">
            <a:off x="8285076" y="5822365"/>
            <a:ext cx="1" cy="139941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я со стрелкой 46"/>
          <p:cNvCxnSpPr/>
          <p:nvPr/>
        </p:nvCxnSpPr>
        <p:spPr>
          <a:xfrm flipV="1">
            <a:off x="10720086" y="5871611"/>
            <a:ext cx="0" cy="135016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6117643" y="4764613"/>
            <a:ext cx="1259005" cy="662582"/>
          </a:xfrm>
          <a:prstGeom prst="rect">
            <a:avLst/>
          </a:prstGeom>
          <a:solidFill>
            <a:schemeClr val="accent1"/>
          </a:solidFill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2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Выдача сертификата ЭП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4329539" y="6396631"/>
            <a:ext cx="1639964" cy="539471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5 рабочих  дней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80609" y="7570140"/>
            <a:ext cx="1097862" cy="38558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3" name="Прямоугольник 62"/>
          <p:cNvSpPr/>
          <p:nvPr/>
        </p:nvSpPr>
        <p:spPr>
          <a:xfrm>
            <a:off x="9649692" y="1823259"/>
            <a:ext cx="1619326" cy="37700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/>
          <a:p>
            <a:pPr algn="ctr"/>
            <a:endParaRPr lang="ru-RU" dirty="0"/>
          </a:p>
        </p:txBody>
      </p:sp>
      <p:sp>
        <p:nvSpPr>
          <p:cNvPr id="54" name="TextBox 53"/>
          <p:cNvSpPr txBox="1"/>
          <p:nvPr/>
        </p:nvSpPr>
        <p:spPr>
          <a:xfrm>
            <a:off x="9687743" y="1823260"/>
            <a:ext cx="1581276" cy="183213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Подключение к СУФД: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учетной записи в СУФД;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Регистрация ЭП в СУФД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2262855" y="1577571"/>
            <a:ext cx="3706648" cy="44308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rtlCol="0" anchor="ctr"/>
          <a:lstStyle/>
          <a:p>
            <a:pPr algn="ctr"/>
            <a:endParaRPr lang="ru-RU" sz="3800" dirty="0"/>
          </a:p>
        </p:txBody>
      </p:sp>
      <p:sp>
        <p:nvSpPr>
          <p:cNvPr id="67" name="TextBox 66"/>
          <p:cNvSpPr txBox="1"/>
          <p:nvPr/>
        </p:nvSpPr>
        <p:spPr>
          <a:xfrm>
            <a:off x="2352020" y="1484100"/>
            <a:ext cx="3703782" cy="3986569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 на изготовление сертификата ЭП: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 присоединения (соглашение) к регламенту Удостоверяющего центра Федерального казначейства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на получение квалифицированного сертификата ключа проверки электронной подписи в Удостоверяющем центра Федерального казначейства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Копия паспорта Заявителя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Доверенность или иной документ Организации-заявителя, подтверждающие полномочия Заявителя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 Заявителя</a:t>
            </a:r>
          </a:p>
          <a:p>
            <a:pPr marL="268834" indent="-268834"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СНИЛС Заявителя</a:t>
            </a:r>
          </a:p>
          <a:p>
            <a:pPr marL="268834" indent="-268834">
              <a:buFontTx/>
              <a:buAutoNum type="arabicPeriod"/>
            </a:pPr>
            <a:r>
              <a:rPr lang="ru-RU" sz="1400" dirty="0">
                <a:solidFill>
                  <a:schemeClr val="bg1">
                    <a:lumMod val="9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Заявителя на обработку персональных данных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8440153" y="6461264"/>
            <a:ext cx="1639964" cy="539471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3 рабочих  дней</a:t>
            </a:r>
          </a:p>
        </p:txBody>
      </p:sp>
      <p:cxnSp>
        <p:nvCxnSpPr>
          <p:cNvPr id="30" name="Прямая со стрелкой 29"/>
          <p:cNvCxnSpPr/>
          <p:nvPr/>
        </p:nvCxnSpPr>
        <p:spPr>
          <a:xfrm flipV="1">
            <a:off x="935783" y="5835047"/>
            <a:ext cx="6528" cy="94938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75476" y="5440724"/>
            <a:ext cx="2135322" cy="601027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Лицевой счет открыт</a:t>
            </a:r>
          </a:p>
        </p:txBody>
      </p:sp>
    </p:spTree>
    <p:extLst>
      <p:ext uri="{BB962C8B-B14F-4D97-AF65-F5344CB8AC3E}">
        <p14:creationId xmlns:p14="http://schemas.microsoft.com/office/powerpoint/2010/main" val="5122803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>
            <a:off x="1055133" y="2400301"/>
            <a:ext cx="4050506" cy="982345"/>
          </a:xfrm>
          <a:prstGeom prst="rect">
            <a:avLst/>
          </a:prstGeom>
          <a:solidFill>
            <a:srgbClr val="A6A6A6">
              <a:alpha val="91765"/>
            </a:srgb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90" tIns="45695" rIns="91390" bIns="45695" anchor="ctr"/>
          <a:lstStyle/>
          <a:p>
            <a:pPr algn="ctr" defTabSz="1278827">
              <a:defRPr/>
            </a:pPr>
            <a:endParaRPr lang="ru-RU" sz="1600" b="1" dirty="0">
              <a:solidFill>
                <a:schemeClr val="bg1"/>
              </a:solidFill>
              <a:latin typeface="Open Sans Condensed" pitchFamily="34" charset="0"/>
              <a:cs typeface="Open Sans Condensed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921240" y="9065247"/>
            <a:ext cx="2880360" cy="511175"/>
          </a:xfrm>
        </p:spPr>
        <p:txBody>
          <a:bodyPr/>
          <a:lstStyle/>
          <a:p>
            <a:pPr>
              <a:defRPr/>
            </a:pPr>
            <a:fld id="{E1403C69-53F1-4852-B303-3047E484E77A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 rot="5400000">
            <a:off x="240067" y="1700734"/>
            <a:ext cx="5840919" cy="5364266"/>
          </a:xfrm>
          <a:prstGeom prst="roundRect">
            <a:avLst>
              <a:gd name="adj" fmla="val 0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algn="ctr">
              <a:defRPr/>
            </a:pPr>
            <a:endParaRPr lang="ru-RU" dirty="0">
              <a:solidFill>
                <a:srgbClr val="C00000"/>
              </a:solidFill>
              <a:latin typeface="Open Sans Condensed" pitchFamily="34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363421" y="1441625"/>
            <a:ext cx="5125641" cy="5969635"/>
          </a:xfrm>
          <a:prstGeom prst="roundRect">
            <a:avLst>
              <a:gd name="adj" fmla="val 537"/>
            </a:avLst>
          </a:prstGeom>
          <a:solidFill>
            <a:srgbClr val="D9E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831242" y="2678550"/>
            <a:ext cx="1991915" cy="888125"/>
          </a:xfrm>
          <a:prstGeom prst="rect">
            <a:avLst/>
          </a:prstGeom>
          <a:solidFill>
            <a:srgbClr val="A6A6A6">
              <a:alpha val="91765"/>
            </a:srgb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90" tIns="45695" rIns="91390" bIns="45695" anchor="ctr"/>
          <a:lstStyle/>
          <a:p>
            <a:pPr algn="ctr" defTabSz="1278827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497279" y="2633006"/>
            <a:ext cx="1991916" cy="895875"/>
          </a:xfrm>
          <a:prstGeom prst="rect">
            <a:avLst/>
          </a:prstGeom>
          <a:solidFill>
            <a:srgbClr val="A6A6A6">
              <a:alpha val="91765"/>
            </a:srgb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90" tIns="45695" rIns="91390" bIns="45695" anchor="ctr"/>
          <a:lstStyle/>
          <a:p>
            <a:pPr algn="ctr" defTabSz="1278827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УСЛУГИ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8634" y="1487698"/>
            <a:ext cx="5058685" cy="1216580"/>
          </a:xfrm>
          <a:prstGeom prst="rect">
            <a:avLst/>
          </a:prstGeom>
          <a:noFill/>
        </p:spPr>
        <p:txBody>
          <a:bodyPr wrap="square" lIns="107533" tIns="53767" rIns="107533" bIns="53767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ОПЛАТА ЗА ФАКТИЧЕСКИ ПОСТАВЛЕННЫЙ ТОВАР, ВЫПОЛНЕННЫЕ РАБОТЫ, ОКАЗАННЫЕ УСЛУГИ С Л/С НУБП НА Р/С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852195" y="1487698"/>
            <a:ext cx="4152185" cy="939581"/>
          </a:xfrm>
          <a:prstGeom prst="rect">
            <a:avLst/>
          </a:prstGeom>
          <a:noFill/>
        </p:spPr>
        <p:txBody>
          <a:bodyPr lIns="107533" tIns="53767" rIns="107533" bIns="53767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ВОЗМЕЩЕНИЕ ПРОИЗВЕДЕННЫХ РАСХОДОВ (ЧАСТИ РАСХОДОВ)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7932658" y="4598492"/>
            <a:ext cx="1993583" cy="2438778"/>
          </a:xfrm>
          <a:prstGeom prst="rect">
            <a:avLst/>
          </a:prstGeom>
          <a:solidFill>
            <a:schemeClr val="accent5">
              <a:lumMod val="40000"/>
              <a:lumOff val="60000"/>
              <a:alpha val="91765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90" tIns="45695" rIns="91390" bIns="45695" anchor="ctr"/>
          <a:lstStyle/>
          <a:p>
            <a:pPr algn="ctr" defTabSz="1278827">
              <a:defRPr/>
            </a:pPr>
            <a:r>
              <a:rPr lang="ru-RU" sz="1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НАПРАВЛЕНИЯ РАСХОДОВАНИЯ ЦЕЛЕВЫХ </a:t>
            </a: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</a:p>
          <a:p>
            <a:pPr algn="ctr" defTabSz="1278827">
              <a:defRPr/>
            </a:pP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9300 </a:t>
            </a:r>
            <a:r>
              <a:rPr lang="ru-RU" sz="14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непроизведенных активов, нематериальных активов, материальных запасов и основных средств</a:t>
            </a: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2"/>
          <p:cNvSpPr txBox="1">
            <a:spLocks noChangeArrowheads="1"/>
          </p:cNvSpPr>
          <p:nvPr/>
        </p:nvSpPr>
        <p:spPr bwMode="auto">
          <a:xfrm>
            <a:off x="3259577" y="428944"/>
            <a:ext cx="9229486" cy="90900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7518" tIns="53760" rIns="107518" bIns="53760" anchor="ctr"/>
          <a:lstStyle/>
          <a:p>
            <a:pPr algn="r" defTabSz="528260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САНКЦИОНИРОВАНИЕ ОПЕРАЦИЙ С ЛИЦЕВЫХ СЧЕТОВ НУБП ПО ГОЗ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 rot="5400000">
            <a:off x="2955047" y="4699758"/>
            <a:ext cx="439386" cy="5392697"/>
          </a:xfrm>
          <a:prstGeom prst="roundRect">
            <a:avLst>
              <a:gd name="adj" fmla="val 0"/>
            </a:avLst>
          </a:prstGeom>
          <a:solidFill>
            <a:srgbClr val="FFF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УСЛОВИЯ САНКЦИОНИРОВАНИЯ</a:t>
            </a:r>
            <a:endParaRPr lang="ru-RU" sz="1600" dirty="0" smtClean="0">
              <a:solidFill>
                <a:schemeClr val="accent5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 rot="5400000">
            <a:off x="9157954" y="5907056"/>
            <a:ext cx="1691993" cy="5246578"/>
          </a:xfrm>
          <a:prstGeom prst="roundRect">
            <a:avLst>
              <a:gd name="adj" fmla="val 0"/>
            </a:avLst>
          </a:prstGeom>
          <a:solidFill>
            <a:srgbClr val="FFF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indent="127000" algn="ctr">
              <a:buFont typeface="Arial" panose="020B0604020202020204" pitchFamily="34" charset="0"/>
              <a:buChar char="•"/>
              <a:defRPr/>
            </a:pPr>
            <a:r>
              <a:rPr lang="ru-RU" sz="17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</a:t>
            </a:r>
            <a:r>
              <a:rPr lang="ru-RU" sz="1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документов, подтверждающих факт выполнения работ, оказания услуг, поставки </a:t>
            </a:r>
            <a:r>
              <a:rPr lang="ru-RU" sz="17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товаров;</a:t>
            </a:r>
            <a:endParaRPr lang="ru-RU" sz="17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17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копий </a:t>
            </a:r>
            <a:r>
              <a:rPr lang="ru-RU" sz="17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платежных поручений, реестров платежных поручений, подтверждающих оплату произведенных юридическим лицом расходов (части расходов</a:t>
            </a:r>
            <a:r>
              <a:rPr lang="ru-RU" sz="17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7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723906" y="3152215"/>
            <a:ext cx="1608535" cy="2047576"/>
          </a:xfrm>
          <a:prstGeom prst="rect">
            <a:avLst/>
          </a:prstGeom>
          <a:noFill/>
        </p:spPr>
        <p:txBody>
          <a:bodyPr lIns="107533" tIns="53767" rIns="107533" bIns="53767">
            <a:spAutoFit/>
          </a:bodyPr>
          <a:lstStyle/>
          <a:p>
            <a:pPr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России 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28.12.2016 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244н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(пункт 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831242" y="4598492"/>
            <a:ext cx="1991915" cy="2518093"/>
          </a:xfrm>
          <a:prstGeom prst="rect">
            <a:avLst/>
          </a:prstGeom>
          <a:solidFill>
            <a:schemeClr val="accent5">
              <a:lumMod val="20000"/>
              <a:lumOff val="80000"/>
              <a:alpha val="91765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90" tIns="45695" rIns="91390" bIns="45695" anchor="ctr"/>
          <a:lstStyle/>
          <a:p>
            <a:pPr algn="ctr" defTabSz="1278827">
              <a:defRPr/>
            </a:pP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НАПРАВЛЕНИЯ РАСХОДОВАНИЯ ЦЕЛЕВЫХ СРЕДСТВ 0300 «</a:t>
            </a:r>
            <a:r>
              <a:rPr lang="ru-RU" sz="1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непроизведенных активов, нематериальных активов, материальных запасов и основных </a:t>
            </a:r>
            <a:r>
              <a:rPr lang="ru-RU" sz="1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</a:t>
            </a: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4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3497280" y="4636465"/>
            <a:ext cx="1991915" cy="2497313"/>
          </a:xfrm>
          <a:prstGeom prst="rect">
            <a:avLst/>
          </a:prstGeom>
          <a:solidFill>
            <a:schemeClr val="accent5">
              <a:lumMod val="20000"/>
              <a:lumOff val="80000"/>
              <a:alpha val="91765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90" tIns="45695" rIns="91390" bIns="45695" anchor="ctr"/>
          <a:lstStyle/>
          <a:p>
            <a:pPr algn="ctr" defTabSz="1278827">
              <a:defRPr/>
            </a:pP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НАПРАВЛЕНИЯ РАСХОДОВАНИЯ ЦЕЛЕВЫХ СРЕДСТВ </a:t>
            </a:r>
          </a:p>
          <a:p>
            <a:pPr algn="ctr" defTabSz="1278827">
              <a:defRPr/>
            </a:pP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8200 «</a:t>
            </a:r>
            <a:r>
              <a:rPr lang="ru-RU" sz="1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работ и </a:t>
            </a:r>
            <a:r>
              <a:rPr lang="ru-RU" sz="1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 defTabSz="1278827">
              <a:defRPr/>
            </a:pP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8410 «</a:t>
            </a:r>
            <a:r>
              <a:rPr lang="ru-RU" sz="1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вложения»</a:t>
            </a:r>
            <a:endParaRPr lang="ru-RU" sz="14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283596" y="3400611"/>
            <a:ext cx="863239" cy="132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013937" y="3400611"/>
            <a:ext cx="863239" cy="132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8307323" y="3311599"/>
            <a:ext cx="909522" cy="132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Прямоугольник 24"/>
          <p:cNvSpPr/>
          <p:nvPr/>
        </p:nvSpPr>
        <p:spPr>
          <a:xfrm>
            <a:off x="7852195" y="2512165"/>
            <a:ext cx="1991915" cy="888125"/>
          </a:xfrm>
          <a:prstGeom prst="rect">
            <a:avLst/>
          </a:prstGeom>
          <a:solidFill>
            <a:srgbClr val="A6A6A6">
              <a:alpha val="91765"/>
            </a:srgb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90" tIns="45695" rIns="91390" bIns="45695" anchor="ctr"/>
          <a:lstStyle/>
          <a:p>
            <a:pPr algn="ctr" defTabSz="1278827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ТОВАР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10239966" y="2503686"/>
            <a:ext cx="1991916" cy="895875"/>
          </a:xfrm>
          <a:prstGeom prst="rect">
            <a:avLst/>
          </a:prstGeom>
          <a:solidFill>
            <a:srgbClr val="A6A6A6">
              <a:alpha val="91765"/>
            </a:srgb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90" tIns="45695" rIns="91390" bIns="45695" anchor="ctr"/>
          <a:lstStyle/>
          <a:p>
            <a:pPr algn="ctr" defTabSz="1278827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РАБОТЫ, УСЛУГИ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863320" y="3331324"/>
            <a:ext cx="909522" cy="132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0279030" y="4638149"/>
            <a:ext cx="1991915" cy="2438777"/>
          </a:xfrm>
          <a:prstGeom prst="rect">
            <a:avLst/>
          </a:prstGeom>
          <a:solidFill>
            <a:schemeClr val="accent5">
              <a:lumMod val="40000"/>
              <a:lumOff val="60000"/>
              <a:alpha val="91765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90" tIns="45695" rIns="91390" bIns="45695" anchor="ctr"/>
          <a:lstStyle/>
          <a:p>
            <a:pPr algn="ctr" defTabSz="1278827">
              <a:defRPr/>
            </a:pP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НАПРАВЛЕНИЯ РАСХОДОВАНИЯ ЦЕЛЕВЫХ СРЕДСТВ </a:t>
            </a:r>
          </a:p>
          <a:p>
            <a:pPr algn="ctr" defTabSz="1278827">
              <a:defRPr/>
            </a:pPr>
            <a:endParaRPr lang="ru-RU" sz="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278827">
              <a:defRPr/>
            </a:pP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9200 «</a:t>
            </a:r>
            <a:r>
              <a:rPr lang="ru-RU" sz="1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Закупка работ и </a:t>
            </a:r>
            <a:r>
              <a:rPr lang="ru-RU" sz="1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</a:t>
            </a: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 defTabSz="1278827">
              <a:defRPr/>
            </a:pPr>
            <a:r>
              <a:rPr lang="ru-RU" sz="14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9410 «</a:t>
            </a:r>
            <a:r>
              <a:rPr lang="ru-RU" sz="1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вложения»</a:t>
            </a:r>
            <a:endParaRPr lang="ru-RU" sz="14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 rot="5400000">
            <a:off x="858462" y="7515045"/>
            <a:ext cx="1510143" cy="2270286"/>
          </a:xfrm>
          <a:prstGeom prst="roundRect">
            <a:avLst>
              <a:gd name="adj" fmla="val 0"/>
            </a:avLst>
          </a:prstGeom>
          <a:solidFill>
            <a:srgbClr val="FFF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endParaRPr lang="ru-RU" sz="14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8" algn="ctr">
              <a:defRPr/>
            </a:pPr>
            <a:r>
              <a:rPr lang="ru-RU" sz="1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представление документов</a:t>
            </a:r>
            <a:r>
              <a:rPr lang="ru-RU" sz="1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подтверждающих факт </a:t>
            </a:r>
            <a:r>
              <a:rPr lang="ru-RU" sz="1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поставки товаров, в том числе документов по л/с заказчика</a:t>
            </a:r>
            <a:endParaRPr lang="ru-RU" sz="14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7008" algn="ctr">
              <a:defRPr/>
            </a:pPr>
            <a:endParaRPr lang="ru-RU" sz="1400" dirty="0" smtClean="0">
              <a:solidFill>
                <a:schemeClr val="accent5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 rot="5400000">
            <a:off x="3670246" y="7232850"/>
            <a:ext cx="1510143" cy="2834684"/>
          </a:xfrm>
          <a:prstGeom prst="roundRect">
            <a:avLst>
              <a:gd name="adj" fmla="val 0"/>
            </a:avLst>
          </a:prstGeom>
          <a:solidFill>
            <a:srgbClr val="FFF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sz="1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фактически выполненные работы, оказанные услуги без привлечения </a:t>
            </a:r>
            <a:r>
              <a:rPr lang="ru-RU" sz="1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иных организаций при условии </a:t>
            </a:r>
            <a:r>
              <a:rPr lang="ru-RU" sz="1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 документов, </a:t>
            </a:r>
            <a:r>
              <a:rPr lang="ru-RU" sz="1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возникновение </a:t>
            </a:r>
            <a:r>
              <a:rPr lang="ru-RU" sz="1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</a:t>
            </a:r>
            <a:r>
              <a:rPr lang="ru-RU" sz="14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согласованных с </a:t>
            </a:r>
            <a:r>
              <a:rPr lang="ru-RU" sz="14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заказчиком</a:t>
            </a:r>
            <a:endParaRPr lang="ru-RU" sz="1400" dirty="0" smtClean="0">
              <a:solidFill>
                <a:schemeClr val="accent5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</p:txBody>
      </p: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314901" y="7028211"/>
            <a:ext cx="413656" cy="132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4218488" y="7078686"/>
            <a:ext cx="413656" cy="132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" name="Скругленный прямоугольник 42"/>
          <p:cNvSpPr/>
          <p:nvPr/>
        </p:nvSpPr>
        <p:spPr>
          <a:xfrm rot="5400000">
            <a:off x="9706549" y="4733799"/>
            <a:ext cx="439386" cy="5125641"/>
          </a:xfrm>
          <a:prstGeom prst="roundRect">
            <a:avLst>
              <a:gd name="adj" fmla="val 0"/>
            </a:avLst>
          </a:prstGeom>
          <a:solidFill>
            <a:srgbClr val="FFF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УСЛОВИЯ САНКЦИОНИРОВАНИЯ</a:t>
            </a:r>
            <a:endParaRPr lang="ru-RU" sz="1600" dirty="0" smtClean="0">
              <a:solidFill>
                <a:schemeClr val="accent5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</p:txBody>
      </p:sp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9875422" y="7063059"/>
            <a:ext cx="413656" cy="132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068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551194" y="8612189"/>
            <a:ext cx="2880360" cy="511175"/>
          </a:xfrm>
        </p:spPr>
        <p:txBody>
          <a:bodyPr/>
          <a:lstStyle/>
          <a:p>
            <a:pPr>
              <a:defRPr/>
            </a:pPr>
            <a:fld id="{E1403C69-53F1-4852-B303-3047E484E77A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29368" y="1462405"/>
            <a:ext cx="11534841" cy="5969635"/>
          </a:xfrm>
          <a:prstGeom prst="roundRect">
            <a:avLst>
              <a:gd name="adj" fmla="val 537"/>
            </a:avLst>
          </a:prstGeom>
          <a:solidFill>
            <a:srgbClr val="D9E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7533" tIns="53767" rIns="107533" bIns="53767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0" name="TextBox 29"/>
          <p:cNvSpPr txBox="1"/>
          <p:nvPr/>
        </p:nvSpPr>
        <p:spPr>
          <a:xfrm>
            <a:off x="1068780" y="1524635"/>
            <a:ext cx="10656020" cy="939581"/>
          </a:xfrm>
          <a:prstGeom prst="rect">
            <a:avLst/>
          </a:prstGeom>
          <a:noFill/>
        </p:spPr>
        <p:txBody>
          <a:bodyPr wrap="square" lIns="107533" tIns="53767" rIns="107533" bIns="53767">
            <a:spAutoFit/>
          </a:bodyPr>
          <a:lstStyle/>
          <a:p>
            <a:pPr algn="ctr">
              <a:defRPr/>
            </a:pPr>
            <a:endParaRPr lang="ru-RU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ВЫПЛАТЫ ПО ОКОНЧАТЕЛЬНЫМ РАСЧЕТАМ </a:t>
            </a:r>
          </a:p>
          <a:p>
            <a:pPr algn="ctr">
              <a:defRPr/>
            </a:pP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 18 Приказа 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</a:t>
            </a: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28.12.2016 </a:t>
            </a: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244н</a:t>
            </a:r>
            <a:endParaRPr lang="ru-RU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068780" y="2766951"/>
            <a:ext cx="10961058" cy="1200005"/>
          </a:xfrm>
          <a:prstGeom prst="rect">
            <a:avLst/>
          </a:prstGeom>
          <a:solidFill>
            <a:schemeClr val="accent3">
              <a:alpha val="91765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90" tIns="45695" rIns="91390" bIns="45695" anchor="ctr"/>
          <a:lstStyle/>
          <a:p>
            <a:pPr algn="ctr" defTabSz="1278827">
              <a:defRPr/>
            </a:pPr>
            <a:r>
              <a:rPr lang="ru-RU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НАПРАВЛЕНИЯ РАСХОДОВАНИЯ ЦЕЛЕВЫХ СРЕДСТВ </a:t>
            </a:r>
            <a:r>
              <a:rPr lang="ru-RU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0999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423626" y="5403271"/>
            <a:ext cx="4251366" cy="924099"/>
          </a:xfrm>
          <a:prstGeom prst="rect">
            <a:avLst/>
          </a:prstGeom>
          <a:solidFill>
            <a:schemeClr val="accent5">
              <a:lumMod val="40000"/>
              <a:lumOff val="60000"/>
              <a:alpha val="91765"/>
            </a:schemeClr>
          </a:solidFill>
          <a:ln/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91390" tIns="45695" rIns="91390" bIns="45695" anchor="ctr"/>
          <a:lstStyle/>
          <a:p>
            <a:pPr algn="ctr" defTabSz="1278827">
              <a:defRPr/>
            </a:pPr>
            <a:r>
              <a:rPr 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ПРИБЫЛЬ</a:t>
            </a:r>
            <a:endParaRPr lang="ru-RU" sz="20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2"/>
          <p:cNvSpPr txBox="1">
            <a:spLocks noChangeArrowheads="1"/>
          </p:cNvSpPr>
          <p:nvPr/>
        </p:nvSpPr>
        <p:spPr bwMode="auto">
          <a:xfrm>
            <a:off x="3449322" y="215189"/>
            <a:ext cx="9229486" cy="90900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7518" tIns="53760" rIns="107518" bIns="53760" anchor="ctr"/>
          <a:lstStyle/>
          <a:p>
            <a:pPr algn="r" defTabSz="528260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САНКЦИОНИРОВАНИЕ ОПЕРАЦИЙ С ЛИЦЕВЫХ СЧЕТОВ НУБП ПО ГОЗ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 rot="5400000">
            <a:off x="5489590" y="3085625"/>
            <a:ext cx="1814400" cy="10656020"/>
          </a:xfrm>
          <a:prstGeom prst="roundRect">
            <a:avLst>
              <a:gd name="adj" fmla="val 0"/>
            </a:avLst>
          </a:prstGeom>
          <a:solidFill>
            <a:srgbClr val="FFF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just">
              <a:defRPr/>
            </a:pPr>
            <a:endParaRPr lang="ru-RU" sz="1600" dirty="0">
              <a:solidFill>
                <a:schemeClr val="accent5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  <a:p>
            <a:pPr marL="127008" algn="ctr">
              <a:defRPr/>
            </a:pP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ea typeface="Open Sans Condensed" pitchFamily="34" charset="0"/>
                <a:cs typeface="Times New Roman" panose="02020603050405020304" pitchFamily="18" charset="0"/>
              </a:rPr>
              <a:t>УСЛОВИЯ САНКЦИОНИРОВАНИЯ:</a:t>
            </a:r>
          </a:p>
          <a:p>
            <a:pPr marL="127008" algn="ctr">
              <a:defRPr/>
            </a:pPr>
            <a:endParaRPr lang="ru-RU" sz="1600" dirty="0">
              <a:solidFill>
                <a:schemeClr val="accent5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после </a:t>
            </a:r>
            <a:r>
              <a:rPr lang="ru-RU" sz="1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представления </a:t>
            </a:r>
            <a:r>
              <a:rPr lang="ru-RU" sz="1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документов, </a:t>
            </a:r>
            <a:r>
              <a:rPr lang="ru-RU" sz="1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подтверждающих факт исполнения юридическим </a:t>
            </a:r>
            <a:r>
              <a:rPr lang="ru-RU" sz="1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лицом всех </a:t>
            </a:r>
            <a:r>
              <a:rPr lang="ru-RU" sz="1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по государственному </a:t>
            </a:r>
            <a:r>
              <a:rPr lang="ru-RU" sz="1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контракту (контракту) </a:t>
            </a:r>
            <a:r>
              <a:rPr lang="ru-RU" sz="1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(отдельному этапу государственного </a:t>
            </a:r>
            <a:r>
              <a:rPr lang="ru-RU" sz="1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контракта (контракта), </a:t>
            </a:r>
            <a:r>
              <a:rPr lang="ru-RU" sz="1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</a:t>
            </a:r>
            <a:r>
              <a:rPr lang="ru-RU" sz="1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числе учитывающие </a:t>
            </a:r>
            <a:r>
              <a:rPr lang="ru-RU" sz="1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затраты </a:t>
            </a:r>
            <a:r>
              <a:rPr lang="ru-RU" sz="1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исполнителя, </a:t>
            </a:r>
            <a:r>
              <a:rPr lang="ru-RU" sz="16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связанные с возмещением износа основных средств в виде амортизационных </a:t>
            </a:r>
            <a:r>
              <a:rPr lang="ru-RU" sz="16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отчислений, прибыль</a:t>
            </a:r>
            <a:endParaRPr lang="ru-RU" sz="16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942028" y="4003423"/>
            <a:ext cx="909522" cy="132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886824" y="6201679"/>
            <a:ext cx="909522" cy="132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927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9874578" y="8942122"/>
            <a:ext cx="2880360" cy="511175"/>
          </a:xfrm>
        </p:spPr>
        <p:txBody>
          <a:bodyPr/>
          <a:lstStyle/>
          <a:p>
            <a:pPr>
              <a:defRPr/>
            </a:pPr>
            <a:fld id="{E1403C69-53F1-4852-B303-3047E484E77A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 rot="5400000">
            <a:off x="5501640" y="2436133"/>
            <a:ext cx="2006929" cy="11860068"/>
          </a:xfrm>
          <a:prstGeom prst="roundRect">
            <a:avLst>
              <a:gd name="adj" fmla="val 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algn="ctr"/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заключении головным исполнителем контракта,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которых предусмотрены централизованные 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закупки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одним поставщиком в рамках исполнения нескольких государственных контрактов по 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ГОЗ на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оптовую закупку сырья, материалов, комплектующих изделий, общехозяйственные 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расходы,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условиями контракта 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быть предусмотрено соответствующее пропорциональное распределение затрат на каждый государственный контракт по ГОЗ с указанием идентификаторов государственных контрактов по ГОЗ.</a:t>
            </a:r>
          </a:p>
          <a:p>
            <a:pPr algn="ctr"/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того возможно заключение рамочного договора в соответствии с положениями статьи 429.1 Гражданского кодекса Российской Федерации, в рамках которого могут быть заключены отдельные договоры на каждый государственный контракт по ГОЗ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Rectangle 2"/>
          <p:cNvSpPr txBox="1">
            <a:spLocks noChangeArrowheads="1"/>
          </p:cNvSpPr>
          <p:nvPr/>
        </p:nvSpPr>
        <p:spPr bwMode="auto">
          <a:xfrm>
            <a:off x="3572114" y="120186"/>
            <a:ext cx="9229486" cy="90900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107518" tIns="53760" rIns="107518" bIns="53760" anchor="ctr"/>
          <a:lstStyle/>
          <a:p>
            <a:pPr algn="r" defTabSz="528260">
              <a:defRPr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САНКЦИОНИРОВАНИЕ ОПЕРАЦИЙ С ЛИЦЕВЫХ СЧЕТОВ НУБП ПО ГОЗ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 rot="5400000">
            <a:off x="5970911" y="-3922070"/>
            <a:ext cx="1020051" cy="11811731"/>
          </a:xfrm>
          <a:prstGeom prst="roundRect">
            <a:avLst>
              <a:gd name="adj" fmla="val 0"/>
            </a:avLst>
          </a:prstGeom>
          <a:solidFill>
            <a:srgbClr val="FFF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ctr">
              <a:defRPr/>
            </a:pP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Постановления 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249: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казначейскому сопровождению подлежат 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расчеты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контрактам о поставке товаров, выполнении работ, оказании услуг, заключаемым головными исполнителями с исполнителями или между исполнителями в рамках исполнения государственных контрактов по ГОЗ.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 rot="5400000">
            <a:off x="5488793" y="279983"/>
            <a:ext cx="1984285" cy="11655036"/>
          </a:xfrm>
          <a:prstGeom prst="roundRect">
            <a:avLst>
              <a:gd name="adj" fmla="val 0"/>
            </a:avLst>
          </a:prstGeom>
          <a:solidFill>
            <a:srgbClr val="FFF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algn="ctr"/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от 20 марта 2017 г. № 9н 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Порядка формирования идентификатора государственного контракта, контракта учреждения, соглашения при казначейском сопровождении средств в валюте Российской Федерации в случаях, предусмотренных Федеральным законом «О федеральном бюджете на 2017 год и на плановый период 2018 и 2019 годов» 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формирования идентификатора государственного контракта, который используется для идентификации государственного контракта, а также расчетов по контрактам, договорам, заключаемым в рамках его исполнения.</a:t>
            </a:r>
          </a:p>
          <a:p>
            <a:pPr algn="ctr"/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Таким образом, для осуществления расчетов по государственным контрактам по ГОЗ рекомендуется заключать отдельные контракты (договоры) в рамках исполнения каждого государственного контракта по ГОЗ.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 rot="5400000">
            <a:off x="5583777" y="-2030351"/>
            <a:ext cx="1842654" cy="11655036"/>
          </a:xfrm>
          <a:prstGeom prst="roundRect">
            <a:avLst>
              <a:gd name="adj" fmla="val 0"/>
            </a:avLst>
          </a:prstGeom>
          <a:solidFill>
            <a:srgbClr val="FFF1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lIns="107533" tIns="53767" rIns="107533" bIns="53767" anchor="ctr"/>
          <a:lstStyle/>
          <a:p>
            <a:pPr marL="127008" algn="just">
              <a:defRPr/>
            </a:pPr>
            <a:endParaRPr lang="ru-RU" sz="1600" b="1" dirty="0">
              <a:solidFill>
                <a:schemeClr val="accent5"/>
              </a:solidFill>
              <a:latin typeface="Times New Roman" panose="02020603050405020304" pitchFamily="18" charset="0"/>
              <a:ea typeface="Open Sans Condensed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Правил казначейского сопровождения средств в валюте Российской Федерации в случаях, предусмотренных Федеральным законом «О федеральном бюджете на 2017 год и на плановый период 2018 и 2019 годов», утвержденных постановлением Правительства Российской Федерации от 30 декабря 2016 г. № 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1552: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основанием для открытия юридическим лицам лицевых счетов для учета операций </a:t>
            </a:r>
            <a:r>
              <a:rPr lang="ru-RU" sz="1600" b="1" dirty="0" err="1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неучастников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бюджетного процесса 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государственные контракты (контракты), в соответствии с которыми предоставляются средства</a:t>
            </a:r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6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одном лицевом счете учитываются операции со средствами, предусмотренными одним государственным контрактом (контрактом) по ГОЗ.</a:t>
            </a:r>
          </a:p>
          <a:p>
            <a:pPr marL="127008" algn="just" defTabSz="677376">
              <a:defRPr/>
            </a:pPr>
            <a:endParaRPr lang="ru-RU" sz="16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96404" y="2021925"/>
            <a:ext cx="387665" cy="132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6287103" y="4252244"/>
            <a:ext cx="387665" cy="1320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1453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2193905" y="8879845"/>
            <a:ext cx="453390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22770" y="445106"/>
            <a:ext cx="8391698" cy="38558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r" defTabSz="528260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САНКЦИОНИРОВАНИЕ ОПЕРАЦИЙ С ЛИЦЕВЫХ СЧЕТОВ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НУБП ПО ГОЗ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3511612"/>
              </p:ext>
            </p:extLst>
          </p:nvPr>
        </p:nvGraphicFramePr>
        <p:xfrm>
          <a:off x="534390" y="1533526"/>
          <a:ext cx="11875324" cy="7361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5766"/>
                <a:gridCol w="734228"/>
                <a:gridCol w="5975330"/>
              </a:tblGrid>
              <a:tr h="7361092">
                <a:tc>
                  <a:txBody>
                    <a:bodyPr/>
                    <a:lstStyle/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ЧАСТЬ 3 СТАТЬИ 5 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ФЕДЕРАЛЬНОГО ЗАКОНА 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ОТ 19 ДЕКАБРЯ 2016 Г. № 415-ФЗ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 федеральном бюджете на 2017 год и на плановый период 2018 и 2019 годов»</a:t>
                      </a:r>
                    </a:p>
                    <a:p>
                      <a:pPr algn="ctr"/>
                      <a:endParaRPr lang="ru-RU" sz="2000" b="1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20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Казначейскому сопровождению </a:t>
                      </a:r>
                    </a:p>
                    <a:p>
                      <a:pPr algn="ctr"/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подлежат:</a:t>
                      </a:r>
                    </a:p>
                    <a:p>
                      <a:endParaRPr lang="ru-RU" sz="18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R="216000" marT="108000" marB="108000">
                    <a:solidFill>
                      <a:schemeClr val="accent1">
                        <a:lumMod val="20000"/>
                        <a:lumOff val="8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216000" marT="108000" marB="1080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Средства получаемые на основании контрактов (договоров) о поставке товаров, выполнении работ, оказании услуг, заключаемых с юридическими лицами - исполнителями контрактов (договоров) о поставке товаров, выполнении работ, оказании услуг, предметом которых является: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1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приобретение услуг связи, коммунальных услуг, электроэнергии, авиационных и железнодорожных билетов, билетов для проезда городским и пригородным транспортом, подписка на печатные издания, аренда;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endParaRPr lang="ru-RU" sz="1800" b="1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осуществление работ по переносу (переустройству, присоединению) принадлежащих им инженерных сетей, коммуникаций, сооружений в соответствии с законодательством Российской Федерации о градостроительной деятельности</a:t>
                      </a:r>
                    </a:p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1800" b="0" kern="12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80000" marR="180000" marT="108000" marB="108000">
                    <a:solidFill>
                      <a:schemeClr val="accent1">
                        <a:lumMod val="20000"/>
                        <a:lumOff val="80000"/>
                        <a:alpha val="67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28201" y="4808915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28201" y="6522079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9833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2193905" y="8879845"/>
            <a:ext cx="453390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22770" y="445106"/>
            <a:ext cx="8391698" cy="38558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r" defTabSz="528260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САНКЦИОНИРОВАНИЕ ОПЕРАЦИЙ С ЛИЦЕВЫХ СЧЕТОВ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НУБП ПО ГОЗ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9153807"/>
              </p:ext>
            </p:extLst>
          </p:nvPr>
        </p:nvGraphicFramePr>
        <p:xfrm>
          <a:off x="534390" y="1533526"/>
          <a:ext cx="11875324" cy="7361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5766"/>
                <a:gridCol w="734228"/>
                <a:gridCol w="5975330"/>
              </a:tblGrid>
              <a:tr h="7361092">
                <a:tc>
                  <a:txBody>
                    <a:bodyPr/>
                    <a:lstStyle/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ПУНКТ 16 ПРИКАЗА МИНФИНА РОССИИ ОТ 28 ДЕКАБРЯ 2016 Г. 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244Н «О Порядке проведения территориальными органами Федерального казначейства санкционирования операций при казначейском сопровождении средств в валюте Российской Федерации в случаях, предусмотренных Федеральным законом от 19 декабря 2016 г. № 415-ФЗ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 федеральном бюджете на 2017 год и на плановый период 2018 и 2019 годов»</a:t>
                      </a:r>
                    </a:p>
                    <a:p>
                      <a:pPr algn="ctr"/>
                      <a:endParaRPr lang="ru-RU" sz="2000" b="1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20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ПУНКТ 7 ПРИКАЗА МИНФИНА РОССИИ ОТ 28 ДЕКАБРЯ 2016 Г. 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244Н 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R="216000" marT="108000" marB="108000">
                    <a:solidFill>
                      <a:schemeClr val="accent1">
                        <a:lumMod val="20000"/>
                        <a:lumOff val="8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216000" marT="108000" marB="1080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ж) соответствие наименования, ИНН, КПП, банковских реквизитов получателя денежных средств, указанных в платежном поручении, наименованию, ИНН, КПП, банковским реквизитам получателя денежных средств, указанным в </a:t>
                      </a:r>
                      <a:r>
                        <a:rPr lang="ru-RU" sz="2000" b="0" i="0" u="none" strike="noStrike" kern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документе-основании (при его наличии)</a:t>
                      </a:r>
                    </a:p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платежные поручения юридического лица на перечисление целевых средств на счета, открытые в банке юридическому лицу для оплаты: фактически выполненных юридическим лицом работ, оказанных услуг, поставленных товаров, источником финансового обеспечения которых являются целевые средства, при условии представления документов, подтверждающих факт выполнения работ, оказания услуг, поставки товаров;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возмещения произведенных юридическим лицом расходов (части расходов) при условии представления подтверждающих документов и копий платежных поручений, реестров платежных поручений, подтверждающих оплату произведенных юридическим лицом расходов (части расходов) </a:t>
                      </a:r>
                    </a:p>
                    <a:p>
                      <a:r>
                        <a:rPr lang="ru-RU" sz="1800" b="0" i="0" u="none" strike="noStrike" kern="1200" baseline="0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 подтверждающих документах нет расчетного счета юридического лица</a:t>
                      </a:r>
                      <a:endParaRPr lang="ru-RU" sz="1800" b="0" kern="1200" dirty="0">
                        <a:solidFill>
                          <a:schemeClr val="accent5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80000" marR="180000" marT="108000" marB="108000">
                    <a:solidFill>
                      <a:schemeClr val="accent1">
                        <a:lumMod val="20000"/>
                        <a:lumOff val="80000"/>
                        <a:alpha val="67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28201" y="2493228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28201" y="5991853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9171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2193905" y="8879845"/>
            <a:ext cx="453390" cy="511175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222770" y="445106"/>
            <a:ext cx="8391698" cy="385583"/>
          </a:xfrm>
          <a:prstGeom prst="rect">
            <a:avLst/>
          </a:prstGeom>
          <a:noFill/>
        </p:spPr>
        <p:txBody>
          <a:bodyPr wrap="square" lIns="107533" tIns="53767" rIns="107533" bIns="53767" rtlCol="0">
            <a:spAutoFit/>
          </a:bodyPr>
          <a:lstStyle/>
          <a:p>
            <a:pPr algn="r" defTabSz="528260">
              <a:defRPr/>
            </a:pP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САНКЦИОНИРОВАНИЕ ОПЕРАЦИЙ С ЛИЦЕВЫХ СЧЕТОВ 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Open Sans Condensed" pitchFamily="34" charset="0"/>
              </a:rPr>
              <a:t>НУБП ПО ГОЗ</a:t>
            </a:r>
            <a:endParaRPr lang="ru-RU" dirty="0">
              <a:solidFill>
                <a:schemeClr val="accent5">
                  <a:lumMod val="75000"/>
                </a:schemeClr>
              </a:solidFill>
              <a:latin typeface="Open Sans Condensed" pitchFamily="34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8687791"/>
              </p:ext>
            </p:extLst>
          </p:nvPr>
        </p:nvGraphicFramePr>
        <p:xfrm>
          <a:off x="534390" y="1533526"/>
          <a:ext cx="11875324" cy="73610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65766"/>
                <a:gridCol w="734228"/>
                <a:gridCol w="5975330"/>
              </a:tblGrid>
              <a:tr h="7361092">
                <a:tc>
                  <a:txBody>
                    <a:bodyPr/>
                    <a:lstStyle/>
                    <a:p>
                      <a:endParaRPr lang="ru-RU" sz="20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20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20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endParaRPr lang="ru-RU" sz="20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ПУНКТ 7 ПРИКАЗА МИНФИНА РОССИИ ОТ 28 ДЕКАБРЯ 2016 Г. 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№ 244Н «О Порядке проведения территориальными органами Федерального казначейства санкционирования операций при казначейском сопровождении средств в валюте Российской Федерации в случаях, предусмотренных Федеральным законом от 19 декабря 2016 г. № 415-ФЗ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«О федеральном бюджете на 2017 год и на плановый период 2018 и 2019 годов»</a:t>
                      </a: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1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ctr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R="216000" marT="108000" marB="108000">
                    <a:solidFill>
                      <a:schemeClr val="accent1">
                        <a:lumMod val="20000"/>
                        <a:lumOff val="80000"/>
                        <a:alpha val="67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800" dirty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R="216000" marT="108000" marB="108000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Условиями государственного контракта не предусмотрены этапы исполнения, срок действия государственного контракта до конца финансового года.</a:t>
                      </a:r>
                    </a:p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b="0" i="0" u="none" strike="noStrike" kern="1200" baseline="0" dirty="0" smtClean="0">
                        <a:solidFill>
                          <a:schemeClr val="accent5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Частичное перечисление средств на счет, открытый в банке юридическому лицу для оплаты:</a:t>
                      </a:r>
                    </a:p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фактически выполненных юридическим лицом работ, оказанных услуг, поставленных товаров,</a:t>
                      </a:r>
                    </a:p>
                    <a:p>
                      <a:pPr marL="0" marR="0" indent="0" algn="l" defTabSz="109690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u="none" strike="noStrike" kern="1200" baseline="0" dirty="0" smtClean="0">
                          <a:solidFill>
                            <a:schemeClr val="accent5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возмещения произведенных юридическим лицом расходов (части расходов) возможно при условии представления документов, подтверждающих факт выполнения работ, оказания услуг, поставки товаров, и копий платежных поручений, реестров платежных поручений, подтверждающих оплату произведенных юридическим лицом расходов (части расходов) </a:t>
                      </a:r>
                    </a:p>
                  </a:txBody>
                  <a:tcPr marL="180000" marR="180000" marT="108000" marB="108000">
                    <a:solidFill>
                      <a:schemeClr val="accent1">
                        <a:lumMod val="20000"/>
                        <a:lumOff val="80000"/>
                        <a:alpha val="67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9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528201" y="4234305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0948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726048" y="334971"/>
            <a:ext cx="7290911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КОНТРАКТА (КОНТРАКТА) ПО ГОЗ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1002407" y="1439006"/>
            <a:ext cx="10975073" cy="59167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indent="531813">
              <a:spcBef>
                <a:spcPts val="600"/>
              </a:spcBef>
            </a:pPr>
            <a:r>
              <a:rPr lang="ru-RU" alt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КОНТРАКТА ПО ГОЗ</a:t>
            </a:r>
            <a:endParaRPr lang="ru-RU" altLang="ru-RU" sz="20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1002406" y="2836986"/>
            <a:ext cx="5030259" cy="5202609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казначейском сопровождении расчетов </a:t>
            </a:r>
            <a:endParaRPr lang="ru-RU" sz="1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государственным контрактам по ГОЗ </a:t>
            </a:r>
            <a:endParaRPr lang="ru-RU" sz="1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платежных и расчетных документах </a:t>
            </a:r>
            <a:endParaRPr lang="ru-RU" sz="1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документах, подтверждающих возникновение денежных обязательств государственного заказчика, головного исполнителя (исполнителя), необходимо указывать идентификатор государственного контракта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 знаков)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порядок формирования которого установлен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Федерального казначейства от 20 марта 2017 г. № 9н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«Об утверждении порядка формирования идентификатора государственного контракта, контракта учреждения, соглашения при казначейском сопровождении средств </a:t>
            </a:r>
            <a:endParaRPr lang="ru-RU" sz="1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валюте Российской Федерации в случаях, предусмотренных Федеральным законом </a:t>
            </a:r>
            <a:endParaRPr lang="ru-RU" sz="1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федеральном бюджете на 2017 год </a:t>
            </a:r>
            <a:endParaRPr lang="ru-RU" sz="1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плановый период 2018 и 2019 годов</a:t>
            </a:r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1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6908950" y="2836985"/>
            <a:ext cx="5042662" cy="5202609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банковском сопровождении государственных контрактов по ГОЗ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заключенных государственными заказчиками Министерства обороны Российской Федерации в соответствии с Федеральным законом                   от 29 декабря 2012 г. № 275-ФЗ </a:t>
            </a:r>
            <a:endParaRPr lang="ru-RU" sz="1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государственном оборонном заказе</a:t>
            </a:r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контракта    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(25 знаков)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формируется в соответствии </a:t>
            </a:r>
            <a:endParaRPr lang="ru-RU" sz="1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совместным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Министра обороны Российской Федерации № 475, Федерального казначейства № 13н от 11 августа 2015 г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утверждении Порядка формирования идентификатора государственного контракта </a:t>
            </a:r>
            <a:endParaRPr lang="ru-RU" sz="1800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800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государственному оборонному заказу</a:t>
            </a:r>
            <a:r>
              <a:rPr lang="ru-RU" sz="1800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12209929" y="8912229"/>
            <a:ext cx="481657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50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10970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6455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21940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742514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3291017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839520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4388023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2432" y="2190390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08086" y="2190390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26784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4" name="TextBox 101"/>
          <p:cNvSpPr txBox="1">
            <a:spLocks noChangeArrowheads="1"/>
          </p:cNvSpPr>
          <p:nvPr/>
        </p:nvSpPr>
        <p:spPr bwMode="auto">
          <a:xfrm>
            <a:off x="4726048" y="334971"/>
            <a:ext cx="7290911" cy="646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5" tIns="45718" rIns="91435" bIns="4571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КОНТРАКТА (КОНТРАКТА) ПО ГОЗ</a:t>
            </a:r>
            <a:endParaRPr lang="ru-RU" altLang="ru-RU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19"/>
          <p:cNvSpPr txBox="1">
            <a:spLocks noChangeArrowheads="1"/>
          </p:cNvSpPr>
          <p:nvPr/>
        </p:nvSpPr>
        <p:spPr bwMode="auto">
          <a:xfrm>
            <a:off x="1002407" y="1439006"/>
            <a:ext cx="10975073" cy="591675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pPr indent="531813">
              <a:spcBef>
                <a:spcPts val="600"/>
              </a:spcBef>
            </a:pPr>
            <a:r>
              <a:rPr lang="ru-RU" altLang="ru-RU" sz="20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КОНТРАКТА ПО ГОЗ</a:t>
            </a:r>
            <a:endParaRPr lang="ru-RU" altLang="ru-RU" sz="20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19"/>
          <p:cNvSpPr txBox="1">
            <a:spLocks noChangeArrowheads="1"/>
          </p:cNvSpPr>
          <p:nvPr/>
        </p:nvSpPr>
        <p:spPr bwMode="auto">
          <a:xfrm>
            <a:off x="1002407" y="2836987"/>
            <a:ext cx="3723642" cy="1153948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Документы, подтверждающие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денежных обязательств</a:t>
            </a:r>
          </a:p>
          <a:p>
            <a:endParaRPr lang="ru-RU" altLang="ru-RU" sz="1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19"/>
          <p:cNvSpPr txBox="1">
            <a:spLocks noChangeArrowheads="1"/>
          </p:cNvSpPr>
          <p:nvPr/>
        </p:nvSpPr>
        <p:spPr bwMode="auto">
          <a:xfrm>
            <a:off x="6908950" y="2836985"/>
            <a:ext cx="5042662" cy="1153949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Платежные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расчетные документы</a:t>
            </a:r>
          </a:p>
          <a:p>
            <a:endParaRPr lang="ru-RU" sz="1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12206363" y="8912229"/>
            <a:ext cx="485223" cy="511175"/>
          </a:xfrm>
          <a:prstGeom prst="rect">
            <a:avLst/>
          </a:prstGeom>
        </p:spPr>
        <p:txBody>
          <a:bodyPr vert="horz" lIns="109701" tIns="54850" rIns="109701" bIns="5485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503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1097006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645509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2194011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742514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3291017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839520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4388023" algn="l" defTabSz="1097006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fld id="{47EA9584-6FC9-446B-89E9-C9D48C4D1663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  <p:sp>
        <p:nvSpPr>
          <p:cNvPr id="9" name="TextBox 19"/>
          <p:cNvSpPr txBox="1">
            <a:spLocks noChangeArrowheads="1"/>
          </p:cNvSpPr>
          <p:nvPr/>
        </p:nvSpPr>
        <p:spPr bwMode="auto">
          <a:xfrm>
            <a:off x="5985165" y="4892634"/>
            <a:ext cx="3332512" cy="3443843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формировании Заявки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кассовый расход </a:t>
            </a:r>
            <a:endParaRPr lang="ru-RU" sz="1800" b="1" dirty="0" smtClean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целях осуществления платежа по государственному контракту, заключенному в рамках ГОЗ, идентификатор указывается в графе 2 </a:t>
            </a:r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«Номер» раздела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«Реквизиты документа-основания</a:t>
            </a:r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»,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в графе 1 «Вид» указывается текст «УИН</a:t>
            </a:r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altLang="ru-RU" sz="1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216" y="2190390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7452" y="2190390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954" y="4171116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extBox 19"/>
          <p:cNvSpPr txBox="1">
            <a:spLocks noChangeArrowheads="1"/>
          </p:cNvSpPr>
          <p:nvPr/>
        </p:nvSpPr>
        <p:spPr bwMode="auto">
          <a:xfrm>
            <a:off x="1169685" y="4892634"/>
            <a:ext cx="2717512" cy="2529444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Через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 "/" перед номером </a:t>
            </a:r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документа,</a:t>
            </a:r>
            <a:endParaRPr lang="ru-RU" sz="1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подтверждающего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возникновение денежных </a:t>
            </a:r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(не обязательно ИГК в документах на оплату труда и начислений на оплату труда)</a:t>
            </a:r>
            <a:endParaRPr lang="ru-RU" altLang="ru-RU" sz="1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8216" y="4141490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382" y="4230494"/>
            <a:ext cx="1060450" cy="481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TextBox 19"/>
          <p:cNvSpPr txBox="1">
            <a:spLocks noChangeArrowheads="1"/>
          </p:cNvSpPr>
          <p:nvPr/>
        </p:nvSpPr>
        <p:spPr bwMode="auto">
          <a:xfrm>
            <a:off x="9488851" y="4892634"/>
            <a:ext cx="2717512" cy="3443843"/>
          </a:xfrm>
          <a:prstGeom prst="rect">
            <a:avLst/>
          </a:prstGeom>
          <a:solidFill>
            <a:schemeClr val="accent1">
              <a:lumMod val="20000"/>
              <a:lumOff val="80000"/>
              <a:alpha val="69000"/>
            </a:schemeClr>
          </a:solidFill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ru-RU"/>
            </a:defPPr>
            <a:lvl1pPr algn="ctr">
              <a:defRPr sz="1400">
                <a:latin typeface="+mn-lt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реквизите </a:t>
            </a:r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«Код»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платежного поручения (в случае перечисления платежей в бюджеты бюджетной системы Российской Федерации - в реквизите </a:t>
            </a:r>
            <a:r>
              <a:rPr lang="ru-RU" sz="1800" b="1" dirty="0" smtClean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«Назначение платежа» </a:t>
            </a:r>
            <a:r>
              <a:rPr lang="ru-RU" sz="1800" b="1" dirty="0">
                <a:solidFill>
                  <a:schemeClr val="accent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платежного поручения)</a:t>
            </a:r>
          </a:p>
          <a:p>
            <a:endParaRPr lang="ru-RU" altLang="ru-RU" sz="1800" b="1" dirty="0">
              <a:solidFill>
                <a:schemeClr val="accent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21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28102</TotalTime>
  <Words>2132</Words>
  <Application>Microsoft Office PowerPoint</Application>
  <PresentationFormat>A3 (297x420 мм)</PresentationFormat>
  <Paragraphs>207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Open Sans Condensed</vt:lpstr>
      <vt:lpstr>Calibri</vt:lpstr>
      <vt:lpstr>Times New Roman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Открытие лицевого счета головному исполнителю (исполнителю)</vt:lpstr>
      <vt:lpstr>Получение электронной подписи  и подключение к ППО СУФД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Манюкова Тамара Павловна</cp:lastModifiedBy>
  <cp:revision>1951</cp:revision>
  <cp:lastPrinted>2017-08-14T15:58:09Z</cp:lastPrinted>
  <dcterms:created xsi:type="dcterms:W3CDTF">2015-03-03T16:27:21Z</dcterms:created>
  <dcterms:modified xsi:type="dcterms:W3CDTF">2017-08-28T13:12:29Z</dcterms:modified>
</cp:coreProperties>
</file>