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4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700" r:id="rId1"/>
  </p:sldMasterIdLst>
  <p:notesMasterIdLst>
    <p:notesMasterId r:id="rId24"/>
  </p:notesMasterIdLst>
  <p:sldIdLst>
    <p:sldId id="503" r:id="rId2"/>
    <p:sldId id="506" r:id="rId3"/>
    <p:sldId id="462" r:id="rId4"/>
    <p:sldId id="504" r:id="rId5"/>
    <p:sldId id="505" r:id="rId6"/>
    <p:sldId id="511" r:id="rId7"/>
    <p:sldId id="496" r:id="rId8"/>
    <p:sldId id="498" r:id="rId9"/>
    <p:sldId id="497" r:id="rId10"/>
    <p:sldId id="483" r:id="rId11"/>
    <p:sldId id="485" r:id="rId12"/>
    <p:sldId id="486" r:id="rId13"/>
    <p:sldId id="487" r:id="rId14"/>
    <p:sldId id="488" r:id="rId15"/>
    <p:sldId id="489" r:id="rId16"/>
    <p:sldId id="468" r:id="rId17"/>
    <p:sldId id="472" r:id="rId18"/>
    <p:sldId id="466" r:id="rId19"/>
    <p:sldId id="510" r:id="rId20"/>
    <p:sldId id="469" r:id="rId21"/>
    <p:sldId id="463" r:id="rId22"/>
    <p:sldId id="512" r:id="rId23"/>
  </p:sldIdLst>
  <p:sldSz cx="12190413" cy="68580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2A7E"/>
    <a:srgbClr val="921916"/>
    <a:srgbClr val="FFF4E7"/>
    <a:srgbClr val="FFFF4F"/>
    <a:srgbClr val="FFFF7D"/>
    <a:srgbClr val="C6E2B4"/>
    <a:srgbClr val="E5DEFE"/>
    <a:srgbClr val="9DEBBB"/>
    <a:srgbClr val="9DAF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18" autoAdjust="0"/>
    <p:restoredTop sz="97940" autoAdjust="0"/>
  </p:normalViewPr>
  <p:slideViewPr>
    <p:cSldViewPr>
      <p:cViewPr varScale="1">
        <p:scale>
          <a:sx n="107" d="100"/>
          <a:sy n="107" d="100"/>
        </p:scale>
        <p:origin x="-516" y="-7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7"/>
          <c:dPt>
            <c:idx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B0C-40AE-8E51-14D44592EE92}"/>
              </c:ext>
            </c:extLst>
          </c:dPt>
          <c:dPt>
            <c:idx val="1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B0C-40AE-8E51-14D44592EE92}"/>
              </c:ext>
            </c:extLst>
          </c:dPt>
          <c:dPt>
            <c:idx val="2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B0C-40AE-8E51-14D44592EE92}"/>
              </c:ext>
            </c:extLst>
          </c:dPt>
          <c:dPt>
            <c:idx val="3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B0C-40AE-8E51-14D44592EE92}"/>
              </c:ext>
            </c:extLst>
          </c:dPt>
          <c:dPt>
            <c:idx val="4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CB0C-40AE-8E51-14D44592EE92}"/>
              </c:ext>
            </c:extLst>
          </c:dPt>
          <c:dPt>
            <c:idx val="5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CB0C-40AE-8E51-14D44592EE92}"/>
              </c:ext>
            </c:extLst>
          </c:dPt>
          <c:cat>
            <c:strRef>
              <c:f>Лист1!$A$2:$A$4</c:f>
              <c:strCache>
                <c:ptCount val="3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145492.79999999999</c:v>
                </c:pt>
                <c:pt idx="1">
                  <c:v>45008.44</c:v>
                </c:pt>
                <c:pt idx="2" formatCode="#,##0.00">
                  <c:v>95512.19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CB0C-40AE-8E51-14D44592EE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A8D-4643-BF95-C0A515E9595F}"/>
              </c:ext>
            </c:extLst>
          </c:dPt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55973.16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A8D-4643-BF95-C0A515E9595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8575.23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A8D-4643-BF95-C0A515E959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7376384"/>
        <c:axId val="85346560"/>
      </c:barChart>
      <c:catAx>
        <c:axId val="8737638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85346560"/>
        <c:crosses val="autoZero"/>
        <c:auto val="1"/>
        <c:lblAlgn val="ctr"/>
        <c:lblOffset val="100"/>
        <c:noMultiLvlLbl val="0"/>
      </c:catAx>
      <c:valAx>
        <c:axId val="8534656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873763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79DB-4C14-B59E-897BEE5ADB7D}"/>
              </c:ext>
            </c:extLst>
          </c:dPt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44245.55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9DB-4C14-B59E-897BEE5ADB7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762.88999999999942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9DB-4C14-B59E-897BEE5ADB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7371264"/>
        <c:axId val="85348288"/>
      </c:barChart>
      <c:catAx>
        <c:axId val="8737126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85348288"/>
        <c:crosses val="autoZero"/>
        <c:auto val="1"/>
        <c:lblAlgn val="ctr"/>
        <c:lblOffset val="100"/>
        <c:noMultiLvlLbl val="0"/>
      </c:catAx>
      <c:valAx>
        <c:axId val="8534828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8737126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</c:spPr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55973.16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6A4-4DCA-AA83-CF1CD637D0E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8575.23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6A4-4DCA-AA83-CF1CD637D0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2062336"/>
        <c:axId val="85351744"/>
      </c:barChart>
      <c:catAx>
        <c:axId val="8206233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85351744"/>
        <c:crosses val="autoZero"/>
        <c:auto val="1"/>
        <c:lblAlgn val="ctr"/>
        <c:lblOffset val="100"/>
        <c:noMultiLvlLbl val="0"/>
      </c:catAx>
      <c:valAx>
        <c:axId val="853517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820623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0"/>
      <c:rotY val="90"/>
      <c:rAngAx val="0"/>
      <c:perspective val="10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0445790923515627E-3"/>
          <c:y val="3.441352044894741E-2"/>
          <c:w val="0.97964969704220883"/>
          <c:h val="0.9354746491582236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9"/>
          <c:dPt>
            <c:idx val="0"/>
            <c:bubble3D val="0"/>
            <c:explosion val="10"/>
            <c:spPr>
              <a:solidFill>
                <a:schemeClr val="accent4">
                  <a:lumMod val="20000"/>
                  <a:lumOff val="8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0F1-410F-9008-C4D93EC8C016}"/>
              </c:ext>
            </c:extLst>
          </c:dPt>
          <c:dPt>
            <c:idx val="1"/>
            <c:bubble3D val="0"/>
            <c:explosion val="1"/>
            <c:spPr>
              <a:solidFill>
                <a:schemeClr val="accent2">
                  <a:lumMod val="20000"/>
                  <a:lumOff val="8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0F1-410F-9008-C4D93EC8C016}"/>
              </c:ext>
            </c:extLst>
          </c:dPt>
          <c:dPt>
            <c:idx val="2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0F1-410F-9008-C4D93EC8C016}"/>
              </c:ext>
            </c:extLst>
          </c:dPt>
          <c:dPt>
            <c:idx val="3"/>
            <c:bubble3D val="0"/>
            <c:explosion val="17"/>
            <c:spPr>
              <a:solidFill>
                <a:schemeClr val="accent5">
                  <a:lumMod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0F1-410F-9008-C4D93EC8C016}"/>
              </c:ext>
            </c:extLst>
          </c:dPt>
          <c:dPt>
            <c:idx val="4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D0F1-410F-9008-C4D93EC8C016}"/>
              </c:ext>
            </c:extLst>
          </c:dPt>
          <c:dPt>
            <c:idx val="5"/>
            <c:bubble3D val="0"/>
            <c:explosion val="15"/>
            <c:spPr>
              <a:solidFill>
                <a:srgbClr val="FECCDB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D0F1-410F-9008-C4D93EC8C016}"/>
              </c:ext>
            </c:extLst>
          </c:dPt>
          <c:cat>
            <c:strRef>
              <c:f>Лист1!$A$2:$A$7</c:f>
              <c:strCache>
                <c:ptCount val="3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4045.89</c:v>
                </c:pt>
                <c:pt idx="1">
                  <c:v>3024.68</c:v>
                </c:pt>
                <c:pt idx="2">
                  <c:v>10855.5</c:v>
                </c:pt>
                <c:pt idx="3">
                  <c:v>44.71</c:v>
                </c:pt>
                <c:pt idx="4">
                  <c:v>326.67</c:v>
                </c:pt>
                <c:pt idx="5">
                  <c:v>7.93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D0F1-410F-9008-C4D93EC8C0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EF5-4685-9579-B6B2F0FC5278}"/>
              </c:ext>
            </c:extLst>
          </c:dPt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44245.55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EF5-4685-9579-B6B2F0FC527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9EF5-4685-9579-B6B2F0FC5278}"/>
              </c:ext>
            </c:extLst>
          </c:dPt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762.88999999999942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9EF5-4685-9579-B6B2F0FC52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1884928"/>
        <c:axId val="101033088"/>
      </c:barChart>
      <c:catAx>
        <c:axId val="101884928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01033088"/>
        <c:crosses val="autoZero"/>
        <c:auto val="1"/>
        <c:lblAlgn val="ctr"/>
        <c:lblOffset val="100"/>
        <c:noMultiLvlLbl val="0"/>
      </c:catAx>
      <c:valAx>
        <c:axId val="10103308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0188492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56430966848281E-3"/>
          <c:y val="6.6138484612820791E-2"/>
          <c:w val="0.82935851872933786"/>
          <c:h val="0.8787461115431618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C17-4B79-A027-40980ED0B5F1}"/>
              </c:ext>
            </c:extLst>
          </c:dPt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44245.55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C17-4B79-A027-40980ED0B5F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4C17-4B79-A027-40980ED0B5F1}"/>
              </c:ext>
            </c:extLst>
          </c:dPt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762.88999999999942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4C17-4B79-A027-40980ED0B5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1354496"/>
        <c:axId val="101034816"/>
      </c:barChart>
      <c:catAx>
        <c:axId val="10135449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01034816"/>
        <c:crosses val="autoZero"/>
        <c:auto val="1"/>
        <c:lblAlgn val="ctr"/>
        <c:lblOffset val="100"/>
        <c:noMultiLvlLbl val="0"/>
      </c:catAx>
      <c:valAx>
        <c:axId val="1010348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013544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593-4735-9417-3A3213CAF6E7}"/>
              </c:ext>
            </c:extLst>
          </c:dPt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44245.55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593-4735-9417-3A3213CAF6E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2593-4735-9417-3A3213CAF6E7}"/>
              </c:ext>
            </c:extLst>
          </c:dPt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762.88999999999942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2593-4735-9417-3A3213CAF6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1879296"/>
        <c:axId val="101037120"/>
      </c:barChart>
      <c:catAx>
        <c:axId val="10187929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01037120"/>
        <c:crosses val="autoZero"/>
        <c:auto val="1"/>
        <c:lblAlgn val="ctr"/>
        <c:lblOffset val="100"/>
        <c:noMultiLvlLbl val="0"/>
      </c:catAx>
      <c:valAx>
        <c:axId val="10103712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018792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1B3-4B86-99D2-09395B511DE9}"/>
              </c:ext>
            </c:extLst>
          </c:dPt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44245.55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1B3-4B86-99D2-09395B511DE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FECCDB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81B3-4B86-99D2-09395B511DE9}"/>
              </c:ext>
            </c:extLst>
          </c:dPt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762.88999999999942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81B3-4B86-99D2-09395B511D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1353984"/>
        <c:axId val="101039424"/>
      </c:barChart>
      <c:catAx>
        <c:axId val="10135398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01039424"/>
        <c:crosses val="autoZero"/>
        <c:auto val="1"/>
        <c:lblAlgn val="ctr"/>
        <c:lblOffset val="100"/>
        <c:noMultiLvlLbl val="0"/>
      </c:catAx>
      <c:valAx>
        <c:axId val="1010394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013539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075-4A2F-A437-2E368AF32FC9}"/>
              </c:ext>
            </c:extLst>
          </c:dPt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44245.55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075-4A2F-A437-2E368AF32FC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6075-4A2F-A437-2E368AF32FC9}"/>
              </c:ext>
            </c:extLst>
          </c:dPt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762.88999999999942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6075-4A2F-A437-2E368AF32F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1575680"/>
        <c:axId val="101598912"/>
      </c:barChart>
      <c:catAx>
        <c:axId val="10157568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01598912"/>
        <c:crosses val="autoZero"/>
        <c:auto val="1"/>
        <c:lblAlgn val="ctr"/>
        <c:lblOffset val="100"/>
        <c:noMultiLvlLbl val="0"/>
      </c:catAx>
      <c:valAx>
        <c:axId val="1015989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015756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075-4A2F-A437-2E368AF32FC9}"/>
              </c:ext>
            </c:extLst>
          </c:dPt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44245.55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075-4A2F-A437-2E368AF32FC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002060"/>
            </a:solidFill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6075-4A2F-A437-2E368AF32FC9}"/>
              </c:ext>
            </c:extLst>
          </c:dPt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762.88999999999942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6075-4A2F-A437-2E368AF32F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1886464"/>
        <c:axId val="101601216"/>
      </c:barChart>
      <c:catAx>
        <c:axId val="10188646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01601216"/>
        <c:crosses val="autoZero"/>
        <c:auto val="1"/>
        <c:lblAlgn val="ctr"/>
        <c:lblOffset val="100"/>
        <c:noMultiLvlLbl val="0"/>
      </c:catAx>
      <c:valAx>
        <c:axId val="1016012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0188646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0.66215</cdr:x>
      <cdr:y>0.05437</cdr:y>
    </cdr:from>
    <cdr:to>
      <cdr:x>0.83275</cdr:x>
      <cdr:y>0.25244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3719053" y="160518"/>
          <a:ext cx="958185" cy="5847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Garamond" panose="02020404030301010803" pitchFamily="18" charset="0"/>
              <a:cs typeface="Arial" panose="020B0604020202020204" pitchFamily="34" charset="0"/>
            </a:rPr>
            <a:t>118,94</a:t>
          </a:r>
          <a:endParaRPr lang="ru-RU" sz="1600" b="1" dirty="0">
            <a:solidFill>
              <a:schemeClr val="tx1">
                <a:lumMod val="65000"/>
                <a:lumOff val="35000"/>
              </a:schemeClr>
            </a:solidFill>
            <a:latin typeface="Garamond" panose="02020404030301010803" pitchFamily="18" charset="0"/>
            <a:cs typeface="Arial" panose="020B0604020202020204" pitchFamily="34" charset="0"/>
          </a:endParaRPr>
        </a:p>
        <a:p xmlns:a="http://schemas.openxmlformats.org/drawingml/2006/main">
          <a:pPr algn="ctr"/>
          <a:r>
            <a:rPr lang="ru-RU" sz="1600" dirty="0">
              <a:solidFill>
                <a:schemeClr val="tx1">
                  <a:lumMod val="65000"/>
                  <a:lumOff val="35000"/>
                </a:schemeClr>
              </a:solidFill>
              <a:latin typeface="Garamond" panose="02020404030301010803" pitchFamily="18" charset="0"/>
              <a:cs typeface="Arial" panose="020B0604020202020204" pitchFamily="34" charset="0"/>
            </a:rPr>
            <a:t>млн руб.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125" cy="496652"/>
          </a:xfrm>
          <a:prstGeom prst="rect">
            <a:avLst/>
          </a:prstGeom>
        </p:spPr>
        <p:txBody>
          <a:bodyPr vert="horz" lIns="92108" tIns="46053" rIns="92108" bIns="4605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949" y="0"/>
            <a:ext cx="2945125" cy="496652"/>
          </a:xfrm>
          <a:prstGeom prst="rect">
            <a:avLst/>
          </a:prstGeom>
        </p:spPr>
        <p:txBody>
          <a:bodyPr vert="horz" lIns="92108" tIns="46053" rIns="92108" bIns="4605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E1157B2-9DC3-4055-A83C-411CDED5AB39}" type="datetimeFigureOut">
              <a:rPr lang="ru-RU"/>
              <a:pPr>
                <a:defRPr/>
              </a:pPr>
              <a:t>30.01.2019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3" rIns="92108" bIns="46053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795"/>
            <a:ext cx="5438140" cy="4466667"/>
          </a:xfrm>
          <a:prstGeom prst="rect">
            <a:avLst/>
          </a:prstGeom>
        </p:spPr>
        <p:txBody>
          <a:bodyPr vert="horz" lIns="92108" tIns="46053" rIns="92108" bIns="46053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392"/>
            <a:ext cx="2945125" cy="496652"/>
          </a:xfrm>
          <a:prstGeom prst="rect">
            <a:avLst/>
          </a:prstGeom>
        </p:spPr>
        <p:txBody>
          <a:bodyPr vert="horz" lIns="92108" tIns="46053" rIns="92108" bIns="4605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949" y="9428392"/>
            <a:ext cx="2945125" cy="496652"/>
          </a:xfrm>
          <a:prstGeom prst="rect">
            <a:avLst/>
          </a:prstGeom>
        </p:spPr>
        <p:txBody>
          <a:bodyPr vert="horz" lIns="92108" tIns="46053" rIns="92108" bIns="4605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577F140-5445-4B72-90F6-D671B1AB4B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4460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77F140-5445-4B72-90F6-D671B1AB4B23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4515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77F140-5445-4B72-90F6-D671B1AB4B23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27473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77F140-5445-4B72-90F6-D671B1AB4B23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9245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77F140-5445-4B72-90F6-D671B1AB4B23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2747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802" y="1122363"/>
            <a:ext cx="914281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3802" y="3602038"/>
            <a:ext cx="914281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61524-2EEF-4D35-9BA2-419B27F5948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452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EC480-DF72-4FB8-A0BE-8F7547C4F86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173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745" y="1709749"/>
            <a:ext cx="1051423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745" y="4589473"/>
            <a:ext cx="1051423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AD432-F635-43B8-A888-21BD53375DB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340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091" y="1825625"/>
            <a:ext cx="5180926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1396" y="1825625"/>
            <a:ext cx="5180926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DE62D-5E43-4F1E-85C8-42A1316882D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154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82" y="365132"/>
            <a:ext cx="10514231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682" y="1681163"/>
            <a:ext cx="515711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682" y="2505076"/>
            <a:ext cx="5157114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1402" y="1681163"/>
            <a:ext cx="518251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1402" y="2505076"/>
            <a:ext cx="5182513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D41DF-A042-45FC-9757-DE835BFF8AA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287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99EFF-3BAF-42CC-9F2B-88892EA97E2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5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15736-C094-4AC9-B4EA-AC43E29B276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551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82" y="457200"/>
            <a:ext cx="393172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2516" y="987435"/>
            <a:ext cx="617139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682" y="2057400"/>
            <a:ext cx="393172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601795-C144-478F-BD5D-C08F1117CDD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648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82" y="457200"/>
            <a:ext cx="393172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2516" y="987435"/>
            <a:ext cx="6171397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682" y="2057400"/>
            <a:ext cx="393172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4FFCF-C78E-40DD-BECB-82779D5F05F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972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6BBEE-396A-4F11-9E30-03ECE3C0A05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520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3767" y="365125"/>
            <a:ext cx="2628557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097" y="365125"/>
            <a:ext cx="7733294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B238A-AF06-4133-88AA-19E1582B82F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5294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721691" y="10"/>
            <a:ext cx="617986" cy="379413"/>
          </a:xfrm>
          <a:prstGeom prst="rect">
            <a:avLst/>
          </a:prstGeom>
        </p:spPr>
        <p:txBody>
          <a:bodyPr wrap="none">
            <a:normAutofit lnSpcReduction="10000"/>
          </a:bodyPr>
          <a:lstStyle/>
          <a:p>
            <a:pPr>
              <a:defRPr/>
            </a:pPr>
            <a:r>
              <a:rPr lang="ru-RU" sz="2000" dirty="0">
                <a:solidFill>
                  <a:srgbClr val="53548A">
                    <a:lumMod val="20000"/>
                    <a:lumOff val="80000"/>
                  </a:srgb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dirty="0"/>
          </a:p>
        </p:txBody>
      </p:sp>
      <p:sp>
        <p:nvSpPr>
          <p:cNvPr id="3" name="Прямоугольник 11"/>
          <p:cNvSpPr>
            <a:spLocks noChangeArrowheads="1"/>
          </p:cNvSpPr>
          <p:nvPr userDrawn="1"/>
        </p:nvSpPr>
        <p:spPr bwMode="auto">
          <a:xfrm>
            <a:off x="1284650" y="-20638"/>
            <a:ext cx="2535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altLang="ru-RU" sz="1600" smtClean="0">
                <a:solidFill>
                  <a:srgbClr val="DBDBE9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altLang="ru-RU" smtClean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13"/>
          <p:cNvSpPr txBox="1">
            <a:spLocks noChangeArrowheads="1"/>
          </p:cNvSpPr>
          <p:nvPr userDrawn="1"/>
        </p:nvSpPr>
        <p:spPr bwMode="auto">
          <a:xfrm>
            <a:off x="1032800" y="-61912"/>
            <a:ext cx="38504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r>
              <a:rPr lang="ru-RU" sz="2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endParaRPr lang="ru-RU" sz="2200" dirty="0" smtClean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" y="0"/>
            <a:ext cx="12190413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2112107" y="-1587"/>
            <a:ext cx="76189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Прямоугольник 6"/>
          <p:cNvSpPr/>
          <p:nvPr/>
        </p:nvSpPr>
        <p:spPr bwMode="invGray">
          <a:xfrm>
            <a:off x="12057085" y="-1587"/>
            <a:ext cx="3809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Прямоугольник 7"/>
          <p:cNvSpPr/>
          <p:nvPr/>
        </p:nvSpPr>
        <p:spPr bwMode="invGray">
          <a:xfrm>
            <a:off x="12031686" y="-1587"/>
            <a:ext cx="12697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11968196" y="-1587"/>
            <a:ext cx="33861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11885657" y="0"/>
            <a:ext cx="74074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" name="Прямоугольник 10"/>
          <p:cNvSpPr/>
          <p:nvPr/>
        </p:nvSpPr>
        <p:spPr bwMode="invGray">
          <a:xfrm>
            <a:off x="11832745" y="0"/>
            <a:ext cx="8467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721691" y="10"/>
            <a:ext cx="617986" cy="379413"/>
          </a:xfrm>
          <a:prstGeom prst="rect">
            <a:avLst/>
          </a:prstGeom>
        </p:spPr>
        <p:txBody>
          <a:bodyPr wrap="none">
            <a:normAutofit lnSpcReduction="10000"/>
          </a:bodyPr>
          <a:lstStyle/>
          <a:p>
            <a:pPr>
              <a:defRPr/>
            </a:pPr>
            <a:r>
              <a:rPr lang="ru-RU" sz="2000" dirty="0">
                <a:solidFill>
                  <a:srgbClr val="53548A">
                    <a:lumMod val="20000"/>
                    <a:lumOff val="80000"/>
                  </a:srgb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dirty="0"/>
          </a:p>
        </p:txBody>
      </p:sp>
      <p:sp>
        <p:nvSpPr>
          <p:cNvPr id="13" name="Прямоугольник 27"/>
          <p:cNvSpPr>
            <a:spLocks noChangeArrowheads="1"/>
          </p:cNvSpPr>
          <p:nvPr userDrawn="1"/>
        </p:nvSpPr>
        <p:spPr bwMode="auto">
          <a:xfrm>
            <a:off x="1284650" y="-20638"/>
            <a:ext cx="2535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altLang="ru-RU" sz="1600" smtClean="0">
                <a:solidFill>
                  <a:srgbClr val="DBDBE9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altLang="ru-RU" smtClean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 userDrawn="1"/>
        </p:nvSpPr>
        <p:spPr bwMode="auto">
          <a:xfrm>
            <a:off x="1032800" y="-61912"/>
            <a:ext cx="38504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r>
              <a:rPr lang="ru-RU" sz="2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endParaRPr lang="ru-RU" sz="2200" dirty="0" smtClean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51" y="-1588"/>
            <a:ext cx="4148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Номер слайда 2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3D86A6C2-4A76-4FAD-8711-853133DBD3A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9800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095" y="365132"/>
            <a:ext cx="10514231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095" y="1825625"/>
            <a:ext cx="10514231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094" y="6356361"/>
            <a:ext cx="27428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5AB894-143D-463C-90B4-F5AE23A5B76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30.01.2019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076" y="6356361"/>
            <a:ext cx="4114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09481" y="6356361"/>
            <a:ext cx="27428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425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699" r:id="rId12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0.xml"/><Relationship Id="rId3" Type="http://schemas.openxmlformats.org/officeDocument/2006/relationships/chart" Target="../charts/chart5.xml"/><Relationship Id="rId7" Type="http://schemas.openxmlformats.org/officeDocument/2006/relationships/chart" Target="../charts/chart9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Relationship Id="rId9" Type="http://schemas.openxmlformats.org/officeDocument/2006/relationships/chart" Target="../charts/char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0.emf"/><Relationship Id="rId4" Type="http://schemas.openxmlformats.org/officeDocument/2006/relationships/package" Target="../embeddings/Microsoft_Excel_Worksheet12.xlsx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Прямая соединительная линия 22"/>
          <p:cNvCxnSpPr/>
          <p:nvPr/>
        </p:nvCxnSpPr>
        <p:spPr>
          <a:xfrm>
            <a:off x="4871070" y="1628222"/>
            <a:ext cx="2616433" cy="35206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8304690" y="2078703"/>
            <a:ext cx="1919117" cy="48534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8" name="Диаграмма 47"/>
          <p:cNvGraphicFramePr/>
          <p:nvPr>
            <p:extLst>
              <p:ext uri="{D42A27DB-BD31-4B8C-83A1-F6EECF244321}">
                <p14:modId xmlns:p14="http://schemas.microsoft.com/office/powerpoint/2010/main" val="3184647525"/>
              </p:ext>
            </p:extLst>
          </p:nvPr>
        </p:nvGraphicFramePr>
        <p:xfrm>
          <a:off x="4667759" y="1688293"/>
          <a:ext cx="5801469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8" name="Прямая соединительная линия 27"/>
          <p:cNvCxnSpPr/>
          <p:nvPr/>
        </p:nvCxnSpPr>
        <p:spPr>
          <a:xfrm flipH="1">
            <a:off x="3534368" y="3453003"/>
            <a:ext cx="1212030" cy="19473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/>
          <p:cNvCxnSpPr/>
          <p:nvPr/>
        </p:nvCxnSpPr>
        <p:spPr>
          <a:xfrm flipH="1" flipV="1">
            <a:off x="5032313" y="4499479"/>
            <a:ext cx="945642" cy="22566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V="1">
            <a:off x="5104785" y="5578281"/>
            <a:ext cx="2041902" cy="63929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8742334" y="4276274"/>
            <a:ext cx="1492027" cy="80250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1" name="Диаграмма 30"/>
          <p:cNvGraphicFramePr/>
          <p:nvPr>
            <p:extLst>
              <p:ext uri="{D42A27DB-BD31-4B8C-83A1-F6EECF244321}">
                <p14:modId xmlns:p14="http://schemas.microsoft.com/office/powerpoint/2010/main" val="2463739033"/>
              </p:ext>
            </p:extLst>
          </p:nvPr>
        </p:nvGraphicFramePr>
        <p:xfrm>
          <a:off x="9719452" y="1781992"/>
          <a:ext cx="1512467" cy="26433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3" name="Диаграмма 32"/>
          <p:cNvGraphicFramePr/>
          <p:nvPr>
            <p:extLst>
              <p:ext uri="{D42A27DB-BD31-4B8C-83A1-F6EECF244321}">
                <p14:modId xmlns:p14="http://schemas.microsoft.com/office/powerpoint/2010/main" val="461917450"/>
              </p:ext>
            </p:extLst>
          </p:nvPr>
        </p:nvGraphicFramePr>
        <p:xfrm>
          <a:off x="3718942" y="916552"/>
          <a:ext cx="1637351" cy="2632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5" name="TextBox 44"/>
          <p:cNvSpPr txBox="1"/>
          <p:nvPr/>
        </p:nvSpPr>
        <p:spPr>
          <a:xfrm>
            <a:off x="3928026" y="1734284"/>
            <a:ext cx="1212883" cy="584763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ru-RU" sz="1500" dirty="0" smtClean="0">
                <a:latin typeface="Garamond" panose="02020404030301010803" pitchFamily="18" charset="0"/>
                <a:cs typeface="Arial" panose="020B0604020202020204" pitchFamily="34" charset="0"/>
              </a:rPr>
              <a:t>КОО</a:t>
            </a:r>
          </a:p>
          <a:p>
            <a:pPr algn="ctr"/>
            <a:r>
              <a:rPr lang="ru-RU" sz="1500" dirty="0" smtClean="0">
                <a:latin typeface="Garamond" panose="02020404030301010803" pitchFamily="18" charset="0"/>
                <a:cs typeface="Arial" panose="020B0604020202020204" pitchFamily="34" charset="0"/>
              </a:rPr>
              <a:t>(</a:t>
            </a:r>
            <a:r>
              <a:rPr lang="ru-RU" sz="1500" b="1" dirty="0" smtClean="0">
                <a:latin typeface="Garamond" panose="02020404030301010803" pitchFamily="18" charset="0"/>
                <a:cs typeface="Arial" panose="020B0604020202020204" pitchFamily="34" charset="0"/>
              </a:rPr>
              <a:t>54</a:t>
            </a:r>
            <a:r>
              <a:rPr lang="ru-RU" sz="1500" dirty="0" smtClean="0">
                <a:latin typeface="Garamond" panose="02020404030301010803" pitchFamily="18" charset="0"/>
                <a:cs typeface="Arial" panose="020B0604020202020204" pitchFamily="34" charset="0"/>
              </a:rPr>
              <a:t>)</a:t>
            </a:r>
            <a:endParaRPr lang="ru-RU" sz="1500" dirty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2954850" y="1556792"/>
            <a:ext cx="980116" cy="95409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18 589,05 </a:t>
            </a:r>
            <a:r>
              <a:rPr lang="ru-RU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млн руб. </a:t>
            </a:r>
          </a:p>
          <a:p>
            <a:pPr algn="ctr"/>
            <a:r>
              <a:rPr lang="ru-RU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(</a:t>
            </a:r>
            <a:r>
              <a:rPr lang="ru-RU" sz="10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исполнено </a:t>
            </a:r>
          </a:p>
          <a:p>
            <a:pPr algn="ctr"/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18 384,94 </a:t>
            </a:r>
            <a:r>
              <a:rPr lang="ru-RU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млн руб.)</a:t>
            </a:r>
            <a:endParaRPr lang="ru-RU" sz="1000" dirty="0">
              <a:latin typeface="Garamond" panose="02020404030301010803" pitchFamily="18" charset="0"/>
            </a:endParaRPr>
          </a:p>
        </p:txBody>
      </p:sp>
      <p:sp>
        <p:nvSpPr>
          <p:cNvPr id="20" name="TextBox 2"/>
          <p:cNvSpPr txBox="1">
            <a:spLocks noChangeArrowheads="1"/>
          </p:cNvSpPr>
          <p:nvPr/>
        </p:nvSpPr>
        <p:spPr bwMode="auto">
          <a:xfrm>
            <a:off x="3688549" y="404664"/>
            <a:ext cx="8544175" cy="723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800" tIns="38400" rIns="76800" bIns="38400">
            <a:spAutoFit/>
          </a:bodyPr>
          <a:lstStyle>
            <a:defPPr>
              <a:defRPr lang="ru-RU"/>
            </a:defPPr>
            <a:lvl1pPr algn="ctr" eaLnBrk="0" hangingPunct="0">
              <a:buFont typeface="Arial" charset="0"/>
              <a:buNone/>
              <a:defRPr sz="1400" b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9pPr>
          </a:lstStyle>
          <a:p>
            <a:r>
              <a:rPr lang="ru-RU" altLang="ru-RU" dirty="0">
                <a:latin typeface="Garamond" panose="02020404030301010803" pitchFamily="18" charset="0"/>
              </a:rPr>
              <a:t>ИНФОРМАЦИЯ ОБ ИСПОЛНЕНИИ КАЗНАЧЕЙСКОГО ОБЕСПЕЧЕНИЯ ОБЯЗАТЕЛЬСТВ</a:t>
            </a:r>
          </a:p>
          <a:p>
            <a:r>
              <a:rPr lang="ru-RU" altLang="ru-RU" dirty="0">
                <a:latin typeface="Garamond" panose="02020404030301010803" pitchFamily="18" charset="0"/>
              </a:rPr>
              <a:t>ПО </a:t>
            </a:r>
            <a:r>
              <a:rPr lang="ru-RU" altLang="ru-RU" dirty="0" smtClean="0">
                <a:latin typeface="Garamond" panose="02020404030301010803" pitchFamily="18" charset="0"/>
              </a:rPr>
              <a:t>СОСТОЯНИЮ</a:t>
            </a:r>
            <a:r>
              <a:rPr lang="en-US" altLang="ru-RU" dirty="0" smtClean="0">
                <a:latin typeface="Garamond" panose="02020404030301010803" pitchFamily="18" charset="0"/>
              </a:rPr>
              <a:t> </a:t>
            </a:r>
            <a:r>
              <a:rPr lang="ru-RU" altLang="ru-RU" dirty="0" smtClean="0">
                <a:latin typeface="Garamond" panose="02020404030301010803" pitchFamily="18" charset="0"/>
              </a:rPr>
              <a:t>НА 1 ЯНВАРЯ 2019 ГОДА</a:t>
            </a:r>
          </a:p>
          <a:p>
            <a:r>
              <a:rPr lang="ru-RU" altLang="ru-RU" dirty="0" smtClean="0">
                <a:latin typeface="Garamond" panose="02020404030301010803" pitchFamily="18" charset="0"/>
              </a:rPr>
              <a:t>(ВСЕ ГОСУДАРСТВЕННЫЕ КОНТРАКТЫ)</a:t>
            </a:r>
            <a:endParaRPr lang="ru-RU" altLang="ru-RU" dirty="0">
              <a:latin typeface="Garamond" panose="02020404030301010803" pitchFamily="18" charset="0"/>
            </a:endParaRPr>
          </a:p>
        </p:txBody>
      </p:sp>
      <p:graphicFrame>
        <p:nvGraphicFramePr>
          <p:cNvPr id="24" name="Диаграмма 23"/>
          <p:cNvGraphicFramePr/>
          <p:nvPr>
            <p:extLst>
              <p:ext uri="{D42A27DB-BD31-4B8C-83A1-F6EECF244321}">
                <p14:modId xmlns:p14="http://schemas.microsoft.com/office/powerpoint/2010/main" val="982783252"/>
              </p:ext>
            </p:extLst>
          </p:nvPr>
        </p:nvGraphicFramePr>
        <p:xfrm>
          <a:off x="4047702" y="3649664"/>
          <a:ext cx="1512467" cy="27646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6" name="Левая фигурная скобка 35"/>
          <p:cNvSpPr/>
          <p:nvPr/>
        </p:nvSpPr>
        <p:spPr>
          <a:xfrm rot="10800000">
            <a:off x="10727863" y="2564044"/>
            <a:ext cx="479991" cy="99686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08" tIns="60954" rIns="121908" bIns="60954" spcCol="0" rtlCol="0" anchor="ctr"/>
          <a:lstStyle/>
          <a:p>
            <a:pPr algn="ctr"/>
            <a:endParaRPr lang="ru-RU">
              <a:latin typeface="Garamond" panose="02020404030301010803" pitchFamily="18" charset="0"/>
            </a:endParaRPr>
          </a:p>
        </p:txBody>
      </p:sp>
      <p:sp>
        <p:nvSpPr>
          <p:cNvPr id="37" name="Левая фигурная скобка 36"/>
          <p:cNvSpPr/>
          <p:nvPr/>
        </p:nvSpPr>
        <p:spPr>
          <a:xfrm>
            <a:off x="4061367" y="4473161"/>
            <a:ext cx="479991" cy="106035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08" tIns="60954" rIns="121908" bIns="60954" spcCol="0" rtlCol="0" anchor="ctr"/>
          <a:lstStyle/>
          <a:p>
            <a:pPr algn="ctr"/>
            <a:endParaRPr lang="ru-RU">
              <a:latin typeface="Garamond" panose="02020404030301010803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5953225" y="2692218"/>
            <a:ext cx="1440160" cy="95409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95 512,19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млн руб.</a:t>
            </a:r>
          </a:p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(</a:t>
            </a: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26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ГК)</a:t>
            </a:r>
            <a:endParaRPr lang="ru-RU" dirty="0">
              <a:latin typeface="Garamond" panose="02020404030301010803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6391266" y="4248096"/>
            <a:ext cx="1440160" cy="95409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45 008,44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млн руб.</a:t>
            </a:r>
          </a:p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(</a:t>
            </a: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485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 ГК)</a:t>
            </a:r>
            <a:endParaRPr lang="ru-RU" dirty="0">
              <a:latin typeface="Garamond" panose="02020404030301010803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7942443" y="3453003"/>
            <a:ext cx="1440160" cy="95409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145 492,80</a:t>
            </a:r>
          </a:p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млн руб.</a:t>
            </a:r>
          </a:p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(</a:t>
            </a: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158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 ГК)</a:t>
            </a:r>
            <a:endParaRPr lang="ru-RU" dirty="0">
              <a:latin typeface="Garamond" panose="02020404030301010803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049126" y="2751197"/>
            <a:ext cx="840204" cy="584763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ru-RU" sz="1500" dirty="0" smtClean="0">
                <a:latin typeface="Garamond" panose="02020404030301010803" pitchFamily="18" charset="0"/>
                <a:cs typeface="Arial" panose="020B0604020202020204" pitchFamily="34" charset="0"/>
              </a:rPr>
              <a:t>КОО</a:t>
            </a:r>
          </a:p>
          <a:p>
            <a:pPr algn="ctr"/>
            <a:r>
              <a:rPr lang="ru-RU" sz="1500" dirty="0" smtClean="0">
                <a:latin typeface="Garamond" panose="02020404030301010803" pitchFamily="18" charset="0"/>
                <a:cs typeface="Arial" panose="020B0604020202020204" pitchFamily="34" charset="0"/>
              </a:rPr>
              <a:t>(</a:t>
            </a:r>
            <a:r>
              <a:rPr lang="ru-RU" sz="1500" b="1" dirty="0" smtClean="0">
                <a:latin typeface="Garamond" panose="02020404030301010803" pitchFamily="18" charset="0"/>
                <a:cs typeface="Arial" panose="020B0604020202020204" pitchFamily="34" charset="0"/>
              </a:rPr>
              <a:t>262</a:t>
            </a:r>
            <a:r>
              <a:rPr lang="ru-RU" sz="1500" dirty="0" smtClean="0">
                <a:latin typeface="Garamond" panose="02020404030301010803" pitchFamily="18" charset="0"/>
                <a:cs typeface="Arial" panose="020B0604020202020204" pitchFamily="34" charset="0"/>
              </a:rPr>
              <a:t>)</a:t>
            </a:r>
            <a:endParaRPr lang="ru-RU" sz="1500" dirty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38591" y="2910042"/>
            <a:ext cx="95998" cy="76808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spcCol="0" rtlCol="0" anchor="ctr"/>
          <a:lstStyle/>
          <a:p>
            <a:pPr algn="ctr"/>
            <a:endParaRPr lang="ru-RU">
              <a:latin typeface="Garamond" panose="02020404030301010803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338591" y="4062170"/>
            <a:ext cx="95998" cy="76808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spcCol="0" rtlCol="0" anchor="ctr"/>
          <a:lstStyle/>
          <a:p>
            <a:pPr algn="ctr"/>
            <a:endParaRPr lang="ru-RU">
              <a:latin typeface="Garamond" panose="02020404030301010803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38591" y="5194239"/>
            <a:ext cx="95998" cy="76808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spcCol="0" rtlCol="0" anchor="ctr"/>
          <a:lstStyle/>
          <a:p>
            <a:pPr algn="ctr"/>
            <a:endParaRPr lang="ru-RU">
              <a:latin typeface="Garamond" panose="02020404030301010803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530587" y="2910042"/>
            <a:ext cx="2303956" cy="7680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spcCol="0" rtlCol="0" anchor="ctr"/>
          <a:lstStyle/>
          <a:p>
            <a:pPr algn="ctr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Пункт 1 части 9 статьи 5 Федерального закона № 362-ФЗ (ГК, включенные в ФАИП)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530587" y="4062170"/>
            <a:ext cx="2303956" cy="7680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spcCol="0" rtlCol="0" anchor="ctr"/>
          <a:lstStyle/>
          <a:p>
            <a:pPr algn="ctr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Пункт 2 части 9 статьи 5 Федерального закона № 362-ФЗ (ГК, определенные решениями ГРБС)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556192" y="5194239"/>
            <a:ext cx="2303956" cy="76808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spcCol="0" rtlCol="0" anchor="ctr"/>
          <a:lstStyle/>
          <a:p>
            <a:pPr algn="ctr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Пункт 3 части 9 статьи 5 Федерального закона № 362-ФЗ (ГК, определенные решениями Правительства)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338591" y="2060848"/>
            <a:ext cx="2495952" cy="4700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spcCol="0" rtlCol="0" anchor="ctr"/>
          <a:lstStyle/>
          <a:p>
            <a:pPr algn="ctr"/>
            <a:r>
              <a:rPr lang="ru-RU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</a:rPr>
              <a:t>Основание</a:t>
            </a:r>
          </a:p>
        </p:txBody>
      </p:sp>
      <p:sp>
        <p:nvSpPr>
          <p:cNvPr id="57" name="Левая фигурная скобка 56"/>
          <p:cNvSpPr/>
          <p:nvPr/>
        </p:nvSpPr>
        <p:spPr>
          <a:xfrm>
            <a:off x="3839249" y="1628222"/>
            <a:ext cx="479991" cy="87909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08" tIns="60954" rIns="121908" bIns="60954" spcCol="0" rtlCol="0" anchor="ctr"/>
          <a:lstStyle/>
          <a:p>
            <a:pPr algn="ctr"/>
            <a:endParaRPr lang="ru-RU">
              <a:latin typeface="Garamond" panose="02020404030301010803" pitchFamily="18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11169514" y="2634310"/>
            <a:ext cx="984610" cy="938706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40 217,51</a:t>
            </a:r>
          </a:p>
          <a:p>
            <a:pPr algn="ctr"/>
            <a:r>
              <a:rPr lang="ru-RU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млн руб. </a:t>
            </a:r>
          </a:p>
          <a:p>
            <a:pPr algn="ctr"/>
            <a:r>
              <a:rPr lang="ru-RU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(</a:t>
            </a:r>
            <a:r>
              <a:rPr lang="ru-RU" sz="10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исполнено </a:t>
            </a:r>
          </a:p>
          <a:p>
            <a:pPr algn="ctr"/>
            <a:r>
              <a:rPr lang="ru-RU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13 742,61</a:t>
            </a:r>
          </a:p>
          <a:p>
            <a:pPr algn="ctr"/>
            <a:r>
              <a:rPr lang="ru-RU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млн руб.)</a:t>
            </a:r>
            <a:endParaRPr lang="ru-RU" sz="1000" dirty="0">
              <a:latin typeface="Garamond" panose="02020404030301010803" pitchFamily="18" charset="0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3168011" y="4526291"/>
            <a:ext cx="984610" cy="95409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44 245,55</a:t>
            </a:r>
          </a:p>
          <a:p>
            <a:pPr algn="ctr"/>
            <a:r>
              <a:rPr lang="ru-RU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млн руб. </a:t>
            </a:r>
          </a:p>
          <a:p>
            <a:pPr algn="ctr"/>
            <a:r>
              <a:rPr lang="ru-RU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(</a:t>
            </a:r>
            <a:r>
              <a:rPr lang="ru-RU" sz="1000" u="sng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исполнено </a:t>
            </a:r>
          </a:p>
          <a:p>
            <a:pPr algn="ctr"/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35 664,44</a:t>
            </a:r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млн руб.)</a:t>
            </a:r>
            <a:endParaRPr lang="ru-RU" sz="1000" dirty="0">
              <a:latin typeface="Garamond" panose="02020404030301010803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93508" y="4678025"/>
            <a:ext cx="840204" cy="584763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ru-RU" sz="1500" dirty="0" smtClean="0">
                <a:latin typeface="Garamond" panose="02020404030301010803" pitchFamily="18" charset="0"/>
                <a:cs typeface="Arial" panose="020B0604020202020204" pitchFamily="34" charset="0"/>
              </a:rPr>
              <a:t>КОО</a:t>
            </a:r>
          </a:p>
          <a:p>
            <a:pPr algn="ctr"/>
            <a:r>
              <a:rPr lang="ru-RU" sz="1500" dirty="0" smtClean="0">
                <a:latin typeface="Garamond" panose="02020404030301010803" pitchFamily="18" charset="0"/>
                <a:cs typeface="Arial" panose="020B0604020202020204" pitchFamily="34" charset="0"/>
              </a:rPr>
              <a:t>(</a:t>
            </a:r>
            <a:r>
              <a:rPr lang="ru-RU" sz="1500" b="1" dirty="0" smtClean="0">
                <a:latin typeface="Garamond" panose="02020404030301010803" pitchFamily="18" charset="0"/>
                <a:cs typeface="Arial" panose="020B0604020202020204" pitchFamily="34" charset="0"/>
              </a:rPr>
              <a:t>489</a:t>
            </a:r>
            <a:r>
              <a:rPr lang="ru-RU" sz="1500" dirty="0" smtClean="0">
                <a:latin typeface="Garamond" panose="02020404030301010803" pitchFamily="18" charset="0"/>
                <a:cs typeface="Arial" panose="020B0604020202020204" pitchFamily="34" charset="0"/>
              </a:rPr>
              <a:t>)</a:t>
            </a:r>
            <a:endParaRPr lang="ru-RU" sz="1500" dirty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sp>
        <p:nvSpPr>
          <p:cNvPr id="34" name="Номер слайда 4"/>
          <p:cNvSpPr txBox="1">
            <a:spLocks/>
          </p:cNvSpPr>
          <p:nvPr/>
        </p:nvSpPr>
        <p:spPr>
          <a:xfrm>
            <a:off x="11495806" y="6215162"/>
            <a:ext cx="4262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8B9E8D9A-9C98-4E9D-9D17-FA7D9733C07E}" type="slidenum">
              <a:rPr lang="ru-RU" smtClean="0">
                <a:latin typeface="Garamond" panose="02020404030301010803" pitchFamily="18" charset="0"/>
              </a:rPr>
              <a:pPr>
                <a:defRPr/>
              </a:pPr>
              <a:t>1</a:t>
            </a:fld>
            <a:endParaRPr lang="ru-RU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73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3993348"/>
              </p:ext>
            </p:extLst>
          </p:nvPr>
        </p:nvGraphicFramePr>
        <p:xfrm>
          <a:off x="1342678" y="1844824"/>
          <a:ext cx="9793843" cy="3750939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22801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005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7146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92549"/>
                <a:gridCol w="924397"/>
                <a:gridCol w="72008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49314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3869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904277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92843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232617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Основание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Государственный контракт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КОО (Казначейское обеспечение обязательств)</a:t>
                      </a:r>
                      <a:endParaRPr lang="ru-RU" sz="1400" b="0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32617">
                <a:tc v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</a:t>
                      </a:r>
                      <a:r>
                        <a:rPr lang="ru-RU" sz="14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</a:t>
                      </a:r>
                      <a:r>
                        <a:rPr lang="ru-RU" sz="14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млн руб.</a:t>
                      </a:r>
                      <a:endParaRPr lang="ru-RU" sz="1400" b="0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749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 текущий финансовый год</a:t>
                      </a: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  <a:endParaRPr lang="ru-RU" sz="1400" b="0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dirty="0"/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остаток</a:t>
                      </a: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(4-5)</a:t>
                      </a:r>
                    </a:p>
                  </a:txBody>
                  <a:tcPr marL="9524" marR="9524" marT="952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выдано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остаток</a:t>
                      </a: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(8-9)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58405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4" marR="9524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692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Пункт 1 части 9 статьи 5 Федерального закона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№ 362-ФЗ (ГК, включённые в ФАИП)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145</a:t>
                      </a:r>
                      <a:r>
                        <a:rPr lang="en-US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492,80</a:t>
                      </a:r>
                      <a:endParaRPr lang="ru-RU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56 256</a:t>
                      </a:r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27</a:t>
                      </a:r>
                      <a:endParaRPr lang="ru-RU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</a:t>
                      </a:r>
                      <a:r>
                        <a:rPr lang="en-US" sz="1000" dirty="0" smtClean="0"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3</a:t>
                      </a:r>
                      <a:r>
                        <a:rPr lang="ru-RU" sz="1000" dirty="0" smtClean="0"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 </a:t>
                      </a:r>
                      <a:r>
                        <a:rPr lang="en-US" sz="1000" dirty="0" smtClean="0"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742</a:t>
                      </a:r>
                      <a:r>
                        <a:rPr lang="ru-RU" sz="1000" dirty="0" smtClean="0"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,</a:t>
                      </a:r>
                      <a:r>
                        <a:rPr lang="en-US" sz="1000" dirty="0" smtClean="0"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61</a:t>
                      </a:r>
                      <a:endParaRPr lang="ru-RU" sz="1000" dirty="0"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42</a:t>
                      </a:r>
                      <a:r>
                        <a:rPr lang="ru-RU" sz="1000" dirty="0" smtClean="0"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 5</a:t>
                      </a:r>
                      <a:r>
                        <a:rPr lang="en-US" sz="1000" dirty="0" smtClean="0"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13</a:t>
                      </a:r>
                      <a:r>
                        <a:rPr lang="ru-RU" sz="1000" dirty="0" smtClean="0"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,</a:t>
                      </a:r>
                      <a:r>
                        <a:rPr lang="en-US" sz="1000" dirty="0" smtClean="0"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66</a:t>
                      </a:r>
                      <a:endParaRPr lang="ru-RU" sz="1000" dirty="0"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40</a:t>
                      </a:r>
                      <a:r>
                        <a:rPr lang="en-US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217,51</a:t>
                      </a:r>
                      <a:endParaRPr lang="ru-RU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13</a:t>
                      </a:r>
                      <a:r>
                        <a:rPr lang="en-US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742,61</a:t>
                      </a:r>
                      <a:endParaRPr lang="ru-RU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26</a:t>
                      </a:r>
                      <a:r>
                        <a:rPr lang="en-US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474,9</a:t>
                      </a:r>
                      <a:endParaRPr lang="ru-RU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Пункт 2 части 9 статьи 5 Федерального закона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№ 362-ФЗ (ГК, определенные решениями ГРБС)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</a:rPr>
                        <a:t>485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</a:rPr>
                        <a:t>45 008,44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</a:rPr>
                        <a:t>44 334,44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</a:rPr>
                        <a:t>35 753,33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8 581,11</a:t>
                      </a:r>
                      <a:endParaRPr lang="ru-RU" sz="1000" dirty="0"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</a:rPr>
                        <a:t>489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</a:rPr>
                        <a:t>44 245,55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</a:rPr>
                        <a:t>35 664,44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8 581,11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Пункт 3 части 9 статьи 5 Федерального закона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№ 362-ФЗ (ГК, определенные решениями Правительства)</a:t>
                      </a: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95 512,19</a:t>
                      </a:r>
                      <a:endParaRPr lang="ru-RU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27 653,82</a:t>
                      </a:r>
                      <a:endParaRPr lang="ru-RU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18 384,94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9 268,88</a:t>
                      </a:r>
                      <a:endParaRPr lang="ru-RU" sz="1000" dirty="0"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18 589,05</a:t>
                      </a:r>
                      <a:endParaRPr lang="ru-RU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18 384,94</a:t>
                      </a:r>
                      <a:endParaRPr lang="ru-RU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+mn-cs"/>
                        </a:rPr>
                        <a:t>204,11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208798"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effectLst/>
                          <a:latin typeface="Arial Cyr" panose="020B0604020202020204" pitchFamily="34" charset="0"/>
                        </a:rPr>
                        <a:t>669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 smtClean="0">
                          <a:effectLst/>
                          <a:latin typeface="Arial Cyr" panose="020B0604020202020204" pitchFamily="34" charset="0"/>
                        </a:rPr>
                        <a:t>286 013,43</a:t>
                      </a:r>
                      <a:endParaRPr lang="ru-RU" sz="10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 smtClean="0">
                          <a:effectLst/>
                          <a:latin typeface="Arial Cyr" panose="020B0604020202020204" pitchFamily="34" charset="0"/>
                        </a:rPr>
                        <a:t>1</a:t>
                      </a:r>
                      <a:r>
                        <a:rPr lang="en-US" sz="1000" b="1" i="0" u="none" strike="noStrike" dirty="0" smtClean="0">
                          <a:effectLst/>
                          <a:latin typeface="Arial Cyr" panose="020B0604020202020204" pitchFamily="34" charset="0"/>
                        </a:rPr>
                        <a:t>28</a:t>
                      </a:r>
                      <a:r>
                        <a:rPr lang="ru-RU" sz="1000" b="1" i="0" u="none" strike="noStrike" dirty="0" smtClean="0">
                          <a:effectLst/>
                          <a:latin typeface="Arial Cyr" panose="020B0604020202020204" pitchFamily="34" charset="0"/>
                        </a:rPr>
                        <a:t> </a:t>
                      </a:r>
                      <a:r>
                        <a:rPr lang="en-US" sz="1000" b="1" i="0" u="none" strike="noStrike" dirty="0" smtClean="0">
                          <a:effectLst/>
                          <a:latin typeface="Arial Cyr" panose="020B0604020202020204" pitchFamily="34" charset="0"/>
                        </a:rPr>
                        <a:t>244</a:t>
                      </a:r>
                      <a:r>
                        <a:rPr lang="ru-RU" sz="1000" b="1" i="0" u="none" strike="noStrike" dirty="0" smtClean="0">
                          <a:effectLst/>
                          <a:latin typeface="Arial Cyr" panose="020B0604020202020204" pitchFamily="34" charset="0"/>
                        </a:rPr>
                        <a:t>,</a:t>
                      </a:r>
                      <a:r>
                        <a:rPr lang="en-US" sz="1000" b="1" i="0" u="none" strike="noStrike" dirty="0" smtClean="0">
                          <a:effectLst/>
                          <a:latin typeface="Arial Cyr" panose="020B0604020202020204" pitchFamily="34" charset="0"/>
                        </a:rPr>
                        <a:t>53</a:t>
                      </a:r>
                      <a:endParaRPr lang="ru-RU" sz="10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67</a:t>
                      </a:r>
                      <a:r>
                        <a:rPr lang="ru-RU" sz="1000" b="1" dirty="0" smtClean="0"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 </a:t>
                      </a:r>
                      <a:r>
                        <a:rPr lang="en-US" sz="1000" b="1" dirty="0" smtClean="0"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880</a:t>
                      </a:r>
                      <a:r>
                        <a:rPr lang="ru-RU" sz="1000" b="1" dirty="0" smtClean="0"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,</a:t>
                      </a:r>
                      <a:r>
                        <a:rPr lang="en-US" sz="1000" b="1" dirty="0" smtClean="0"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88</a:t>
                      </a:r>
                      <a:endParaRPr lang="ru-RU" sz="1000" b="1" dirty="0"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60</a:t>
                      </a:r>
                      <a:r>
                        <a:rPr lang="ru-RU" sz="1000" b="1" dirty="0" smtClean="0"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 </a:t>
                      </a:r>
                      <a:r>
                        <a:rPr lang="en-US" sz="1000" b="1" dirty="0" smtClean="0"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363</a:t>
                      </a:r>
                      <a:r>
                        <a:rPr lang="ru-RU" sz="1000" b="1" dirty="0" smtClean="0"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,</a:t>
                      </a:r>
                      <a:r>
                        <a:rPr lang="en-US" sz="1000" b="1" dirty="0" smtClean="0"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65</a:t>
                      </a:r>
                      <a:endParaRPr lang="ru-RU" sz="1000" b="1" dirty="0"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effectLst/>
                          <a:latin typeface="Arial Cyr" panose="020B0604020202020204" pitchFamily="34" charset="0"/>
                        </a:rPr>
                        <a:t>805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 smtClean="0">
                          <a:effectLst/>
                          <a:latin typeface="Arial Cyr" panose="020B0604020202020204" pitchFamily="34" charset="0"/>
                        </a:rPr>
                        <a:t>103 052,1</a:t>
                      </a:r>
                      <a:endParaRPr lang="ru-RU" sz="10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 smtClean="0">
                          <a:effectLst/>
                          <a:latin typeface="Arial Cyr" panose="020B0604020202020204" pitchFamily="34" charset="0"/>
                        </a:rPr>
                        <a:t>67 791,99</a:t>
                      </a:r>
                      <a:endParaRPr lang="ru-RU" sz="10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 smtClean="0">
                          <a:effectLst/>
                          <a:latin typeface="Arial Cyr" panose="020B0604020202020204" pitchFamily="34" charset="0"/>
                        </a:rPr>
                        <a:t>35 260,12</a:t>
                      </a:r>
                      <a:endParaRPr lang="ru-RU" sz="1000" b="1" i="0" u="none" strike="noStrike" dirty="0">
                        <a:effectLst/>
                        <a:latin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4006974" y="16624"/>
            <a:ext cx="7967848" cy="708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800" tIns="38400" rIns="76800" bIns="384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</a:t>
            </a:r>
            <a:r>
              <a:rPr lang="ru-RU" alt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 ИСПОЛНЕНИИ КАЗНАЧЕЙСКОГО </a:t>
            </a: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ОБЯЗАТЕЛЬСТВ</a:t>
            </a:r>
          </a:p>
          <a:p>
            <a:pPr algn="ctr">
              <a:spcBef>
                <a:spcPct val="0"/>
              </a:spcBef>
              <a:buNone/>
            </a:pP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alt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СОСТОЯНИЮ НА </a:t>
            </a:r>
            <a:r>
              <a:rPr lang="en-US" alt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ЯНВАРЯ 2019 ГОДА</a:t>
            </a:r>
          </a:p>
          <a:p>
            <a:pPr algn="ctr">
              <a:spcBef>
                <a:spcPct val="0"/>
              </a:spcBef>
              <a:buNone/>
            </a:pPr>
            <a:endParaRPr lang="ru-RU" alt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600"/>
              </a:lnSpc>
              <a:spcBef>
                <a:spcPct val="0"/>
              </a:spcBef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(ВСЕ ГОСУДАРСТВЕННЫЕ КОНТРАКТЫ)</a:t>
            </a:r>
            <a:endParaRPr lang="ru-RU" alt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6990120" y="5333867"/>
            <a:ext cx="792088" cy="308467"/>
          </a:xfrm>
          <a:prstGeom prst="ellipse">
            <a:avLst/>
          </a:prstGeom>
          <a:noFill/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Номер слайда 4"/>
          <p:cNvSpPr txBox="1">
            <a:spLocks/>
          </p:cNvSpPr>
          <p:nvPr/>
        </p:nvSpPr>
        <p:spPr>
          <a:xfrm>
            <a:off x="11495806" y="6215162"/>
            <a:ext cx="4262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8B9E8D9A-9C98-4E9D-9D17-FA7D9733C07E}" type="slidenum">
              <a:rPr lang="ru-RU" smtClean="0">
                <a:latin typeface="Garamond" panose="02020404030301010803" pitchFamily="18" charset="0"/>
              </a:rPr>
              <a:pPr>
                <a:defRPr/>
              </a:pPr>
              <a:t>2</a:t>
            </a:fld>
            <a:endParaRPr lang="ru-RU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57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3" t="2444" r="9870" b="4943"/>
          <a:stretch/>
        </p:blipFill>
        <p:spPr>
          <a:xfrm rot="16200000">
            <a:off x="3258640" y="-668626"/>
            <a:ext cx="4948246" cy="834812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934966" y="176923"/>
            <a:ext cx="7749422" cy="661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6800" tIns="38400" rIns="76800" bIns="3840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90000"/>
              </a:lnSpc>
              <a:buFont typeface="Arial" charset="0"/>
              <a:buNone/>
            </a:pPr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ОСОБЕННОСТИ ЗАПОЛНЕНИЯ </a:t>
            </a:r>
          </a:p>
          <a:p>
            <a:pPr algn="ctr" eaLnBrk="0" hangingPunct="0">
              <a:lnSpc>
                <a:spcPct val="90000"/>
              </a:lnSpc>
              <a:buFont typeface="Arial" charset="0"/>
              <a:buNone/>
            </a:pPr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СПРАВКИ ОБ ИЗМЕНЕНИИ СВОДНОЙ БЮДЖЕТНОЙ РОСПИСИ </a:t>
            </a:r>
          </a:p>
          <a:p>
            <a:pPr algn="ctr" eaLnBrk="0" hangingPunct="0">
              <a:lnSpc>
                <a:spcPct val="90000"/>
              </a:lnSpc>
              <a:buFont typeface="Arial" charset="0"/>
              <a:buNone/>
            </a:pPr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ФЕДЕРАЛЬНОГО БЮДЖЕТА</a:t>
            </a:r>
            <a:endParaRPr lang="ru-RU" altLang="ru-RU" sz="1400" b="1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Номер слайда 4"/>
          <p:cNvSpPr txBox="1">
            <a:spLocks/>
          </p:cNvSpPr>
          <p:nvPr/>
        </p:nvSpPr>
        <p:spPr>
          <a:xfrm>
            <a:off x="11495806" y="6215162"/>
            <a:ext cx="4262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8B9E8D9A-9C98-4E9D-9D17-FA7D9733C07E}" type="slidenum">
              <a:rPr lang="ru-RU" smtClean="0">
                <a:latin typeface="Garamond" panose="02020404030301010803" pitchFamily="18" charset="0"/>
              </a:rPr>
              <a:pPr>
                <a:defRPr/>
              </a:pPr>
              <a:t>3</a:t>
            </a:fld>
            <a:endParaRPr lang="ru-RU" dirty="0">
              <a:latin typeface="Garamond" panose="02020404030301010803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367014" y="4077072"/>
            <a:ext cx="3672408" cy="153518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975526" y="3435640"/>
            <a:ext cx="792088" cy="139588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 стрелкой 11"/>
          <p:cNvCxnSpPr>
            <a:stCxn id="14" idx="2"/>
            <a:endCxn id="9" idx="3"/>
          </p:cNvCxnSpPr>
          <p:nvPr/>
        </p:nvCxnSpPr>
        <p:spPr>
          <a:xfrm flipH="1">
            <a:off x="9767614" y="3104848"/>
            <a:ext cx="936104" cy="400586"/>
          </a:xfrm>
          <a:prstGeom prst="straightConnector1">
            <a:avLst/>
          </a:prstGeom>
          <a:ln w="952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695606" y="2643183"/>
            <a:ext cx="201622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 вида изменений </a:t>
            </a:r>
            <a:r>
              <a:rPr lang="ru-RU" sz="1200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«228»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9897909" y="3099136"/>
            <a:ext cx="1525889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28" idx="1"/>
          </p:cNvCxnSpPr>
          <p:nvPr/>
        </p:nvCxnSpPr>
        <p:spPr>
          <a:xfrm flipH="1" flipV="1">
            <a:off x="8039422" y="4177044"/>
            <a:ext cx="1944216" cy="283923"/>
          </a:xfrm>
          <a:prstGeom prst="straightConnector1">
            <a:avLst/>
          </a:prstGeom>
          <a:ln w="952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983638" y="3953135"/>
            <a:ext cx="2016224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 </a:t>
            </a:r>
          </a:p>
          <a:p>
            <a:r>
              <a:rPr lang="ru-RU" sz="1200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200" dirty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остатки по контрактам прошлого </a:t>
            </a:r>
            <a:r>
              <a:rPr lang="ru-RU" sz="1200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(казначейское обеспечение обязательств)»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9983638" y="3896569"/>
            <a:ext cx="0" cy="107222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37300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Диаграмма 21"/>
          <p:cNvGraphicFramePr/>
          <p:nvPr>
            <p:extLst>
              <p:ext uri="{D42A27DB-BD31-4B8C-83A1-F6EECF244321}">
                <p14:modId xmlns:p14="http://schemas.microsoft.com/office/powerpoint/2010/main" val="1537103135"/>
              </p:ext>
            </p:extLst>
          </p:nvPr>
        </p:nvGraphicFramePr>
        <p:xfrm>
          <a:off x="6575579" y="1440000"/>
          <a:ext cx="5616624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TextBox 2"/>
          <p:cNvSpPr txBox="1">
            <a:spLocks noChangeArrowheads="1"/>
          </p:cNvSpPr>
          <p:nvPr/>
        </p:nvSpPr>
        <p:spPr bwMode="auto">
          <a:xfrm>
            <a:off x="3949974" y="369001"/>
            <a:ext cx="8300696" cy="723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800" tIns="38400" rIns="76800" bIns="38400">
            <a:spAutoFit/>
          </a:bodyPr>
          <a:lstStyle>
            <a:defPPr>
              <a:defRPr lang="ru-RU"/>
            </a:defPPr>
            <a:lvl1pPr algn="ctr" eaLnBrk="0" hangingPunct="0">
              <a:buFont typeface="Arial" charset="0"/>
              <a:buNone/>
              <a:defRPr sz="1400" b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9pPr>
          </a:lstStyle>
          <a:p>
            <a:r>
              <a:rPr lang="ru-RU" altLang="ru-RU" dirty="0">
                <a:latin typeface="Garamond" panose="02020404030301010803" pitchFamily="18" charset="0"/>
              </a:rPr>
              <a:t>ИНФОРМАЦИЯ ОБ ИСПОЛНЕНИИ КАЗНАЧЕЙСКОГО ОБЕСПЕЧЕНИЯ ОБЯЗАТЕЛЬСТВ</a:t>
            </a:r>
          </a:p>
          <a:p>
            <a:r>
              <a:rPr lang="ru-RU" altLang="ru-RU" dirty="0">
                <a:latin typeface="Garamond" panose="02020404030301010803" pitchFamily="18" charset="0"/>
              </a:rPr>
              <a:t>ПО СОСТОЯНИЮ НА </a:t>
            </a:r>
            <a:r>
              <a:rPr lang="en-US" altLang="ru-RU" dirty="0" smtClean="0">
                <a:latin typeface="Garamond" panose="02020404030301010803" pitchFamily="18" charset="0"/>
              </a:rPr>
              <a:t>1</a:t>
            </a:r>
            <a:r>
              <a:rPr lang="ru-RU" altLang="ru-RU" dirty="0" smtClean="0">
                <a:latin typeface="Garamond" panose="02020404030301010803" pitchFamily="18" charset="0"/>
              </a:rPr>
              <a:t> ЯНВАРЯ 2019 </a:t>
            </a:r>
            <a:r>
              <a:rPr lang="ru-RU" altLang="ru-RU" dirty="0">
                <a:latin typeface="Garamond" panose="02020404030301010803" pitchFamily="18" charset="0"/>
              </a:rPr>
              <a:t>ГОДА</a:t>
            </a:r>
          </a:p>
          <a:p>
            <a:r>
              <a:rPr lang="ru-RU" altLang="ru-RU" dirty="0">
                <a:latin typeface="Garamond" panose="02020404030301010803" pitchFamily="18" charset="0"/>
              </a:rPr>
              <a:t>(СОГЛАШЕНИЯ)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222936" y="1815961"/>
            <a:ext cx="2309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>
                <a:solidFill>
                  <a:schemeClr val="dk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Минпромторг</a:t>
            </a:r>
            <a:r>
              <a:rPr lang="ru-RU" dirty="0" smtClean="0">
                <a:solidFill>
                  <a:schemeClr val="dk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 России</a:t>
            </a:r>
            <a:endParaRPr lang="ru-RU" dirty="0">
              <a:latin typeface="Garamond" panose="02020404030301010803" pitchFamily="18" charset="0"/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222936" y="2208487"/>
            <a:ext cx="9852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>
                <a:solidFill>
                  <a:schemeClr val="dk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Росатом</a:t>
            </a:r>
            <a:endParaRPr lang="ru-RU" dirty="0" smtClean="0">
              <a:solidFill>
                <a:schemeClr val="dk1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222936" y="2564904"/>
            <a:ext cx="239200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dk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Мин. науки и высшего </a:t>
            </a:r>
          </a:p>
          <a:p>
            <a:r>
              <a:rPr lang="ru-RU" dirty="0" smtClean="0">
                <a:solidFill>
                  <a:schemeClr val="dk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образования России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222936" y="3232989"/>
            <a:ext cx="16227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dk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ФМБА России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222936" y="3596442"/>
            <a:ext cx="19213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dk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Минздрав России</a:t>
            </a:r>
          </a:p>
        </p:txBody>
      </p:sp>
      <p:sp>
        <p:nvSpPr>
          <p:cNvPr id="86" name="Прямоугольник 85"/>
          <p:cNvSpPr/>
          <p:nvPr/>
        </p:nvSpPr>
        <p:spPr>
          <a:xfrm>
            <a:off x="2897319" y="1892038"/>
            <a:ext cx="662839" cy="2675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aramond" panose="02020404030301010803" pitchFamily="18" charset="0"/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2897319" y="2288631"/>
            <a:ext cx="1325679" cy="2675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aramond" panose="02020404030301010803" pitchFamily="18" charset="0"/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897319" y="2780928"/>
            <a:ext cx="3037003" cy="2675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aramond" panose="02020404030301010803" pitchFamily="18" charset="0"/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2897319" y="3321267"/>
            <a:ext cx="158783" cy="267529"/>
          </a:xfrm>
          <a:prstGeom prst="rect">
            <a:avLst/>
          </a:prstGeom>
          <a:solidFill>
            <a:srgbClr val="FECC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aramond" panose="02020404030301010803" pitchFamily="18" charset="0"/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2897319" y="3688787"/>
            <a:ext cx="662839" cy="2675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aramond" panose="02020404030301010803" pitchFamily="18" charset="0"/>
            </a:endParaRPr>
          </a:p>
        </p:txBody>
      </p:sp>
      <p:cxnSp>
        <p:nvCxnSpPr>
          <p:cNvPr id="91" name="Прямая соединительная линия 90"/>
          <p:cNvCxnSpPr/>
          <p:nvPr/>
        </p:nvCxnSpPr>
        <p:spPr>
          <a:xfrm>
            <a:off x="1277655" y="2414392"/>
            <a:ext cx="1619664" cy="1815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>
            <a:off x="2491609" y="2924944"/>
            <a:ext cx="395414" cy="2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>
            <a:off x="2086604" y="3828130"/>
            <a:ext cx="81001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/>
          <p:cNvCxnSpPr/>
          <p:nvPr/>
        </p:nvCxnSpPr>
        <p:spPr>
          <a:xfrm>
            <a:off x="1918742" y="3455031"/>
            <a:ext cx="97787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/>
          <p:cNvCxnSpPr/>
          <p:nvPr/>
        </p:nvCxnSpPr>
        <p:spPr>
          <a:xfrm>
            <a:off x="2491609" y="2025804"/>
            <a:ext cx="395414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Прямоугольник 95"/>
          <p:cNvSpPr/>
          <p:nvPr/>
        </p:nvSpPr>
        <p:spPr>
          <a:xfrm>
            <a:off x="6058611" y="1866862"/>
            <a:ext cx="972699" cy="267529"/>
          </a:xfrm>
          <a:prstGeom prst="rect">
            <a:avLst/>
          </a:prstGeom>
          <a:noFill/>
          <a:ln>
            <a:solidFill>
              <a:srgbClr val="FF7C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Кол-во: 2 </a:t>
            </a:r>
            <a:endParaRPr lang="ru-RU" sz="1200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6058610" y="2280627"/>
            <a:ext cx="972700" cy="267529"/>
          </a:xfrm>
          <a:prstGeom prst="rect">
            <a:avLst/>
          </a:prstGeom>
          <a:noFill/>
          <a:ln>
            <a:solidFill>
              <a:srgbClr val="FF7C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Кол-во: 10 </a:t>
            </a:r>
            <a:endParaRPr lang="ru-RU" sz="1200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6058609" y="2780928"/>
            <a:ext cx="972701" cy="267529"/>
          </a:xfrm>
          <a:prstGeom prst="rect">
            <a:avLst/>
          </a:prstGeom>
          <a:noFill/>
          <a:ln>
            <a:solidFill>
              <a:srgbClr val="FF7C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Кол-во: </a:t>
            </a:r>
            <a:r>
              <a:rPr lang="en-US" sz="12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707</a:t>
            </a:r>
            <a:endParaRPr lang="ru-RU" sz="1200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6058611" y="3321266"/>
            <a:ext cx="972701" cy="267529"/>
          </a:xfrm>
          <a:prstGeom prst="rect">
            <a:avLst/>
          </a:prstGeom>
          <a:noFill/>
          <a:ln>
            <a:solidFill>
              <a:srgbClr val="FF7C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Кол-во: 1</a:t>
            </a:r>
            <a:endParaRPr lang="ru-RU" sz="1200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6058608" y="3694522"/>
            <a:ext cx="972701" cy="267529"/>
          </a:xfrm>
          <a:prstGeom prst="rect">
            <a:avLst/>
          </a:prstGeom>
          <a:noFill/>
          <a:ln>
            <a:solidFill>
              <a:srgbClr val="FF7C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Кол-во: </a:t>
            </a:r>
            <a:r>
              <a:rPr lang="en-US" sz="12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3</a:t>
            </a:r>
            <a:endParaRPr lang="ru-RU" sz="1200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8609561" y="1892038"/>
            <a:ext cx="1440160" cy="615541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2</a:t>
            </a: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8 230,52</a:t>
            </a:r>
            <a:endParaRPr lang="ru-RU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млн руб.</a:t>
            </a:r>
          </a:p>
        </p:txBody>
      </p:sp>
      <p:sp>
        <p:nvSpPr>
          <p:cNvPr id="102" name="Прямоугольник 101"/>
          <p:cNvSpPr/>
          <p:nvPr/>
        </p:nvSpPr>
        <p:spPr>
          <a:xfrm>
            <a:off x="9432991" y="2886813"/>
            <a:ext cx="1440160" cy="615541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4 045,89</a:t>
            </a:r>
          </a:p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млн руб.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8589742" y="3129195"/>
            <a:ext cx="998120" cy="615541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3 024,68</a:t>
            </a:r>
          </a:p>
          <a:p>
            <a:pPr algn="ctr"/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млн руб.</a:t>
            </a:r>
          </a:p>
        </p:txBody>
      </p:sp>
      <p:cxnSp>
        <p:nvCxnSpPr>
          <p:cNvPr id="14" name="Соединительная линия уступом 13"/>
          <p:cNvCxnSpPr/>
          <p:nvPr/>
        </p:nvCxnSpPr>
        <p:spPr>
          <a:xfrm flipV="1">
            <a:off x="10699349" y="2675781"/>
            <a:ext cx="564672" cy="1922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Соединительная линия уступом 103"/>
          <p:cNvCxnSpPr/>
          <p:nvPr/>
        </p:nvCxnSpPr>
        <p:spPr>
          <a:xfrm rot="10800000">
            <a:off x="10725257" y="2696991"/>
            <a:ext cx="404820" cy="358673"/>
          </a:xfrm>
          <a:prstGeom prst="bentConnector3">
            <a:avLst>
              <a:gd name="adj1" fmla="val 9947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10746380" y="2829510"/>
            <a:ext cx="12493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7,93</a:t>
            </a:r>
            <a:endParaRPr lang="ru-RU" sz="1600" b="1" dirty="0">
              <a:solidFill>
                <a:schemeClr val="tx1">
                  <a:lumMod val="65000"/>
                  <a:lumOff val="35000"/>
                </a:schemeClr>
              </a:solidFill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млн руб.</a:t>
            </a:r>
          </a:p>
        </p:txBody>
      </p:sp>
      <p:sp>
        <p:nvSpPr>
          <p:cNvPr id="105" name="Прямоугольник 104"/>
          <p:cNvSpPr/>
          <p:nvPr/>
        </p:nvSpPr>
        <p:spPr>
          <a:xfrm>
            <a:off x="11062999" y="2291553"/>
            <a:ext cx="10705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326,67</a:t>
            </a:r>
            <a:endParaRPr lang="ru-RU" sz="1600" b="1" dirty="0">
              <a:solidFill>
                <a:schemeClr val="tx1">
                  <a:lumMod val="65000"/>
                  <a:lumOff val="35000"/>
                </a:schemeClr>
              </a:solidFill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млн руб.</a:t>
            </a:r>
          </a:p>
        </p:txBody>
      </p:sp>
      <p:sp>
        <p:nvSpPr>
          <p:cNvPr id="106" name="Прямоугольник 105"/>
          <p:cNvSpPr/>
          <p:nvPr/>
        </p:nvSpPr>
        <p:spPr>
          <a:xfrm>
            <a:off x="369388" y="4639863"/>
            <a:ext cx="18197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err="1" smtClean="0">
                <a:solidFill>
                  <a:schemeClr val="dk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Минпромторг</a:t>
            </a:r>
            <a:r>
              <a:rPr lang="ru-RU" sz="1400" dirty="0" smtClean="0">
                <a:solidFill>
                  <a:schemeClr val="dk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 России</a:t>
            </a:r>
            <a:endParaRPr lang="ru-RU" sz="1400" dirty="0">
              <a:latin typeface="Garamond" panose="02020404030301010803" pitchFamily="18" charset="0"/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2927140" y="4639863"/>
            <a:ext cx="7970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err="1" smtClean="0">
                <a:solidFill>
                  <a:schemeClr val="dk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Росатом</a:t>
            </a:r>
            <a:endParaRPr lang="ru-RU" sz="1400" dirty="0" smtClean="0">
              <a:solidFill>
                <a:schemeClr val="dk1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sp>
        <p:nvSpPr>
          <p:cNvPr id="108" name="Прямоугольник 107"/>
          <p:cNvSpPr/>
          <p:nvPr/>
        </p:nvSpPr>
        <p:spPr>
          <a:xfrm>
            <a:off x="4108622" y="4576490"/>
            <a:ext cx="18630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chemeClr val="dk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Мин. науки и высшего</a:t>
            </a:r>
          </a:p>
          <a:p>
            <a:r>
              <a:rPr lang="ru-RU" sz="1400" dirty="0" smtClean="0">
                <a:solidFill>
                  <a:schemeClr val="dk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 образования России</a:t>
            </a:r>
          </a:p>
        </p:txBody>
      </p:sp>
      <p:sp>
        <p:nvSpPr>
          <p:cNvPr id="109" name="Прямоугольник 108"/>
          <p:cNvSpPr/>
          <p:nvPr/>
        </p:nvSpPr>
        <p:spPr>
          <a:xfrm>
            <a:off x="6460168" y="4639863"/>
            <a:ext cx="12827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chemeClr val="dk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ФМБА России</a:t>
            </a:r>
          </a:p>
        </p:txBody>
      </p:sp>
      <p:sp>
        <p:nvSpPr>
          <p:cNvPr id="110" name="Прямоугольник 109"/>
          <p:cNvSpPr/>
          <p:nvPr/>
        </p:nvSpPr>
        <p:spPr>
          <a:xfrm>
            <a:off x="8139852" y="4639863"/>
            <a:ext cx="15087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chemeClr val="dk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Минздрав России</a:t>
            </a:r>
          </a:p>
        </p:txBody>
      </p:sp>
      <p:graphicFrame>
        <p:nvGraphicFramePr>
          <p:cNvPr id="111" name="Диаграмма 110"/>
          <p:cNvGraphicFramePr/>
          <p:nvPr>
            <p:extLst>
              <p:ext uri="{D42A27DB-BD31-4B8C-83A1-F6EECF244321}">
                <p14:modId xmlns:p14="http://schemas.microsoft.com/office/powerpoint/2010/main" val="2157372377"/>
              </p:ext>
            </p:extLst>
          </p:nvPr>
        </p:nvGraphicFramePr>
        <p:xfrm>
          <a:off x="690189" y="4461258"/>
          <a:ext cx="1637351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2" name="Прямоугольник 111"/>
          <p:cNvSpPr/>
          <p:nvPr/>
        </p:nvSpPr>
        <p:spPr>
          <a:xfrm>
            <a:off x="51699" y="5209740"/>
            <a:ext cx="984610" cy="89254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/>
            <a:r>
              <a:rPr lang="ru-RU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1 826,49 </a:t>
            </a:r>
          </a:p>
          <a:p>
            <a:pPr algn="ctr"/>
            <a:r>
              <a:rPr lang="ru-RU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млн руб. </a:t>
            </a:r>
          </a:p>
          <a:p>
            <a:pPr algn="ctr"/>
            <a:r>
              <a:rPr lang="ru-RU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(исполнено </a:t>
            </a:r>
          </a:p>
          <a:p>
            <a:pPr algn="ctr"/>
            <a:r>
              <a:rPr lang="ru-RU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369,75</a:t>
            </a:r>
          </a:p>
          <a:p>
            <a:pPr algn="ctr"/>
            <a:r>
              <a:rPr lang="ru-RU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млн руб.)</a:t>
            </a:r>
            <a:endParaRPr lang="ru-RU" sz="1000" dirty="0">
              <a:latin typeface="Garamond" panose="02020404030301010803" pitchFamily="18" charset="0"/>
            </a:endParaRPr>
          </a:p>
        </p:txBody>
      </p:sp>
      <p:sp>
        <p:nvSpPr>
          <p:cNvPr id="113" name="Левая фигурная скобка 112"/>
          <p:cNvSpPr/>
          <p:nvPr/>
        </p:nvSpPr>
        <p:spPr>
          <a:xfrm>
            <a:off x="814670" y="5085185"/>
            <a:ext cx="479991" cy="79208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08" tIns="60954" rIns="121908" bIns="60954" spcCol="0" rtlCol="0" anchor="ctr"/>
          <a:lstStyle/>
          <a:p>
            <a:pPr algn="ctr"/>
            <a:endParaRPr lang="ru-RU">
              <a:latin typeface="Garamond" panose="02020404030301010803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175590" y="5308698"/>
            <a:ext cx="6399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chemeClr val="dk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КОО</a:t>
            </a:r>
            <a:endParaRPr lang="ru-RU" sz="1600" dirty="0"/>
          </a:p>
        </p:txBody>
      </p:sp>
      <p:graphicFrame>
        <p:nvGraphicFramePr>
          <p:cNvPr id="114" name="Диаграмма 113"/>
          <p:cNvGraphicFramePr/>
          <p:nvPr>
            <p:extLst>
              <p:ext uri="{D42A27DB-BD31-4B8C-83A1-F6EECF244321}">
                <p14:modId xmlns:p14="http://schemas.microsoft.com/office/powerpoint/2010/main" val="1003514074"/>
              </p:ext>
            </p:extLst>
          </p:nvPr>
        </p:nvGraphicFramePr>
        <p:xfrm>
          <a:off x="2759757" y="4486889"/>
          <a:ext cx="1637351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5" name="Прямоугольник 114"/>
          <p:cNvSpPr/>
          <p:nvPr/>
        </p:nvSpPr>
        <p:spPr>
          <a:xfrm>
            <a:off x="1914730" y="5198859"/>
            <a:ext cx="984610" cy="954095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3 024,68</a:t>
            </a:r>
          </a:p>
          <a:p>
            <a:pPr algn="ctr"/>
            <a:r>
              <a:rPr lang="ru-RU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млн руб. </a:t>
            </a:r>
          </a:p>
          <a:p>
            <a:pPr algn="ctr"/>
            <a:r>
              <a:rPr lang="ru-RU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(исполнено </a:t>
            </a:r>
          </a:p>
          <a:p>
            <a:pPr algn="ctr"/>
            <a:r>
              <a:rPr 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3 024,51</a:t>
            </a:r>
            <a:endParaRPr lang="ru-RU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млн руб.)</a:t>
            </a:r>
            <a:endParaRPr lang="ru-RU" sz="1000" dirty="0">
              <a:latin typeface="Garamond" panose="02020404030301010803" pitchFamily="18" charset="0"/>
            </a:endParaRPr>
          </a:p>
        </p:txBody>
      </p:sp>
      <p:sp>
        <p:nvSpPr>
          <p:cNvPr id="116" name="Левая фигурная скобка 115"/>
          <p:cNvSpPr/>
          <p:nvPr/>
        </p:nvSpPr>
        <p:spPr>
          <a:xfrm>
            <a:off x="2769489" y="5110816"/>
            <a:ext cx="479991" cy="79208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08" tIns="60954" rIns="121908" bIns="60954" spcCol="0" rtlCol="0" anchor="ctr"/>
          <a:lstStyle/>
          <a:p>
            <a:pPr algn="ctr"/>
            <a:endParaRPr lang="ru-RU">
              <a:latin typeface="Garamond" panose="02020404030301010803" pitchFamily="18" charset="0"/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3116634" y="5322194"/>
            <a:ext cx="6399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chemeClr val="dk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КОО</a:t>
            </a:r>
            <a:endParaRPr lang="ru-RU" sz="1600" dirty="0"/>
          </a:p>
        </p:txBody>
      </p:sp>
      <p:graphicFrame>
        <p:nvGraphicFramePr>
          <p:cNvPr id="118" name="Диаграмма 117"/>
          <p:cNvGraphicFramePr/>
          <p:nvPr>
            <p:extLst>
              <p:ext uri="{D42A27DB-BD31-4B8C-83A1-F6EECF244321}">
                <p14:modId xmlns:p14="http://schemas.microsoft.com/office/powerpoint/2010/main" val="1737663632"/>
              </p:ext>
            </p:extLst>
          </p:nvPr>
        </p:nvGraphicFramePr>
        <p:xfrm>
          <a:off x="4630305" y="4461258"/>
          <a:ext cx="1637351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9" name="Прямоугольник 118"/>
          <p:cNvSpPr/>
          <p:nvPr/>
        </p:nvSpPr>
        <p:spPr>
          <a:xfrm>
            <a:off x="3808682" y="5235371"/>
            <a:ext cx="984610" cy="89254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/>
            <a:r>
              <a:rPr lang="ru-RU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11 663,37</a:t>
            </a:r>
          </a:p>
          <a:p>
            <a:pPr algn="ctr"/>
            <a:r>
              <a:rPr lang="ru-RU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млн руб. </a:t>
            </a:r>
          </a:p>
          <a:p>
            <a:pPr algn="ctr"/>
            <a:r>
              <a:rPr lang="ru-RU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(исполнено </a:t>
            </a:r>
          </a:p>
          <a:p>
            <a:pPr algn="ctr"/>
            <a:r>
              <a:rPr lang="ru-RU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11 346,47</a:t>
            </a:r>
          </a:p>
          <a:p>
            <a:pPr algn="ctr"/>
            <a:r>
              <a:rPr lang="ru-RU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млн руб.)</a:t>
            </a:r>
            <a:endParaRPr lang="ru-RU" sz="1000" dirty="0">
              <a:latin typeface="Garamond" panose="02020404030301010803" pitchFamily="18" charset="0"/>
            </a:endParaRPr>
          </a:p>
        </p:txBody>
      </p:sp>
      <p:sp>
        <p:nvSpPr>
          <p:cNvPr id="120" name="Левая фигурная скобка 119"/>
          <p:cNvSpPr/>
          <p:nvPr/>
        </p:nvSpPr>
        <p:spPr>
          <a:xfrm>
            <a:off x="4725128" y="5110816"/>
            <a:ext cx="479991" cy="79208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08" tIns="60954" rIns="121908" bIns="60954" spcCol="0" rtlCol="0" anchor="ctr"/>
          <a:lstStyle/>
          <a:p>
            <a:pPr algn="ctr"/>
            <a:endParaRPr lang="ru-RU">
              <a:latin typeface="Garamond" panose="02020404030301010803" pitchFamily="18" charset="0"/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5125115" y="5343086"/>
            <a:ext cx="6399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chemeClr val="dk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КОО</a:t>
            </a:r>
            <a:endParaRPr lang="ru-RU" sz="1600" dirty="0"/>
          </a:p>
        </p:txBody>
      </p:sp>
      <p:graphicFrame>
        <p:nvGraphicFramePr>
          <p:cNvPr id="122" name="Диаграмма 121"/>
          <p:cNvGraphicFramePr/>
          <p:nvPr>
            <p:extLst>
              <p:ext uri="{D42A27DB-BD31-4B8C-83A1-F6EECF244321}">
                <p14:modId xmlns:p14="http://schemas.microsoft.com/office/powerpoint/2010/main" val="3058757692"/>
              </p:ext>
            </p:extLst>
          </p:nvPr>
        </p:nvGraphicFramePr>
        <p:xfrm>
          <a:off x="6516887" y="4437112"/>
          <a:ext cx="1637351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23" name="Прямоугольник 122"/>
          <p:cNvSpPr/>
          <p:nvPr/>
        </p:nvSpPr>
        <p:spPr>
          <a:xfrm>
            <a:off x="5695264" y="5203984"/>
            <a:ext cx="984610" cy="89254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/>
            <a:r>
              <a:rPr lang="ru-RU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7,93</a:t>
            </a:r>
          </a:p>
          <a:p>
            <a:pPr algn="ctr"/>
            <a:r>
              <a:rPr lang="ru-RU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млн руб. </a:t>
            </a:r>
          </a:p>
          <a:p>
            <a:pPr algn="ctr"/>
            <a:r>
              <a:rPr lang="ru-RU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(исполнено </a:t>
            </a:r>
          </a:p>
          <a:p>
            <a:pPr algn="ctr"/>
            <a:r>
              <a:rPr lang="ru-RU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7,93</a:t>
            </a:r>
          </a:p>
          <a:p>
            <a:pPr algn="ctr"/>
            <a:r>
              <a:rPr lang="ru-RU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млн руб.)</a:t>
            </a:r>
            <a:endParaRPr lang="ru-RU" sz="1000" dirty="0">
              <a:latin typeface="Garamond" panose="02020404030301010803" pitchFamily="18" charset="0"/>
            </a:endParaRPr>
          </a:p>
        </p:txBody>
      </p:sp>
      <p:sp>
        <p:nvSpPr>
          <p:cNvPr id="124" name="Левая фигурная скобка 123"/>
          <p:cNvSpPr/>
          <p:nvPr/>
        </p:nvSpPr>
        <p:spPr>
          <a:xfrm>
            <a:off x="6611710" y="5079429"/>
            <a:ext cx="479991" cy="79208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08" tIns="60954" rIns="121908" bIns="60954" spcCol="0" rtlCol="0" anchor="ctr"/>
          <a:lstStyle/>
          <a:p>
            <a:pPr algn="ctr"/>
            <a:endParaRPr lang="ru-RU">
              <a:latin typeface="Garamond" panose="02020404030301010803" pitchFamily="18" charset="0"/>
            </a:endParaRPr>
          </a:p>
        </p:txBody>
      </p:sp>
      <p:sp>
        <p:nvSpPr>
          <p:cNvPr id="125" name="Прямоугольник 124"/>
          <p:cNvSpPr/>
          <p:nvPr/>
        </p:nvSpPr>
        <p:spPr>
          <a:xfrm>
            <a:off x="7011697" y="5311699"/>
            <a:ext cx="6399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chemeClr val="dk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КОО</a:t>
            </a:r>
            <a:endParaRPr lang="ru-RU" sz="1600" dirty="0"/>
          </a:p>
        </p:txBody>
      </p:sp>
      <p:graphicFrame>
        <p:nvGraphicFramePr>
          <p:cNvPr id="126" name="Диаграмма 125"/>
          <p:cNvGraphicFramePr/>
          <p:nvPr>
            <p:extLst>
              <p:ext uri="{D42A27DB-BD31-4B8C-83A1-F6EECF244321}">
                <p14:modId xmlns:p14="http://schemas.microsoft.com/office/powerpoint/2010/main" val="1122849172"/>
              </p:ext>
            </p:extLst>
          </p:nvPr>
        </p:nvGraphicFramePr>
        <p:xfrm>
          <a:off x="8490810" y="4437112"/>
          <a:ext cx="1637351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27" name="Прямоугольник 126"/>
          <p:cNvSpPr/>
          <p:nvPr/>
        </p:nvSpPr>
        <p:spPr>
          <a:xfrm>
            <a:off x="7669187" y="5185594"/>
            <a:ext cx="984610" cy="89254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/>
            <a:r>
              <a:rPr lang="ru-RU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138,59</a:t>
            </a:r>
          </a:p>
          <a:p>
            <a:pPr algn="ctr"/>
            <a:r>
              <a:rPr lang="ru-RU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млн руб. </a:t>
            </a:r>
          </a:p>
          <a:p>
            <a:pPr algn="ctr"/>
            <a:r>
              <a:rPr lang="ru-RU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(исполнено </a:t>
            </a:r>
          </a:p>
          <a:p>
            <a:pPr algn="ctr"/>
            <a:r>
              <a:rPr lang="ru-RU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80,58</a:t>
            </a:r>
          </a:p>
          <a:p>
            <a:pPr algn="ctr"/>
            <a:r>
              <a:rPr lang="ru-RU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млн руб.)</a:t>
            </a:r>
            <a:endParaRPr lang="ru-RU" sz="1000" dirty="0">
              <a:latin typeface="Garamond" panose="02020404030301010803" pitchFamily="18" charset="0"/>
            </a:endParaRPr>
          </a:p>
        </p:txBody>
      </p:sp>
      <p:sp>
        <p:nvSpPr>
          <p:cNvPr id="128" name="Левая фигурная скобка 127"/>
          <p:cNvSpPr/>
          <p:nvPr/>
        </p:nvSpPr>
        <p:spPr>
          <a:xfrm>
            <a:off x="8585633" y="5061039"/>
            <a:ext cx="479991" cy="79208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08" tIns="60954" rIns="121908" bIns="60954" spcCol="0" rtlCol="0" anchor="ctr"/>
          <a:lstStyle/>
          <a:p>
            <a:pPr algn="ctr"/>
            <a:endParaRPr lang="ru-RU">
              <a:latin typeface="Garamond" panose="02020404030301010803" pitchFamily="18" charset="0"/>
            </a:endParaRPr>
          </a:p>
        </p:txBody>
      </p:sp>
      <p:sp>
        <p:nvSpPr>
          <p:cNvPr id="129" name="Прямоугольник 128"/>
          <p:cNvSpPr/>
          <p:nvPr/>
        </p:nvSpPr>
        <p:spPr>
          <a:xfrm>
            <a:off x="8985620" y="5293309"/>
            <a:ext cx="6399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chemeClr val="dk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КОО</a:t>
            </a:r>
            <a:endParaRPr lang="ru-RU" sz="1600" dirty="0"/>
          </a:p>
        </p:txBody>
      </p:sp>
      <p:cxnSp>
        <p:nvCxnSpPr>
          <p:cNvPr id="82" name="Соединительная линия уступом 81"/>
          <p:cNvCxnSpPr/>
          <p:nvPr/>
        </p:nvCxnSpPr>
        <p:spPr>
          <a:xfrm rot="5400000" flipH="1" flipV="1">
            <a:off x="10644896" y="2239928"/>
            <a:ext cx="393473" cy="232750"/>
          </a:xfrm>
          <a:prstGeom prst="bentConnector3">
            <a:avLst>
              <a:gd name="adj1" fmla="val 130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Прямоугольник 129"/>
          <p:cNvSpPr/>
          <p:nvPr/>
        </p:nvSpPr>
        <p:spPr>
          <a:xfrm>
            <a:off x="222936" y="4086658"/>
            <a:ext cx="12859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>
                <a:solidFill>
                  <a:schemeClr val="dk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Росавиация</a:t>
            </a:r>
            <a:endParaRPr lang="ru-RU" dirty="0" smtClean="0">
              <a:solidFill>
                <a:schemeClr val="dk1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Прямоугольник 130"/>
          <p:cNvSpPr/>
          <p:nvPr/>
        </p:nvSpPr>
        <p:spPr>
          <a:xfrm>
            <a:off x="2897319" y="4124588"/>
            <a:ext cx="219315" cy="293471"/>
          </a:xfrm>
          <a:prstGeom prst="rect">
            <a:avLst/>
          </a:prstGeom>
          <a:solidFill>
            <a:srgbClr val="002060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aramond" panose="02020404030301010803" pitchFamily="18" charset="0"/>
            </a:endParaRPr>
          </a:p>
        </p:txBody>
      </p:sp>
      <p:cxnSp>
        <p:nvCxnSpPr>
          <p:cNvPr id="132" name="Прямая соединительная линия 131"/>
          <p:cNvCxnSpPr>
            <a:stCxn id="130" idx="3"/>
            <a:endCxn id="131" idx="1"/>
          </p:cNvCxnSpPr>
          <p:nvPr/>
        </p:nvCxnSpPr>
        <p:spPr>
          <a:xfrm>
            <a:off x="1508865" y="4271324"/>
            <a:ext cx="1388454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Прямоугольник 132"/>
          <p:cNvSpPr/>
          <p:nvPr/>
        </p:nvSpPr>
        <p:spPr>
          <a:xfrm>
            <a:off x="6058607" y="4124588"/>
            <a:ext cx="972701" cy="267529"/>
          </a:xfrm>
          <a:prstGeom prst="rect">
            <a:avLst/>
          </a:prstGeom>
          <a:noFill/>
          <a:ln>
            <a:solidFill>
              <a:srgbClr val="FF7C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Кол-во: 2</a:t>
            </a:r>
            <a:endParaRPr lang="ru-RU" sz="1200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sp>
        <p:nvSpPr>
          <p:cNvPr id="134" name="Прямоугольник 133"/>
          <p:cNvSpPr/>
          <p:nvPr/>
        </p:nvSpPr>
        <p:spPr>
          <a:xfrm>
            <a:off x="10014826" y="4643592"/>
            <a:ext cx="104387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err="1" smtClean="0">
                <a:solidFill>
                  <a:schemeClr val="dk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Росавиация</a:t>
            </a:r>
            <a:endParaRPr lang="ru-RU" sz="1400" dirty="0" smtClean="0">
              <a:solidFill>
                <a:schemeClr val="dk1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5" name="Диаграмма 134"/>
          <p:cNvGraphicFramePr/>
          <p:nvPr>
            <p:extLst>
              <p:ext uri="{D42A27DB-BD31-4B8C-83A1-F6EECF244321}">
                <p14:modId xmlns:p14="http://schemas.microsoft.com/office/powerpoint/2010/main" val="56910896"/>
              </p:ext>
            </p:extLst>
          </p:nvPr>
        </p:nvGraphicFramePr>
        <p:xfrm>
          <a:off x="10365784" y="4440841"/>
          <a:ext cx="1637351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36" name="Прямоугольник 135"/>
          <p:cNvSpPr/>
          <p:nvPr/>
        </p:nvSpPr>
        <p:spPr>
          <a:xfrm>
            <a:off x="9590815" y="5164717"/>
            <a:ext cx="984610" cy="892540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ctr"/>
            <a:r>
              <a:rPr lang="ru-RU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32,10</a:t>
            </a:r>
          </a:p>
          <a:p>
            <a:pPr algn="ctr"/>
            <a:r>
              <a:rPr lang="ru-RU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млн руб. </a:t>
            </a:r>
          </a:p>
          <a:p>
            <a:pPr algn="ctr"/>
            <a:r>
              <a:rPr lang="ru-RU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(исполнено </a:t>
            </a:r>
          </a:p>
          <a:p>
            <a:pPr algn="ctr"/>
            <a:r>
              <a:rPr lang="ru-RU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32,1</a:t>
            </a:r>
          </a:p>
          <a:p>
            <a:pPr algn="ctr"/>
            <a:r>
              <a:rPr lang="ru-RU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cs typeface="Arial" panose="020B0604020202020204" pitchFamily="34" charset="0"/>
              </a:rPr>
              <a:t>млн руб.)</a:t>
            </a:r>
            <a:endParaRPr lang="ru-RU" sz="1000" dirty="0">
              <a:latin typeface="Garamond" panose="02020404030301010803" pitchFamily="18" charset="0"/>
            </a:endParaRPr>
          </a:p>
        </p:txBody>
      </p:sp>
      <p:sp>
        <p:nvSpPr>
          <p:cNvPr id="137" name="Левая фигурная скобка 136"/>
          <p:cNvSpPr/>
          <p:nvPr/>
        </p:nvSpPr>
        <p:spPr>
          <a:xfrm>
            <a:off x="10460607" y="5064768"/>
            <a:ext cx="479991" cy="79208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08" tIns="60954" rIns="121908" bIns="60954" spcCol="0" rtlCol="0" anchor="ctr"/>
          <a:lstStyle/>
          <a:p>
            <a:pPr algn="ctr"/>
            <a:endParaRPr lang="ru-RU">
              <a:latin typeface="Garamond" panose="02020404030301010803" pitchFamily="18" charset="0"/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10860594" y="5297038"/>
            <a:ext cx="6399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КОО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67" name="Номер слайда 4"/>
          <p:cNvSpPr txBox="1">
            <a:spLocks/>
          </p:cNvSpPr>
          <p:nvPr/>
        </p:nvSpPr>
        <p:spPr>
          <a:xfrm>
            <a:off x="11495806" y="6215162"/>
            <a:ext cx="4262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8B9E8D9A-9C98-4E9D-9D17-FA7D9733C07E}" type="slidenum">
              <a:rPr lang="ru-RU" smtClean="0">
                <a:latin typeface="Garamond" panose="02020404030301010803" pitchFamily="18" charset="0"/>
              </a:rPr>
              <a:pPr>
                <a:defRPr/>
              </a:pPr>
              <a:t>4</a:t>
            </a:fld>
            <a:endParaRPr lang="ru-RU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35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4079245" y="286787"/>
            <a:ext cx="7967848" cy="80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800" tIns="38400" rIns="76800" bIns="38400">
            <a:spAutoFit/>
          </a:bodyPr>
          <a:lstStyle>
            <a:defPPr>
              <a:defRPr lang="ru-RU"/>
            </a:defPPr>
            <a:lvl1pPr algn="ctr" eaLnBrk="0" hangingPunct="0">
              <a:buFont typeface="Arial" charset="0"/>
              <a:buNone/>
              <a:defRPr sz="1400" b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9pPr>
          </a:lstStyle>
          <a:p>
            <a:r>
              <a:rPr lang="ru-RU" altLang="ru-RU" dirty="0"/>
              <a:t>ИНФОРМАЦИЯ ОБ ИСПОЛНЕНИИ КАЗНАЧЕЙСКОГО ОБЕСПЕЧЕНИЯ ОБЯЗАТЕЛЬСТВ</a:t>
            </a:r>
          </a:p>
          <a:p>
            <a:r>
              <a:rPr lang="ru-RU" altLang="ru-RU" dirty="0"/>
              <a:t>ПО СОСТОЯНИЮ НА </a:t>
            </a:r>
            <a:r>
              <a:rPr lang="ru-RU" altLang="ru-RU" dirty="0" smtClean="0"/>
              <a:t>1 ЯНВАРЯ 2019 ГОДА</a:t>
            </a:r>
          </a:p>
          <a:p>
            <a:pPr>
              <a:lnSpc>
                <a:spcPts val="600"/>
              </a:lnSpc>
            </a:pPr>
            <a:endParaRPr lang="ru-RU" altLang="ru-RU" dirty="0"/>
          </a:p>
          <a:p>
            <a:r>
              <a:rPr lang="ru-RU" altLang="ru-RU" dirty="0" smtClean="0"/>
              <a:t>(СОГЛАШЕНИЯ)</a:t>
            </a:r>
            <a:endParaRPr lang="ru-RU" alt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3840076"/>
              </p:ext>
            </p:extLst>
          </p:nvPr>
        </p:nvGraphicFramePr>
        <p:xfrm>
          <a:off x="1270670" y="1268760"/>
          <a:ext cx="9442516" cy="5128019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17700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065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590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59075"/>
                <a:gridCol w="959075"/>
                <a:gridCol w="95907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8169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2345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6220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62201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326677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ГРБС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Соглашения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КОО (казначейское обеспечение обязательств)</a:t>
                      </a:r>
                    </a:p>
                  </a:txBody>
                  <a:tcPr marL="9524" marR="9524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29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млн</a:t>
                      </a:r>
                      <a:r>
                        <a:rPr lang="ru-RU" sz="12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сумма, млн руб.</a:t>
                      </a:r>
                    </a:p>
                  </a:txBody>
                  <a:tcPr marL="9524" marR="9524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524" marR="9524" marT="9525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61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том числе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 текущий финансовый год</a:t>
                      </a: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остаток </a:t>
                      </a:r>
                    </a:p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(4-5)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выдано</a:t>
                      </a: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остаток </a:t>
                      </a:r>
                    </a:p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(8-9)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335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4" marR="9524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6064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промышленности и торговли Российской Федерации</a:t>
                      </a: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4 045,89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2 014,34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369,75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</a:t>
                      </a:r>
                      <a:r>
                        <a:rPr lang="ru-RU" sz="1000" baseline="0" dirty="0" smtClean="0"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 644,59</a:t>
                      </a:r>
                      <a:endParaRPr lang="ru-RU" sz="1000" dirty="0"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1 826,49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369,75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Arial Cyr" panose="020B0604020202020204" pitchFamily="34" charset="0"/>
                        </a:rPr>
                        <a:t>1 456,74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Государственная корпорация по атомной энергии «</a:t>
                      </a:r>
                      <a:r>
                        <a:rPr lang="ru-RU" sz="120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Росатом</a:t>
                      </a:r>
                      <a:r>
                        <a:rPr lang="ru-RU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</a:t>
                      </a:r>
                      <a:endParaRPr lang="ru-RU" sz="120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3 024,68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3 024,68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3 024,51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0,17</a:t>
                      </a:r>
                      <a:endParaRPr lang="ru-RU" sz="1000" dirty="0"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3 024,68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3 024,51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Arial Cyr" panose="020B0604020202020204" pitchFamily="34" charset="0"/>
                        </a:rPr>
                        <a:t>0,17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науки  и высшего образования Российской Федерации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707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28 230,52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14 673,16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11 346,47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Arial Cyr" panose="020B0604020202020204" pitchFamily="34" charset="0"/>
                        </a:rPr>
                        <a:t>3 316,90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707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14 663,37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11 346,47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Arial Cyr" panose="020B0604020202020204" pitchFamily="34" charset="0"/>
                        </a:rPr>
                        <a:t>3 316,90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Федеральное медико-биологическое агентство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7,93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7,93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7,93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0,00</a:t>
                      </a:r>
                      <a:endParaRPr lang="ru-RU" sz="1000" dirty="0"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7,93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7,93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Arial Cyr" panose="020B0604020202020204" pitchFamily="34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Росавиация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3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118,94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118,94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32,10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86,84</a:t>
                      </a:r>
                      <a:endParaRPr lang="ru-RU" sz="1000" dirty="0"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2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32,10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32,10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Arial Cyr" panose="020B0604020202020204" pitchFamily="34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Министерство здравоохранения Российской Федерации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326,67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326,67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268,66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58,01</a:t>
                      </a:r>
                      <a:endParaRPr lang="ru-RU" sz="1000" dirty="0"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3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138,59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80,58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Arial Cyr" panose="020B0604020202020204" pitchFamily="34" charset="0"/>
                        </a:rPr>
                        <a:t>58,01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92978"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4" marR="9524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725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35 754,6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20 165,7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14 861,3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5 304,44</a:t>
                      </a:r>
                      <a:endParaRPr lang="ru-RU" sz="1000" b="1" dirty="0"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1" i="0" u="none" strike="noStrike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727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19 693,2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14 861,3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0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Arial Cyr" panose="020B0604020202020204" pitchFamily="34" charset="0"/>
                        </a:rPr>
                        <a:t>4</a:t>
                      </a:r>
                      <a:r>
                        <a:rPr lang="en-US" sz="10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Arial Cyr" panose="020B0604020202020204" pitchFamily="34" charset="0"/>
                        </a:rPr>
                        <a:t> </a:t>
                      </a:r>
                      <a:r>
                        <a:rPr lang="ru-RU" sz="10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Cyr" panose="020B0604020202020204" pitchFamily="34" charset="0"/>
                          <a:ea typeface="+mn-ea"/>
                          <a:cs typeface="Arial Cyr" panose="020B0604020202020204" pitchFamily="34" charset="0"/>
                        </a:rPr>
                        <a:t>831,82</a:t>
                      </a:r>
                      <a:endParaRPr lang="ru-RU" sz="10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 Cyr" panose="020B0604020202020204" pitchFamily="34" charset="0"/>
                        <a:ea typeface="+mn-ea"/>
                        <a:cs typeface="Arial Cyr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Овал 1"/>
          <p:cNvSpPr/>
          <p:nvPr/>
        </p:nvSpPr>
        <p:spPr>
          <a:xfrm>
            <a:off x="6311230" y="5949280"/>
            <a:ext cx="1296144" cy="504056"/>
          </a:xfrm>
          <a:prstGeom prst="ellipse">
            <a:avLst/>
          </a:prstGeom>
          <a:noFill/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4"/>
          <p:cNvSpPr txBox="1">
            <a:spLocks/>
          </p:cNvSpPr>
          <p:nvPr/>
        </p:nvSpPr>
        <p:spPr>
          <a:xfrm>
            <a:off x="11495806" y="6215162"/>
            <a:ext cx="4262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8B9E8D9A-9C98-4E9D-9D17-FA7D9733C07E}" type="slidenum">
              <a:rPr lang="ru-RU" smtClean="0">
                <a:latin typeface="Garamond" panose="02020404030301010803" pitchFamily="18" charset="0"/>
              </a:rPr>
              <a:pPr>
                <a:defRPr/>
              </a:pPr>
              <a:t>5</a:t>
            </a:fld>
            <a:endParaRPr lang="ru-RU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38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3" t="2444" r="9870" b="4943"/>
          <a:stretch/>
        </p:blipFill>
        <p:spPr>
          <a:xfrm rot="16200000">
            <a:off x="3258640" y="-668626"/>
            <a:ext cx="4948246" cy="834812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934966" y="176923"/>
            <a:ext cx="7749422" cy="661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6800" tIns="38400" rIns="76800" bIns="3840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90000"/>
              </a:lnSpc>
              <a:buFont typeface="Arial" charset="0"/>
              <a:buNone/>
            </a:pPr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ОСОБЕННОСТИ ЗАПОЛНЕНИЯ </a:t>
            </a:r>
          </a:p>
          <a:p>
            <a:pPr algn="ctr" eaLnBrk="0" hangingPunct="0">
              <a:lnSpc>
                <a:spcPct val="90000"/>
              </a:lnSpc>
              <a:buFont typeface="Arial" charset="0"/>
              <a:buNone/>
            </a:pPr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СПРАВКИ ОБ ИЗМЕНЕНИИ СВОДНОЙ БЮДЖЕТНОЙ РОСПИСИ </a:t>
            </a:r>
          </a:p>
          <a:p>
            <a:pPr algn="ctr" eaLnBrk="0" hangingPunct="0">
              <a:lnSpc>
                <a:spcPct val="90000"/>
              </a:lnSpc>
              <a:buFont typeface="Arial" charset="0"/>
              <a:buNone/>
            </a:pPr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ФЕДЕРАЛЬНОГО БЮДЖЕТА</a:t>
            </a:r>
            <a:endParaRPr lang="ru-RU" altLang="ru-RU" sz="1400" b="1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Номер слайда 4"/>
          <p:cNvSpPr txBox="1">
            <a:spLocks/>
          </p:cNvSpPr>
          <p:nvPr/>
        </p:nvSpPr>
        <p:spPr>
          <a:xfrm>
            <a:off x="11495806" y="6215162"/>
            <a:ext cx="4262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8B9E8D9A-9C98-4E9D-9D17-FA7D9733C07E}" type="slidenum">
              <a:rPr lang="ru-RU" smtClean="0">
                <a:latin typeface="Garamond" panose="02020404030301010803" pitchFamily="18" charset="0"/>
              </a:rPr>
              <a:pPr>
                <a:defRPr/>
              </a:pPr>
              <a:t>6</a:t>
            </a:fld>
            <a:endParaRPr lang="ru-RU" dirty="0">
              <a:latin typeface="Garamond" panose="02020404030301010803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367014" y="4077072"/>
            <a:ext cx="3672408" cy="153518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975526" y="3435640"/>
            <a:ext cx="792088" cy="139588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 стрелкой 11"/>
          <p:cNvCxnSpPr>
            <a:stCxn id="14" idx="2"/>
            <a:endCxn id="9" idx="3"/>
          </p:cNvCxnSpPr>
          <p:nvPr/>
        </p:nvCxnSpPr>
        <p:spPr>
          <a:xfrm flipH="1">
            <a:off x="9767614" y="3104848"/>
            <a:ext cx="936104" cy="400586"/>
          </a:xfrm>
          <a:prstGeom prst="straightConnector1">
            <a:avLst/>
          </a:prstGeom>
          <a:ln w="952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695606" y="2643183"/>
            <a:ext cx="201622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 вида изменений </a:t>
            </a:r>
            <a:r>
              <a:rPr lang="ru-RU" sz="1200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«222»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9897909" y="3099136"/>
            <a:ext cx="1525889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28" idx="1"/>
          </p:cNvCxnSpPr>
          <p:nvPr/>
        </p:nvCxnSpPr>
        <p:spPr>
          <a:xfrm flipH="1" flipV="1">
            <a:off x="8039422" y="4177045"/>
            <a:ext cx="1944216" cy="191589"/>
          </a:xfrm>
          <a:prstGeom prst="straightConnector1">
            <a:avLst/>
          </a:prstGeom>
          <a:ln w="952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983638" y="3953135"/>
            <a:ext cx="201622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 </a:t>
            </a:r>
          </a:p>
          <a:p>
            <a:r>
              <a:rPr lang="ru-RU" sz="1200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200" dirty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остатки </a:t>
            </a:r>
            <a:r>
              <a:rPr lang="ru-RU" sz="1200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субсидий </a:t>
            </a:r>
            <a:r>
              <a:rPr lang="ru-RU" sz="1200" dirty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юридическим лицам прошлого года»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9983638" y="3896569"/>
            <a:ext cx="0" cy="107222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05459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383237" y="1548395"/>
            <a:ext cx="556721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29.11.2018 № 459-ФЗ </a:t>
            </a:r>
          </a:p>
          <a:p>
            <a:pPr lvl="0" algn="ctr"/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федеральном бюджете на 2019 год и плановый период 2020 и 2021 годов»</a:t>
            </a:r>
          </a:p>
          <a:p>
            <a:pPr lvl="0" algn="just"/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360000" algn="just" eaLnBrk="0" hangingPunct="0"/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5. Особенности использования средств, предоставляемых отдельным юридическим лицам и индивидуальным предпринимателям</a:t>
            </a:r>
          </a:p>
          <a:p>
            <a:pPr lvl="0" indent="360000" algn="just" eaLnBrk="0" hangingPunct="0"/>
            <a:r>
              <a:rPr lang="ru-RU" alt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altLang="ru-RU" sz="1200" b="1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 Установить, что казначейскому сопровождению подлежат следующие целевые средства, </a:t>
            </a:r>
            <a:r>
              <a:rPr lang="ru-RU" sz="12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направляемые в том числе на реализацию национальных проектов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36000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субсидии юридическим лицам (за исключением субсидий федеральным бюджетным и автономным учреждениям) и бюджетные инвестиции юридическим лицам, предоставляемые в соответствии со статьей 80 Бюджетного кодекса Российской Федерации;</a:t>
            </a:r>
          </a:p>
          <a:p>
            <a:pPr indent="36000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indent="36000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авансовые платежи по контрактам (договорам) о поставке товаров, выполнении работ, оказании услуг, заключаемым получателями субсидий и бюджетных инвестиций, указанных в пункте 1 настоящей части, а также получателями взносов (вкладов), указанных в пункте 2 настоящей части, с исполнителями по контрактам (договорам), источником финансового обеспечения которых являются такие субсидии, бюджетные инвестиции и взносы (вклады);</a:t>
            </a:r>
          </a:p>
          <a:p>
            <a:pPr indent="36000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50591" y="1548394"/>
            <a:ext cx="566019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alt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</a:t>
            </a:r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05.12.2017 № 362-ФЗ </a:t>
            </a:r>
          </a:p>
          <a:p>
            <a:pPr lvl="0" algn="ctr"/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</a:t>
            </a:r>
            <a:r>
              <a:rPr lang="ru-RU" alt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федеральном бюджете на 2018 год и на плановый период 2019 и 2020 годов</a:t>
            </a:r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lvl="0" algn="ctr"/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360000" algn="just" eaLnBrk="0" hangingPunct="0"/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5. Особенности использования средств, предоставляемых отдельным юридическим лицам и индивидуальным предпринимателям</a:t>
            </a:r>
          </a:p>
          <a:p>
            <a:pPr lvl="0" indent="360000" algn="just" eaLnBrk="0" hangingPunct="0"/>
            <a:r>
              <a:rPr lang="ru-RU" alt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altLang="ru-RU" sz="1200" b="1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 Установить, что казначейскому сопровождению подлежат следующие целевые средства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360000" algn="just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субсидии юридическим лицам (за исключением субсидий федеральным бюджетным и автономным учреждениям) и бюджетные инвестиции юридическим лицам, предоставляемые в соответствии со статьей 80 Бюджетного кодекса Российской Федерации;</a:t>
            </a:r>
          </a:p>
          <a:p>
            <a:pPr indent="360000"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авансовые платежи по контрактам (договорам) о поставке товаров, выполнении работ, оказании услуг, заключаемым получателями субсидий и бюджетных инвестиций, указанных в пункте 1 настоящей части, а также получателями взносов (вкладов), указанных в пункте 2 настоящей части, с исполнителями по контрактам (договорам), источником финансового обеспечения которых являются такие субсидии, бюджетные инвестиции и взносы (вклады);</a:t>
            </a:r>
          </a:p>
          <a:p>
            <a:pPr indent="360000"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6311230" y="1484784"/>
            <a:ext cx="0" cy="49685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10857" y="2564904"/>
            <a:ext cx="113998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2"/>
          <p:cNvSpPr txBox="1">
            <a:spLocks noChangeArrowheads="1"/>
          </p:cNvSpPr>
          <p:nvPr/>
        </p:nvSpPr>
        <p:spPr bwMode="auto">
          <a:xfrm>
            <a:off x="3862958" y="260648"/>
            <a:ext cx="7913664" cy="467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6800" tIns="38400" rIns="76800" bIns="3840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algn="ctr" eaLnBrk="0" hangingPunct="0">
              <a:lnSpc>
                <a:spcPct val="90000"/>
              </a:lnSpc>
              <a:buFont typeface="Arial" charset="0"/>
              <a:buNone/>
              <a:defRPr sz="1400" b="1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altLang="ru-RU" dirty="0"/>
              <a:t>ИЗМЕНЕНИЯ В ПОРЯДКЕ ПРЕДОСТАВЛЕНИЯ ИЗ ФЕДЕРАЛЬНОГО БЮДЖЕТА </a:t>
            </a:r>
            <a:r>
              <a:rPr lang="ru-RU" altLang="ru-RU" dirty="0" smtClean="0"/>
              <a:t>СУБСИДИЙ ЮРИДИЧЕСКИМ ЛИЦАМ В 2019 ГОДУ</a:t>
            </a:r>
            <a:endParaRPr lang="ru-RU" altLang="ru-RU" dirty="0"/>
          </a:p>
        </p:txBody>
      </p:sp>
      <p:sp>
        <p:nvSpPr>
          <p:cNvPr id="12" name="Номер слайда 4"/>
          <p:cNvSpPr txBox="1">
            <a:spLocks/>
          </p:cNvSpPr>
          <p:nvPr/>
        </p:nvSpPr>
        <p:spPr>
          <a:xfrm>
            <a:off x="11495806" y="6215162"/>
            <a:ext cx="4262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8B9E8D9A-9C98-4E9D-9D17-FA7D9733C07E}" type="slidenum">
              <a:rPr lang="ru-RU" smtClean="0">
                <a:latin typeface="Garamond" panose="02020404030301010803" pitchFamily="18" charset="0"/>
              </a:rPr>
              <a:pPr>
                <a:defRPr/>
              </a:pPr>
              <a:t>7</a:t>
            </a:fld>
            <a:endParaRPr lang="ru-RU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169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383237" y="1412777"/>
            <a:ext cx="556721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29.11.2018 № 459-ФЗ </a:t>
            </a:r>
          </a:p>
          <a:p>
            <a:pPr lvl="0" algn="ctr"/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федеральном бюджете на 2019 год и плановый период 2020 и 2021 годов»</a:t>
            </a:r>
          </a:p>
          <a:p>
            <a:pPr lvl="0" algn="just"/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360000" algn="just" eaLnBrk="0" hangingPunct="0"/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5. Особенности использования средств, предоставляемых отдельным юридическим лицам и индивидуальным предпринимателям</a:t>
            </a:r>
          </a:p>
          <a:p>
            <a:pPr lvl="0" indent="360000" algn="just" eaLnBrk="0" hangingPunct="0"/>
            <a:r>
              <a:rPr lang="ru-RU" alt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altLang="ru-RU" sz="1200" b="1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7 исключена</a:t>
            </a:r>
            <a:endParaRPr lang="ru-RU" sz="12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50591" y="1412776"/>
            <a:ext cx="5660198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alt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</a:t>
            </a:r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05.12.2017 № 362-ФЗ </a:t>
            </a:r>
          </a:p>
          <a:p>
            <a:pPr lvl="0" algn="ctr"/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</a:t>
            </a:r>
            <a:r>
              <a:rPr lang="ru-RU" alt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федеральном бюджете на 2018 год и на плановый период 2019 и 2020 годов</a:t>
            </a:r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lvl="0" algn="ctr"/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360000" algn="just" eaLnBrk="0" hangingPunct="0"/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5. Особенности использования средств, предоставляемых отдельным юридическим лицам и индивидуальным предпринимателям</a:t>
            </a:r>
          </a:p>
          <a:p>
            <a:pPr lvl="0" indent="360000" algn="just" eaLnBrk="0" hangingPunct="0"/>
            <a:r>
              <a:rPr lang="ru-RU" alt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altLang="ru-RU" sz="1200" b="1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sz="1200" dirty="0">
                <a:solidFill>
                  <a:srgbClr val="92191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Установить, что при казначейском сопровождении субсидий юридическим лицам (за исключением субсидий федеральным бюджетным и автономным учреждениям, а также субсидий государственным корпорациям, определенным решениями Правительства Российской Федерации) перечисление субсидий осуществляется в пределах суммы, необходимой для оплаты денежных обязательств по расходам юридических лиц, источником финансового обеспечения которых являются эти субсидии.</a:t>
            </a:r>
          </a:p>
          <a:p>
            <a:pPr indent="360000" algn="just"/>
            <a:r>
              <a:rPr lang="ru-RU" sz="1200" dirty="0">
                <a:solidFill>
                  <a:srgbClr val="92191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Операции по перечислению субсидий, указанных в абзаце первом настоящей части, осуществляются территориальными органами Федерального казначейства от имени получателя средств федерального бюджета в порядке, установленном Федеральным казначейством.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6311230" y="1412776"/>
            <a:ext cx="0" cy="50405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611298" y="2420888"/>
            <a:ext cx="113998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2"/>
          <p:cNvSpPr txBox="1">
            <a:spLocks noChangeArrowheads="1"/>
          </p:cNvSpPr>
          <p:nvPr/>
        </p:nvSpPr>
        <p:spPr bwMode="auto">
          <a:xfrm>
            <a:off x="3862958" y="260648"/>
            <a:ext cx="7913664" cy="467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6800" tIns="38400" rIns="76800" bIns="3840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algn="ctr" eaLnBrk="0" hangingPunct="0">
              <a:lnSpc>
                <a:spcPct val="90000"/>
              </a:lnSpc>
              <a:buFont typeface="Arial" charset="0"/>
              <a:buNone/>
              <a:defRPr sz="1400" b="1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altLang="ru-RU" dirty="0"/>
              <a:t>ИЗМЕНЕНИЯ В ПОРЯДКЕ ПРЕДОСТАВЛЕНИЯ ИЗ ФЕДЕРАЛЬНОГО БЮДЖЕТА </a:t>
            </a:r>
            <a:r>
              <a:rPr lang="ru-RU" altLang="ru-RU" dirty="0" smtClean="0"/>
              <a:t>СУБСИДИЙ ЮРИДИЧЕСКИМ ЛИЦАМ В 2019 ГОДУ</a:t>
            </a:r>
            <a:endParaRPr lang="ru-RU" altLang="ru-RU" dirty="0"/>
          </a:p>
        </p:txBody>
      </p:sp>
      <p:sp>
        <p:nvSpPr>
          <p:cNvPr id="12" name="Номер слайда 4"/>
          <p:cNvSpPr txBox="1">
            <a:spLocks/>
          </p:cNvSpPr>
          <p:nvPr/>
        </p:nvSpPr>
        <p:spPr>
          <a:xfrm>
            <a:off x="11495806" y="6215162"/>
            <a:ext cx="4262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8B9E8D9A-9C98-4E9D-9D17-FA7D9733C07E}" type="slidenum">
              <a:rPr lang="ru-RU" smtClean="0">
                <a:latin typeface="Garamond" panose="02020404030301010803" pitchFamily="18" charset="0"/>
              </a:rPr>
              <a:pPr>
                <a:defRPr/>
              </a:pPr>
              <a:t>8</a:t>
            </a:fld>
            <a:endParaRPr lang="ru-RU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30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383237" y="1340769"/>
            <a:ext cx="5567217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29.11.2018 № 459-ФЗ </a:t>
            </a:r>
          </a:p>
          <a:p>
            <a:pPr lvl="0" algn="ctr"/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федеральном бюджете на 2019 год и плановый период 2020 и 2021 годов»</a:t>
            </a:r>
          </a:p>
          <a:p>
            <a:pPr lvl="0" algn="just"/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360000" algn="just" eaLnBrk="0" hangingPunct="0"/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5. Особенности использования средств, предоставляемых отдельным юридическим лицам и индивидуальным предпринимателям</a:t>
            </a:r>
          </a:p>
          <a:p>
            <a:pPr lvl="0" indent="360000" algn="just" eaLnBrk="0" hangingPunct="0"/>
            <a:r>
              <a:rPr lang="ru-RU" alt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altLang="ru-RU" sz="1200" b="1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8. Установить, что перечисление средств по оплате обязательств юридических лиц в пределах суммы, необходимой для оплаты фактически поставленных товаров, выполненных работ, оказанных услуг (далее - казначейское обеспечение обязательств), осуществляется в соответствии с настоящей частью в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отношении:</a:t>
            </a:r>
          </a:p>
          <a:p>
            <a:pPr indent="360000" algn="just"/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целевых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средств, указанных </a:t>
            </a:r>
            <a:r>
              <a:rPr lang="ru-RU" sz="12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пункте 1 части 2 настоящей статьи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2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исключением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субсидий государственным корпорациям, определенным решениями Правительства Российской Федерации, бюджетных инвестиций), а также авансовых платежей по контрактам (договорам), источником финансового обеспечения которых являются указанные субсидии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indent="36000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целевых средств, предоставляемых юридическим лицам на основании государственных контрактов, предметом которых является строительство (реконструкция) объектов государственной собственности Российской Федерации, включенных в федеральную адресную инвестиционную программу на 2019 год, а также контрактов (договоров), заключаемых в рамках их исполнения;</a:t>
            </a:r>
          </a:p>
          <a:p>
            <a:pPr indent="360000"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indent="360000"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средств, </a:t>
            </a:r>
            <a:r>
              <a:rPr lang="ru-RU" sz="12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получаемых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юридическими лицами </a:t>
            </a:r>
            <a:r>
              <a:rPr lang="ru-RU" sz="12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случаях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установленных Правительством Российской Федерации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50591" y="1340768"/>
            <a:ext cx="5660198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alt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</a:t>
            </a:r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05.12.2017 № 362-ФЗ </a:t>
            </a:r>
          </a:p>
          <a:p>
            <a:pPr lvl="0" algn="ctr"/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</a:t>
            </a:r>
            <a:r>
              <a:rPr lang="ru-RU" alt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федеральном бюджете на 2018 год и на плановый период 2019 и 2020 годов</a:t>
            </a:r>
            <a:r>
              <a:rPr lang="ru-RU" altLang="ru-RU" sz="1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lvl="0" algn="ctr"/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360000" algn="just" eaLnBrk="0" hangingPunct="0"/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5. Особенности использования средств, предоставляемых отдельным юридическим лицам и индивидуальным предпринимателям</a:t>
            </a:r>
          </a:p>
          <a:p>
            <a:pPr lvl="0" indent="360000" algn="just" eaLnBrk="0" hangingPunct="0"/>
            <a:r>
              <a:rPr lang="ru-RU" alt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altLang="ru-RU" sz="1200" b="1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9. Установить, что </a:t>
            </a:r>
            <a:r>
              <a:rPr lang="ru-RU" sz="1200" dirty="0">
                <a:solidFill>
                  <a:srgbClr val="92191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казначейском сопровождении целевых средств, предусмотренных частью 2 настоящей статьи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перечисление средств по оплате обязательств юридических лиц в пределах суммы, необходимой для оплаты фактически поставленных товаров, выполненных работ, оказанных услуг (далее - казначейское обеспечение обязательств), осуществляется в соответствии с настоящей частью в отношении:</a:t>
            </a:r>
          </a:p>
          <a:p>
            <a:pPr indent="360000" algn="just"/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целевых средств, предоставляемых юридическим лицам на основании государственных контрактов, предметом которых является строительство (реконструкция) объектов государственной собственности Российской Федерации, включенных в федеральную адресную инвестиционную программу на 2018 год, а также контрактов (договоров), заключаемых в рамках их исполнения;</a:t>
            </a:r>
          </a:p>
          <a:p>
            <a:pPr indent="360000" algn="just"/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1200" dirty="0" smtClean="0">
                <a:solidFill>
                  <a:srgbClr val="92191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целевых</a:t>
            </a:r>
            <a:r>
              <a:rPr lang="ru-RU" sz="1200" dirty="0">
                <a:solidFill>
                  <a:srgbClr val="92191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средств, предоставляемых юридическим лицам </a:t>
            </a:r>
            <a:r>
              <a:rPr lang="ru-RU" sz="1200" dirty="0">
                <a:solidFill>
                  <a:srgbClr val="92191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основании государственных контрактов</a:t>
            </a:r>
            <a:r>
              <a:rPr lang="ru-RU" sz="1200" dirty="0" smtClean="0">
                <a:solidFill>
                  <a:srgbClr val="92191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договоров (соглашений) о предоставлении субсидий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определенных решениями Правительства Российской Федерации, </a:t>
            </a:r>
            <a:r>
              <a:rPr lang="ru-RU" sz="1200" dirty="0" smtClean="0">
                <a:solidFill>
                  <a:srgbClr val="92191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контрактов (договоров), заключаемых в рамках их исполнения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6311230" y="1340768"/>
            <a:ext cx="0" cy="52629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8288" y="2420888"/>
            <a:ext cx="113998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2"/>
          <p:cNvSpPr txBox="1">
            <a:spLocks noChangeArrowheads="1"/>
          </p:cNvSpPr>
          <p:nvPr/>
        </p:nvSpPr>
        <p:spPr bwMode="auto">
          <a:xfrm>
            <a:off x="3862958" y="260648"/>
            <a:ext cx="7913664" cy="467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6800" tIns="38400" rIns="76800" bIns="3840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algn="ctr" eaLnBrk="0" hangingPunct="0">
              <a:lnSpc>
                <a:spcPct val="90000"/>
              </a:lnSpc>
              <a:buFont typeface="Arial" charset="0"/>
              <a:buNone/>
              <a:defRPr sz="1400" b="1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altLang="ru-RU" dirty="0"/>
              <a:t>ИЗМЕНЕНИЯ В ПОРЯДКЕ ПРЕДОСТАВЛЕНИЯ ИЗ ФЕДЕРАЛЬНОГО БЮДЖЕТА </a:t>
            </a:r>
            <a:r>
              <a:rPr lang="ru-RU" altLang="ru-RU" dirty="0" smtClean="0"/>
              <a:t>СУБСИДИЙ ЮРИДИЧЕСКИМ ЛИЦАМ В 2019 ГОДУ</a:t>
            </a:r>
            <a:endParaRPr lang="ru-RU" altLang="ru-RU" dirty="0"/>
          </a:p>
        </p:txBody>
      </p:sp>
      <p:sp>
        <p:nvSpPr>
          <p:cNvPr id="12" name="Номер слайда 4"/>
          <p:cNvSpPr txBox="1">
            <a:spLocks/>
          </p:cNvSpPr>
          <p:nvPr/>
        </p:nvSpPr>
        <p:spPr>
          <a:xfrm>
            <a:off x="11495806" y="6215162"/>
            <a:ext cx="4262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8B9E8D9A-9C98-4E9D-9D17-FA7D9733C07E}" type="slidenum">
              <a:rPr lang="ru-RU" smtClean="0">
                <a:latin typeface="Garamond" panose="02020404030301010803" pitchFamily="18" charset="0"/>
              </a:rPr>
              <a:pPr>
                <a:defRPr/>
              </a:pPr>
              <a:t>9</a:t>
            </a:fld>
            <a:endParaRPr lang="ru-RU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95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Прямоугольник 50"/>
          <p:cNvSpPr/>
          <p:nvPr/>
        </p:nvSpPr>
        <p:spPr>
          <a:xfrm>
            <a:off x="1849930" y="4437771"/>
            <a:ext cx="9717884" cy="1423336"/>
          </a:xfrm>
          <a:prstGeom prst="rect">
            <a:avLst/>
          </a:prstGeom>
          <a:solidFill>
            <a:schemeClr val="accent6">
              <a:lumMod val="20000"/>
              <a:lumOff val="80000"/>
              <a:alpha val="50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8348" tIns="39174" rIns="78348" bIns="39174" rtlCol="0" anchor="ctr"/>
          <a:lstStyle/>
          <a:p>
            <a:pPr algn="ctr"/>
            <a:endParaRPr lang="ru-RU" dirty="0"/>
          </a:p>
        </p:txBody>
      </p:sp>
      <p:sp>
        <p:nvSpPr>
          <p:cNvPr id="54" name="Полилиния 53"/>
          <p:cNvSpPr/>
          <p:nvPr/>
        </p:nvSpPr>
        <p:spPr>
          <a:xfrm>
            <a:off x="458810" y="4693770"/>
            <a:ext cx="126030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8705" tIns="8705" rIns="8705" bIns="8705" numCol="1" spcCol="1088" anchor="ctr" anchorCtr="0">
            <a:noAutofit/>
          </a:bodyPr>
          <a:lstStyle/>
          <a:p>
            <a:pPr algn="ctr" defTabSz="609375">
              <a:lnSpc>
                <a:spcPct val="90000"/>
              </a:lnSpc>
              <a:spcAft>
                <a:spcPts val="0"/>
              </a:spcAft>
            </a:pP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 КАЗНАЧЕЙСТВО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1792481" y="1857088"/>
            <a:ext cx="9745474" cy="1193998"/>
          </a:xfrm>
          <a:prstGeom prst="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8348" tIns="39174" rIns="78348" bIns="39174"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090813" y="4739733"/>
            <a:ext cx="1721559" cy="91839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8705" tIns="8705" rIns="8705" bIns="8705" numCol="1" spcCol="1088" anchor="ctr" anchorCtr="0">
            <a:noAutofit/>
          </a:bodyPr>
          <a:lstStyle/>
          <a:p>
            <a:pPr algn="ctr" defTabSz="609375">
              <a:lnSpc>
                <a:spcPct val="90000"/>
              </a:lnSpc>
              <a:spcAft>
                <a:spcPts val="0"/>
              </a:spcAft>
            </a:pP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 </a:t>
            </a:r>
            <a:r>
              <a:rPr lang="ru-RU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заказчика (ГРБС)</a:t>
            </a:r>
            <a:endParaRPr lang="ru-RU" sz="1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123957" y="4739733"/>
            <a:ext cx="1403295" cy="918393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8705" tIns="8705" rIns="8705" bIns="8705" numCol="1" spcCol="1088" anchor="ctr" anchorCtr="0">
            <a:noAutofit/>
          </a:bodyPr>
          <a:lstStyle/>
          <a:p>
            <a:pPr algn="ctr" defTabSz="609375">
              <a:lnSpc>
                <a:spcPct val="90000"/>
              </a:lnSpc>
              <a:spcAft>
                <a:spcPts val="0"/>
              </a:spcAft>
            </a:pPr>
            <a:r>
              <a:rPr lang="ru-RU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 головного исполнителя (получателя субсидии)</a:t>
            </a:r>
            <a:endParaRPr lang="ru-RU" sz="1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665844" y="4739730"/>
            <a:ext cx="1237674" cy="9183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8705" tIns="8705" rIns="8705" bIns="8705" numCol="1" spcCol="1088" anchor="ctr" anchorCtr="0">
            <a:noAutofit/>
          </a:bodyPr>
          <a:lstStyle/>
          <a:p>
            <a:pPr algn="ctr" defTabSz="609375">
              <a:lnSpc>
                <a:spcPct val="90000"/>
              </a:lnSpc>
              <a:spcAft>
                <a:spcPts val="0"/>
              </a:spcAft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 </a:t>
            </a:r>
          </a:p>
          <a:p>
            <a:pPr algn="ctr" defTabSz="609375">
              <a:lnSpc>
                <a:spcPct val="90000"/>
              </a:lnSpc>
              <a:spcAft>
                <a:spcPts val="0"/>
              </a:spcAft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Исполнителя (соисполнителя)</a:t>
            </a:r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3829063" y="2521032"/>
            <a:ext cx="1294894" cy="0"/>
          </a:xfrm>
          <a:prstGeom prst="straightConnector1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6527982" y="2512818"/>
            <a:ext cx="1137860" cy="0"/>
          </a:xfrm>
          <a:prstGeom prst="straightConnector1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endCxn id="8" idx="1"/>
          </p:cNvCxnSpPr>
          <p:nvPr/>
        </p:nvCxnSpPr>
        <p:spPr>
          <a:xfrm>
            <a:off x="3829063" y="5198930"/>
            <a:ext cx="1294894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8" idx="3"/>
            <a:endCxn id="11" idx="1"/>
          </p:cNvCxnSpPr>
          <p:nvPr/>
        </p:nvCxnSpPr>
        <p:spPr>
          <a:xfrm flipV="1">
            <a:off x="6527252" y="5198928"/>
            <a:ext cx="1138592" cy="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5999805" y="2957166"/>
            <a:ext cx="0" cy="178256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V="1">
            <a:off x="5765362" y="2932992"/>
            <a:ext cx="0" cy="180673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3507769" y="4788981"/>
            <a:ext cx="1810663" cy="409949"/>
          </a:xfrm>
          <a:prstGeom prst="rect">
            <a:avLst/>
          </a:prstGeom>
          <a:noFill/>
        </p:spPr>
        <p:txBody>
          <a:bodyPr wrap="square" lIns="76800" tIns="38400" rIns="76800" bIns="3840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КАЗНАЧЕЙСКОЕ ОБЕСПЕЧЕНИЕ ОБЯЗАТЕЛЬСТВ</a:t>
            </a:r>
            <a:endParaRPr lang="ru-RU" sz="9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190732" y="4678179"/>
            <a:ext cx="1810663" cy="520748"/>
          </a:xfrm>
          <a:prstGeom prst="rect">
            <a:avLst/>
          </a:prstGeom>
          <a:noFill/>
        </p:spPr>
        <p:txBody>
          <a:bodyPr wrap="square" lIns="76800" tIns="38400" rIns="76800" bIns="3840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КАЗНАЧЕЙСКОЕ ОБЕСПЕЧЕНИЕ </a:t>
            </a:r>
            <a:r>
              <a:rPr lang="ru-RU" sz="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 (ПЕРЕВЕДЕННОЕ)</a:t>
            </a:r>
            <a:endParaRPr lang="ru-RU" sz="9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82635" y="3402255"/>
            <a:ext cx="1909457" cy="520748"/>
          </a:xfrm>
          <a:prstGeom prst="rect">
            <a:avLst/>
          </a:prstGeom>
          <a:noFill/>
        </p:spPr>
        <p:txBody>
          <a:bodyPr wrap="square" lIns="76800" tIns="38400" rIns="76800" bIns="3840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ЗАЯВЛЕНИЕ НА ВЫДАЧУ КАЗНАЧЕЙСКОГО </a:t>
            </a:r>
            <a:r>
              <a:rPr lang="ru-RU" sz="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ОБЯЗАТЕЛЬСТВ</a:t>
            </a:r>
            <a:endParaRPr lang="ru-RU" sz="9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989918" y="3402255"/>
            <a:ext cx="1709185" cy="631548"/>
          </a:xfrm>
          <a:prstGeom prst="rect">
            <a:avLst/>
          </a:prstGeom>
          <a:noFill/>
        </p:spPr>
        <p:txBody>
          <a:bodyPr wrap="square" lIns="76800" tIns="38400" rIns="76800" bIns="3840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ИНФОРМАЦИЯ О ПРЕДОСТАВЛЕНИИ КАЗНАЧЕЙСКОГО ОБЕСПЕЧЕНИЯ ОБЯЗАТЕЛЬСТВ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066573" y="3402255"/>
            <a:ext cx="1696574" cy="631548"/>
          </a:xfrm>
          <a:prstGeom prst="rect">
            <a:avLst/>
          </a:prstGeom>
          <a:noFill/>
        </p:spPr>
        <p:txBody>
          <a:bodyPr wrap="square" lIns="76800" tIns="38400" rIns="76800" bIns="38400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ЗАЯВЛЕНИЕ НА ПЕРЕВОД КАЗНАЧЕЙСКОГО ОБЕСПЕЧЕНИЯ ОБЯЗАТЕЛЬСТВ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282597" y="3346855"/>
            <a:ext cx="1671444" cy="742347"/>
          </a:xfrm>
          <a:prstGeom prst="rect">
            <a:avLst/>
          </a:prstGeom>
          <a:noFill/>
        </p:spPr>
        <p:txBody>
          <a:bodyPr wrap="square" lIns="76800" tIns="38400" rIns="76800" bIns="38400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ИНФОРМАЦИЯ О ПРЕДОСТАВЛЕНИИ КАЗНАЧЕЙСКОГО ОБЕСПЕЧЕНИЯ </a:t>
            </a:r>
            <a:r>
              <a:rPr lang="ru-RU" sz="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 (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ПЕРЕВЕДЕННОГО)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10041378" y="2130048"/>
            <a:ext cx="1266687" cy="76335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8705" tIns="8705" rIns="8705" bIns="8705" numCol="1" spcCol="1088" anchor="ctr" anchorCtr="0">
            <a:noAutofit/>
          </a:bodyPr>
          <a:lstStyle/>
          <a:p>
            <a:pPr algn="ctr" defTabSz="609375">
              <a:lnSpc>
                <a:spcPct val="90000"/>
              </a:lnSpc>
              <a:spcAft>
                <a:spcPts val="0"/>
              </a:spcAft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Поставщик</a:t>
            </a:r>
          </a:p>
        </p:txBody>
      </p:sp>
      <p:cxnSp>
        <p:nvCxnSpPr>
          <p:cNvPr id="31" name="Прямая со стрелкой 30"/>
          <p:cNvCxnSpPr>
            <a:stCxn id="11" idx="0"/>
          </p:cNvCxnSpPr>
          <p:nvPr/>
        </p:nvCxnSpPr>
        <p:spPr>
          <a:xfrm flipV="1">
            <a:off x="8284681" y="2908816"/>
            <a:ext cx="0" cy="183091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endCxn id="6" idx="0"/>
          </p:cNvCxnSpPr>
          <p:nvPr/>
        </p:nvCxnSpPr>
        <p:spPr>
          <a:xfrm>
            <a:off x="2951593" y="2893404"/>
            <a:ext cx="0" cy="184632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олилиния 32"/>
          <p:cNvSpPr/>
          <p:nvPr/>
        </p:nvSpPr>
        <p:spPr>
          <a:xfrm>
            <a:off x="2090813" y="2130047"/>
            <a:ext cx="1721559" cy="76335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8533" tIns="8533" rIns="8533" bIns="8533" numCol="1" spcCol="1067" anchor="ctr" anchorCtr="0">
            <a:noAutofit/>
          </a:bodyPr>
          <a:lstStyle/>
          <a:p>
            <a:pPr algn="ctr" defTabSz="597336">
              <a:lnSpc>
                <a:spcPct val="90000"/>
              </a:lnSpc>
              <a:spcAft>
                <a:spcPts val="0"/>
              </a:spcAft>
            </a:pPr>
            <a:r>
              <a:rPr lang="ru-RU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заказчик </a:t>
            </a:r>
            <a:r>
              <a:rPr lang="ru-RU" sz="11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(ГРБС) </a:t>
            </a:r>
            <a:endParaRPr lang="ru-RU" sz="11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5123957" y="2130048"/>
            <a:ext cx="1403295" cy="76335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8533" tIns="8533" rIns="8533" bIns="8533" numCol="1" spcCol="1067" anchor="ctr" anchorCtr="0">
            <a:noAutofit/>
          </a:bodyPr>
          <a:lstStyle/>
          <a:p>
            <a:pPr algn="ctr" defTabSz="597336">
              <a:lnSpc>
                <a:spcPct val="90000"/>
              </a:lnSpc>
              <a:spcAft>
                <a:spcPts val="0"/>
              </a:spcAft>
            </a:pPr>
            <a:r>
              <a:rPr lang="ru-RU" sz="11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Головной исполнитель (получатель </a:t>
            </a:r>
          </a:p>
          <a:p>
            <a:pPr algn="ctr" defTabSz="597336">
              <a:lnSpc>
                <a:spcPct val="90000"/>
              </a:lnSpc>
              <a:spcAft>
                <a:spcPts val="0"/>
              </a:spcAft>
            </a:pPr>
            <a:r>
              <a:rPr lang="ru-RU" sz="11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субсидии)</a:t>
            </a:r>
            <a:endParaRPr lang="ru-RU" sz="11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829063" y="2204865"/>
            <a:ext cx="1294894" cy="3161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8348" tIns="39174" rIns="78348" bIns="39174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ГОС. КОНТРАКТ (СОГЛАШЕНИЕ)</a:t>
            </a:r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437471" y="2130047"/>
            <a:ext cx="1284518" cy="391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8348" tIns="39174" rIns="78348" bIns="39174" rtlCol="0" anchor="ctr"/>
          <a:lstStyle/>
          <a:p>
            <a:pPr algn="ctr"/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 (КОНТРАКТ)</a:t>
            </a:r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665843" y="2132233"/>
            <a:ext cx="1237674" cy="76117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8705" tIns="8705" rIns="8705" bIns="8705" numCol="1" spcCol="1088" anchor="ctr" anchorCtr="0">
            <a:noAutofit/>
          </a:bodyPr>
          <a:lstStyle/>
          <a:p>
            <a:pPr algn="ctr" defTabSz="609375">
              <a:lnSpc>
                <a:spcPct val="90000"/>
              </a:lnSpc>
              <a:spcAft>
                <a:spcPts val="0"/>
              </a:spcAft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 (соисполнитель)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8870314" y="2139678"/>
            <a:ext cx="1229399" cy="390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8348" tIns="39174" rIns="78348" bIns="39174" rtlCol="0" anchor="ctr"/>
          <a:lstStyle/>
          <a:p>
            <a:pPr algn="ctr"/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КОНТРАКТ (ДОГОВОР</a:t>
            </a:r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>
            <a:off x="532743" y="3107620"/>
            <a:ext cx="11035071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565332" y="4377921"/>
            <a:ext cx="11002482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8903518" y="2529893"/>
            <a:ext cx="1137860" cy="0"/>
          </a:xfrm>
          <a:prstGeom prst="straightConnector1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олилиния 37"/>
          <p:cNvSpPr/>
          <p:nvPr/>
        </p:nvSpPr>
        <p:spPr>
          <a:xfrm>
            <a:off x="335372" y="1916832"/>
            <a:ext cx="1457110" cy="99543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8705" tIns="8705" rIns="8705" bIns="8705" numCol="1" spcCol="1088" anchor="ctr" anchorCtr="0">
            <a:noAutofit/>
          </a:bodyPr>
          <a:lstStyle/>
          <a:p>
            <a:pPr algn="ctr" defTabSz="609375">
              <a:lnSpc>
                <a:spcPct val="90000"/>
              </a:lnSpc>
              <a:spcAft>
                <a:spcPts val="0"/>
              </a:spcAft>
            </a:pP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ЗАКАЗЧИК (ГРБС), ГОЛОВНОЙ ИСПОЛНИТЕЛЬ (ПОЛУЧАТЕЛЬ СУБСИДИИ) </a:t>
            </a: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КООПЕРАЦИЯ ИСПОЛНИТЕЛЕЙ</a:t>
            </a:r>
          </a:p>
          <a:p>
            <a:pPr algn="ctr" defTabSz="609375">
              <a:lnSpc>
                <a:spcPct val="90000"/>
              </a:lnSpc>
              <a:spcAft>
                <a:spcPts val="0"/>
              </a:spcAft>
            </a:pP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(СОИСПОЛНИТЕЛЕЙ)</a:t>
            </a:r>
          </a:p>
        </p:txBody>
      </p:sp>
      <p:sp>
        <p:nvSpPr>
          <p:cNvPr id="44" name="Номер слайда 4"/>
          <p:cNvSpPr txBox="1">
            <a:spLocks/>
          </p:cNvSpPr>
          <p:nvPr/>
        </p:nvSpPr>
        <p:spPr>
          <a:xfrm>
            <a:off x="11537955" y="6232227"/>
            <a:ext cx="384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8B9E8D9A-9C98-4E9D-9D17-FA7D9733C07E}" type="slidenum">
              <a:rPr lang="ru-RU" smtClean="0">
                <a:latin typeface="Garamond" panose="02020404030301010803" pitchFamily="18" charset="0"/>
              </a:rPr>
              <a:pPr>
                <a:defRPr/>
              </a:pPr>
              <a:t>10</a:t>
            </a:fld>
            <a:endParaRPr lang="ru-RU" dirty="0">
              <a:latin typeface="Garamond" panose="02020404030301010803" pitchFamily="18" charset="0"/>
            </a:endParaRPr>
          </a:p>
        </p:txBody>
      </p:sp>
      <p:sp>
        <p:nvSpPr>
          <p:cNvPr id="46" name="TextBox 2"/>
          <p:cNvSpPr txBox="1">
            <a:spLocks noChangeArrowheads="1"/>
          </p:cNvSpPr>
          <p:nvPr/>
        </p:nvSpPr>
        <p:spPr bwMode="auto">
          <a:xfrm>
            <a:off x="3934965" y="188640"/>
            <a:ext cx="8119204" cy="723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800" tIns="38400" rIns="76800" bIns="38400">
            <a:spAutoFit/>
          </a:bodyPr>
          <a:lstStyle>
            <a:defPPr>
              <a:defRPr lang="ru-RU"/>
            </a:defPPr>
            <a:lvl1pPr algn="ctr" eaLnBrk="0" hangingPunct="0">
              <a:buFont typeface="Arial" charset="0"/>
              <a:buNone/>
              <a:defRPr sz="1400" b="1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9pPr>
          </a:lstStyle>
          <a:p>
            <a:r>
              <a:rPr lang="ru-RU" altLang="ru-RU" dirty="0"/>
              <a:t>ПРЕДОСТАВЛЕНИЕ КАЗНАЧЕЙСКОГО ОБЕСПЕЧЕНИЯ ОБЯЗАТЕЛЬСТВ</a:t>
            </a:r>
          </a:p>
          <a:p>
            <a:r>
              <a:rPr lang="ru-RU" altLang="ru-RU" dirty="0"/>
              <a:t>ПРИ КАЗНАЧЕЙСКОМ СОПРОВОЖДЕНИИ </a:t>
            </a:r>
          </a:p>
          <a:p>
            <a:r>
              <a:rPr lang="ru-RU" altLang="ru-RU" dirty="0"/>
              <a:t>ЦЕЛЕВЫХ </a:t>
            </a:r>
            <a:r>
              <a:rPr lang="ru-RU" altLang="ru-RU" dirty="0" smtClean="0"/>
              <a:t>СРЕДСТВ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87251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063"/>
          <a:stretch/>
        </p:blipFill>
        <p:spPr>
          <a:xfrm>
            <a:off x="3232919" y="758634"/>
            <a:ext cx="5610275" cy="5685128"/>
          </a:xfrm>
          <a:prstGeom prst="rect">
            <a:avLst/>
          </a:prstGeom>
        </p:spPr>
      </p:pic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4005300" y="84983"/>
            <a:ext cx="6080097" cy="50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800" tIns="38400" rIns="76800" bIns="38400">
            <a:spAutoFit/>
          </a:bodyPr>
          <a:lstStyle>
            <a:defPPr>
              <a:defRPr lang="ru-RU"/>
            </a:defPPr>
            <a:lvl1pPr algn="ctr" eaLnBrk="0" hangingPunct="0">
              <a:buFont typeface="Arial" charset="0"/>
              <a:buNone/>
              <a:defRPr sz="1400" b="1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9pPr>
          </a:lstStyle>
          <a:p>
            <a:r>
              <a:rPr lang="ru-RU" altLang="ru-RU" dirty="0"/>
              <a:t>ЗАЯВЛЕНИЕ НА ВЫДАЧУ </a:t>
            </a:r>
          </a:p>
          <a:p>
            <a:r>
              <a:rPr lang="ru-RU" altLang="ru-RU" dirty="0"/>
              <a:t>КАЗНАЧЕЙСКОГО ОБЕСПЕЧЕНИЯ ОБЯЗАТЕЛЬСТВ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627671" y="5465116"/>
            <a:ext cx="835356" cy="700188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627671" y="4581129"/>
            <a:ext cx="835356" cy="72007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9027215" y="2045256"/>
            <a:ext cx="2736304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При </a:t>
            </a:r>
            <a:r>
              <a:rPr lang="ru-RU" sz="1200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казначейском сопровождении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 – </a:t>
            </a:r>
            <a:r>
              <a:rPr lang="ru-RU" sz="1200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заполняется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При предоставлении автономным (бюджетным) учреждениям </a:t>
            </a:r>
            <a:r>
              <a:rPr lang="ru-RU" sz="1200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целевых субсидий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200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субсидии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(Приложение № 2 к приказу Минфина России от 13.12.2017 № 226н);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При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предоставлении </a:t>
            </a:r>
            <a:r>
              <a:rPr lang="ru-RU" sz="12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целевых </a:t>
            </a:r>
            <a:r>
              <a:rPr lang="ru-RU" sz="1200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МБТ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200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цели </a:t>
            </a:r>
            <a:endParaRPr lang="ru-RU" sz="1200" dirty="0">
              <a:solidFill>
                <a:srgbClr val="002A7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039096" y="4091504"/>
            <a:ext cx="2736304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При </a:t>
            </a:r>
            <a:r>
              <a:rPr lang="ru-RU" sz="1200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казначейском сопровождении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 – </a:t>
            </a:r>
            <a:r>
              <a:rPr lang="ru-RU" sz="1200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Код источника </a:t>
            </a:r>
            <a:r>
              <a:rPr lang="ru-RU" sz="1200" dirty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поступлений целевых </a:t>
            </a:r>
            <a:r>
              <a:rPr lang="ru-RU" sz="1200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 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№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приказу Минфина России от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11.12.2018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259н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предоставлении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автономным (бюджетным) учреждениям </a:t>
            </a:r>
            <a:r>
              <a:rPr lang="ru-RU" sz="1200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целевых субсидий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200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Аналитический </a:t>
            </a:r>
            <a:r>
              <a:rPr lang="ru-RU" sz="1200" dirty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</a:t>
            </a:r>
            <a:r>
              <a:rPr lang="ru-RU" sz="1200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поступлений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При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предоставлении </a:t>
            </a:r>
            <a:r>
              <a:rPr lang="ru-RU" sz="12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целевых МБТ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200" dirty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</a:t>
            </a:r>
            <a:r>
              <a:rPr lang="ru-RU" sz="1200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классификации доходов бюджетов</a:t>
            </a:r>
            <a:endParaRPr lang="ru-RU" sz="1200" dirty="0">
              <a:solidFill>
                <a:srgbClr val="002A7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 стрелкой 10"/>
          <p:cNvCxnSpPr>
            <a:stCxn id="8" idx="1"/>
            <a:endCxn id="7" idx="3"/>
          </p:cNvCxnSpPr>
          <p:nvPr/>
        </p:nvCxnSpPr>
        <p:spPr>
          <a:xfrm flipH="1">
            <a:off x="7463027" y="2922419"/>
            <a:ext cx="1564188" cy="2018750"/>
          </a:xfrm>
          <a:prstGeom prst="straightConnector1">
            <a:avLst/>
          </a:prstGeom>
          <a:ln w="952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9" idx="1"/>
            <a:endCxn id="6" idx="3"/>
          </p:cNvCxnSpPr>
          <p:nvPr/>
        </p:nvCxnSpPr>
        <p:spPr>
          <a:xfrm flipH="1">
            <a:off x="7463027" y="5153333"/>
            <a:ext cx="1576069" cy="661877"/>
          </a:xfrm>
          <a:prstGeom prst="straightConnector1">
            <a:avLst/>
          </a:prstGeom>
          <a:ln w="952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Номер слайда 4"/>
          <p:cNvSpPr txBox="1">
            <a:spLocks/>
          </p:cNvSpPr>
          <p:nvPr/>
        </p:nvSpPr>
        <p:spPr>
          <a:xfrm>
            <a:off x="11567814" y="6215162"/>
            <a:ext cx="3542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8B9E8D9A-9C98-4E9D-9D17-FA7D9733C07E}" type="slidenum">
              <a:rPr lang="ru-RU" smtClean="0">
                <a:latin typeface="Garamond" panose="02020404030301010803" pitchFamily="18" charset="0"/>
              </a:rPr>
              <a:pPr>
                <a:defRPr/>
              </a:pPr>
              <a:t>11</a:t>
            </a:fld>
            <a:endParaRPr lang="ru-RU" dirty="0">
              <a:latin typeface="Garamond" panose="02020404030301010803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015086" y="4581129"/>
            <a:ext cx="720080" cy="1584176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766614" y="4830497"/>
            <a:ext cx="216024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 к заполнению</a:t>
            </a:r>
            <a:endParaRPr lang="ru-RU" sz="12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Прямая со стрелкой 24"/>
          <p:cNvCxnSpPr>
            <a:stCxn id="24" idx="2"/>
          </p:cNvCxnSpPr>
          <p:nvPr/>
        </p:nvCxnSpPr>
        <p:spPr>
          <a:xfrm>
            <a:off x="1846734" y="5107496"/>
            <a:ext cx="3168352" cy="304720"/>
          </a:xfrm>
          <a:prstGeom prst="straightConnector1">
            <a:avLst/>
          </a:prstGeom>
          <a:ln w="952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>
          <a:xfrm>
            <a:off x="5735166" y="2924944"/>
            <a:ext cx="1785011" cy="432048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694606" y="2058855"/>
            <a:ext cx="2232248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</a:t>
            </a:r>
            <a:r>
              <a:rPr lang="ru-RU" sz="1200" dirty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200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позже </a:t>
            </a:r>
            <a:r>
              <a:rPr lang="ru-RU" sz="1200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даты окончания расчетов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государственному контракту (соглашению)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7" name="Прямая со стрелкой 36"/>
          <p:cNvCxnSpPr>
            <a:endCxn id="35" idx="1"/>
          </p:cNvCxnSpPr>
          <p:nvPr/>
        </p:nvCxnSpPr>
        <p:spPr>
          <a:xfrm>
            <a:off x="1774726" y="2876253"/>
            <a:ext cx="3960440" cy="264715"/>
          </a:xfrm>
          <a:prstGeom prst="straightConnector1">
            <a:avLst/>
          </a:prstGeom>
          <a:ln w="952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9027215" y="2132856"/>
            <a:ext cx="0" cy="158417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9027215" y="4091504"/>
            <a:ext cx="0" cy="212365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766614" y="2876253"/>
            <a:ext cx="2016224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841546" y="5107496"/>
            <a:ext cx="2016224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981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2"/>
          <a:stretch/>
        </p:blipFill>
        <p:spPr bwMode="auto">
          <a:xfrm>
            <a:off x="4255343" y="686625"/>
            <a:ext cx="5525515" cy="5632853"/>
          </a:xfrm>
          <a:prstGeom prst="rect">
            <a:avLst/>
          </a:prstGeom>
          <a:noFill/>
          <a:ln>
            <a:noFill/>
          </a:ln>
          <a:effectLst>
            <a:outerShdw sx="1000" sy="1000" algn="ctr" rotWithShape="0">
              <a:srgbClr val="000000">
                <a:alpha val="0"/>
              </a:srgbClr>
            </a:outerShdw>
          </a:effectLst>
        </p:spPr>
      </p:pic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4101775" y="116632"/>
            <a:ext cx="5832649" cy="292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800" tIns="38400" rIns="76800" bIns="38400">
            <a:spAutoFit/>
          </a:bodyPr>
          <a:lstStyle>
            <a:defPPr>
              <a:defRPr lang="ru-RU"/>
            </a:defPPr>
            <a:lvl1pPr algn="ctr" eaLnBrk="0" hangingPunct="0">
              <a:buFont typeface="Arial" charset="0"/>
              <a:buNone/>
              <a:defRPr sz="1400" b="1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9pPr>
          </a:lstStyle>
          <a:p>
            <a:r>
              <a:rPr lang="ru-RU" altLang="ru-RU" dirty="0"/>
              <a:t>КАЗНАЧЕЙСКОЕ ОБЕСПЕЧЕНИЕ ОБЯЗАТЕЛЬСТВ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952084" y="5164079"/>
            <a:ext cx="2743522" cy="208806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952084" y="3510827"/>
            <a:ext cx="2743522" cy="191641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Номер слайда 4"/>
          <p:cNvSpPr txBox="1">
            <a:spLocks/>
          </p:cNvSpPr>
          <p:nvPr/>
        </p:nvSpPr>
        <p:spPr>
          <a:xfrm>
            <a:off x="11567814" y="6215162"/>
            <a:ext cx="3542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8B9E8D9A-9C98-4E9D-9D17-FA7D9733C07E}" type="slidenum">
              <a:rPr lang="ru-RU" smtClean="0">
                <a:latin typeface="Garamond" panose="02020404030301010803" pitchFamily="18" charset="0"/>
              </a:rPr>
              <a:pPr>
                <a:defRPr/>
              </a:pPr>
              <a:t>12</a:t>
            </a:fld>
            <a:endParaRPr lang="ru-RU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13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5" t="1021" b="17781"/>
          <a:stretch/>
        </p:blipFill>
        <p:spPr>
          <a:xfrm>
            <a:off x="3862957" y="551934"/>
            <a:ext cx="5649467" cy="5712163"/>
          </a:xfrm>
          <a:prstGeom prst="rect">
            <a:avLst/>
          </a:prstGeom>
        </p:spPr>
      </p:pic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3807487" y="116631"/>
            <a:ext cx="5760640" cy="292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800" tIns="38400" rIns="76800" bIns="38400">
            <a:spAutoFit/>
          </a:bodyPr>
          <a:lstStyle>
            <a:defPPr>
              <a:defRPr lang="ru-RU"/>
            </a:defPPr>
            <a:lvl1pPr algn="ctr" eaLnBrk="0" hangingPunct="0">
              <a:buFont typeface="Arial" charset="0"/>
              <a:buNone/>
              <a:defRPr sz="1400" b="1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9pPr>
          </a:lstStyle>
          <a:p>
            <a:r>
              <a:rPr lang="ru-RU" altLang="ru-RU" dirty="0"/>
              <a:t>СВЕДЕНИЯ О ДЕНЕЖНОМ ОБЯЗАТЕЛЬСТВЕ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11031" y="3688050"/>
            <a:ext cx="3168351" cy="575406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Номер слайда 4"/>
          <p:cNvSpPr txBox="1">
            <a:spLocks/>
          </p:cNvSpPr>
          <p:nvPr/>
        </p:nvSpPr>
        <p:spPr>
          <a:xfrm>
            <a:off x="11567814" y="6215162"/>
            <a:ext cx="3542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8B9E8D9A-9C98-4E9D-9D17-FA7D9733C07E}" type="slidenum">
              <a:rPr lang="ru-RU" smtClean="0">
                <a:latin typeface="Garamond" panose="02020404030301010803" pitchFamily="18" charset="0"/>
              </a:rPr>
              <a:pPr>
                <a:defRPr/>
              </a:pPr>
              <a:t>13</a:t>
            </a:fld>
            <a:endParaRPr lang="ru-RU" dirty="0">
              <a:latin typeface="Garamond" panose="02020404030301010803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8622" y="2492896"/>
            <a:ext cx="295232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соответственно </a:t>
            </a:r>
          </a:p>
          <a:p>
            <a:pPr algn="ctr"/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«Номер», «Дата», «Сумма» </a:t>
            </a:r>
          </a:p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Казначейского обеспечения обязательств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 стрелкой 12"/>
          <p:cNvCxnSpPr>
            <a:stCxn id="12" idx="2"/>
            <a:endCxn id="6" idx="0"/>
          </p:cNvCxnSpPr>
          <p:nvPr/>
        </p:nvCxnSpPr>
        <p:spPr>
          <a:xfrm>
            <a:off x="2314786" y="3139227"/>
            <a:ext cx="3780421" cy="548823"/>
          </a:xfrm>
          <a:prstGeom prst="straightConnector1">
            <a:avLst/>
          </a:prstGeom>
          <a:ln w="952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7720573" y="3688050"/>
            <a:ext cx="1833042" cy="575406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9799147" y="4387993"/>
            <a:ext cx="2135463" cy="97719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</a:t>
            </a:r>
            <a:r>
              <a:rPr lang="ru-RU" sz="1150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государственного контракта (цель </a:t>
            </a:r>
            <a:r>
              <a:rPr lang="ru-RU" sz="1150" dirty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предоставления </a:t>
            </a:r>
            <a:r>
              <a:rPr lang="ru-RU" sz="1150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субсидии) </a:t>
            </a:r>
            <a:r>
              <a:rPr lang="ru-RU" sz="11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</a:t>
            </a:r>
            <a:r>
              <a:rPr lang="ru-RU" sz="1150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Казначейского обеспечения обязательств </a:t>
            </a:r>
            <a:endParaRPr lang="ru-RU" sz="1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Прямая со стрелкой 20"/>
          <p:cNvCxnSpPr>
            <a:stCxn id="20" idx="0"/>
            <a:endCxn id="19" idx="3"/>
          </p:cNvCxnSpPr>
          <p:nvPr/>
        </p:nvCxnSpPr>
        <p:spPr>
          <a:xfrm flipH="1" flipV="1">
            <a:off x="9553615" y="3975753"/>
            <a:ext cx="1313264" cy="412240"/>
          </a:xfrm>
          <a:prstGeom prst="straightConnector1">
            <a:avLst/>
          </a:prstGeom>
          <a:ln w="952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838622" y="3139227"/>
            <a:ext cx="2952328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9767614" y="4387993"/>
            <a:ext cx="2016224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988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33"/>
          <a:stretch/>
        </p:blipFill>
        <p:spPr>
          <a:xfrm>
            <a:off x="3175620" y="766956"/>
            <a:ext cx="5727898" cy="5695919"/>
          </a:xfrm>
          <a:prstGeom prst="rect">
            <a:avLst/>
          </a:prstGeom>
        </p:spPr>
      </p:pic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3704672" y="116631"/>
            <a:ext cx="6667801" cy="50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800" tIns="38400" rIns="76800" bIns="38400">
            <a:spAutoFit/>
          </a:bodyPr>
          <a:lstStyle>
            <a:defPPr>
              <a:defRPr lang="ru-RU"/>
            </a:defPPr>
            <a:lvl1pPr algn="ctr" eaLnBrk="0" hangingPunct="0">
              <a:buFont typeface="Arial" charset="0"/>
              <a:buNone/>
              <a:defRPr sz="1400" b="1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9pPr>
          </a:lstStyle>
          <a:p>
            <a:r>
              <a:rPr lang="ru-RU" altLang="ru-RU" dirty="0"/>
              <a:t>ЗАЯВЛЕНИЕ НА ПЕРЕВОД </a:t>
            </a:r>
          </a:p>
          <a:p>
            <a:r>
              <a:rPr lang="ru-RU" altLang="ru-RU" dirty="0"/>
              <a:t>КАЗНАЧЕЙСКОГО ОБЕСПЕЧЕНИЯ ОБЯЗАТЕЛЬСТВ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599262" y="5465116"/>
            <a:ext cx="920915" cy="700188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614120" y="4659129"/>
            <a:ext cx="848907" cy="667363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9027214" y="1470065"/>
            <a:ext cx="2972648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При </a:t>
            </a:r>
            <a:r>
              <a:rPr lang="ru-RU" sz="1200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казначейском сопровождении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 – </a:t>
            </a:r>
            <a:r>
              <a:rPr lang="ru-RU" sz="1200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Детализированный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направления расходования целевых средств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№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приказу Минфина России от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11.12.2018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259н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При предоставлении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автономным (бюджетным) учреждениям </a:t>
            </a:r>
            <a:r>
              <a:rPr lang="ru-RU" sz="1200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целевых субсидий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200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субсидии/ </a:t>
            </a:r>
          </a:p>
          <a:p>
            <a:r>
              <a:rPr lang="ru-RU" sz="1200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Аналитический </a:t>
            </a:r>
            <a:r>
              <a:rPr lang="ru-RU" sz="1200" dirty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</a:t>
            </a:r>
            <a:r>
              <a:rPr lang="ru-RU" sz="1200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выплат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При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предоставлении </a:t>
            </a:r>
            <a:r>
              <a:rPr lang="ru-RU" sz="12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целевых </a:t>
            </a:r>
            <a:r>
              <a:rPr lang="ru-RU" sz="1200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МБТ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200" dirty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Детализированный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направления расходования целевых средств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027215" y="4200940"/>
            <a:ext cx="273630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При </a:t>
            </a:r>
            <a:r>
              <a:rPr lang="ru-RU" sz="1200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казначейском сопровождении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 – </a:t>
            </a:r>
            <a:r>
              <a:rPr lang="ru-RU" sz="1200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Код источника </a:t>
            </a:r>
            <a:r>
              <a:rPr lang="ru-RU" sz="1200" dirty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поступлений целевых </a:t>
            </a:r>
            <a:r>
              <a:rPr lang="ru-RU" sz="1200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предоставлении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автономным (бюджетным) учреждениям </a:t>
            </a:r>
            <a:r>
              <a:rPr lang="ru-RU" sz="1200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целевых субсидий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200" dirty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источника поступлений целевых </a:t>
            </a:r>
            <a:r>
              <a:rPr lang="ru-RU" sz="1200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При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предоставлении </a:t>
            </a:r>
            <a:r>
              <a:rPr lang="ru-RU" sz="12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целевых МБТ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200" dirty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источника поступлений целевых </a:t>
            </a:r>
            <a:r>
              <a:rPr lang="ru-RU" sz="1200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 стрелкой 10"/>
          <p:cNvCxnSpPr>
            <a:stCxn id="8" idx="1"/>
            <a:endCxn id="7" idx="3"/>
          </p:cNvCxnSpPr>
          <p:nvPr/>
        </p:nvCxnSpPr>
        <p:spPr>
          <a:xfrm flipH="1">
            <a:off x="7463027" y="2624227"/>
            <a:ext cx="1564187" cy="2368584"/>
          </a:xfrm>
          <a:prstGeom prst="straightConnector1">
            <a:avLst/>
          </a:prstGeom>
          <a:ln w="952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9" idx="1"/>
            <a:endCxn id="6" idx="3"/>
          </p:cNvCxnSpPr>
          <p:nvPr/>
        </p:nvCxnSpPr>
        <p:spPr>
          <a:xfrm flipH="1">
            <a:off x="7520177" y="5170436"/>
            <a:ext cx="1507038" cy="644774"/>
          </a:xfrm>
          <a:prstGeom prst="straightConnector1">
            <a:avLst/>
          </a:prstGeom>
          <a:ln w="952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Номер слайда 4"/>
          <p:cNvSpPr txBox="1">
            <a:spLocks/>
          </p:cNvSpPr>
          <p:nvPr/>
        </p:nvSpPr>
        <p:spPr>
          <a:xfrm>
            <a:off x="11495806" y="6215162"/>
            <a:ext cx="4262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8B9E8D9A-9C98-4E9D-9D17-FA7D9733C07E}" type="slidenum">
              <a:rPr lang="ru-RU" smtClean="0">
                <a:latin typeface="Garamond" panose="02020404030301010803" pitchFamily="18" charset="0"/>
              </a:rPr>
              <a:pPr>
                <a:defRPr/>
              </a:pPr>
              <a:t>14</a:t>
            </a:fld>
            <a:endParaRPr lang="ru-RU" dirty="0">
              <a:latin typeface="Garamond" panose="02020404030301010803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982134" y="4659129"/>
            <a:ext cx="720080" cy="15061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910630" y="4611503"/>
            <a:ext cx="201622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 к заполнению</a:t>
            </a:r>
            <a:endParaRPr lang="ru-RU" sz="12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 стрелкой 19"/>
          <p:cNvCxnSpPr>
            <a:stCxn id="19" idx="2"/>
            <a:endCxn id="18" idx="1"/>
          </p:cNvCxnSpPr>
          <p:nvPr/>
        </p:nvCxnSpPr>
        <p:spPr>
          <a:xfrm>
            <a:off x="1918742" y="4888502"/>
            <a:ext cx="3063392" cy="523715"/>
          </a:xfrm>
          <a:prstGeom prst="straightConnector1">
            <a:avLst/>
          </a:prstGeom>
          <a:ln w="952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910630" y="1824002"/>
            <a:ext cx="201622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</a:t>
            </a:r>
            <a:r>
              <a:rPr lang="ru-RU" sz="1200" dirty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200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позже </a:t>
            </a:r>
            <a:r>
              <a:rPr lang="ru-RU" sz="1200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даты окончания расчетов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контракту/договору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735166" y="2883754"/>
            <a:ext cx="1785011" cy="432048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" name="Прямая со стрелкой 22"/>
          <p:cNvCxnSpPr>
            <a:stCxn id="21" idx="2"/>
            <a:endCxn id="22" idx="1"/>
          </p:cNvCxnSpPr>
          <p:nvPr/>
        </p:nvCxnSpPr>
        <p:spPr>
          <a:xfrm>
            <a:off x="1918742" y="2470333"/>
            <a:ext cx="3816424" cy="629445"/>
          </a:xfrm>
          <a:prstGeom prst="straightConnector1">
            <a:avLst/>
          </a:prstGeom>
          <a:ln w="952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9027215" y="1470065"/>
            <a:ext cx="0" cy="230832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9027215" y="4108607"/>
            <a:ext cx="0" cy="212365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910630" y="2470333"/>
            <a:ext cx="2016224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910630" y="4888502"/>
            <a:ext cx="2016224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39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890" y="678180"/>
            <a:ext cx="6290188" cy="5501640"/>
          </a:xfrm>
          <a:prstGeom prst="rect">
            <a:avLst/>
          </a:prstGeom>
        </p:spPr>
      </p:pic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4006975" y="108187"/>
            <a:ext cx="5832648" cy="50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800" tIns="38400" rIns="76800" bIns="38400">
            <a:spAutoFit/>
          </a:bodyPr>
          <a:lstStyle>
            <a:defPPr>
              <a:defRPr lang="ru-RU"/>
            </a:defPPr>
            <a:lvl1pPr algn="ctr" eaLnBrk="0" hangingPunct="0">
              <a:buFont typeface="Arial" charset="0"/>
              <a:buNone/>
              <a:defRPr sz="1400" b="1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9pPr>
          </a:lstStyle>
          <a:p>
            <a:r>
              <a:rPr lang="ru-RU" altLang="ru-RU" dirty="0"/>
              <a:t>ЗАЯВЛЕНИЕ НА ИЗМЕНЕНИЕ</a:t>
            </a:r>
          </a:p>
          <a:p>
            <a:r>
              <a:rPr lang="ru-RU" altLang="ru-RU" dirty="0"/>
              <a:t>КАЗНАЧЕЙСКОГО ОБЕСПЕЧЕНИЯ ОБЯЗАТЕЛЬСТВ </a:t>
            </a:r>
          </a:p>
        </p:txBody>
      </p:sp>
      <p:sp>
        <p:nvSpPr>
          <p:cNvPr id="16" name="Номер слайда 4"/>
          <p:cNvSpPr txBox="1">
            <a:spLocks/>
          </p:cNvSpPr>
          <p:nvPr/>
        </p:nvSpPr>
        <p:spPr>
          <a:xfrm>
            <a:off x="11495806" y="6215162"/>
            <a:ext cx="4262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8B9E8D9A-9C98-4E9D-9D17-FA7D9733C07E}" type="slidenum">
              <a:rPr lang="ru-RU" smtClean="0">
                <a:latin typeface="Garamond" panose="02020404030301010803" pitchFamily="18" charset="0"/>
              </a:rPr>
              <a:pPr>
                <a:defRPr/>
              </a:pPr>
              <a:t>15</a:t>
            </a:fld>
            <a:endParaRPr lang="ru-RU" dirty="0">
              <a:latin typeface="Garamond" panose="02020404030301010803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260092" y="4437112"/>
            <a:ext cx="2635314" cy="144016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9947634" y="3671670"/>
            <a:ext cx="111612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подлежит изменению</a:t>
            </a:r>
            <a:endParaRPr lang="ru-RU" sz="1200" dirty="0">
              <a:solidFill>
                <a:srgbClr val="002A7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Прямая со стрелкой 24"/>
          <p:cNvCxnSpPr>
            <a:stCxn id="24" idx="1"/>
            <a:endCxn id="23" idx="3"/>
          </p:cNvCxnSpPr>
          <p:nvPr/>
        </p:nvCxnSpPr>
        <p:spPr>
          <a:xfrm flipH="1">
            <a:off x="7895406" y="3902503"/>
            <a:ext cx="2052228" cy="1254689"/>
          </a:xfrm>
          <a:prstGeom prst="straightConnector1">
            <a:avLst/>
          </a:prstGeom>
          <a:ln w="952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>
          <a:xfrm>
            <a:off x="3185890" y="2834326"/>
            <a:ext cx="2981324" cy="432048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7" name="Прямая со стрелкой 36"/>
          <p:cNvCxnSpPr>
            <a:stCxn id="26" idx="2"/>
            <a:endCxn id="35" idx="1"/>
          </p:cNvCxnSpPr>
          <p:nvPr/>
        </p:nvCxnSpPr>
        <p:spPr>
          <a:xfrm>
            <a:off x="2098762" y="2225748"/>
            <a:ext cx="1087128" cy="824602"/>
          </a:xfrm>
          <a:prstGeom prst="straightConnector1">
            <a:avLst/>
          </a:prstGeom>
          <a:ln w="952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126654" y="1948749"/>
            <a:ext cx="194421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 к заполнению</a:t>
            </a:r>
            <a:endParaRPr lang="ru-RU" sz="120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551212" y="3332278"/>
            <a:ext cx="3840138" cy="786571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8871035" y="3358397"/>
            <a:ext cx="587275" cy="786571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2" name="Прямая со стрелкой 31"/>
          <p:cNvCxnSpPr>
            <a:stCxn id="24" idx="1"/>
            <a:endCxn id="29" idx="3"/>
          </p:cNvCxnSpPr>
          <p:nvPr/>
        </p:nvCxnSpPr>
        <p:spPr>
          <a:xfrm flipH="1" flipV="1">
            <a:off x="9458310" y="3751683"/>
            <a:ext cx="489324" cy="150820"/>
          </a:xfrm>
          <a:prstGeom prst="straightConnector1">
            <a:avLst/>
          </a:prstGeom>
          <a:ln w="952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126654" y="3203491"/>
            <a:ext cx="194421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подлежит изменению</a:t>
            </a:r>
            <a:endParaRPr lang="ru-RU" sz="1200" dirty="0">
              <a:solidFill>
                <a:srgbClr val="002A7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9" name="Прямая со стрелкой 38"/>
          <p:cNvCxnSpPr>
            <a:stCxn id="38" idx="2"/>
            <a:endCxn id="27" idx="1"/>
          </p:cNvCxnSpPr>
          <p:nvPr/>
        </p:nvCxnSpPr>
        <p:spPr>
          <a:xfrm>
            <a:off x="2098762" y="3480490"/>
            <a:ext cx="1452450" cy="245074"/>
          </a:xfrm>
          <a:prstGeom prst="straightConnector1">
            <a:avLst/>
          </a:prstGeom>
          <a:ln w="952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1054646" y="2225748"/>
            <a:ext cx="2016224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1126654" y="3480490"/>
            <a:ext cx="2016224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9947634" y="3573016"/>
            <a:ext cx="0" cy="65897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710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Прямоугольник 69"/>
          <p:cNvSpPr/>
          <p:nvPr/>
        </p:nvSpPr>
        <p:spPr>
          <a:xfrm>
            <a:off x="1500680" y="3729223"/>
            <a:ext cx="10497237" cy="1512168"/>
          </a:xfrm>
          <a:prstGeom prst="rect">
            <a:avLst/>
          </a:prstGeom>
          <a:solidFill>
            <a:schemeClr val="accent6">
              <a:lumMod val="20000"/>
              <a:lumOff val="80000"/>
              <a:alpha val="50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8348" tIns="39174" rIns="78348" bIns="39174" rtlCol="0" anchor="ctr"/>
          <a:lstStyle/>
          <a:p>
            <a:pPr algn="ctr"/>
            <a:endParaRPr lang="ru-RU" dirty="0"/>
          </a:p>
        </p:txBody>
      </p:sp>
      <p:sp>
        <p:nvSpPr>
          <p:cNvPr id="54" name="Полилиния 53"/>
          <p:cNvSpPr/>
          <p:nvPr/>
        </p:nvSpPr>
        <p:spPr>
          <a:xfrm>
            <a:off x="257922" y="4076210"/>
            <a:ext cx="1260304" cy="8619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8705" tIns="8705" rIns="8705" bIns="8705" numCol="1" spcCol="1088" anchor="ctr" anchorCtr="0">
            <a:noAutofit/>
          </a:bodyPr>
          <a:lstStyle/>
          <a:p>
            <a:pPr algn="ctr" defTabSz="609375">
              <a:lnSpc>
                <a:spcPct val="90000"/>
              </a:lnSpc>
              <a:spcAft>
                <a:spcPts val="0"/>
              </a:spcAft>
            </a:pP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 КАЗНАЧЕЙСТВО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1518229" y="1495111"/>
            <a:ext cx="10518169" cy="962084"/>
          </a:xfrm>
          <a:prstGeom prst="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8348" tIns="39174" rIns="78348" bIns="39174" rtlCol="0" anchor="ctr"/>
          <a:lstStyle/>
          <a:p>
            <a:pPr algn="ctr"/>
            <a:endParaRPr lang="ru-RU" dirty="0"/>
          </a:p>
        </p:txBody>
      </p:sp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4011174" y="206971"/>
            <a:ext cx="7986743" cy="50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800" tIns="38400" rIns="76800" bIns="38400">
            <a:spAutoFit/>
          </a:bodyPr>
          <a:lstStyle>
            <a:defPPr>
              <a:defRPr lang="ru-RU"/>
            </a:defPPr>
            <a:lvl1pPr algn="ctr" eaLnBrk="0" hangingPunct="0">
              <a:buFont typeface="Arial" charset="0"/>
              <a:buNone/>
              <a:defRPr sz="1400" b="1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9pPr>
          </a:lstStyle>
          <a:p>
            <a:r>
              <a:rPr lang="ru-RU" altLang="ru-RU" dirty="0"/>
              <a:t>СХЕМА РАСЧЕТОВ </a:t>
            </a:r>
          </a:p>
          <a:p>
            <a:r>
              <a:rPr lang="ru-RU" altLang="ru-RU" dirty="0"/>
              <a:t>ПО КАЗНАЧЕЙСКОМУ ОБЕСПЕЧЕНИЮ </a:t>
            </a:r>
            <a:r>
              <a:rPr lang="ru-RU" altLang="ru-RU" dirty="0" smtClean="0"/>
              <a:t>ОБЯЗАТЕЛЬСТВ</a:t>
            </a:r>
            <a:endParaRPr lang="ru-RU" alt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659377" y="4183129"/>
            <a:ext cx="1709095" cy="78730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8705" tIns="8705" rIns="8705" bIns="8705" numCol="1" spcCol="1088" anchor="ctr" anchorCtr="0">
            <a:noAutofit/>
          </a:bodyPr>
          <a:lstStyle/>
          <a:p>
            <a:pPr algn="ctr" defTabSz="609375">
              <a:lnSpc>
                <a:spcPct val="90000"/>
              </a:lnSpc>
              <a:spcAft>
                <a:spcPts val="0"/>
              </a:spcAft>
            </a:pPr>
            <a:r>
              <a:rPr lang="ru-RU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 </a:t>
            </a:r>
            <a:r>
              <a:rPr lang="ru-RU" sz="11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заказчика (ГРБС)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071312" y="4183129"/>
            <a:ext cx="1400158" cy="787301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8705" tIns="8705" rIns="8705" bIns="8705" numCol="1" spcCol="1088" anchor="ctr" anchorCtr="0">
            <a:noAutofit/>
          </a:bodyPr>
          <a:lstStyle/>
          <a:p>
            <a:pPr algn="ctr" defTabSz="609375">
              <a:lnSpc>
                <a:spcPct val="90000"/>
              </a:lnSpc>
              <a:spcAft>
                <a:spcPts val="0"/>
              </a:spcAft>
            </a:pPr>
            <a:r>
              <a:rPr lang="ru-RU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 </a:t>
            </a:r>
            <a:r>
              <a:rPr lang="ru-RU" sz="11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головного исполнителя (получателя субсидии)</a:t>
            </a:r>
            <a:endParaRPr lang="ru-RU" sz="11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24210" y="4183129"/>
            <a:ext cx="1354972" cy="7873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8705" tIns="8705" rIns="8705" bIns="8705" numCol="1" spcCol="1088" anchor="ctr" anchorCtr="0">
            <a:noAutofit/>
          </a:bodyPr>
          <a:lstStyle/>
          <a:p>
            <a:pPr algn="ctr" defTabSz="609375">
              <a:lnSpc>
                <a:spcPct val="90000"/>
              </a:lnSpc>
              <a:spcAft>
                <a:spcPts val="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 </a:t>
            </a: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09375">
              <a:lnSpc>
                <a:spcPct val="90000"/>
              </a:lnSpc>
              <a:spcAft>
                <a:spcPts val="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Соисполнителя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 стрелкой 15"/>
          <p:cNvCxnSpPr>
            <a:stCxn id="57" idx="3"/>
          </p:cNvCxnSpPr>
          <p:nvPr/>
        </p:nvCxnSpPr>
        <p:spPr>
          <a:xfrm flipV="1">
            <a:off x="3094007" y="1965583"/>
            <a:ext cx="1430202" cy="2619"/>
          </a:xfrm>
          <a:prstGeom prst="straightConnector1">
            <a:avLst/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4799062" y="2391360"/>
            <a:ext cx="0" cy="179176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933314" y="2964413"/>
            <a:ext cx="1843709" cy="299149"/>
          </a:xfrm>
          <a:prstGeom prst="rect">
            <a:avLst/>
          </a:prstGeom>
          <a:noFill/>
        </p:spPr>
        <p:txBody>
          <a:bodyPr wrap="square" lIns="76800" tIns="38400" rIns="76800" bIns="3840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ПЛАТЕЖНЫЙ ДОКУМЕНТ,</a:t>
            </a:r>
          </a:p>
          <a:p>
            <a:pPr algn="ctr">
              <a:lnSpc>
                <a:spcPct val="80000"/>
              </a:lnSpc>
            </a:pP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ДОКУМЕНТ–ОСНОВАНИЕ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1587175" y="1545044"/>
            <a:ext cx="1506832" cy="84631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8705" tIns="8705" rIns="8705" bIns="8705" numCol="1" spcCol="1088" anchor="ctr" anchorCtr="0">
            <a:noAutofit/>
          </a:bodyPr>
          <a:lstStyle/>
          <a:p>
            <a:pPr algn="ctr" defTabSz="609375">
              <a:lnSpc>
                <a:spcPct val="90000"/>
              </a:lnSpc>
              <a:spcAft>
                <a:spcPts val="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Поставщик</a:t>
            </a:r>
          </a:p>
        </p:txBody>
      </p:sp>
      <p:cxnSp>
        <p:nvCxnSpPr>
          <p:cNvPr id="31" name="Прямая со стрелкой 30"/>
          <p:cNvCxnSpPr/>
          <p:nvPr/>
        </p:nvCxnSpPr>
        <p:spPr>
          <a:xfrm flipV="1">
            <a:off x="7679382" y="2448090"/>
            <a:ext cx="0" cy="1735038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олилиния 32"/>
          <p:cNvSpPr/>
          <p:nvPr/>
        </p:nvSpPr>
        <p:spPr>
          <a:xfrm>
            <a:off x="9666185" y="1545045"/>
            <a:ext cx="1709095" cy="86192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8533" tIns="8533" rIns="8533" bIns="8533" numCol="1" spcCol="1067" anchor="ctr" anchorCtr="0">
            <a:noAutofit/>
          </a:bodyPr>
          <a:lstStyle/>
          <a:p>
            <a:pPr algn="ctr" defTabSz="597336">
              <a:lnSpc>
                <a:spcPct val="90000"/>
              </a:lnSpc>
              <a:spcAft>
                <a:spcPts val="0"/>
              </a:spcAft>
            </a:pPr>
            <a:r>
              <a:rPr lang="ru-RU" sz="11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заказчик (ГРБС)</a:t>
            </a:r>
            <a:endParaRPr lang="ru-RU" sz="11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071035" y="1552464"/>
            <a:ext cx="1400158" cy="85450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8533" tIns="8533" rIns="8533" bIns="8533" numCol="1" spcCol="1067" anchor="ctr" anchorCtr="0">
            <a:noAutofit/>
          </a:bodyPr>
          <a:lstStyle/>
          <a:p>
            <a:pPr algn="ctr" defTabSz="597336">
              <a:lnSpc>
                <a:spcPct val="90000"/>
              </a:lnSpc>
              <a:spcAft>
                <a:spcPts val="0"/>
              </a:spcAft>
            </a:pPr>
            <a:r>
              <a:rPr lang="ru-RU" sz="11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Головной исполнитель (получатель </a:t>
            </a:r>
          </a:p>
          <a:p>
            <a:pPr algn="ctr" defTabSz="597336">
              <a:lnSpc>
                <a:spcPct val="90000"/>
              </a:lnSpc>
              <a:spcAft>
                <a:spcPts val="0"/>
              </a:spcAft>
            </a:pPr>
            <a:r>
              <a:rPr lang="ru-RU" sz="11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субсидии)</a:t>
            </a:r>
            <a:endParaRPr lang="ru-RU" sz="11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4524211" y="1552464"/>
            <a:ext cx="1354972" cy="83889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8705" tIns="8705" rIns="8705" bIns="8705" numCol="1" spcCol="1088" anchor="ctr" anchorCtr="0">
            <a:noAutofit/>
          </a:bodyPr>
          <a:lstStyle/>
          <a:p>
            <a:pPr algn="ctr" defTabSz="609375">
              <a:lnSpc>
                <a:spcPct val="90000"/>
              </a:lnSpc>
              <a:spcAft>
                <a:spcPts val="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 </a:t>
            </a: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09375">
              <a:lnSpc>
                <a:spcPct val="90000"/>
              </a:lnSpc>
              <a:spcAft>
                <a:spcPts val="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соисполнитель)</a:t>
            </a: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>
            <a:off x="188461" y="2495309"/>
            <a:ext cx="11809456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Полилиния 48"/>
          <p:cNvSpPr/>
          <p:nvPr/>
        </p:nvSpPr>
        <p:spPr>
          <a:xfrm>
            <a:off x="13421" y="1530705"/>
            <a:ext cx="1487259" cy="92648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8705" tIns="8705" rIns="8705" bIns="8705" numCol="1" spcCol="1088" anchor="ctr" anchorCtr="0">
            <a:noAutofit/>
          </a:bodyPr>
          <a:lstStyle/>
          <a:p>
            <a:pPr algn="ctr" defTabSz="609375">
              <a:lnSpc>
                <a:spcPct val="90000"/>
              </a:lnSpc>
              <a:spcAft>
                <a:spcPts val="0"/>
              </a:spcAft>
            </a:pPr>
            <a:r>
              <a:rPr lang="ru-RU" sz="75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ЗАКАЗЧИК (ГРБС), ГОЛОВНОЙ ИСПОЛНИТЕЛЬ (ПОЛУЧАТЕЛЬ СУБСИДИИ) </a:t>
            </a:r>
          </a:p>
          <a:p>
            <a:pPr algn="ctr" defTabSz="609375">
              <a:lnSpc>
                <a:spcPct val="90000"/>
              </a:lnSpc>
              <a:spcAft>
                <a:spcPts val="0"/>
              </a:spcAft>
            </a:pPr>
            <a:r>
              <a:rPr lang="ru-RU" sz="75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7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КООПЕРАЦИЯ ИСПОЛНИТЕЛЕЙ</a:t>
            </a:r>
          </a:p>
          <a:p>
            <a:pPr algn="ctr" defTabSz="609375">
              <a:lnSpc>
                <a:spcPct val="90000"/>
              </a:lnSpc>
              <a:spcAft>
                <a:spcPts val="0"/>
              </a:spcAft>
            </a:pPr>
            <a:r>
              <a:rPr lang="ru-RU" sz="7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(СОИСПОЛНИТЕЛЕЙ)</a:t>
            </a: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195731" y="3687024"/>
            <a:ext cx="11840667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3057917" y="1619476"/>
            <a:ext cx="1502382" cy="3668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8348" tIns="39174" rIns="78348" bIns="39174" rtlCol="0" anchor="ctr"/>
          <a:lstStyle/>
          <a:p>
            <a:pPr algn="ctr"/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ТОВАРЫ, РАБОТЫ, УСЛУГИ</a:t>
            </a:r>
          </a:p>
        </p:txBody>
      </p:sp>
      <p:cxnSp>
        <p:nvCxnSpPr>
          <p:cNvPr id="52" name="Прямая со стрелкой 51"/>
          <p:cNvCxnSpPr/>
          <p:nvPr/>
        </p:nvCxnSpPr>
        <p:spPr>
          <a:xfrm flipV="1">
            <a:off x="10055646" y="2459508"/>
            <a:ext cx="0" cy="172362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2782838" y="5264174"/>
            <a:ext cx="2304256" cy="188350"/>
          </a:xfrm>
          <a:prstGeom prst="rect">
            <a:avLst/>
          </a:prstGeom>
          <a:noFill/>
        </p:spPr>
        <p:txBody>
          <a:bodyPr wrap="square" lIns="76800" tIns="38400" rIns="76800" bIns="3840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sz="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ТОВАРОВ, РАБОТ, УСЛУГ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1587175" y="4183128"/>
            <a:ext cx="1466339" cy="7873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8705" tIns="8705" rIns="8705" bIns="8705" numCol="1" spcCol="1088" anchor="ctr" anchorCtr="0">
            <a:noAutofit/>
          </a:bodyPr>
          <a:lstStyle/>
          <a:p>
            <a:pPr algn="ctr" defTabSz="609375">
              <a:lnSpc>
                <a:spcPct val="90000"/>
              </a:lnSpc>
              <a:spcAft>
                <a:spcPts val="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Межрегиональное операционное управление Федерального казначейства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0" name="Прямая со стрелкой 49"/>
          <p:cNvCxnSpPr/>
          <p:nvPr/>
        </p:nvCxnSpPr>
        <p:spPr>
          <a:xfrm flipH="1">
            <a:off x="3105200" y="4393647"/>
            <a:ext cx="1331887" cy="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2936160" y="4091026"/>
            <a:ext cx="1745895" cy="299149"/>
          </a:xfrm>
          <a:prstGeom prst="rect">
            <a:avLst/>
          </a:prstGeom>
          <a:noFill/>
        </p:spPr>
        <p:txBody>
          <a:bodyPr wrap="square" lIns="76800" tIns="38400" rIns="76800" bIns="3840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9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4.КОНСОЛИДИРОВАННАЯ ЗАЯВКА </a:t>
            </a:r>
          </a:p>
        </p:txBody>
      </p:sp>
      <p:cxnSp>
        <p:nvCxnSpPr>
          <p:cNvPr id="58" name="Прямая со стрелкой 57"/>
          <p:cNvCxnSpPr/>
          <p:nvPr/>
        </p:nvCxnSpPr>
        <p:spPr>
          <a:xfrm>
            <a:off x="3148226" y="4637833"/>
            <a:ext cx="1291492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3053514" y="4638990"/>
            <a:ext cx="1410322" cy="299149"/>
          </a:xfrm>
          <a:prstGeom prst="rect">
            <a:avLst/>
          </a:prstGeom>
          <a:noFill/>
        </p:spPr>
        <p:txBody>
          <a:bodyPr wrap="square" lIns="76800" tIns="38400" rIns="76800" bIns="3840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ПЕРЕЧИСЛЕНИЕ СУММЫ НА ОПЛАТУ</a:t>
            </a:r>
            <a:endParaRPr lang="ru-RU" sz="9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704088" y="2879657"/>
            <a:ext cx="1359294" cy="631548"/>
          </a:xfrm>
          <a:prstGeom prst="rect">
            <a:avLst/>
          </a:prstGeom>
          <a:noFill/>
        </p:spPr>
        <p:txBody>
          <a:bodyPr wrap="square" lIns="76800" tIns="38400" rIns="76800" bIns="3840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8.1. ИНФОРМАЦИЯ 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РАСЧЕТАХ ПО КАЗНАЧЕЙСКОМУ </a:t>
            </a:r>
            <a:r>
              <a:rPr lang="ru-RU" sz="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ОБЕСПЕЧЕНИЮ ОБЯЗАТЕЛЬСТВ</a:t>
            </a:r>
            <a:endParaRPr lang="ru-RU" sz="9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0055646" y="2824257"/>
            <a:ext cx="1263148" cy="742347"/>
          </a:xfrm>
          <a:prstGeom prst="rect">
            <a:avLst/>
          </a:prstGeom>
          <a:noFill/>
        </p:spPr>
        <p:txBody>
          <a:bodyPr wrap="square" lIns="76800" tIns="38400" rIns="76800" bIns="3840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</a:t>
            </a:r>
            <a:r>
              <a:rPr lang="en-US" sz="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СВОДНАЯ ИНФОРМАЦИЯ О РАСЧЕТАХ 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КАЗНАЧЕЙСКОМУ </a:t>
            </a:r>
            <a:r>
              <a:rPr lang="ru-RU" sz="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ОБЕСПЕЧЕНИЮ ОБЯЗАТЕЛЬСТВ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231110" y="2985704"/>
            <a:ext cx="972527" cy="299149"/>
          </a:xfrm>
          <a:prstGeom prst="rect">
            <a:avLst/>
          </a:prstGeom>
          <a:noFill/>
        </p:spPr>
        <p:txBody>
          <a:bodyPr wrap="square" lIns="76800" tIns="38400" rIns="76800" bIns="3840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ВЫПИСКА ИЗ Л/С</a:t>
            </a:r>
            <a:endParaRPr lang="ru-RU" sz="9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3" name="Прямая соединительная линия 62"/>
          <p:cNvCxnSpPr/>
          <p:nvPr/>
        </p:nvCxnSpPr>
        <p:spPr>
          <a:xfrm>
            <a:off x="283304" y="5272125"/>
            <a:ext cx="11840667" cy="0"/>
          </a:xfrm>
          <a:prstGeom prst="line">
            <a:avLst/>
          </a:prstGeom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Прямоугольник 68"/>
          <p:cNvSpPr/>
          <p:nvPr/>
        </p:nvSpPr>
        <p:spPr>
          <a:xfrm>
            <a:off x="1566928" y="5495521"/>
            <a:ext cx="1506832" cy="75877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8705" tIns="8705" rIns="8705" bIns="8705" numCol="1" spcCol="1088" anchor="ctr" anchorCtr="0">
            <a:noAutofit/>
          </a:bodyPr>
          <a:lstStyle/>
          <a:p>
            <a:pPr algn="ctr" defTabSz="609375">
              <a:lnSpc>
                <a:spcPct val="90000"/>
              </a:lnSpc>
              <a:spcAft>
                <a:spcPts val="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 поставщика</a:t>
            </a:r>
          </a:p>
        </p:txBody>
      </p:sp>
      <p:cxnSp>
        <p:nvCxnSpPr>
          <p:cNvPr id="71" name="Соединительная линия уступом 70"/>
          <p:cNvCxnSpPr>
            <a:stCxn id="11" idx="2"/>
            <a:endCxn id="69" idx="0"/>
          </p:cNvCxnSpPr>
          <p:nvPr/>
        </p:nvCxnSpPr>
        <p:spPr>
          <a:xfrm rot="5400000">
            <a:off x="3498475" y="3792299"/>
            <a:ext cx="525091" cy="2881352"/>
          </a:xfrm>
          <a:prstGeom prst="bentConnector3">
            <a:avLst>
              <a:gd name="adj1" fmla="val 50000"/>
            </a:avLst>
          </a:prstGeom>
          <a:ln w="19050">
            <a:solidFill>
              <a:schemeClr val="bg2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/>
          <p:cNvCxnSpPr>
            <a:stCxn id="8" idx="1"/>
          </p:cNvCxnSpPr>
          <p:nvPr/>
        </p:nvCxnSpPr>
        <p:spPr>
          <a:xfrm flipH="1">
            <a:off x="5879183" y="4576780"/>
            <a:ext cx="1192129" cy="0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77"/>
          <p:cNvCxnSpPr>
            <a:stCxn id="11" idx="0"/>
          </p:cNvCxnSpPr>
          <p:nvPr/>
        </p:nvCxnSpPr>
        <p:spPr>
          <a:xfrm flipV="1">
            <a:off x="5201696" y="2391360"/>
            <a:ext cx="0" cy="179176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5200847" y="4961636"/>
            <a:ext cx="0" cy="48209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Соединительная линия уступом 38"/>
          <p:cNvCxnSpPr/>
          <p:nvPr/>
        </p:nvCxnSpPr>
        <p:spPr>
          <a:xfrm flipV="1">
            <a:off x="5200847" y="4968346"/>
            <a:ext cx="5282815" cy="482094"/>
          </a:xfrm>
          <a:prstGeom prst="bentConnector2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6383238" y="5440186"/>
            <a:ext cx="3600400" cy="299149"/>
          </a:xfrm>
          <a:prstGeom prst="rect">
            <a:avLst/>
          </a:prstGeom>
          <a:noFill/>
        </p:spPr>
        <p:txBody>
          <a:bodyPr wrap="square" lIns="76800" tIns="38400" rIns="76800" bIns="3840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9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ЗАЯВЛЕНИЕ НА </a:t>
            </a:r>
            <a:r>
              <a:rPr lang="ru-RU" sz="9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КАЗНАЧЕЙСКОГО </a:t>
            </a:r>
            <a:r>
              <a:rPr lang="ru-RU" sz="9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ОБЯЗАТЕЛЬСТВ</a:t>
            </a:r>
            <a:endParaRPr lang="ru-RU" sz="9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2" name="Соединительная линия уступом 61"/>
          <p:cNvCxnSpPr>
            <a:stCxn id="11" idx="2"/>
            <a:endCxn id="6" idx="1"/>
          </p:cNvCxnSpPr>
          <p:nvPr/>
        </p:nvCxnSpPr>
        <p:spPr>
          <a:xfrm rot="5400000" flipH="1" flipV="1">
            <a:off x="7233711" y="2544764"/>
            <a:ext cx="393650" cy="4457681"/>
          </a:xfrm>
          <a:prstGeom prst="bentConnector4">
            <a:avLst>
              <a:gd name="adj1" fmla="val -58072"/>
              <a:gd name="adj2" fmla="val 75548"/>
            </a:avLst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5674432" y="3945232"/>
            <a:ext cx="1576302" cy="631548"/>
          </a:xfrm>
          <a:prstGeom prst="rect">
            <a:avLst/>
          </a:prstGeom>
          <a:noFill/>
        </p:spPr>
        <p:txBody>
          <a:bodyPr wrap="square" lIns="76800" tIns="38400" rIns="76800" bIns="3840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ИНФОРМАЦИЯ 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РАСЧЕТАХ ПО КАЗНАЧЕЙСКОМУ </a:t>
            </a:r>
            <a:r>
              <a:rPr lang="ru-RU" sz="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ОБЕСПЕЧЕНИЮ ОБЯЗАТЕЛЬСТВ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277272" y="3948011"/>
            <a:ext cx="1576302" cy="631548"/>
          </a:xfrm>
          <a:prstGeom prst="rect">
            <a:avLst/>
          </a:prstGeom>
          <a:noFill/>
        </p:spPr>
        <p:txBody>
          <a:bodyPr wrap="square" lIns="76800" tIns="38400" rIns="76800" bIns="3840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ИНФОРМАЦИЯ 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РАСЧЕТАХ ПО КАЗНАЧЕЙСКОМУ </a:t>
            </a:r>
            <a:r>
              <a:rPr lang="ru-RU" sz="9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ОБЕСПЕЧЕНИЮ ОБЯЗАТЕЛЬСТВ</a:t>
            </a:r>
          </a:p>
        </p:txBody>
      </p:sp>
      <p:sp>
        <p:nvSpPr>
          <p:cNvPr id="64" name="Номер слайда 4"/>
          <p:cNvSpPr txBox="1">
            <a:spLocks/>
          </p:cNvSpPr>
          <p:nvPr/>
        </p:nvSpPr>
        <p:spPr>
          <a:xfrm>
            <a:off x="11495806" y="6232227"/>
            <a:ext cx="4262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8B9E8D9A-9C98-4E9D-9D17-FA7D9733C07E}" type="slidenum">
              <a:rPr lang="ru-RU" smtClean="0">
                <a:latin typeface="Garamond" panose="02020404030301010803" pitchFamily="18" charset="0"/>
              </a:rPr>
              <a:pPr>
                <a:defRPr/>
              </a:pPr>
              <a:t>16</a:t>
            </a:fld>
            <a:endParaRPr lang="ru-RU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1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3951113" y="188640"/>
            <a:ext cx="6624736" cy="50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800" tIns="38400" rIns="76800" bIns="38400">
            <a:spAutoFit/>
          </a:bodyPr>
          <a:lstStyle>
            <a:defPPr>
              <a:defRPr lang="ru-RU"/>
            </a:defPPr>
            <a:lvl1pPr algn="ctr" eaLnBrk="0" hangingPunct="0">
              <a:buFont typeface="Arial" charset="0"/>
              <a:buNone/>
              <a:defRPr sz="1400" b="1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9pPr>
          </a:lstStyle>
          <a:p>
            <a:r>
              <a:rPr lang="ru-RU" altLang="ru-RU" dirty="0"/>
              <a:t>БИЗНЕС – ПРОЦЕСС  РАСЧЕТОВ </a:t>
            </a:r>
          </a:p>
          <a:p>
            <a:r>
              <a:rPr lang="ru-RU" altLang="ru-RU" dirty="0"/>
              <a:t>ПО КАЗНАЧЕЙСКОМУ ОБЕСПЕЧЕНИЮ </a:t>
            </a:r>
            <a:r>
              <a:rPr lang="ru-RU" altLang="ru-RU" dirty="0" smtClean="0"/>
              <a:t>ОБЯЗАТЕЛЬСТВ</a:t>
            </a:r>
            <a:endParaRPr lang="ru-RU" altLang="ru-RU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04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6380841"/>
              </p:ext>
            </p:extLst>
          </p:nvPr>
        </p:nvGraphicFramePr>
        <p:xfrm>
          <a:off x="1990750" y="908720"/>
          <a:ext cx="9284794" cy="5760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r:id="rId3" imgW="12211900" imgH="10201680" progId="Visio.Drawing.11">
                  <p:embed/>
                </p:oleObj>
              </mc:Choice>
              <mc:Fallback>
                <p:oleObj r:id="rId3" imgW="12211900" imgH="1020168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0750" y="908720"/>
                        <a:ext cx="9284794" cy="57606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Номер слайда 4"/>
          <p:cNvSpPr txBox="1">
            <a:spLocks/>
          </p:cNvSpPr>
          <p:nvPr/>
        </p:nvSpPr>
        <p:spPr>
          <a:xfrm>
            <a:off x="11495806" y="6232227"/>
            <a:ext cx="4262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8B9E8D9A-9C98-4E9D-9D17-FA7D9733C07E}" type="slidenum">
              <a:rPr lang="ru-RU" smtClean="0">
                <a:latin typeface="Garamond" panose="02020404030301010803" pitchFamily="18" charset="0"/>
              </a:rPr>
              <a:pPr>
                <a:defRPr/>
              </a:pPr>
              <a:t>17</a:t>
            </a:fld>
            <a:endParaRPr lang="ru-RU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57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3866992" y="116632"/>
            <a:ext cx="8093171" cy="742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6800" tIns="38400" rIns="76800" bIns="38400">
            <a:spAutoFit/>
          </a:bodyPr>
          <a:lstStyle>
            <a:defPPr>
              <a:defRPr lang="ru-RU"/>
            </a:defPPr>
            <a:lvl1pPr algn="ctr" eaLnBrk="0" hangingPunct="0">
              <a:buFont typeface="Arial" charset="0"/>
              <a:buNone/>
              <a:defRPr sz="1400" b="1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9pPr>
          </a:lstStyle>
          <a:p>
            <a:r>
              <a:rPr lang="ru-RU" altLang="ru-RU" dirty="0"/>
              <a:t>СХЕМА РАСЧЕТОВ ПО КАЗНАЧЕЙСКОМУ ОБЕСПЕЧЕНИЮ ОБЯЗАТЕЛЬСТВ</a:t>
            </a:r>
          </a:p>
          <a:p>
            <a:r>
              <a:rPr lang="ru-RU" altLang="ru-RU" dirty="0"/>
              <a:t>(«ПРЯМОЕ ПОДКРЕПЛЕНИЕ</a:t>
            </a:r>
            <a:r>
              <a:rPr lang="ru-RU" altLang="ru-RU" dirty="0" smtClean="0"/>
              <a:t>»).</a:t>
            </a:r>
            <a:endParaRPr lang="ru-RU" altLang="ru-RU" dirty="0"/>
          </a:p>
          <a:p>
            <a:r>
              <a:rPr lang="ru-RU" altLang="ru-RU" dirty="0"/>
              <a:t>БЛОКИРОВКА ПОФР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04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H="1">
            <a:off x="10559375" y="2151147"/>
            <a:ext cx="1" cy="212767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6" name="Группа 15"/>
          <p:cNvGrpSpPr/>
          <p:nvPr/>
        </p:nvGrpSpPr>
        <p:grpSpPr>
          <a:xfrm>
            <a:off x="1264302" y="1096276"/>
            <a:ext cx="10807569" cy="5501075"/>
            <a:chOff x="1264302" y="1096276"/>
            <a:chExt cx="10807569" cy="5501075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4302" y="1096276"/>
              <a:ext cx="4830904" cy="5501075"/>
            </a:xfrm>
            <a:prstGeom prst="rect">
              <a:avLst/>
            </a:prstGeom>
          </p:spPr>
        </p:pic>
        <p:cxnSp>
          <p:nvCxnSpPr>
            <p:cNvPr id="7" name="Прямая соединительная линия 6"/>
            <p:cNvCxnSpPr/>
            <p:nvPr/>
          </p:nvCxnSpPr>
          <p:spPr>
            <a:xfrm flipV="1">
              <a:off x="10445249" y="3000175"/>
              <a:ext cx="114126" cy="212801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10559376" y="2068517"/>
              <a:ext cx="1512495" cy="22929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 Заявлении на исполнение </a:t>
              </a:r>
              <a:r>
                <a:rPr lang="ru-RU" sz="1100" dirty="0" smtClean="0">
                  <a:solidFill>
                    <a:srgbClr val="0066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заполняется</a:t>
              </a:r>
              <a:r>
                <a:rPr lang="ru-RU" sz="11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100" dirty="0" smtClean="0">
                  <a:solidFill>
                    <a:srgbClr val="0066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заголовочная часть </a:t>
              </a:r>
              <a:r>
                <a:rPr lang="ru-RU" sz="11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  </a:t>
              </a:r>
              <a:r>
                <a:rPr lang="ru-RU" sz="1100" dirty="0" smtClean="0">
                  <a:solidFill>
                    <a:srgbClr val="0066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Раздел 1. Основание для исполнения.</a:t>
              </a:r>
            </a:p>
            <a:p>
              <a:r>
                <a:rPr lang="ru-RU" sz="1100" dirty="0" smtClean="0">
                  <a:solidFill>
                    <a:srgbClr val="0066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 графе 7 Раздела 1 по строке «Итого» </a:t>
              </a:r>
              <a:r>
                <a:rPr lang="ru-RU" sz="11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отражается </a:t>
              </a:r>
              <a:r>
                <a:rPr lang="ru-RU" sz="1100" dirty="0" smtClean="0">
                  <a:solidFill>
                    <a:srgbClr val="0066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сумма платежного поручения.</a:t>
              </a:r>
              <a:r>
                <a:rPr lang="ru-RU" sz="11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r>
                <a:rPr lang="ru-RU" sz="11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Разделы 2 и 3 </a:t>
              </a:r>
              <a:r>
                <a:rPr lang="ru-RU" sz="1100" dirty="0" smtClean="0">
                  <a:solidFill>
                    <a:srgbClr val="002A7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не заполняются</a:t>
              </a:r>
              <a:r>
                <a:rPr lang="ru-RU" sz="11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</p:grp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9124836"/>
              </p:ext>
            </p:extLst>
          </p:nvPr>
        </p:nvGraphicFramePr>
        <p:xfrm>
          <a:off x="6239222" y="980728"/>
          <a:ext cx="4117206" cy="541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0" name="Лист" r:id="rId4" imgW="6810322" imgH="10210860" progId="Excel.Sheet.12">
                  <p:embed/>
                </p:oleObj>
              </mc:Choice>
              <mc:Fallback>
                <p:oleObj name="Лист" r:id="rId4" imgW="6810322" imgH="1021086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39222" y="980728"/>
                        <a:ext cx="4117206" cy="5416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6170017" y="2276872"/>
            <a:ext cx="4275232" cy="1446607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Номер слайда 4"/>
          <p:cNvSpPr txBox="1">
            <a:spLocks/>
          </p:cNvSpPr>
          <p:nvPr/>
        </p:nvSpPr>
        <p:spPr>
          <a:xfrm>
            <a:off x="11495806" y="6232227"/>
            <a:ext cx="4262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8B9E8D9A-9C98-4E9D-9D17-FA7D9733C07E}" type="slidenum">
              <a:rPr lang="ru-RU" smtClean="0">
                <a:latin typeface="Garamond" panose="02020404030301010803" pitchFamily="18" charset="0"/>
              </a:rPr>
              <a:pPr>
                <a:defRPr/>
              </a:pPr>
              <a:t>18</a:t>
            </a:fld>
            <a:endParaRPr lang="ru-RU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62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934966" y="274834"/>
            <a:ext cx="7749422" cy="465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6800" tIns="38400" rIns="76800" bIns="3840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90000"/>
              </a:lnSpc>
              <a:buFont typeface="Arial" charset="0"/>
              <a:buNone/>
            </a:pPr>
            <a:r>
              <a:rPr lang="ru-RU" altLang="ru-RU" sz="1400" b="1" dirty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ВЫПИСКА ИЗ ЛИЦЕВОГО СЧЕТА </a:t>
            </a:r>
            <a:endParaRPr lang="ru-RU" altLang="ru-RU" sz="1400" b="1" dirty="0" smtClean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algn="ctr" eaLnBrk="0" hangingPunct="0">
              <a:lnSpc>
                <a:spcPct val="90000"/>
              </a:lnSpc>
              <a:buFont typeface="Arial" charset="0"/>
              <a:buNone/>
            </a:pPr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ПОЛУЧАТЕЛЯ БЮДЖЕТНЫХ </a:t>
            </a:r>
            <a:r>
              <a:rPr lang="ru-RU" altLang="ru-RU" sz="1400" b="1" dirty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СРЕДСТВ</a:t>
            </a:r>
          </a:p>
        </p:txBody>
      </p:sp>
      <p:sp>
        <p:nvSpPr>
          <p:cNvPr id="8" name="Номер слайда 4"/>
          <p:cNvSpPr txBox="1">
            <a:spLocks/>
          </p:cNvSpPr>
          <p:nvPr/>
        </p:nvSpPr>
        <p:spPr>
          <a:xfrm>
            <a:off x="11495806" y="6215162"/>
            <a:ext cx="4262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8B9E8D9A-9C98-4E9D-9D17-FA7D9733C07E}" type="slidenum">
              <a:rPr lang="ru-RU" smtClean="0">
                <a:latin typeface="Garamond" panose="02020404030301010803" pitchFamily="18" charset="0"/>
              </a:rPr>
              <a:pPr>
                <a:defRPr/>
              </a:pPr>
              <a:t>19</a:t>
            </a:fld>
            <a:endParaRPr lang="ru-RU" dirty="0">
              <a:latin typeface="Garamond" panose="02020404030301010803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678" y="896067"/>
            <a:ext cx="5761667" cy="353201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608" y="1772816"/>
            <a:ext cx="6890780" cy="444234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4727054" y="3933056"/>
            <a:ext cx="6957334" cy="180020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7184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0" y="0"/>
            <a:ext cx="12190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054" y="988858"/>
            <a:ext cx="3733948" cy="5040560"/>
          </a:xfrm>
          <a:prstGeom prst="rect">
            <a:avLst/>
          </a:prstGeom>
        </p:spPr>
      </p:pic>
      <p:sp>
        <p:nvSpPr>
          <p:cNvPr id="18" name="TextBox 2"/>
          <p:cNvSpPr txBox="1">
            <a:spLocks noChangeArrowheads="1"/>
          </p:cNvSpPr>
          <p:nvPr/>
        </p:nvSpPr>
        <p:spPr bwMode="auto">
          <a:xfrm>
            <a:off x="4006974" y="293913"/>
            <a:ext cx="7992888" cy="271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6800" tIns="38400" rIns="76800" bIns="38400" numCol="1" anchor="ctr" anchorCtr="0" compatLnSpc="1">
            <a:prstTxWarp prst="textNoShape">
              <a:avLst/>
            </a:prstTxWarp>
            <a:spAutoFit/>
          </a:bodyPr>
          <a:lstStyle>
            <a:lvl1pPr algn="ctr" eaLnBrk="0" hangingPunct="0">
              <a:lnSpc>
                <a:spcPct val="90000"/>
              </a:lnSpc>
              <a:buFont typeface="Arial" charset="0"/>
              <a:buNone/>
              <a:defRPr sz="1400" b="1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defRPr>
            </a:lvl1pPr>
            <a:lvl2pPr eaLnBrk="0" hangingPunct="0">
              <a:lnSpc>
                <a:spcPct val="90000"/>
              </a:lnSpc>
              <a:defRPr sz="4400">
                <a:latin typeface="Calibri Light" pitchFamily="34" charset="0"/>
              </a:defRPr>
            </a:lvl2pPr>
            <a:lvl3pPr eaLnBrk="0" hangingPunct="0">
              <a:lnSpc>
                <a:spcPct val="90000"/>
              </a:lnSpc>
              <a:defRPr sz="4400">
                <a:latin typeface="Calibri Light" pitchFamily="34" charset="0"/>
              </a:defRPr>
            </a:lvl3pPr>
            <a:lvl4pPr eaLnBrk="0" hangingPunct="0">
              <a:lnSpc>
                <a:spcPct val="90000"/>
              </a:lnSpc>
              <a:defRPr sz="4400">
                <a:latin typeface="Calibri Light" pitchFamily="34" charset="0"/>
              </a:defRPr>
            </a:lvl4pPr>
            <a:lvl5pPr eaLnBrk="0" hangingPunct="0">
              <a:lnSpc>
                <a:spcPct val="90000"/>
              </a:lnSpc>
              <a:defRPr sz="4400">
                <a:latin typeface="Calibri Light" pitchFamily="34" charset="0"/>
              </a:defRPr>
            </a:lvl5pPr>
            <a:lvl6pPr marL="4572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6pPr>
            <a:lvl7pPr marL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7pPr>
            <a:lvl8pPr marL="13716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8pPr>
            <a:lvl9pPr marL="1828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9pPr>
          </a:lstStyle>
          <a:p>
            <a:r>
              <a:rPr lang="ru-RU" altLang="ru-RU" dirty="0"/>
              <a:t>ОТРАЖЕНИЕ ОПЕРАЦИЙ НА ЛИЦЕВЫХ СЧЕТАХ КЛИЕНТОВ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8903518" y="2352317"/>
            <a:ext cx="0" cy="136687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8903518" y="2450979"/>
            <a:ext cx="236266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Указываются реквизиты документа 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400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№_ об исполнении казначейского обеспечения </a:t>
            </a:r>
            <a:r>
              <a:rPr lang="ru-RU" sz="1400" dirty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400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бязательства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Номер слайда 4"/>
          <p:cNvSpPr txBox="1">
            <a:spLocks/>
          </p:cNvSpPr>
          <p:nvPr/>
        </p:nvSpPr>
        <p:spPr>
          <a:xfrm>
            <a:off x="11495806" y="6215162"/>
            <a:ext cx="4262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8B9E8D9A-9C98-4E9D-9D17-FA7D9733C07E}" type="slidenum">
              <a:rPr lang="ru-RU" smtClean="0">
                <a:latin typeface="Garamond" panose="02020404030301010803" pitchFamily="18" charset="0"/>
              </a:rPr>
              <a:pPr>
                <a:defRPr/>
              </a:pPr>
              <a:t>20</a:t>
            </a:fld>
            <a:endParaRPr lang="ru-RU" dirty="0">
              <a:latin typeface="Garamond" panose="02020404030301010803" pitchFamily="18" charset="0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 flipH="1" flipV="1">
            <a:off x="7031310" y="2132858"/>
            <a:ext cx="1872208" cy="936102"/>
          </a:xfrm>
          <a:prstGeom prst="straightConnector1">
            <a:avLst/>
          </a:prstGeom>
          <a:ln w="9525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279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934966" y="274834"/>
            <a:ext cx="7749422" cy="465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6800" tIns="38400" rIns="76800" bIns="3840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hangingPunct="0">
              <a:lnSpc>
                <a:spcPct val="90000"/>
              </a:lnSpc>
              <a:buFont typeface="Arial" charset="0"/>
              <a:buNone/>
            </a:pPr>
            <a:r>
              <a:rPr lang="ru-RU" altLang="ru-RU" sz="1400" b="1" dirty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ВЫПИСКА ИЗ ЛИЦЕВОГО СЧЕТА ДЛЯ УЧЕТА ОПЕРАЦИЙ </a:t>
            </a:r>
            <a:endParaRPr lang="ru-RU" altLang="ru-RU" sz="1400" b="1" dirty="0" smtClean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algn="ctr" eaLnBrk="0" hangingPunct="0">
              <a:lnSpc>
                <a:spcPct val="90000"/>
              </a:lnSpc>
              <a:buFont typeface="Arial" charset="0"/>
              <a:buNone/>
            </a:pPr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НЕУЧАСТНИКА </a:t>
            </a:r>
            <a:r>
              <a:rPr lang="ru-RU" altLang="ru-RU" sz="1400" b="1" dirty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БЮДЖЕТНОГО ПРОЦЕССА</a:t>
            </a:r>
          </a:p>
        </p:txBody>
      </p:sp>
      <p:sp>
        <p:nvSpPr>
          <p:cNvPr id="8" name="Номер слайда 4"/>
          <p:cNvSpPr txBox="1">
            <a:spLocks/>
          </p:cNvSpPr>
          <p:nvPr/>
        </p:nvSpPr>
        <p:spPr>
          <a:xfrm>
            <a:off x="11495806" y="6215162"/>
            <a:ext cx="4262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8B9E8D9A-9C98-4E9D-9D17-FA7D9733C07E}" type="slidenum">
              <a:rPr lang="ru-RU" smtClean="0">
                <a:latin typeface="Garamond" panose="02020404030301010803" pitchFamily="18" charset="0"/>
              </a:rPr>
              <a:pPr>
                <a:defRPr/>
              </a:pPr>
              <a:t>21</a:t>
            </a:fld>
            <a:endParaRPr lang="ru-RU" dirty="0">
              <a:latin typeface="Garamond" panose="02020404030301010803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" t="3525"/>
          <a:stretch/>
        </p:blipFill>
        <p:spPr>
          <a:xfrm>
            <a:off x="1360990" y="947629"/>
            <a:ext cx="6541678" cy="38259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0" t="3124" r="200" b="3548"/>
          <a:stretch/>
        </p:blipFill>
        <p:spPr>
          <a:xfrm>
            <a:off x="4392927" y="2420888"/>
            <a:ext cx="7144116" cy="3705931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4446962" y="2860610"/>
            <a:ext cx="7073604" cy="229658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88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Прямая со стрелкой 73"/>
          <p:cNvCxnSpPr>
            <a:stCxn id="11" idx="3"/>
          </p:cNvCxnSpPr>
          <p:nvPr/>
        </p:nvCxnSpPr>
        <p:spPr>
          <a:xfrm flipH="1">
            <a:off x="9239176" y="2805919"/>
            <a:ext cx="1320526" cy="731891"/>
          </a:xfrm>
          <a:prstGeom prst="bentConnector3">
            <a:avLst>
              <a:gd name="adj1" fmla="val -17311"/>
            </a:avLst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8982" y="205718"/>
            <a:ext cx="7695198" cy="66117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6800" tIns="38400" rIns="76800" bIns="3840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buFont typeface="Arial" charset="0"/>
              <a:buNone/>
            </a:pP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  <a:ea typeface="+mn-ea"/>
                <a:cs typeface="Times New Roman" panose="02020603050405020304" pitchFamily="18" charset="0"/>
              </a:rPr>
              <a:t>ПРЕИМУЩЕСТВА ПРИМЕНЕНИЯ МЕХАНИЗМА </a:t>
            </a:r>
            <a:br>
              <a:rPr lang="ru-RU" sz="1400" b="1" dirty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  <a:ea typeface="+mn-ea"/>
                <a:cs typeface="Times New Roman" panose="02020603050405020304" pitchFamily="18" charset="0"/>
              </a:rPr>
              <a:t>«ПРЯМОЕ ПОДКРЕПЛЕНИЕ» ПРИ РАСЧЕТАХ ПО КАЗНАЧЕЙСКОМУ ОБЕСПЕЧЕНИЮ ОБЯЗАТЕЛЬСТВ</a:t>
            </a:r>
          </a:p>
        </p:txBody>
      </p:sp>
      <p:sp>
        <p:nvSpPr>
          <p:cNvPr id="4" name="Номер слайда 4"/>
          <p:cNvSpPr txBox="1">
            <a:spLocks/>
          </p:cNvSpPr>
          <p:nvPr/>
        </p:nvSpPr>
        <p:spPr>
          <a:xfrm>
            <a:off x="11495806" y="6215162"/>
            <a:ext cx="4262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8B9E8D9A-9C98-4E9D-9D17-FA7D9733C07E}" type="slidenum">
              <a:rPr lang="ru-RU" smtClean="0">
                <a:latin typeface="Garamond" panose="02020404030301010803" pitchFamily="18" charset="0"/>
              </a:rPr>
              <a:pPr>
                <a:defRPr/>
              </a:pPr>
              <a:t>22</a:t>
            </a:fld>
            <a:endParaRPr lang="ru-RU" dirty="0">
              <a:latin typeface="Garamond" panose="02020404030301010803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70670" y="1484784"/>
            <a:ext cx="9289032" cy="720080"/>
          </a:xfrm>
          <a:prstGeom prst="roundRect">
            <a:avLst/>
          </a:prstGeom>
          <a:solidFill>
            <a:schemeClr val="accent4">
              <a:lumMod val="40000"/>
              <a:lumOff val="60000"/>
              <a:alpha val="1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ts val="21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механизма «прямое подкрепление»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осуществлении расчетов по казначейскому обеспечению обязательств</a:t>
            </a:r>
            <a:endParaRPr lang="en-US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86694" y="2625101"/>
            <a:ext cx="1296144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позволило </a:t>
            </a:r>
            <a:endParaRPr lang="ru-RU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 стрелкой 73"/>
          <p:cNvCxnSpPr>
            <a:stCxn id="5" idx="1"/>
            <a:endCxn id="7" idx="1"/>
          </p:cNvCxnSpPr>
          <p:nvPr/>
        </p:nvCxnSpPr>
        <p:spPr>
          <a:xfrm rot="10800000" flipH="1" flipV="1">
            <a:off x="1270670" y="1844824"/>
            <a:ext cx="216024" cy="961096"/>
          </a:xfrm>
          <a:prstGeom prst="bentConnector3">
            <a:avLst>
              <a:gd name="adj1" fmla="val -105822"/>
            </a:avLst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2" name="Прямая со стрелкой 73"/>
          <p:cNvCxnSpPr>
            <a:stCxn id="7" idx="3"/>
            <a:endCxn id="11" idx="1"/>
          </p:cNvCxnSpPr>
          <p:nvPr/>
        </p:nvCxnSpPr>
        <p:spPr>
          <a:xfrm flipV="1">
            <a:off x="2782838" y="2805919"/>
            <a:ext cx="504056" cy="1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20" name="Скругленный прямоугольник 19"/>
          <p:cNvSpPr/>
          <p:nvPr/>
        </p:nvSpPr>
        <p:spPr>
          <a:xfrm>
            <a:off x="1270669" y="3933056"/>
            <a:ext cx="7200802" cy="720080"/>
          </a:xfrm>
          <a:prstGeom prst="roundRect">
            <a:avLst/>
          </a:prstGeom>
          <a:solidFill>
            <a:schemeClr val="accent6">
              <a:lumMod val="40000"/>
              <a:lumOff val="60000"/>
              <a:alpha val="1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ts val="2100"/>
              </a:lnSpc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сроков проведения операций</a:t>
            </a:r>
            <a:endParaRPr lang="en-US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948899" y="3356992"/>
            <a:ext cx="1572518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</a:t>
            </a:r>
            <a:endParaRPr lang="ru-RU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0670" y="4869160"/>
            <a:ext cx="7200801" cy="720080"/>
          </a:xfrm>
          <a:prstGeom prst="roundRect">
            <a:avLst/>
          </a:prstGeom>
          <a:solidFill>
            <a:schemeClr val="accent6">
              <a:lumMod val="40000"/>
              <a:lumOff val="60000"/>
              <a:alpha val="1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ts val="2100"/>
              </a:lnSpc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оперативное управление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предельными объемами финансирования для главных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распорядителей бюджетных средств</a:t>
            </a:r>
            <a:endParaRPr lang="en-US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1270670" y="5733256"/>
            <a:ext cx="7200801" cy="720080"/>
          </a:xfrm>
          <a:prstGeom prst="roundRect">
            <a:avLst/>
          </a:prstGeom>
          <a:solidFill>
            <a:schemeClr val="accent6">
              <a:lumMod val="40000"/>
              <a:lumOff val="60000"/>
              <a:alpha val="1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ts val="2100"/>
              </a:lnSpc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информации об операциях,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осуществляемых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самом низком уровне кооперации, государственному заказчику (ГРБС) </a:t>
            </a:r>
            <a:endParaRPr lang="en-US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86894" y="2445879"/>
            <a:ext cx="7272808" cy="720080"/>
          </a:xfrm>
          <a:prstGeom prst="roundRect">
            <a:avLst/>
          </a:prstGeom>
          <a:solidFill>
            <a:schemeClr val="accent5">
              <a:lumMod val="50000"/>
              <a:alpha val="16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ts val="2100"/>
              </a:lnSpc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отказаться от достаточно громоздкого механизма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перечисления средств по всей цепочке кооперации</a:t>
            </a:r>
            <a:endParaRPr lang="en-US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7" name="Прямая со стрелкой 73"/>
          <p:cNvCxnSpPr/>
          <p:nvPr/>
        </p:nvCxnSpPr>
        <p:spPr>
          <a:xfrm rot="5400000">
            <a:off x="8316082" y="3813114"/>
            <a:ext cx="574467" cy="263687"/>
          </a:xfrm>
          <a:prstGeom prst="bentConnector2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40" name="Прямая со стрелкой 73"/>
          <p:cNvCxnSpPr>
            <a:endCxn id="33" idx="3"/>
          </p:cNvCxnSpPr>
          <p:nvPr/>
        </p:nvCxnSpPr>
        <p:spPr>
          <a:xfrm rot="5400000">
            <a:off x="7816283" y="4310318"/>
            <a:ext cx="1574071" cy="263693"/>
          </a:xfrm>
          <a:prstGeom prst="bentConnector2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46" name="Прямая со стрелкой 73"/>
          <p:cNvCxnSpPr>
            <a:endCxn id="34" idx="3"/>
          </p:cNvCxnSpPr>
          <p:nvPr/>
        </p:nvCxnSpPr>
        <p:spPr>
          <a:xfrm rot="5400000">
            <a:off x="7393756" y="4751893"/>
            <a:ext cx="2419118" cy="263688"/>
          </a:xfrm>
          <a:prstGeom prst="bentConnector2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280125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20148</TotalTime>
  <Words>1736</Words>
  <Application>Microsoft Office PowerPoint</Application>
  <PresentationFormat>Произвольный</PresentationFormat>
  <Paragraphs>489</Paragraphs>
  <Slides>22</Slides>
  <Notes>4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25" baseType="lpstr">
      <vt:lpstr>1_Тема Office</vt:lpstr>
      <vt:lpstr>Документ Microsoft Office Visio</vt:lpstr>
      <vt:lpstr>Лист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ПРЕИМУЩЕСТВА ПРИМЕНЕНИЯ МЕХАНИЗМА  «ПРЯМОЕ ПОДКРЕПЛЕНИЕ» ПРИ РАСЧЕТАХ ПО КАЗНАЧЕЙСКОМУ ОБЕСПЕЧЕНИЮ ОБЯЗАТЕЛЬСТВ</vt:lpstr>
    </vt:vector>
  </TitlesOfParts>
  <Company>fk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2303</dc:creator>
  <cp:lastModifiedBy>Ерохова Наталья Викторовна</cp:lastModifiedBy>
  <cp:revision>829</cp:revision>
  <cp:lastPrinted>2018-12-14T11:23:00Z</cp:lastPrinted>
  <dcterms:created xsi:type="dcterms:W3CDTF">2013-02-18T08:51:06Z</dcterms:created>
  <dcterms:modified xsi:type="dcterms:W3CDTF">2019-01-30T14:41:11Z</dcterms:modified>
</cp:coreProperties>
</file>