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37" r:id="rId3"/>
    <p:sldId id="338" r:id="rId4"/>
    <p:sldId id="339" r:id="rId5"/>
    <p:sldId id="323" r:id="rId6"/>
    <p:sldId id="336" r:id="rId7"/>
    <p:sldId id="334" r:id="rId8"/>
    <p:sldId id="327" r:id="rId9"/>
    <p:sldId id="330" r:id="rId10"/>
    <p:sldId id="331" r:id="rId11"/>
    <p:sldId id="342" r:id="rId12"/>
    <p:sldId id="343" r:id="rId13"/>
    <p:sldId id="344" r:id="rId14"/>
    <p:sldId id="341" r:id="rId15"/>
  </p:sldIdLst>
  <p:sldSz cx="9144000" cy="5143500" type="screen16x9"/>
  <p:notesSz cx="9926638" cy="6797675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565" userDrawn="1">
          <p15:clr>
            <a:srgbClr val="A4A3A4"/>
          </p15:clr>
        </p15:guide>
        <p15:guide id="2" pos="34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2" autoAdjust="0"/>
    <p:restoredTop sz="74282" autoAdjust="0"/>
  </p:normalViewPr>
  <p:slideViewPr>
    <p:cSldViewPr>
      <p:cViewPr varScale="1">
        <p:scale>
          <a:sx n="150" d="100"/>
          <a:sy n="150" d="100"/>
        </p:scale>
        <p:origin x="-426" y="-96"/>
      </p:cViewPr>
      <p:guideLst>
        <p:guide orient="horz" pos="4565"/>
        <p:guide pos="34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4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000" y="4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19.08.2021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6458459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000" y="6458459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4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9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59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75112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9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455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96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96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75663" y="9413510"/>
            <a:ext cx="2964952" cy="497258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704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75663" y="9413510"/>
            <a:ext cx="2964952" cy="497258"/>
          </a:xfrm>
          <a:prstGeom prst="rect">
            <a:avLst/>
          </a:prstGeom>
        </p:spPr>
        <p:txBody>
          <a:bodyPr/>
          <a:lstStyle/>
          <a:p>
            <a:fld id="{119289AF-B0AB-4547-A913-A961E74CBFA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70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8/19/2021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8/19/2021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4783458"/>
            <a:ext cx="2103121" cy="439079"/>
          </a:xfrm>
        </p:spPr>
        <p:txBody>
          <a:bodyPr/>
          <a:lstStyle/>
          <a:p>
            <a:fld id="{DCF62467-51A0-4331-81DA-2BBFEC3C67EF}" type="datetime1">
              <a:rPr lang="en-US" smtClean="0"/>
              <a:t>8/19/2021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4783460"/>
            <a:ext cx="2926080" cy="43907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9A0D1-43B6-4102-AB03-2A7F96894E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19.08.2021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8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/>
              <a:t>8/19/2021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4" y="35233"/>
            <a:ext cx="4342476" cy="23083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340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939975"/>
            <a:ext cx="6858000" cy="6924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30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1977" indent="0" algn="ctr">
              <a:buNone/>
              <a:defRPr sz="1500"/>
            </a:lvl2pPr>
            <a:lvl3pPr marL="683964" indent="0" algn="ctr">
              <a:buNone/>
              <a:defRPr sz="1400"/>
            </a:lvl3pPr>
            <a:lvl4pPr marL="1025940" indent="0" algn="ctr">
              <a:buNone/>
              <a:defRPr sz="1200"/>
            </a:lvl4pPr>
            <a:lvl5pPr marL="1367924" indent="0" algn="ctr">
              <a:buNone/>
              <a:defRPr sz="1200"/>
            </a:lvl5pPr>
            <a:lvl6pPr marL="1709897" indent="0" algn="ctr">
              <a:buNone/>
              <a:defRPr sz="1200"/>
            </a:lvl6pPr>
            <a:lvl7pPr marL="2051885" indent="0" algn="ctr">
              <a:buNone/>
              <a:defRPr sz="1200"/>
            </a:lvl7pPr>
            <a:lvl8pPr marL="2393867" indent="0" algn="ctr">
              <a:buNone/>
              <a:defRPr sz="1200"/>
            </a:lvl8pPr>
            <a:lvl9pPr marL="2735846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854B1-4C78-47D4-A782-FFEF7FCC00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8/19/2021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5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18466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1" y="1369219"/>
            <a:ext cx="7886700" cy="13849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302"/>
            <a:ext cx="2057400" cy="4390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B359-AEA0-42E4-AB21-56860CE6872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1" y="4767302"/>
            <a:ext cx="3086100" cy="4390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50" y="4767302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76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8/19/2021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TextBox 9"/>
          <p:cNvSpPr txBox="1"/>
          <p:nvPr/>
        </p:nvSpPr>
        <p:spPr>
          <a:xfrm>
            <a:off x="228600" y="1047750"/>
            <a:ext cx="861060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100" b="1" dirty="0" smtClean="0">
                <a:solidFill>
                  <a:srgbClr val="11437F"/>
                </a:solidFill>
              </a:rPr>
              <a:t>Об основных положениях проекта Концепции определения экономического обоснования затрат, включаемых в цену государственных контрактов, сумму субсидий (взносов в уставные (складочные) капиталы по договорам (соглашениям) о предоставлении субсидий (взносов в уставные (складочные) капиталы</a:t>
            </a:r>
            <a:r>
              <a:rPr lang="ru-RU" sz="2100" b="1" dirty="0" smtClean="0">
                <a:solidFill>
                  <a:srgbClr val="11437F"/>
                </a:solidFill>
              </a:rPr>
              <a:t>). </a:t>
            </a:r>
            <a:r>
              <a:rPr lang="ru-RU" sz="2100" b="1" dirty="0">
                <a:solidFill>
                  <a:srgbClr val="11437F"/>
                </a:solidFill>
              </a:rPr>
              <a:t>Казначейское обеспечение обязательств.</a:t>
            </a:r>
            <a:endParaRPr lang="ru-RU" sz="2100" b="1" dirty="0">
              <a:solidFill>
                <a:srgbClr val="1143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4803086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2021 год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5" y="4250972"/>
            <a:ext cx="4209462" cy="24823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286" y="3596947"/>
            <a:ext cx="5217823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30" b="1" dirty="0" smtClean="0">
                <a:solidFill>
                  <a:srgbClr val="11437F"/>
                </a:solidFill>
              </a:rPr>
              <a:t>Васин Александр Сергеевич</a:t>
            </a:r>
          </a:p>
          <a:p>
            <a:r>
              <a:rPr lang="ru-RU" sz="1110" dirty="0" smtClean="0">
                <a:solidFill>
                  <a:srgbClr val="11437F"/>
                </a:solidFill>
              </a:rPr>
              <a:t>Начальник Управления</a:t>
            </a:r>
          </a:p>
          <a:p>
            <a:r>
              <a:rPr lang="ru-RU" sz="1110" dirty="0" smtClean="0">
                <a:solidFill>
                  <a:srgbClr val="11437F"/>
                </a:solidFill>
              </a:rPr>
              <a:t>совершенствования функциональной деятельности</a:t>
            </a:r>
          </a:p>
          <a:p>
            <a:endParaRPr lang="ru-RU" sz="111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17" y="114300"/>
            <a:ext cx="8160973" cy="646331"/>
          </a:xfrm>
        </p:spPr>
        <p:txBody>
          <a:bodyPr/>
          <a:lstStyle/>
          <a:p>
            <a:pPr marL="7144">
              <a:spcBef>
                <a:spcPts val="62"/>
              </a:spcBef>
            </a:pPr>
            <a:r>
              <a:rPr lang="ru-RU" sz="1400" kern="1200" spc="16" dirty="0" smtClean="0">
                <a:solidFill>
                  <a:srgbClr val="184472"/>
                </a:solidFill>
                <a:latin typeface="+mn-lt"/>
              </a:rPr>
              <a:t>РЕЗУЛЬТАТЫ ПРОВЕДЕННЫХ ЭКСПЕРИМЕНТОВ </a:t>
            </a:r>
            <a:br>
              <a:rPr lang="ru-RU" sz="1400" kern="1200" spc="16" dirty="0" smtClean="0">
                <a:solidFill>
                  <a:srgbClr val="184472"/>
                </a:solidFill>
                <a:latin typeface="+mn-lt"/>
              </a:rPr>
            </a:br>
            <a:r>
              <a:rPr lang="ru-RU" sz="1400" kern="1200" spc="16" dirty="0" smtClean="0">
                <a:solidFill>
                  <a:srgbClr val="184472"/>
                </a:solidFill>
                <a:latin typeface="+mn-lt"/>
              </a:rPr>
              <a:t>ПО ВЕДЕНИЮ РАЗДЕЛЬНОГО УЧЕТА </a:t>
            </a:r>
            <a:br>
              <a:rPr lang="ru-RU" sz="1400" kern="1200" spc="16" dirty="0" smtClean="0">
                <a:solidFill>
                  <a:srgbClr val="184472"/>
                </a:solidFill>
                <a:latin typeface="+mn-lt"/>
              </a:rPr>
            </a:br>
            <a:r>
              <a:rPr lang="ru-RU" sz="1400" kern="1200" spc="16" dirty="0" smtClean="0">
                <a:solidFill>
                  <a:srgbClr val="184472"/>
                </a:solidFill>
                <a:latin typeface="+mn-lt"/>
              </a:rPr>
              <a:t>И ЭКОНОМИЧЕСКОМУ ОБОСНОВАНИЮ ЗАТРАТ </a:t>
            </a:r>
            <a:endParaRPr lang="ru-RU" sz="1400" kern="1200" spc="16" dirty="0">
              <a:solidFill>
                <a:srgbClr val="184472"/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8862" y="1123950"/>
            <a:ext cx="8927290" cy="155088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marR="2858" indent="-5862">
              <a:lnSpc>
                <a:spcPct val="104200"/>
              </a:lnSpc>
              <a:spcBef>
                <a:spcPts val="16"/>
              </a:spcBef>
            </a:pPr>
            <a:r>
              <a:rPr lang="ru-RU" sz="1400" b="1" dirty="0">
                <a:solidFill>
                  <a:srgbClr val="003B59"/>
                </a:solidFill>
              </a:rPr>
              <a:t>Распоряжения Правительства Российской Федерации </a:t>
            </a:r>
            <a:r>
              <a:rPr lang="ru-RU" sz="1400" dirty="0"/>
              <a:t>о казначейском сопровождении средств:</a:t>
            </a:r>
          </a:p>
          <a:p>
            <a:pPr marL="5862" marR="2858" indent="-5862">
              <a:lnSpc>
                <a:spcPct val="104200"/>
              </a:lnSpc>
              <a:spcBef>
                <a:spcPts val="16"/>
              </a:spcBef>
            </a:pPr>
            <a:endParaRPr lang="ru-RU" sz="900" spc="-16" dirty="0">
              <a:cs typeface="Arial"/>
            </a:endParaRP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r>
              <a:rPr lang="ru-RU" sz="1150" spc="-16" dirty="0" smtClean="0">
                <a:cs typeface="Arial"/>
              </a:rPr>
              <a:t>- от </a:t>
            </a:r>
            <a:r>
              <a:rPr lang="ru-RU" sz="1150" spc="-16" dirty="0">
                <a:cs typeface="Arial"/>
              </a:rPr>
              <a:t>14.07.2017 № 1502-р (Минздрав России, Минсельхоз России, Минэнерго России, Минтранс России);</a:t>
            </a: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r>
              <a:rPr lang="ru-RU" sz="1150" spc="-16" dirty="0" smtClean="0">
                <a:cs typeface="Arial"/>
              </a:rPr>
              <a:t>- от </a:t>
            </a:r>
            <a:r>
              <a:rPr lang="ru-RU" sz="1150" spc="-16" dirty="0">
                <a:cs typeface="Arial"/>
              </a:rPr>
              <a:t>26.05.2018 № 1003-р </a:t>
            </a:r>
            <a:r>
              <a:rPr lang="ru-RU" sz="1150" spc="-22" dirty="0">
                <a:solidFill>
                  <a:prstClr val="black"/>
                </a:solidFill>
                <a:cs typeface="Arial"/>
              </a:rPr>
              <a:t>(МВД России);</a:t>
            </a: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r>
              <a:rPr lang="ru-RU" sz="1150" spc="-22" dirty="0" smtClean="0">
                <a:cs typeface="Arial"/>
              </a:rPr>
              <a:t>- от </a:t>
            </a:r>
            <a:r>
              <a:rPr lang="ru-RU" sz="1150" spc="-22" dirty="0">
                <a:cs typeface="Arial"/>
              </a:rPr>
              <a:t>02.10.2019 № 2281-р (МЧС России);</a:t>
            </a: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r>
              <a:rPr lang="ru-RU" sz="1150" spc="3" dirty="0" smtClean="0">
                <a:cs typeface="Arial"/>
              </a:rPr>
              <a:t>- от </a:t>
            </a:r>
            <a:r>
              <a:rPr lang="ru-RU" sz="1150" spc="3" dirty="0">
                <a:cs typeface="Arial"/>
              </a:rPr>
              <a:t>25.04.2019 № 821-р (</a:t>
            </a:r>
            <a:r>
              <a:rPr lang="ru-RU" sz="1150" spc="3" dirty="0" err="1">
                <a:cs typeface="Arial"/>
              </a:rPr>
              <a:t>Минпромторг</a:t>
            </a:r>
            <a:r>
              <a:rPr lang="ru-RU" sz="1150" spc="3" dirty="0">
                <a:cs typeface="Arial"/>
              </a:rPr>
              <a:t> России);</a:t>
            </a: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r>
              <a:rPr lang="ru-RU" sz="1150" spc="-22" dirty="0" smtClean="0">
                <a:cs typeface="Arial"/>
              </a:rPr>
              <a:t>- от </a:t>
            </a:r>
            <a:r>
              <a:rPr lang="ru-RU" sz="1150" spc="-22" dirty="0">
                <a:cs typeface="Arial"/>
              </a:rPr>
              <a:t>30.07.2020 № 1986-р, № 1987-р, № 1988-р, № 1989-р</a:t>
            </a:r>
            <a:r>
              <a:rPr lang="ru-RU" sz="1150" spc="-22" dirty="0">
                <a:solidFill>
                  <a:prstClr val="black"/>
                </a:solidFill>
                <a:cs typeface="Arial"/>
              </a:rPr>
              <a:t> (МЧС России</a:t>
            </a:r>
            <a:r>
              <a:rPr lang="ru-RU" sz="1150" spc="-22" dirty="0" smtClean="0">
                <a:solidFill>
                  <a:prstClr val="black"/>
                </a:solidFill>
                <a:cs typeface="Arial"/>
              </a:rPr>
              <a:t>)</a:t>
            </a:r>
            <a:r>
              <a:rPr lang="ru-RU" sz="1150" spc="-22" dirty="0" smtClean="0">
                <a:cs typeface="Arial"/>
              </a:rPr>
              <a:t>.</a:t>
            </a:r>
          </a:p>
          <a:p>
            <a:pPr marR="2858">
              <a:lnSpc>
                <a:spcPct val="104200"/>
              </a:lnSpc>
              <a:spcBef>
                <a:spcPts val="16"/>
              </a:spcBef>
            </a:pPr>
            <a:endParaRPr lang="ru-RU" sz="1150" spc="-22" dirty="0">
              <a:cs typeface="Arial"/>
            </a:endParaRPr>
          </a:p>
        </p:txBody>
      </p:sp>
      <p:sp>
        <p:nvSpPr>
          <p:cNvPr id="191" name="object 20"/>
          <p:cNvSpPr/>
          <p:nvPr/>
        </p:nvSpPr>
        <p:spPr>
          <a:xfrm>
            <a:off x="3259344" y="4626557"/>
            <a:ext cx="12001" cy="129458"/>
          </a:xfrm>
          <a:custGeom>
            <a:avLst/>
            <a:gdLst/>
            <a:ahLst/>
            <a:cxnLst/>
            <a:rect l="l" t="t" r="r" b="b"/>
            <a:pathLst>
              <a:path w="19685" h="261620">
                <a:moveTo>
                  <a:pt x="19100" y="261099"/>
                </a:moveTo>
                <a:lnTo>
                  <a:pt x="0" y="261099"/>
                </a:lnTo>
                <a:lnTo>
                  <a:pt x="0" y="0"/>
                </a:lnTo>
                <a:lnTo>
                  <a:pt x="19100" y="0"/>
                </a:lnTo>
                <a:lnTo>
                  <a:pt x="19100" y="261099"/>
                </a:lnTo>
                <a:close/>
              </a:path>
            </a:pathLst>
          </a:custGeom>
          <a:solidFill>
            <a:srgbClr val="EDF0F0"/>
          </a:solidFill>
        </p:spPr>
        <p:txBody>
          <a:bodyPr wrap="square" lIns="0" tIns="0" rIns="0" bIns="0" rtlCol="0"/>
          <a:lstStyle/>
          <a:p>
            <a:endParaRPr sz="3700"/>
          </a:p>
        </p:txBody>
      </p:sp>
      <p:sp>
        <p:nvSpPr>
          <p:cNvPr id="49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940177" y="4916696"/>
            <a:ext cx="210312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562" y="2800350"/>
            <a:ext cx="8786613" cy="1494459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r>
              <a:rPr lang="ru-RU" sz="1400" b="1" dirty="0">
                <a:solidFill>
                  <a:srgbClr val="003B59"/>
                </a:solidFill>
              </a:rPr>
              <a:t>Анализ исполнения отдельных проектов: </a:t>
            </a:r>
          </a:p>
          <a:p>
            <a:endParaRPr lang="ru-RU" sz="900" b="1" dirty="0">
              <a:solidFill>
                <a:srgbClr val="003B59"/>
              </a:solidFill>
            </a:endParaRPr>
          </a:p>
          <a:p>
            <a:pPr marL="194813" indent="-194813">
              <a:buAutoNum type="arabicPeriod"/>
            </a:pPr>
            <a:r>
              <a:rPr lang="ru-RU" sz="1150" b="1" spc="-14" dirty="0">
                <a:cs typeface="Arial"/>
              </a:rPr>
              <a:t>Заработная плата  </a:t>
            </a:r>
            <a:r>
              <a:rPr lang="ru-RU" sz="1150" spc="-14" dirty="0">
                <a:cs typeface="Arial"/>
              </a:rPr>
              <a:t>варьируется в зависимости от предмета государственного контракта и составляет </a:t>
            </a:r>
            <a:r>
              <a:rPr lang="ru-RU" sz="1150" b="1" spc="-14" dirty="0">
                <a:solidFill>
                  <a:schemeClr val="tx2"/>
                </a:solidFill>
                <a:cs typeface="Arial"/>
              </a:rPr>
              <a:t>от 0,7% до 99</a:t>
            </a:r>
            <a:r>
              <a:rPr lang="ru-RU" sz="1150" b="1" spc="-14" dirty="0" smtClean="0">
                <a:solidFill>
                  <a:schemeClr val="tx2"/>
                </a:solidFill>
                <a:cs typeface="Arial"/>
              </a:rPr>
              <a:t>%</a:t>
            </a:r>
            <a:r>
              <a:rPr lang="ru-RU" sz="1150" spc="-14" dirty="0" smtClean="0">
                <a:cs typeface="Arial"/>
              </a:rPr>
              <a:t>.</a:t>
            </a:r>
            <a:endParaRPr lang="ru-RU" sz="1150" spc="-14" dirty="0">
              <a:cs typeface="Arial"/>
            </a:endParaRPr>
          </a:p>
          <a:p>
            <a:r>
              <a:rPr lang="ru-RU" sz="1150" b="1" dirty="0">
                <a:solidFill>
                  <a:srgbClr val="003B59"/>
                </a:solidFill>
              </a:rPr>
              <a:t>2. </a:t>
            </a:r>
            <a:r>
              <a:rPr lang="ru-RU" sz="1150" b="1" spc="-14" dirty="0">
                <a:cs typeface="Arial"/>
              </a:rPr>
              <a:t>Размер прибыли </a:t>
            </a:r>
            <a:r>
              <a:rPr lang="ru-RU" sz="1150" spc="-14" dirty="0">
                <a:cs typeface="Arial"/>
              </a:rPr>
              <a:t>варьируется </a:t>
            </a:r>
            <a:r>
              <a:rPr lang="ru-RU" sz="1150" spc="-14" dirty="0">
                <a:solidFill>
                  <a:schemeClr val="tx2"/>
                </a:solidFill>
                <a:cs typeface="Arial"/>
              </a:rPr>
              <a:t>от 4,4% до 30,4% </a:t>
            </a:r>
            <a:r>
              <a:rPr lang="ru-RU" sz="1150" spc="-14" dirty="0">
                <a:cs typeface="Arial"/>
              </a:rPr>
              <a:t>от  цены </a:t>
            </a:r>
            <a:r>
              <a:rPr lang="ru-RU" sz="1150" spc="-14" dirty="0">
                <a:solidFill>
                  <a:prstClr val="black"/>
                </a:solidFill>
                <a:cs typeface="Arial"/>
              </a:rPr>
              <a:t>государственного </a:t>
            </a:r>
            <a:r>
              <a:rPr lang="ru-RU" sz="1150" spc="-14" dirty="0" smtClean="0">
                <a:solidFill>
                  <a:prstClr val="black"/>
                </a:solidFill>
                <a:cs typeface="Arial"/>
              </a:rPr>
              <a:t>контракта.</a:t>
            </a:r>
          </a:p>
          <a:p>
            <a:r>
              <a:rPr lang="ru-RU" sz="1150" b="1" dirty="0" smtClean="0">
                <a:solidFill>
                  <a:srgbClr val="003B59"/>
                </a:solidFill>
              </a:rPr>
              <a:t>3</a:t>
            </a:r>
            <a:r>
              <a:rPr lang="ru-RU" sz="1150" b="1" dirty="0">
                <a:solidFill>
                  <a:srgbClr val="003B59"/>
                </a:solidFill>
              </a:rPr>
              <a:t>. Накладные </a:t>
            </a:r>
            <a:r>
              <a:rPr lang="ru-RU" sz="1150" b="1" spc="-14" dirty="0">
                <a:cs typeface="Arial"/>
              </a:rPr>
              <a:t>расходы </a:t>
            </a:r>
            <a:r>
              <a:rPr lang="ru-RU" sz="1150" spc="-14" dirty="0">
                <a:cs typeface="Arial"/>
              </a:rPr>
              <a:t>составляют значительный размер, который достигает </a:t>
            </a:r>
            <a:r>
              <a:rPr lang="ru-RU" sz="1150" b="1" spc="-14" dirty="0">
                <a:solidFill>
                  <a:schemeClr val="tx2"/>
                </a:solidFill>
                <a:cs typeface="Arial"/>
              </a:rPr>
              <a:t>от 1% до 80%  </a:t>
            </a:r>
            <a:r>
              <a:rPr lang="ru-RU" sz="1150" spc="-14" dirty="0">
                <a:cs typeface="Arial"/>
              </a:rPr>
              <a:t>цены</a:t>
            </a:r>
            <a:r>
              <a:rPr lang="ru-RU" sz="1150" spc="-14" dirty="0">
                <a:solidFill>
                  <a:prstClr val="black"/>
                </a:solidFill>
                <a:cs typeface="Arial"/>
              </a:rPr>
              <a:t> государственного контракта</a:t>
            </a:r>
            <a:r>
              <a:rPr lang="ru-RU" sz="1150" spc="-14" dirty="0">
                <a:cs typeface="Arial"/>
              </a:rPr>
              <a:t>.</a:t>
            </a:r>
          </a:p>
          <a:p>
            <a:pPr lvl="0"/>
            <a:r>
              <a:rPr lang="ru-RU" sz="1150" b="1" dirty="0" smtClean="0">
                <a:solidFill>
                  <a:srgbClr val="003B59"/>
                </a:solidFill>
              </a:rPr>
              <a:t>Подходы </a:t>
            </a:r>
            <a:r>
              <a:rPr lang="ru-RU" sz="1150" b="1" dirty="0">
                <a:solidFill>
                  <a:srgbClr val="003B59"/>
                </a:solidFill>
              </a:rPr>
              <a:t>юридических лиц к определению состава затрат и их размера (удельного веса) в себестоимости работы, услуги при исполнении государственных контрактов различны.</a:t>
            </a:r>
            <a:endParaRPr lang="ru-RU" sz="1150" spc="-14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476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772100" y="1210250"/>
            <a:ext cx="360800" cy="38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926896"/>
              </p:ext>
            </p:extLst>
          </p:nvPr>
        </p:nvGraphicFramePr>
        <p:xfrm>
          <a:off x="628866" y="0"/>
          <a:ext cx="8495867" cy="534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58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34731"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kern="0" noProof="0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ИНФОРМАЦИЯ О РЕЗУЛЬТАТАХ ПРОВЕРОК (АНАЛИЗА)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B2A2C4E-7EC7-4E78-B200-F56D3543C340}"/>
              </a:ext>
            </a:extLst>
          </p:cNvPr>
          <p:cNvSpPr/>
          <p:nvPr/>
        </p:nvSpPr>
        <p:spPr>
          <a:xfrm>
            <a:off x="303145" y="949187"/>
            <a:ext cx="8382001" cy="461663"/>
          </a:xfrm>
          <a:prstGeom prst="rect">
            <a:avLst/>
          </a:prstGeom>
          <a:ln>
            <a:solidFill>
              <a:srgbClr val="FFC9C9"/>
            </a:solidFill>
            <a:prstDash val="dash"/>
          </a:ln>
        </p:spPr>
        <p:txBody>
          <a:bodyPr wrap="square" lIns="91439" tIns="45719" rIns="91439" bIns="45719">
            <a:spAutoFit/>
          </a:bodyPr>
          <a:lstStyle/>
          <a:p>
            <a:pPr algn="just" defTabSz="914400" fontAlgn="ctr">
              <a:defRPr/>
            </a:pPr>
            <a:r>
              <a:rPr lang="ru-RU" sz="1200" b="1" spc="-30" dirty="0" smtClean="0">
                <a:ea typeface="Times New Roman"/>
                <a:cs typeface="Times New Roman"/>
              </a:rPr>
              <a:t>2.</a:t>
            </a:r>
            <a:r>
              <a:rPr lang="ru-RU" sz="1200" spc="-30" dirty="0" smtClean="0">
                <a:ea typeface="Times New Roman"/>
                <a:cs typeface="Times New Roman"/>
              </a:rPr>
              <a:t> Проверка соответствия </a:t>
            </a:r>
            <a:r>
              <a:rPr lang="ru-RU" sz="1200" spc="-30" dirty="0">
                <a:ea typeface="Times New Roman"/>
                <a:cs typeface="Times New Roman"/>
              </a:rPr>
              <a:t>данных раздельного учета информации </a:t>
            </a:r>
            <a:r>
              <a:rPr lang="ru-RU" sz="1200" spc="-30" dirty="0" smtClean="0">
                <a:ea typeface="Times New Roman"/>
                <a:cs typeface="Times New Roman"/>
              </a:rPr>
              <a:t>о </a:t>
            </a:r>
            <a:r>
              <a:rPr lang="ru-RU" sz="1200" spc="-30" dirty="0">
                <a:ea typeface="Times New Roman"/>
                <a:cs typeface="Times New Roman"/>
              </a:rPr>
              <a:t>структуре </a:t>
            </a:r>
            <a:r>
              <a:rPr lang="ru-RU" sz="1200" spc="-30" dirty="0" smtClean="0">
                <a:ea typeface="Times New Roman"/>
                <a:cs typeface="Times New Roman"/>
              </a:rPr>
              <a:t>цены и анализ экономической </a:t>
            </a:r>
          </a:p>
          <a:p>
            <a:pPr algn="just" defTabSz="914400" fontAlgn="ctr">
              <a:defRPr/>
            </a:pPr>
            <a:r>
              <a:rPr lang="ru-RU" sz="1200" spc="-30" dirty="0" smtClean="0">
                <a:ea typeface="Times New Roman"/>
                <a:cs typeface="Times New Roman"/>
              </a:rPr>
              <a:t>обоснованности затрат </a:t>
            </a:r>
            <a:r>
              <a:rPr lang="ru-RU" sz="1200" spc="-30" dirty="0" smtClean="0">
                <a:solidFill>
                  <a:srgbClr val="11437F"/>
                </a:solidFill>
                <a:ea typeface="Times New Roman"/>
                <a:cs typeface="Times New Roman"/>
              </a:rPr>
              <a:t>- </a:t>
            </a:r>
            <a:r>
              <a:rPr lang="ru-RU" sz="1200" b="1" spc="-30" dirty="0">
                <a:solidFill>
                  <a:srgbClr val="11437F"/>
                </a:solidFill>
                <a:ea typeface="Times New Roman"/>
                <a:cs typeface="Times New Roman"/>
              </a:rPr>
              <a:t>выявлены нарушения (недостатки)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0100" y="591881"/>
            <a:ext cx="8382000" cy="276999"/>
          </a:xfrm>
          <a:prstGeom prst="rect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pPr lvl="0"/>
            <a:r>
              <a:rPr lang="ru-RU" sz="1200" b="1" spc="-30" dirty="0" smtClean="0">
                <a:ea typeface="Times New Roman"/>
                <a:cs typeface="Times New Roman"/>
              </a:rPr>
              <a:t>1.</a:t>
            </a:r>
            <a:r>
              <a:rPr lang="ru-RU" sz="1200" spc="-30" dirty="0" smtClean="0">
                <a:ea typeface="Times New Roman"/>
                <a:cs typeface="Times New Roman"/>
              </a:rPr>
              <a:t> Проверка фактически </a:t>
            </a:r>
            <a:r>
              <a:rPr lang="ru-RU" sz="1200" spc="-30" dirty="0">
                <a:ea typeface="Times New Roman"/>
                <a:cs typeface="Times New Roman"/>
              </a:rPr>
              <a:t>поставленных товаров (выполненных работ, оказанных услуг</a:t>
            </a:r>
            <a:r>
              <a:rPr lang="ru-RU" sz="1200" spc="-30" dirty="0" smtClean="0">
                <a:ea typeface="Times New Roman"/>
                <a:cs typeface="Times New Roman"/>
              </a:rPr>
              <a:t>) </a:t>
            </a:r>
            <a:r>
              <a:rPr lang="ru-RU" sz="1200" spc="-30" dirty="0" smtClean="0">
                <a:solidFill>
                  <a:srgbClr val="11437F"/>
                </a:solidFill>
                <a:ea typeface="Times New Roman"/>
                <a:cs typeface="Times New Roman"/>
              </a:rPr>
              <a:t>- </a:t>
            </a:r>
            <a:r>
              <a:rPr lang="ru-RU" sz="1200" b="1" spc="-30" dirty="0" smtClean="0">
                <a:solidFill>
                  <a:srgbClr val="11437F"/>
                </a:solidFill>
                <a:ea typeface="Times New Roman"/>
                <a:cs typeface="Times New Roman"/>
              </a:rPr>
              <a:t>нарушений </a:t>
            </a:r>
            <a:r>
              <a:rPr lang="ru-RU" sz="1200" b="1" spc="-30" dirty="0">
                <a:solidFill>
                  <a:srgbClr val="11437F"/>
                </a:solidFill>
                <a:ea typeface="Times New Roman"/>
                <a:cs typeface="Times New Roman"/>
              </a:rPr>
              <a:t>не </a:t>
            </a:r>
            <a:r>
              <a:rPr lang="ru-RU" sz="1200" b="1" spc="-30" dirty="0" smtClean="0">
                <a:solidFill>
                  <a:srgbClr val="11437F"/>
                </a:solidFill>
                <a:ea typeface="Times New Roman"/>
                <a:cs typeface="Times New Roman"/>
              </a:rPr>
              <a:t>выявлено.</a:t>
            </a:r>
            <a:endParaRPr lang="ru-RU" sz="1200" b="1" spc="-30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1550835"/>
            <a:ext cx="4191000" cy="685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11437F"/>
                </a:solidFill>
              </a:rPr>
              <a:t>1,46 млн </a:t>
            </a:r>
            <a:r>
              <a:rPr lang="ru-RU" sz="1600" b="1" dirty="0">
                <a:solidFill>
                  <a:srgbClr val="11437F"/>
                </a:solidFill>
              </a:rPr>
              <a:t>руб. </a:t>
            </a:r>
            <a:r>
              <a:rPr lang="ru-RU" sz="1600" dirty="0" smtClean="0">
                <a:solidFill>
                  <a:srgbClr val="11437F"/>
                </a:solidFill>
              </a:rPr>
              <a:t>- </a:t>
            </a:r>
            <a:r>
              <a:rPr lang="ru-RU" sz="1500" dirty="0" smtClean="0">
                <a:solidFill>
                  <a:schemeClr val="tx1"/>
                </a:solidFill>
              </a:rPr>
              <a:t>Необоснованные затраты в себестоимости работ по </a:t>
            </a:r>
            <a:r>
              <a:rPr lang="ru-RU" sz="1500" b="1" dirty="0" smtClean="0">
                <a:solidFill>
                  <a:srgbClr val="11437F"/>
                </a:solidFill>
              </a:rPr>
              <a:t>4</a:t>
            </a:r>
            <a:r>
              <a:rPr lang="ru-RU" sz="1500" dirty="0" smtClean="0">
                <a:solidFill>
                  <a:schemeClr val="tx1"/>
                </a:solidFill>
              </a:rPr>
              <a:t> договорам</a:t>
            </a:r>
            <a:endParaRPr lang="ru-RU" sz="15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353780"/>
              </p:ext>
            </p:extLst>
          </p:nvPr>
        </p:nvGraphicFramePr>
        <p:xfrm>
          <a:off x="4724400" y="1431290"/>
          <a:ext cx="4114800" cy="102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708"/>
                <a:gridCol w="1266092"/>
              </a:tblGrid>
              <a:tr h="378460">
                <a:tc>
                  <a:txBody>
                    <a:bodyPr/>
                    <a:lstStyle/>
                    <a:p>
                      <a:pPr algn="just"/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0,40 млн руб. </a:t>
                      </a:r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– премия сотрудникам, не участвовавшим в выполнении работ по договору</a:t>
                      </a:r>
                      <a:endParaRPr lang="ru-RU" sz="800" b="1" baseline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1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 результатам проверки сумма исключена из состава расходов.</a:t>
                      </a:r>
                      <a:endParaRPr lang="ru-RU" sz="700" i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1,06 млн руб. </a:t>
                      </a:r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– коммерческие расходы, заработная плата работника и страховые взносы  после принятия работ по договору и работникам не </a:t>
                      </a:r>
                      <a:r>
                        <a:rPr lang="ru-RU" sz="800" b="1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участвовавшим в выполнении работ по договору</a:t>
                      </a:r>
                      <a:endParaRPr lang="ru-RU" sz="800" b="1" baseline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700" b="0" i="1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 результатам проверки сумма исключена из состава затрат,  увеличена сумма прибыли</a:t>
                      </a:r>
                      <a:endParaRPr kumimoji="0" lang="ru-RU" sz="700" b="0" i="1" u="none" strike="noStrike" kern="1200" cap="none" spc="-3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7564179" y="1581150"/>
            <a:ext cx="0" cy="83820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495800" y="1893735"/>
            <a:ext cx="223300" cy="0"/>
          </a:xfrm>
          <a:prstGeom prst="straightConnector1">
            <a:avLst/>
          </a:prstGeom>
          <a:ln w="12700">
            <a:solidFill>
              <a:srgbClr val="1143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876800" y="1809750"/>
            <a:ext cx="38862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03421" y="2495550"/>
            <a:ext cx="4216180" cy="6858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 sz="1600" b="1" spc="-50" dirty="0">
                <a:solidFill>
                  <a:srgbClr val="11437F"/>
                </a:solidFill>
              </a:rPr>
              <a:t>174, </a:t>
            </a:r>
            <a:r>
              <a:rPr lang="ru-RU" sz="1600" b="1" spc="-50" dirty="0" smtClean="0">
                <a:solidFill>
                  <a:srgbClr val="11437F"/>
                </a:solidFill>
              </a:rPr>
              <a:t>02 млн руб. </a:t>
            </a:r>
            <a:r>
              <a:rPr lang="ru-RU" sz="1600" dirty="0" smtClean="0">
                <a:solidFill>
                  <a:srgbClr val="11437F"/>
                </a:solidFill>
              </a:rPr>
              <a:t>– </a:t>
            </a:r>
            <a:r>
              <a:rPr lang="ru-RU" sz="1500" spc="-50" dirty="0" smtClean="0">
                <a:solidFill>
                  <a:schemeClr val="tx1"/>
                </a:solidFill>
              </a:rPr>
              <a:t>Превышение размера прибыли, установленного условиями </a:t>
            </a:r>
            <a:r>
              <a:rPr lang="ru-RU" sz="1500" spc="-50" dirty="0" err="1" smtClean="0">
                <a:solidFill>
                  <a:schemeClr val="tx1"/>
                </a:solidFill>
              </a:rPr>
              <a:t>госконтракта</a:t>
            </a:r>
            <a:r>
              <a:rPr lang="ru-RU" sz="1500" spc="-50" dirty="0" smtClean="0">
                <a:solidFill>
                  <a:schemeClr val="tx1"/>
                </a:solidFill>
              </a:rPr>
              <a:t>, и </a:t>
            </a:r>
            <a:r>
              <a:rPr lang="ru-RU" sz="1500" b="1" spc="-50" dirty="0" smtClean="0">
                <a:solidFill>
                  <a:srgbClr val="11437F"/>
                </a:solidFill>
              </a:rPr>
              <a:t>9</a:t>
            </a:r>
            <a:r>
              <a:rPr lang="ru-RU" sz="1500" spc="-50" dirty="0" smtClean="0">
                <a:solidFill>
                  <a:schemeClr val="tx1"/>
                </a:solidFill>
              </a:rPr>
              <a:t> договорами </a:t>
            </a:r>
            <a:endParaRPr lang="ru-RU" sz="1500" spc="-50" dirty="0">
              <a:solidFill>
                <a:schemeClr val="tx1"/>
              </a:solidFill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410465"/>
              </p:ext>
            </p:extLst>
          </p:nvPr>
        </p:nvGraphicFramePr>
        <p:xfrm>
          <a:off x="4753555" y="2552700"/>
          <a:ext cx="4085645" cy="800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5645"/>
              </a:tblGrid>
              <a:tr h="80010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Порядок действия сторон в случае превышения фактического размера прибыли не определен.</a:t>
                      </a: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30555" algn="l"/>
                        </a:tabLst>
                      </a:pPr>
                      <a:endParaRPr lang="ru-RU" sz="300" b="1" baseline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Размер прибыли : для   НИР -5%, для ОКР – 15%.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" b="1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Превышение  прибыли варьируется </a:t>
                      </a: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1,24% до 27,70% 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" b="1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Также, допустимые размеры прибыли установлены Методикой  № 1788</a:t>
                      </a:r>
                      <a:endParaRPr kumimoji="0" lang="ru-RU" sz="750" b="1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Neue Light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>
            <a:off x="4455054" y="2952750"/>
            <a:ext cx="223300" cy="0"/>
          </a:xfrm>
          <a:prstGeom prst="straightConnector1">
            <a:avLst/>
          </a:prstGeom>
          <a:ln w="12700">
            <a:solidFill>
              <a:srgbClr val="1143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92819" y="3561916"/>
            <a:ext cx="4216180" cy="762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endParaRPr lang="ru-RU" sz="1600" b="1" spc="-50" dirty="0" smtClean="0">
              <a:solidFill>
                <a:srgbClr val="11437F"/>
              </a:solidFill>
            </a:endParaRPr>
          </a:p>
          <a:p>
            <a:pPr lvl="0" defTabSz="914400">
              <a:defRPr/>
            </a:pPr>
            <a:r>
              <a:rPr lang="ru-RU" sz="1600" b="1" spc="-50" dirty="0" smtClean="0">
                <a:solidFill>
                  <a:srgbClr val="11437F"/>
                </a:solidFill>
              </a:rPr>
              <a:t>202,66 млн руб. </a:t>
            </a:r>
            <a:r>
              <a:rPr lang="ru-RU" sz="1600" dirty="0" smtClean="0">
                <a:solidFill>
                  <a:srgbClr val="11437F"/>
                </a:solidFill>
              </a:rPr>
              <a:t>– </a:t>
            </a:r>
            <a:r>
              <a:rPr lang="ru-RU" sz="1500" spc="-70" dirty="0" smtClean="0">
                <a:solidFill>
                  <a:schemeClr val="tx1"/>
                </a:solidFill>
              </a:rPr>
              <a:t>Превышение предельной величины накладных расходов по </a:t>
            </a:r>
            <a:r>
              <a:rPr lang="ru-RU" sz="1500" spc="-70" dirty="0" err="1" smtClean="0">
                <a:solidFill>
                  <a:prstClr val="black"/>
                </a:solidFill>
              </a:rPr>
              <a:t>госконтракту</a:t>
            </a:r>
            <a:r>
              <a:rPr lang="ru-RU" sz="1500" spc="-70" dirty="0" smtClean="0">
                <a:solidFill>
                  <a:prstClr val="black"/>
                </a:solidFill>
              </a:rPr>
              <a:t> </a:t>
            </a:r>
            <a:r>
              <a:rPr lang="ru-RU" sz="1500" spc="-70" dirty="0">
                <a:solidFill>
                  <a:prstClr val="black"/>
                </a:solidFill>
              </a:rPr>
              <a:t>и </a:t>
            </a:r>
            <a:r>
              <a:rPr lang="ru-RU" sz="1500" b="1" spc="-70" dirty="0" smtClean="0">
                <a:solidFill>
                  <a:srgbClr val="11437F"/>
                </a:solidFill>
              </a:rPr>
              <a:t>17</a:t>
            </a:r>
            <a:r>
              <a:rPr lang="ru-RU" sz="1500" spc="-70" dirty="0" smtClean="0">
                <a:solidFill>
                  <a:prstClr val="black"/>
                </a:solidFill>
              </a:rPr>
              <a:t> договорам, установленные Методикой № 1788</a:t>
            </a:r>
            <a:endParaRPr lang="ru-RU" sz="1500" spc="-70" dirty="0">
              <a:solidFill>
                <a:prstClr val="black"/>
              </a:solidFill>
            </a:endParaRPr>
          </a:p>
          <a:p>
            <a:pPr lvl="0" defTabSz="914400">
              <a:defRPr/>
            </a:pPr>
            <a:endParaRPr lang="ru-RU" sz="1500" spc="-5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4455054" y="3942916"/>
            <a:ext cx="223300" cy="0"/>
          </a:xfrm>
          <a:prstGeom prst="straightConnector1">
            <a:avLst/>
          </a:prstGeom>
          <a:ln w="12700">
            <a:solidFill>
              <a:srgbClr val="1143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3617"/>
              </p:ext>
            </p:extLst>
          </p:nvPr>
        </p:nvGraphicFramePr>
        <p:xfrm>
          <a:off x="4762433" y="3592396"/>
          <a:ext cx="4029322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9322"/>
              </a:tblGrid>
              <a:tr h="609600">
                <a:tc>
                  <a:txBody>
                    <a:bodyPr/>
                    <a:lstStyle/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Превышение предельной величины накладных расходов допускается при обосновании исполнителем (Методика № 1788).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baseline="0" noProof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  <a:sym typeface="Helvetica Neue Light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Предельная величина  накладных расходов : для  НИР -150%, для ОКР – 250%.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" b="1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Neue Light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" b="1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Neue Light"/>
                      </a:endParaRP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 Light"/>
                        </a:rPr>
                        <a:t>Превышение  накладных расходов варьируется  </a:t>
                      </a:r>
                      <a:r>
                        <a:rPr kumimoji="0" lang="ru-RU" sz="75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1,70% до 158,68%  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" b="0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Helvetica Neue Light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>
            <a:off x="261404" y="2495550"/>
            <a:ext cx="8577796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61404" y="3409950"/>
            <a:ext cx="86106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192819" y="4371562"/>
            <a:ext cx="4216180" cy="5334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ru-RU" sz="1600" b="1" spc="-50" dirty="0" smtClean="0">
                <a:solidFill>
                  <a:srgbClr val="11437F"/>
                </a:solidFill>
              </a:rPr>
              <a:t>288,12 млн руб. </a:t>
            </a:r>
            <a:r>
              <a:rPr lang="ru-RU" sz="1600" dirty="0" smtClean="0">
                <a:solidFill>
                  <a:srgbClr val="11437F"/>
                </a:solidFill>
              </a:rPr>
              <a:t>– </a:t>
            </a:r>
            <a:r>
              <a:rPr lang="ru-RU" sz="1500" spc="-50" dirty="0" smtClean="0">
                <a:solidFill>
                  <a:schemeClr val="tx1"/>
                </a:solidFill>
              </a:rPr>
              <a:t>Некорректный учет затрат по </a:t>
            </a:r>
            <a:r>
              <a:rPr lang="ru-RU" sz="1500" spc="-50" dirty="0" err="1" smtClean="0">
                <a:solidFill>
                  <a:schemeClr val="tx1"/>
                </a:solidFill>
              </a:rPr>
              <a:t>госконтракту</a:t>
            </a:r>
            <a:r>
              <a:rPr lang="ru-RU" sz="1500" spc="-50" dirty="0" smtClean="0">
                <a:solidFill>
                  <a:schemeClr val="tx1"/>
                </a:solidFill>
              </a:rPr>
              <a:t> и </a:t>
            </a:r>
            <a:r>
              <a:rPr lang="ru-RU" sz="1500" b="1" spc="-50" dirty="0" smtClean="0">
                <a:solidFill>
                  <a:srgbClr val="11437F"/>
                </a:solidFill>
              </a:rPr>
              <a:t>2</a:t>
            </a:r>
            <a:r>
              <a:rPr lang="ru-RU" sz="1500" spc="-50" dirty="0" smtClean="0">
                <a:solidFill>
                  <a:schemeClr val="tx1"/>
                </a:solidFill>
              </a:rPr>
              <a:t> договорам</a:t>
            </a:r>
            <a:endParaRPr lang="ru-RU" sz="1500" spc="-50" dirty="0">
              <a:solidFill>
                <a:schemeClr val="tx1"/>
              </a:solidFill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4468633" y="4552950"/>
            <a:ext cx="223300" cy="0"/>
          </a:xfrm>
          <a:prstGeom prst="straightConnector1">
            <a:avLst/>
          </a:prstGeom>
          <a:ln w="12700">
            <a:solidFill>
              <a:srgbClr val="1143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Таблица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999877"/>
              </p:ext>
            </p:extLst>
          </p:nvPr>
        </p:nvGraphicFramePr>
        <p:xfrm>
          <a:off x="4762500" y="4449032"/>
          <a:ext cx="4114800" cy="378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8708"/>
                <a:gridCol w="1266092"/>
              </a:tblGrid>
              <a:tr h="378460">
                <a:tc>
                  <a:txBody>
                    <a:bodyPr/>
                    <a:lstStyle/>
                    <a:p>
                      <a:pPr marL="0" indent="0" algn="just"/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Неверное распределение накладных расходов</a:t>
                      </a:r>
                      <a:endParaRPr lang="ru-RU" sz="800" b="1" baseline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1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исправлено в ходе проверки</a:t>
                      </a:r>
                      <a:endParaRPr lang="ru-RU" sz="700" i="1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45" name="Прямая соединительная линия 44"/>
          <p:cNvCxnSpPr/>
          <p:nvPr/>
        </p:nvCxnSpPr>
        <p:spPr>
          <a:xfrm>
            <a:off x="7564179" y="4465777"/>
            <a:ext cx="0" cy="296725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940177" y="4916696"/>
            <a:ext cx="210312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/>
              <a:t>3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0140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 стрелкой 17"/>
          <p:cNvCxnSpPr/>
          <p:nvPr/>
        </p:nvCxnSpPr>
        <p:spPr>
          <a:xfrm flipH="1">
            <a:off x="5181603" y="3195677"/>
            <a:ext cx="1857289" cy="783208"/>
          </a:xfrm>
          <a:prstGeom prst="straightConnector1">
            <a:avLst/>
          </a:prstGeom>
          <a:ln w="9525">
            <a:solidFill>
              <a:srgbClr val="FFC9C9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 flipH="1">
            <a:off x="5181602" y="2724150"/>
            <a:ext cx="1752598" cy="716129"/>
          </a:xfrm>
          <a:prstGeom prst="straightConnector1">
            <a:avLst/>
          </a:prstGeom>
          <a:ln w="9525">
            <a:solidFill>
              <a:srgbClr val="FFC9C9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162287"/>
              </p:ext>
            </p:extLst>
          </p:nvPr>
        </p:nvGraphicFramePr>
        <p:xfrm>
          <a:off x="152400" y="745409"/>
          <a:ext cx="6553200" cy="3774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222"/>
                <a:gridCol w="1664558"/>
                <a:gridCol w="1378820"/>
                <a:gridCol w="1066800"/>
                <a:gridCol w="1066800"/>
                <a:gridCol w="1143000"/>
              </a:tblGrid>
              <a:tr h="148253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Предельная величина по </a:t>
                      </a: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Методике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1788,%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Анализ </a:t>
                      </a: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 фактических показателей по государственному контракту 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8670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сумма, руб.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%, с учетом </a:t>
                      </a: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Методики </a:t>
                      </a: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1788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справочно</a:t>
                      </a:r>
                      <a:endParaRPr kumimoji="0" lang="ru-RU" sz="900" b="1" i="0" u="none" strike="noStrike" kern="1200" cap="none" spc="-30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от цены </a:t>
                      </a:r>
                      <a:r>
                        <a:rPr kumimoji="0" lang="ru-RU" sz="900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госконтракта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6511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kumimoji="0" lang="ru-RU" sz="7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kumimoji="0" lang="ru-RU" sz="7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kumimoji="0" lang="ru-RU" sz="7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  <a:endParaRPr kumimoji="0" lang="ru-RU" sz="7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943"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Цена государственного контракта, </a:t>
                      </a: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том числе: 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3 535 000 000,00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092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1.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Заработная </a:t>
                      </a: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плата</a:t>
                      </a:r>
                      <a:endParaRPr kumimoji="0" lang="ru-RU" sz="900" b="1" i="0" u="none" strike="noStrike" kern="1200" cap="none" spc="-30" normalizeH="0" baseline="30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Затраты подтверждаются </a:t>
                      </a: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исполнителем в  пояснительной записке </a:t>
                      </a:r>
                      <a:r>
                        <a:rPr kumimoji="0" lang="ru-RU" sz="8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 расчетами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186 164 392,41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5,27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919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Взносы в социальные фонды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соответствии с законодательством РФ</a:t>
                      </a:r>
                      <a:endParaRPr kumimoji="0" lang="ru-RU" sz="8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58 691 685,36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27,55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1,66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9263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3.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Работы, выполняемые сторонними организациями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Не установлена</a:t>
                      </a:r>
                      <a:endParaRPr kumimoji="0" lang="ru-RU" sz="8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2 303 469 410,47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65,16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744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4.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Налоги, сборы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соответствии с законодательством РФ</a:t>
                      </a:r>
                      <a:endParaRPr kumimoji="0" lang="ru-RU" sz="800" b="0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26 865 479,00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0,76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285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5.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Накладные расходы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250</a:t>
                      </a: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(от ФОТ)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654 014 642,02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307,00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18,5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0385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6.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464653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Прибыль*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(от себестоимости собственных работ)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304 219 </a:t>
                      </a: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965,16**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32,81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8,61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383">
                <a:tc gridSpan="6"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err="1" smtClean="0">
                          <a:ln>
                            <a:noFill/>
                          </a:ln>
                          <a:solidFill>
                            <a:srgbClr val="464653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Справочно</a:t>
                      </a: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rgbClr val="464653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:</a:t>
                      </a:r>
                      <a:endParaRPr kumimoji="0" lang="ru-RU" sz="9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rgbClr val="464653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200" cap="none" spc="-3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111">
                <a:tc gridSpan="2">
                  <a:txBody>
                    <a:bodyPr/>
                    <a:lstStyle/>
                    <a:p>
                      <a:pPr marL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Себестоимость собственных работ</a:t>
                      </a:r>
                      <a:r>
                        <a:rPr kumimoji="0" lang="ru-RU" sz="800" b="0" i="0" u="none" strike="noStrike" kern="1200" cap="none" spc="-30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***</a:t>
                      </a:r>
                      <a:endParaRPr kumimoji="0" lang="ru-RU" sz="800" b="0" i="0" u="none" strike="noStrike" kern="1200" cap="none" spc="-30" normalizeH="0" baseline="3000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200" cap="none" spc="-3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927 310 624,37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26,23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Заголовок 2"/>
          <p:cNvSpPr txBox="1">
            <a:spLocks/>
          </p:cNvSpPr>
          <p:nvPr/>
        </p:nvSpPr>
        <p:spPr>
          <a:xfrm>
            <a:off x="447208" y="22164"/>
            <a:ext cx="863246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ru-RU" sz="1400" kern="0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ПРИМЕР ИНФОРМАЦИИ </a:t>
            </a:r>
            <a:r>
              <a:rPr lang="ru-RU" sz="1400" kern="0" dirty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РЕЗУЛЬТАТАХ АНАЛИЗА ФАКТИЧЕСКОЙ </a:t>
            </a:r>
          </a:p>
          <a:p>
            <a:pPr defTabSz="914400"/>
            <a:r>
              <a:rPr lang="ru-RU" sz="1400" kern="0" dirty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СТРУКТУРЫ ЦЕНЫ ГОСУДАРСТВЕННОГО КОНТРАКТА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81800" y="760829"/>
            <a:ext cx="2292388" cy="191590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50" spc="-30" dirty="0" smtClean="0">
                <a:latin typeface="+mn-lt"/>
                <a:sym typeface="Helvetica Neue Light"/>
              </a:rPr>
              <a:t>Для  проведения анализа использовались:</a:t>
            </a: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750" spc="-30" dirty="0" smtClean="0">
              <a:latin typeface="+mn-lt"/>
              <a:sym typeface="Helvetica Neue Light"/>
            </a:endParaRPr>
          </a:p>
          <a:p>
            <a:pPr marL="171450" lvl="0" indent="-171450" algn="just" defTabSz="825500" eaLnBrk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750" spc="-30" dirty="0" smtClean="0">
                <a:latin typeface="+mn-lt"/>
                <a:sym typeface="Helvetica Neue Light"/>
              </a:rPr>
              <a:t>Методика определения и обоснования начальной (максимальной) цены государственных контрактов на выполнение НИОКР, утвержденная </a:t>
            </a:r>
            <a:r>
              <a:rPr lang="ru-RU" sz="750" spc="-30" dirty="0" smtClean="0">
                <a:solidFill>
                  <a:prstClr val="black"/>
                </a:solidFill>
                <a:latin typeface="+mn-lt"/>
                <a:sym typeface="Helvetica Neue Light"/>
              </a:rPr>
              <a:t>приказом </a:t>
            </a:r>
            <a:r>
              <a:rPr lang="ru-RU" sz="750" spc="-30" dirty="0" err="1" smtClean="0">
                <a:solidFill>
                  <a:prstClr val="black"/>
                </a:solidFill>
                <a:latin typeface="+mn-lt"/>
                <a:sym typeface="Helvetica Neue Light"/>
              </a:rPr>
              <a:t>Минпромторга</a:t>
            </a:r>
            <a:r>
              <a:rPr lang="ru-RU" sz="750" spc="-30" dirty="0" smtClean="0">
                <a:solidFill>
                  <a:prstClr val="black"/>
                </a:solidFill>
                <a:latin typeface="+mn-lt"/>
                <a:sym typeface="Helvetica Neue Light"/>
              </a:rPr>
              <a:t> России от 11.09.2014 № 1788 </a:t>
            </a: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50" spc="-30" dirty="0">
                <a:solidFill>
                  <a:prstClr val="black"/>
                </a:solidFill>
                <a:latin typeface="+mn-lt"/>
                <a:sym typeface="Helvetica Neue Light"/>
              </a:rPr>
              <a:t> </a:t>
            </a:r>
            <a:r>
              <a:rPr lang="ru-RU" sz="750" spc="-30" dirty="0" smtClean="0">
                <a:solidFill>
                  <a:prstClr val="black"/>
                </a:solidFill>
                <a:latin typeface="+mn-lt"/>
                <a:sym typeface="Helvetica Neue Light"/>
              </a:rPr>
              <a:t>       (Методика  № 1788);</a:t>
            </a:r>
            <a:r>
              <a:rPr lang="ru-RU" sz="750" spc="-30" dirty="0" smtClean="0">
                <a:latin typeface="+mn-lt"/>
                <a:sym typeface="Helvetica Neue Light"/>
              </a:rPr>
              <a:t> </a:t>
            </a:r>
          </a:p>
          <a:p>
            <a:pPr marL="171450" lvl="0" indent="-171450" algn="just" defTabSz="825500" eaLnBrk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ru-RU" sz="750" spc="-30" dirty="0" smtClean="0">
              <a:latin typeface="+mn-lt"/>
              <a:sym typeface="Helvetica Neue Light"/>
            </a:endParaRPr>
          </a:p>
          <a:p>
            <a:pPr marL="171450" lvl="0" indent="-171450" algn="just" defTabSz="825500" eaLnBrk="1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750" spc="-30" dirty="0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Методические рекомендации (письмо </a:t>
            </a:r>
            <a:r>
              <a:rPr lang="ru-RU" sz="750" spc="-30" dirty="0" err="1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Минпромторга</a:t>
            </a:r>
            <a:r>
              <a:rPr lang="ru-RU" sz="750" spc="-30" dirty="0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 России от 23.01.2019 </a:t>
            </a:r>
            <a:r>
              <a:rPr lang="ru-RU" sz="750" spc="-30" dirty="0" smtClean="0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                          № </a:t>
            </a:r>
            <a:r>
              <a:rPr lang="ru-RU" sz="750" spc="-30" dirty="0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3375/18</a:t>
            </a:r>
            <a:r>
              <a:rPr lang="ru-RU" sz="750" spc="-30" dirty="0" smtClean="0">
                <a:solidFill>
                  <a:prstClr val="black"/>
                </a:solidFill>
                <a:latin typeface="Arial" panose="020B0604020202020204"/>
                <a:sym typeface="Helvetica Neue Light"/>
              </a:rPr>
              <a:t>). </a:t>
            </a:r>
            <a:endParaRPr lang="ru-RU" sz="750" spc="-30" dirty="0">
              <a:solidFill>
                <a:prstClr val="black"/>
              </a:solidFill>
              <a:latin typeface="Arial" panose="020B0604020202020204"/>
              <a:sym typeface="Helvetica Neue Light"/>
            </a:endParaRP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750" spc="-30" dirty="0">
              <a:latin typeface="+mn-lt"/>
              <a:sym typeface="Helvetica Neue Light"/>
            </a:endParaRP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750" spc="-30" dirty="0" smtClean="0">
              <a:latin typeface="+mn-lt"/>
              <a:sym typeface="Helvetica Neue Light"/>
            </a:endParaRP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750" spc="-30" dirty="0">
              <a:latin typeface="+mn-lt"/>
              <a:sym typeface="Helvetica Neue Light"/>
            </a:endParaRPr>
          </a:p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750" spc="-30" dirty="0">
              <a:latin typeface="+mn-lt"/>
              <a:sym typeface="Helvetica Neue Ligh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6486" y="4495619"/>
            <a:ext cx="6929032" cy="6090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750" spc="-30" dirty="0">
                <a:latin typeface="+mn-lt"/>
                <a:sym typeface="Symbol"/>
              </a:rPr>
              <a:t>*</a:t>
            </a:r>
            <a:r>
              <a:rPr lang="ru-RU" sz="800" spc="-30" baseline="30000" dirty="0" smtClean="0">
                <a:solidFill>
                  <a:srgbClr val="464653"/>
                </a:solidFill>
                <a:latin typeface="Arial" panose="020B0604020202020204"/>
                <a:ea typeface="Times New Roman"/>
                <a:cs typeface="Times New Roman"/>
                <a:sym typeface="Symbol"/>
              </a:rPr>
              <a:t> </a:t>
            </a:r>
            <a:r>
              <a:rPr lang="ru-RU" sz="750" spc="-30" dirty="0" smtClean="0">
                <a:latin typeface="+mn-lt"/>
                <a:sym typeface="Symbol"/>
              </a:rPr>
              <a:t>Прибыль </a:t>
            </a:r>
            <a:r>
              <a:rPr lang="ru-RU" sz="750" spc="-30" dirty="0">
                <a:latin typeface="+mn-lt"/>
                <a:sym typeface="Symbol"/>
              </a:rPr>
              <a:t>от полной себестоимости работ по государственному </a:t>
            </a:r>
            <a:r>
              <a:rPr lang="ru-RU" sz="750" spc="-30" dirty="0" smtClean="0">
                <a:latin typeface="+mn-lt"/>
                <a:sym typeface="Symbol"/>
              </a:rPr>
              <a:t>контракту</a:t>
            </a:r>
            <a:r>
              <a:rPr lang="ru-RU" sz="750" spc="-30" dirty="0">
                <a:latin typeface="+mn-lt"/>
                <a:sym typeface="Symbol"/>
              </a:rPr>
              <a:t> </a:t>
            </a:r>
            <a:r>
              <a:rPr lang="ru-RU" sz="750" spc="-30" dirty="0" smtClean="0">
                <a:latin typeface="+mn-lt"/>
                <a:sym typeface="Symbol"/>
              </a:rPr>
              <a:t>составила 9,42%.</a:t>
            </a:r>
          </a:p>
          <a:p>
            <a:pPr lvl="0" defTabSz="914400" eaLnBrk="1" hangingPunct="1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750" spc="-30" dirty="0">
                <a:latin typeface="+mn-lt"/>
                <a:sym typeface="Symbol"/>
              </a:rPr>
              <a:t>**</a:t>
            </a:r>
            <a:r>
              <a:rPr lang="ru-RU" sz="750" spc="-30" dirty="0" smtClean="0">
                <a:latin typeface="+mn-lt"/>
                <a:sym typeface="Symbol"/>
              </a:rPr>
              <a:t> </a:t>
            </a:r>
            <a:r>
              <a:rPr lang="ru-RU" sz="750" spc="-30" dirty="0">
                <a:latin typeface="+mn-lt"/>
                <a:sym typeface="Symbol"/>
              </a:rPr>
              <a:t>Сумма прибыли до уплаты </a:t>
            </a:r>
            <a:r>
              <a:rPr lang="ru-RU" sz="750" spc="-30" dirty="0" smtClean="0">
                <a:latin typeface="+mn-lt"/>
                <a:sym typeface="Symbol"/>
              </a:rPr>
              <a:t>налога.</a:t>
            </a:r>
            <a:endParaRPr lang="ru-RU" sz="750" spc="-30" dirty="0">
              <a:latin typeface="+mn-lt"/>
              <a:sym typeface="Symbol"/>
            </a:endParaRPr>
          </a:p>
          <a:p>
            <a:pPr lvl="0" defTabSz="914400" eaLnBrk="1" hangingPunct="1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750" spc="-30" dirty="0">
                <a:latin typeface="+mn-lt"/>
                <a:sym typeface="Symbol"/>
              </a:rPr>
              <a:t>*</a:t>
            </a:r>
            <a:r>
              <a:rPr lang="ru-RU" sz="750" spc="-30" dirty="0" smtClean="0">
                <a:latin typeface="+mn-lt"/>
                <a:sym typeface="Symbol"/>
              </a:rPr>
              <a:t>** </a:t>
            </a:r>
            <a:r>
              <a:rPr lang="ru-RU" sz="750" spc="-30" dirty="0">
                <a:latin typeface="+mn-lt"/>
                <a:sym typeface="Helvetica Neue Light"/>
              </a:rPr>
              <a:t>Под себестоимостью собственных работ понимается себестоимость </a:t>
            </a:r>
            <a:r>
              <a:rPr lang="ru-RU" sz="750" spc="-30" dirty="0" smtClean="0">
                <a:latin typeface="+mn-lt"/>
                <a:sym typeface="Helvetica Neue Light"/>
              </a:rPr>
              <a:t>работ по договору за </a:t>
            </a:r>
            <a:r>
              <a:rPr lang="ru-RU" sz="750" spc="-30" dirty="0">
                <a:latin typeface="+mn-lt"/>
                <a:sym typeface="Helvetica Neue Light"/>
              </a:rPr>
              <a:t>вычетом затрат по работам, выполняемым сторонними организациями (подпункт 6.5 Методических рекомендаций).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064071" y="2203618"/>
            <a:ext cx="1748624" cy="60785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00" b="1" spc="-30" dirty="0" smtClean="0">
                <a:solidFill>
                  <a:srgbClr val="11437F"/>
                </a:solidFill>
                <a:latin typeface="+mn-lt"/>
                <a:sym typeface="Helvetica Neue Light"/>
              </a:rPr>
              <a:t>Превышение предельной величины накладных расходов, установленной Методикой № 1788 на </a:t>
            </a:r>
            <a:r>
              <a:rPr lang="ru-RU" sz="700" b="1" spc="-30" dirty="0" smtClean="0">
                <a:solidFill>
                  <a:srgbClr val="C00000"/>
                </a:solidFill>
                <a:latin typeface="+mn-lt"/>
                <a:sym typeface="Helvetica Neue Light"/>
              </a:rPr>
              <a:t>57%. </a:t>
            </a:r>
            <a:r>
              <a:rPr lang="ru-RU" sz="700" b="1" spc="-30" dirty="0" smtClean="0">
                <a:latin typeface="+mn-lt"/>
                <a:sym typeface="Helvetica Neue Light"/>
              </a:rPr>
              <a:t>(допускается при обосновании исполнителем)</a:t>
            </a:r>
            <a:endParaRPr lang="ru-RU" sz="750" b="1" spc="-30" dirty="0">
              <a:latin typeface="+mn-lt"/>
              <a:sym typeface="Helvetica Neue Light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079311" y="2940142"/>
            <a:ext cx="1748624" cy="50013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just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00" b="1" spc="-30" dirty="0">
                <a:solidFill>
                  <a:srgbClr val="11437F"/>
                </a:solidFill>
                <a:latin typeface="+mn-lt"/>
                <a:sym typeface="Helvetica Neue Light"/>
              </a:rPr>
              <a:t>П</a:t>
            </a:r>
            <a:r>
              <a:rPr lang="ru-RU" sz="700" b="1" spc="-30" dirty="0" smtClean="0">
                <a:solidFill>
                  <a:srgbClr val="11437F"/>
                </a:solidFill>
                <a:latin typeface="+mn-lt"/>
                <a:sym typeface="Helvetica Neue Light"/>
              </a:rPr>
              <a:t>ревышение предельной величины  прибыли, установленной Методикой № 1788 и государственным контрактом  на  </a:t>
            </a:r>
            <a:r>
              <a:rPr lang="ru-RU" sz="700" b="1" spc="-30" dirty="0" smtClean="0">
                <a:solidFill>
                  <a:srgbClr val="C00000"/>
                </a:solidFill>
                <a:latin typeface="+mn-lt"/>
                <a:sym typeface="Helvetica Neue Light"/>
              </a:rPr>
              <a:t>17,81%.</a:t>
            </a:r>
            <a:endParaRPr lang="ru-RU" sz="750" b="1" spc="-30" dirty="0">
              <a:solidFill>
                <a:srgbClr val="C00000"/>
              </a:solidFill>
              <a:latin typeface="+mn-lt"/>
              <a:sym typeface="Helvetica Neue Light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940177" y="4916696"/>
            <a:ext cx="2103121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000" dirty="0" smtClean="0"/>
              <a:t>4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64241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746136" y="4938472"/>
            <a:ext cx="342900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5</a:t>
            </a:r>
            <a:endParaRPr lang="ru-RU" sz="1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6167" y="451579"/>
            <a:ext cx="449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1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НАПРАВЛЕНИЯ ДЕЯТЕЛЬНОСТИ </a:t>
            </a:r>
          </a:p>
          <a:p>
            <a:pPr lvl="0" algn="ctr">
              <a:defRPr/>
            </a:pPr>
            <a:r>
              <a:rPr lang="ru-RU" sz="11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ПРАВИТЕЛЬСТВА РОССИЙСКОЙ ФЕДЕРАЦИИ </a:t>
            </a:r>
          </a:p>
          <a:p>
            <a:pPr lvl="0" algn="ctr">
              <a:defRPr/>
            </a:pPr>
            <a:r>
              <a:rPr lang="ru-RU" sz="11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 ПЕРИОД  ДО 2024 ГОДА</a:t>
            </a:r>
          </a:p>
          <a:p>
            <a:pPr lvl="0" algn="ctr">
              <a:defRPr/>
            </a:pPr>
            <a:endParaRPr lang="ru-RU" sz="5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ru-RU" sz="900" i="1" spc="-30" dirty="0">
                <a:solidFill>
                  <a:prstClr val="black"/>
                </a:solidFill>
                <a:ea typeface="Times New Roman"/>
                <a:cs typeface="Times New Roman"/>
              </a:rPr>
              <a:t>(</a:t>
            </a:r>
            <a:r>
              <a:rPr lang="ru-RU" sz="900" i="1" spc="-30" dirty="0" smtClean="0">
                <a:solidFill>
                  <a:prstClr val="black"/>
                </a:solidFill>
                <a:ea typeface="Times New Roman"/>
                <a:cs typeface="Times New Roman"/>
              </a:rPr>
              <a:t>утверждены Председателем Правительства Российской Федерации </a:t>
            </a:r>
          </a:p>
          <a:p>
            <a:pPr lvl="0" algn="ctr">
              <a:defRPr/>
            </a:pPr>
            <a:r>
              <a:rPr lang="ru-RU" sz="900" i="1" spc="-30" dirty="0" smtClean="0">
                <a:solidFill>
                  <a:prstClr val="black"/>
                </a:solidFill>
                <a:ea typeface="Times New Roman"/>
                <a:cs typeface="Times New Roman"/>
              </a:rPr>
              <a:t>Д. Медведевым 29.09.2018</a:t>
            </a:r>
            <a:r>
              <a:rPr lang="ru-RU" sz="900" i="1" spc="-30" dirty="0">
                <a:solidFill>
                  <a:prstClr val="black"/>
                </a:solidFill>
                <a:ea typeface="Times New Roman"/>
                <a:cs typeface="Times New Roman"/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83243" y="1423035"/>
            <a:ext cx="4505793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prstClr val="black"/>
                </a:solidFill>
              </a:rPr>
              <a:t>Раздел VI. Эффективные процедуры планирования и современные технологии исполнения бюджета </a:t>
            </a:r>
          </a:p>
          <a:p>
            <a:pPr lvl="0" indent="449263" algn="just"/>
            <a:endParaRPr lang="ru-RU" sz="1100" dirty="0" smtClean="0">
              <a:solidFill>
                <a:prstClr val="black"/>
              </a:solidFill>
            </a:endParaRPr>
          </a:p>
          <a:p>
            <a:pPr algn="just"/>
            <a:r>
              <a:rPr lang="ru-RU" sz="1000" b="1" dirty="0" smtClean="0">
                <a:solidFill>
                  <a:prstClr val="black"/>
                </a:solidFill>
              </a:rPr>
              <a:t>…</a:t>
            </a:r>
            <a:r>
              <a:rPr lang="ru-RU" sz="950" b="1" dirty="0">
                <a:solidFill>
                  <a:schemeClr val="tx2"/>
                </a:solidFill>
              </a:rPr>
              <a:t>необходимо</a:t>
            </a:r>
            <a:r>
              <a:rPr lang="ru-RU" sz="950" dirty="0">
                <a:solidFill>
                  <a:prstClr val="black"/>
                </a:solidFill>
              </a:rPr>
              <a:t> внесение </a:t>
            </a:r>
            <a:r>
              <a:rPr lang="ru-RU" sz="950" b="1" dirty="0">
                <a:solidFill>
                  <a:schemeClr val="tx2"/>
                </a:solidFill>
              </a:rPr>
              <a:t>изменений</a:t>
            </a:r>
            <a:r>
              <a:rPr lang="ru-RU" sz="950" dirty="0">
                <a:solidFill>
                  <a:prstClr val="black"/>
                </a:solidFill>
              </a:rPr>
              <a:t> в законодательство Российской </a:t>
            </a:r>
            <a:r>
              <a:rPr lang="ru-RU" sz="950" dirty="0" smtClean="0">
                <a:solidFill>
                  <a:prstClr val="black"/>
                </a:solidFill>
              </a:rPr>
              <a:t>Федерации </a:t>
            </a:r>
            <a:r>
              <a:rPr lang="ru-RU" sz="950" b="1" dirty="0" smtClean="0">
                <a:solidFill>
                  <a:schemeClr val="tx2"/>
                </a:solidFill>
              </a:rPr>
              <a:t>в </a:t>
            </a:r>
            <a:r>
              <a:rPr lang="ru-RU" sz="950" b="1" dirty="0">
                <a:solidFill>
                  <a:schemeClr val="tx2"/>
                </a:solidFill>
              </a:rPr>
              <a:t>целях</a:t>
            </a:r>
            <a:r>
              <a:rPr lang="ru-RU" sz="950" dirty="0">
                <a:solidFill>
                  <a:prstClr val="black"/>
                </a:solidFill>
              </a:rPr>
              <a:t>:</a:t>
            </a:r>
          </a:p>
          <a:p>
            <a:pPr indent="90488" algn="just"/>
            <a:r>
              <a:rPr lang="ru-RU" sz="950" dirty="0">
                <a:solidFill>
                  <a:prstClr val="black"/>
                </a:solidFill>
              </a:rPr>
              <a:t>обеспечения </a:t>
            </a:r>
            <a:r>
              <a:rPr lang="ru-RU" sz="950" b="1" dirty="0">
                <a:solidFill>
                  <a:schemeClr val="tx2"/>
                </a:solidFill>
              </a:rPr>
              <a:t>прозрачного ценообразования </a:t>
            </a:r>
            <a:r>
              <a:rPr lang="ru-RU" sz="950" dirty="0">
                <a:solidFill>
                  <a:prstClr val="black"/>
                </a:solidFill>
              </a:rPr>
              <a:t>при осуществлении закупок за счет бюджетных средств </a:t>
            </a:r>
            <a:r>
              <a:rPr lang="ru-RU" sz="950" b="1" dirty="0">
                <a:solidFill>
                  <a:schemeClr val="tx2"/>
                </a:solidFill>
              </a:rPr>
              <a:t>путем раскрытия </a:t>
            </a:r>
            <a:r>
              <a:rPr lang="ru-RU" sz="950" dirty="0">
                <a:solidFill>
                  <a:prstClr val="black"/>
                </a:solidFill>
              </a:rPr>
              <a:t>поставщиком (подрядчиком, исполнителем) </a:t>
            </a:r>
            <a:r>
              <a:rPr lang="ru-RU" sz="950" b="1" dirty="0">
                <a:solidFill>
                  <a:schemeClr val="tx2"/>
                </a:solidFill>
              </a:rPr>
              <a:t>структуры цены контракта</a:t>
            </a:r>
            <a:r>
              <a:rPr lang="ru-RU" sz="950" dirty="0">
                <a:solidFill>
                  <a:prstClr val="black"/>
                </a:solidFill>
              </a:rPr>
              <a:t>;</a:t>
            </a:r>
          </a:p>
          <a:p>
            <a:pPr indent="90488" algn="just"/>
            <a:r>
              <a:rPr lang="ru-RU" sz="950" b="1" dirty="0">
                <a:solidFill>
                  <a:schemeClr val="tx2"/>
                </a:solidFill>
              </a:rPr>
              <a:t>уточнения правил </a:t>
            </a:r>
            <a:r>
              <a:rPr lang="ru-RU" sz="950" dirty="0">
                <a:solidFill>
                  <a:prstClr val="black"/>
                </a:solidFill>
              </a:rPr>
              <a:t>ведения поставщиком (подрядчиком, исполнителем) </a:t>
            </a:r>
            <a:r>
              <a:rPr lang="ru-RU" sz="950" b="1" dirty="0">
                <a:solidFill>
                  <a:schemeClr val="tx2"/>
                </a:solidFill>
              </a:rPr>
              <a:t>раздельного учета </a:t>
            </a:r>
            <a:r>
              <a:rPr lang="ru-RU" sz="950" dirty="0">
                <a:solidFill>
                  <a:prstClr val="black"/>
                </a:solidFill>
              </a:rPr>
              <a:t>результатов финансово-хозяйственной деятельности по контракту;</a:t>
            </a:r>
          </a:p>
          <a:p>
            <a:pPr indent="90488" algn="just"/>
            <a:r>
              <a:rPr lang="ru-RU" sz="950" b="1" dirty="0">
                <a:solidFill>
                  <a:schemeClr val="tx2"/>
                </a:solidFill>
              </a:rPr>
              <a:t>обеспечения</a:t>
            </a:r>
            <a:r>
              <a:rPr lang="ru-RU" sz="950" dirty="0">
                <a:solidFill>
                  <a:prstClr val="black"/>
                </a:solidFill>
              </a:rPr>
              <a:t> постепенного </a:t>
            </a:r>
            <a:r>
              <a:rPr lang="ru-RU" sz="950" dirty="0"/>
              <a:t>перехода к регулированию и установлению </a:t>
            </a:r>
            <a:r>
              <a:rPr lang="ru-RU" sz="950" b="1" dirty="0">
                <a:solidFill>
                  <a:schemeClr val="tx2"/>
                </a:solidFill>
              </a:rPr>
              <a:t>предельного уровня рентабельности </a:t>
            </a:r>
            <a:r>
              <a:rPr lang="ru-RU" sz="950" dirty="0">
                <a:solidFill>
                  <a:prstClr val="black"/>
                </a:solidFill>
              </a:rPr>
              <a:t>работ и услуг, закупаемых для государственных (муниципальных) нужд.</a:t>
            </a:r>
          </a:p>
          <a:p>
            <a:pPr indent="90488" algn="just"/>
            <a:r>
              <a:rPr lang="ru-RU" sz="950" dirty="0">
                <a:solidFill>
                  <a:prstClr val="black"/>
                </a:solidFill>
              </a:rPr>
              <a:t>При этом </a:t>
            </a:r>
            <a:r>
              <a:rPr lang="ru-RU" sz="950" b="1" dirty="0">
                <a:solidFill>
                  <a:schemeClr val="tx2"/>
                </a:solidFill>
              </a:rPr>
              <a:t>следует определить случаи проверки ведения </a:t>
            </a:r>
            <a:r>
              <a:rPr lang="ru-RU" sz="950" dirty="0">
                <a:solidFill>
                  <a:prstClr val="black"/>
                </a:solidFill>
              </a:rPr>
              <a:t>поставщиком (подрядчиком, исполнителем) </a:t>
            </a:r>
            <a:r>
              <a:rPr lang="ru-RU" sz="950" b="1" dirty="0">
                <a:solidFill>
                  <a:schemeClr val="tx2"/>
                </a:solidFill>
              </a:rPr>
              <a:t>раздельного учета </a:t>
            </a:r>
            <a:r>
              <a:rPr lang="ru-RU" sz="950" dirty="0">
                <a:solidFill>
                  <a:prstClr val="black"/>
                </a:solidFill>
              </a:rPr>
              <a:t>результатов финансово-хозяйственной деятельности по контракту и </a:t>
            </a:r>
            <a:r>
              <a:rPr lang="ru-RU" sz="950" b="1" dirty="0">
                <a:solidFill>
                  <a:schemeClr val="tx2"/>
                </a:solidFill>
              </a:rPr>
              <a:t>информации о структуре цены </a:t>
            </a:r>
            <a:r>
              <a:rPr lang="ru-RU" sz="950" dirty="0">
                <a:solidFill>
                  <a:prstClr val="black"/>
                </a:solidFill>
              </a:rPr>
              <a:t>такого контракта.</a:t>
            </a:r>
          </a:p>
          <a:p>
            <a:pPr indent="90488" algn="just"/>
            <a:r>
              <a:rPr lang="ru-RU" sz="950" b="1" dirty="0">
                <a:solidFill>
                  <a:schemeClr val="tx2"/>
                </a:solidFill>
              </a:rPr>
              <a:t>Аналогичный подход </a:t>
            </a:r>
            <a:r>
              <a:rPr lang="ru-RU" sz="950" dirty="0">
                <a:solidFill>
                  <a:prstClr val="black"/>
                </a:solidFill>
              </a:rPr>
              <a:t>целесообразно использовать и </a:t>
            </a:r>
            <a:r>
              <a:rPr lang="ru-RU" sz="950" b="1" dirty="0">
                <a:solidFill>
                  <a:schemeClr val="tx2"/>
                </a:solidFill>
              </a:rPr>
              <a:t>при предоставлении субсидий </a:t>
            </a:r>
            <a:r>
              <a:rPr lang="ru-RU" sz="950" dirty="0">
                <a:solidFill>
                  <a:prstClr val="black"/>
                </a:solidFill>
              </a:rPr>
              <a:t>(взносов в уставные (складочные) капиталы) юридическим лицам из бюджетов бюджетной системы Российской Федерации и их использовании. Указанные </a:t>
            </a:r>
            <a:r>
              <a:rPr lang="ru-RU" sz="950" b="1" dirty="0">
                <a:solidFill>
                  <a:schemeClr val="tx2"/>
                </a:solidFill>
              </a:rPr>
              <a:t>субсидии</a:t>
            </a:r>
            <a:r>
              <a:rPr lang="ru-RU" sz="950" dirty="0">
                <a:solidFill>
                  <a:prstClr val="black"/>
                </a:solidFill>
              </a:rPr>
              <a:t> </a:t>
            </a:r>
            <a:r>
              <a:rPr lang="ru-RU" sz="950" b="1" dirty="0">
                <a:solidFill>
                  <a:schemeClr val="tx2"/>
                </a:solidFill>
              </a:rPr>
              <a:t>не могут рассматриваться</a:t>
            </a:r>
            <a:r>
              <a:rPr lang="ru-RU" sz="950" dirty="0">
                <a:solidFill>
                  <a:prstClr val="black"/>
                </a:solidFill>
              </a:rPr>
              <a:t> в качестве </a:t>
            </a:r>
            <a:r>
              <a:rPr lang="ru-RU" sz="950" b="1" dirty="0">
                <a:solidFill>
                  <a:schemeClr val="tx2"/>
                </a:solidFill>
              </a:rPr>
              <a:t>источника</a:t>
            </a:r>
            <a:r>
              <a:rPr lang="ru-RU" sz="950" dirty="0">
                <a:solidFill>
                  <a:prstClr val="black"/>
                </a:solidFill>
              </a:rPr>
              <a:t> формирования </a:t>
            </a:r>
            <a:r>
              <a:rPr lang="ru-RU" sz="950" b="1" dirty="0">
                <a:solidFill>
                  <a:schemeClr val="tx2"/>
                </a:solidFill>
              </a:rPr>
              <a:t>прибыли </a:t>
            </a:r>
            <a:r>
              <a:rPr lang="ru-RU" sz="950" dirty="0">
                <a:solidFill>
                  <a:prstClr val="black"/>
                </a:solidFill>
              </a:rPr>
              <a:t>соответствующих организаций.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3243" y="438150"/>
            <a:ext cx="44958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КОНЦЕПЦИЯ ПОВЫШЕНИЯ ЭФФЕКТИВНОСТИ </a:t>
            </a:r>
          </a:p>
          <a:p>
            <a:pPr algn="ctr">
              <a:defRPr/>
            </a:pPr>
            <a:r>
              <a:rPr lang="ru-RU" sz="11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БЮДЖЕТНЫХ РАСХОДОВ В 2019 - 2024 ГОДАХ </a:t>
            </a:r>
          </a:p>
          <a:p>
            <a:pPr algn="ctr">
              <a:defRPr/>
            </a:pPr>
            <a:endParaRPr lang="ru-RU" sz="900" b="1" spc="-50" dirty="0" smtClean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700" b="1" spc="-50" dirty="0" smtClean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900" i="1" spc="-30" dirty="0" smtClean="0">
                <a:solidFill>
                  <a:prstClr val="black"/>
                </a:solidFill>
                <a:ea typeface="Times New Roman"/>
                <a:cs typeface="Times New Roman"/>
              </a:rPr>
              <a:t>(утверждена </a:t>
            </a:r>
            <a:r>
              <a:rPr lang="ru-RU" sz="900" i="1" spc="-30" dirty="0">
                <a:solidFill>
                  <a:prstClr val="black"/>
                </a:solidFill>
                <a:ea typeface="Times New Roman"/>
                <a:cs typeface="Times New Roman"/>
              </a:rPr>
              <a:t>распоряжением Правительства Российской Федерации </a:t>
            </a:r>
          </a:p>
          <a:p>
            <a:pPr algn="ctr">
              <a:defRPr/>
            </a:pPr>
            <a:r>
              <a:rPr lang="ru-RU" sz="900" i="1" spc="-30" dirty="0">
                <a:solidFill>
                  <a:prstClr val="black"/>
                </a:solidFill>
                <a:ea typeface="Times New Roman"/>
                <a:cs typeface="Times New Roman"/>
              </a:rPr>
              <a:t>от 31 января 2019 г. </a:t>
            </a:r>
            <a:r>
              <a:rPr lang="ru-RU" sz="900" i="1" spc="-30" dirty="0" smtClean="0">
                <a:solidFill>
                  <a:prstClr val="black"/>
                </a:solidFill>
                <a:ea typeface="Times New Roman"/>
                <a:cs typeface="Times New Roman"/>
              </a:rPr>
              <a:t>№ </a:t>
            </a:r>
            <a:r>
              <a:rPr lang="ru-RU" sz="900" i="1" spc="-30" dirty="0">
                <a:solidFill>
                  <a:prstClr val="black"/>
                </a:solidFill>
                <a:ea typeface="Times New Roman"/>
                <a:cs typeface="Times New Roman"/>
              </a:rPr>
              <a:t>117-р)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4748" y="1423035"/>
            <a:ext cx="4111052" cy="3177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 smtClean="0">
                <a:solidFill>
                  <a:prstClr val="black"/>
                </a:solidFill>
              </a:rPr>
              <a:t>Раздел 6</a:t>
            </a:r>
            <a:r>
              <a:rPr lang="ru-RU" sz="1100" b="1" dirty="0">
                <a:solidFill>
                  <a:prstClr val="black"/>
                </a:solidFill>
              </a:rPr>
              <a:t>. Повышение качества государственного </a:t>
            </a:r>
            <a:r>
              <a:rPr lang="ru-RU" sz="1100" b="1" dirty="0" smtClean="0">
                <a:solidFill>
                  <a:prstClr val="black"/>
                </a:solidFill>
              </a:rPr>
              <a:t>управления</a:t>
            </a:r>
          </a:p>
          <a:p>
            <a:pPr lvl="0" algn="ctr"/>
            <a:endParaRPr lang="ru-RU" sz="1100" b="1" dirty="0">
              <a:solidFill>
                <a:prstClr val="black"/>
              </a:solidFill>
            </a:endParaRPr>
          </a:p>
          <a:p>
            <a:pPr lvl="0" algn="ctr"/>
            <a:r>
              <a:rPr lang="ru-RU" sz="1100" b="1" dirty="0">
                <a:solidFill>
                  <a:prstClr val="black"/>
                </a:solidFill>
              </a:rPr>
              <a:t>Пункт 6.2. Эффективность государственных расходов, включая закупки </a:t>
            </a:r>
            <a:br>
              <a:rPr lang="ru-RU" sz="1100" b="1" dirty="0">
                <a:solidFill>
                  <a:prstClr val="black"/>
                </a:solidFill>
              </a:rPr>
            </a:br>
            <a:r>
              <a:rPr lang="ru-RU" sz="1100" b="1" dirty="0">
                <a:solidFill>
                  <a:prstClr val="black"/>
                </a:solidFill>
              </a:rPr>
              <a:t>для государственных и муниципальных нужд </a:t>
            </a:r>
            <a:endParaRPr lang="ru-RU" sz="1100" b="1" dirty="0" smtClean="0">
              <a:solidFill>
                <a:prstClr val="black"/>
              </a:solidFill>
            </a:endParaRPr>
          </a:p>
          <a:p>
            <a:pPr lvl="0" algn="ctr"/>
            <a:endParaRPr lang="ru-RU" sz="1100" b="1" dirty="0">
              <a:solidFill>
                <a:prstClr val="black"/>
              </a:solidFill>
            </a:endParaRPr>
          </a:p>
          <a:p>
            <a:pPr lvl="0" indent="179388" algn="just"/>
            <a:r>
              <a:rPr lang="ru-RU" sz="950" dirty="0">
                <a:solidFill>
                  <a:prstClr val="black"/>
                </a:solidFill>
              </a:rPr>
              <a:t>Будут приняты меры, направленные на развитие контрактной системы в сфере закупок товаров, выполнения работ и оказания услуг для обеспечения государственных и муниципальных нужд, включая:</a:t>
            </a:r>
          </a:p>
          <a:p>
            <a:pPr lvl="0" indent="179388" algn="just"/>
            <a:r>
              <a:rPr lang="ru-RU" sz="950" b="1" dirty="0" smtClean="0">
                <a:solidFill>
                  <a:prstClr val="black"/>
                </a:solidFill>
              </a:rPr>
              <a:t>…</a:t>
            </a:r>
          </a:p>
          <a:p>
            <a:pPr lvl="0" indent="179388" algn="just"/>
            <a:r>
              <a:rPr lang="ru-RU" sz="950" dirty="0" smtClean="0">
                <a:solidFill>
                  <a:srgbClr val="1F497D"/>
                </a:solidFill>
              </a:rPr>
              <a:t>обеспечение </a:t>
            </a:r>
            <a:r>
              <a:rPr lang="ru-RU" sz="950" b="1" dirty="0">
                <a:solidFill>
                  <a:srgbClr val="1F497D"/>
                </a:solidFill>
              </a:rPr>
              <a:t>прозрачного ценообразования </a:t>
            </a:r>
            <a:r>
              <a:rPr lang="ru-RU" sz="950" dirty="0">
                <a:solidFill>
                  <a:srgbClr val="1F497D"/>
                </a:solidFill>
              </a:rPr>
              <a:t>при осуществлении закупок за счет бюджетных средств путем </a:t>
            </a:r>
            <a:r>
              <a:rPr lang="ru-RU" sz="950" b="1" dirty="0">
                <a:solidFill>
                  <a:srgbClr val="1F497D"/>
                </a:solidFill>
              </a:rPr>
              <a:t>раскрытия</a:t>
            </a:r>
            <a:r>
              <a:rPr lang="ru-RU" sz="950" dirty="0">
                <a:solidFill>
                  <a:srgbClr val="1F497D"/>
                </a:solidFill>
              </a:rPr>
              <a:t> поставщиком (подрядчиком) </a:t>
            </a:r>
            <a:r>
              <a:rPr lang="ru-RU" sz="950" b="1" dirty="0">
                <a:solidFill>
                  <a:srgbClr val="1F497D"/>
                </a:solidFill>
              </a:rPr>
              <a:t>структуры цены </a:t>
            </a:r>
            <a:r>
              <a:rPr lang="ru-RU" sz="950" dirty="0">
                <a:solidFill>
                  <a:srgbClr val="1F497D"/>
                </a:solidFill>
              </a:rPr>
              <a:t>государственного контракта, </a:t>
            </a:r>
            <a:r>
              <a:rPr lang="ru-RU" sz="950" b="1" dirty="0">
                <a:solidFill>
                  <a:srgbClr val="1F497D"/>
                </a:solidFill>
              </a:rPr>
              <a:t>ведения раздельного учета </a:t>
            </a:r>
            <a:r>
              <a:rPr lang="ru-RU" sz="950" dirty="0">
                <a:solidFill>
                  <a:srgbClr val="1F497D"/>
                </a:solidFill>
              </a:rPr>
              <a:t>результатов его исполнения и </a:t>
            </a:r>
            <a:r>
              <a:rPr lang="ru-RU" sz="950" b="1" dirty="0">
                <a:solidFill>
                  <a:srgbClr val="1F497D"/>
                </a:solidFill>
              </a:rPr>
              <a:t>создания условий </a:t>
            </a:r>
            <a:r>
              <a:rPr lang="ru-RU" sz="950" dirty="0">
                <a:solidFill>
                  <a:srgbClr val="1F497D"/>
                </a:solidFill>
              </a:rPr>
              <a:t>для постепенного перехода к регулированию и установлению </a:t>
            </a:r>
            <a:r>
              <a:rPr lang="ru-RU" sz="950" b="1" dirty="0">
                <a:solidFill>
                  <a:srgbClr val="1F497D"/>
                </a:solidFill>
              </a:rPr>
              <a:t>предельного уровня рентабельности</a:t>
            </a:r>
            <a:r>
              <a:rPr lang="ru-RU" sz="950" dirty="0">
                <a:solidFill>
                  <a:srgbClr val="1F497D"/>
                </a:solidFill>
              </a:rPr>
              <a:t> работ и услуг, закупаемых для государственных нужд</a:t>
            </a:r>
            <a:r>
              <a:rPr lang="ru-RU" sz="950" dirty="0" smtClean="0">
                <a:solidFill>
                  <a:srgbClr val="1F497D"/>
                </a:solidFill>
              </a:rPr>
              <a:t>.</a:t>
            </a:r>
            <a:endParaRPr lang="ru-RU" sz="950" b="1" dirty="0">
              <a:solidFill>
                <a:prstClr val="black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583243" y="451579"/>
            <a:ext cx="0" cy="455857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304801" y="1415211"/>
            <a:ext cx="419099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4735643" y="1408855"/>
            <a:ext cx="4190999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97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2517257" y="57150"/>
            <a:ext cx="6604258" cy="27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304" tIns="29153" rIns="58304" bIns="29153">
            <a:spAutoFit/>
          </a:bodyPr>
          <a:lstStyle>
            <a:defPPr>
              <a:defRPr lang="ru-RU"/>
            </a:defPPr>
            <a:lvl1pPr algn="r" eaLnBrk="0" hangingPunct="0">
              <a:defRPr sz="1600" b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СТРУКТУРА КОНЦЕПЦИИ</a:t>
            </a:r>
            <a:endParaRPr lang="ru-RU" altLang="ru-RU" sz="1400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017752"/>
            <a:ext cx="4572000" cy="508281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6465" y="590550"/>
            <a:ext cx="8551069" cy="410830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ctr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1400" kern="0" dirty="0">
              <a:solidFill>
                <a:schemeClr val="accent1">
                  <a:lumMod val="50000"/>
                </a:schemeClr>
              </a:solidFill>
              <a:sym typeface="Helvetica Neue"/>
            </a:endParaRPr>
          </a:p>
          <a:p>
            <a:pPr marL="400050" indent="-400050"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Общие положения</a:t>
            </a:r>
          </a:p>
          <a:p>
            <a:pPr marL="400050" indent="-400050">
              <a:buFont typeface="Arial" charset="0"/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Цели и задачи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Концепции</a:t>
            </a:r>
          </a:p>
          <a:p>
            <a:pPr marL="400050" indent="-400050">
              <a:buFont typeface="Arial" charset="0"/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Предпосылки необходимости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введения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экономического обоснования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затрат</a:t>
            </a:r>
          </a:p>
          <a:p>
            <a:pPr marL="400050" indent="-400050">
              <a:buFont typeface="Arial" charset="0"/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Подходы к определению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экономического обоснования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затрат,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включаемых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 цену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товара, работ, услуг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при исполнении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государственного контракта, договора (контракта) </a:t>
            </a:r>
            <a:endParaRPr lang="ru-RU" sz="16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400050" indent="-400050"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Подходы к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определению экономического обоснования затрат,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включаемых в цену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товара, работ, услуг при исполнении </a:t>
            </a:r>
            <a:r>
              <a:rPr lang="ru-RU" sz="16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соглашений (договоров)</a:t>
            </a:r>
            <a:endParaRPr lang="ru-RU" sz="16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400050" indent="-400050"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Ожидаемые результаты реализации Концепции</a:t>
            </a:r>
          </a:p>
          <a:p>
            <a:pPr marL="400050" indent="-400050">
              <a:buAutoNum type="romanUcPeriod"/>
            </a:pPr>
            <a:r>
              <a:rPr lang="ru-RU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Этапы реализации Концепции</a:t>
            </a:r>
          </a:p>
          <a:p>
            <a:pPr marL="685800" lvl="0" indent="-327025" algn="just" defTabSz="825500" eaLnBrk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endParaRPr lang="ru-RU" sz="16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sym typeface="Helvetica Neue"/>
            </a:endParaRPr>
          </a:p>
          <a:p>
            <a:pPr marL="685800" lvl="0" indent="-327025" algn="just" defTabSz="825500" eaLnBrk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endParaRPr lang="ru-RU" sz="1100" kern="0" dirty="0">
              <a:solidFill>
                <a:srgbClr val="4F81BD">
                  <a:lumMod val="50000"/>
                </a:srgbClr>
              </a:solidFill>
              <a:latin typeface="Arial" panose="020B0604020202020204"/>
              <a:sym typeface="Helvetica Neue"/>
            </a:endParaRPr>
          </a:p>
          <a:p>
            <a:pPr lvl="0" algn="just">
              <a:buNone/>
              <a:defRPr/>
            </a:pPr>
            <a:endParaRPr lang="ru-RU" sz="1200" spc="-30" dirty="0">
              <a:latin typeface="+mn-lt"/>
              <a:sym typeface="Helvetica Neue Light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76084" y="4857750"/>
            <a:ext cx="342900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6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89088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88543" y="4935751"/>
            <a:ext cx="201118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7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73902" y="45208"/>
            <a:ext cx="73152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IV.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ПОДХОДЫ К ОПРЕДЕЛЕНИЮ ЭКОНОМИЧЕСКОГО ОБОСНОВАНИЯ ЗАТРАТ, </a:t>
            </a:r>
            <a:r>
              <a:rPr lang="ru-RU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ВКЛЮЧАЕМЫХ В ЦЕНУ 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ТОВАРА, РАБОТ, УСЛУГ ПРИ ИСПОЛНЕНИИ </a:t>
            </a:r>
            <a:r>
              <a:rPr lang="ru-RU" sz="17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ГОСУДАРСТВЕННОГО</a:t>
            </a:r>
            <a:r>
              <a:rPr lang="ru-RU" sz="17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КОНТРАКТА, ДОГОВОРА (КОНТРАКТА)</a:t>
            </a:r>
            <a:r>
              <a:rPr lang="ru-RU" sz="1700" b="1" spc="-50" baseline="3000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Symbol"/>
              </a:rPr>
              <a:t></a:t>
            </a:r>
            <a:endParaRPr lang="ru-RU" sz="1700" b="1" spc="-50" baseline="3000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1844" y="825693"/>
            <a:ext cx="8665546" cy="116185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ru-RU" sz="1100" b="1" dirty="0" smtClean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Затраты</a:t>
            </a:r>
            <a:r>
              <a:rPr lang="ru-RU" sz="1100" dirty="0" smtClean="0">
                <a:latin typeface="+mn-lt"/>
                <a:ea typeface="Calibri"/>
                <a:cs typeface="Times New Roman"/>
              </a:rPr>
              <a:t> </a:t>
            </a:r>
            <a:r>
              <a:rPr lang="ru-RU" sz="1100" b="1" dirty="0" smtClean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должны: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630555" algn="l"/>
              </a:tabLst>
            </a:pPr>
            <a:r>
              <a:rPr lang="ru-RU" sz="1100" b="1" dirty="0" smtClean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относиться</a:t>
            </a:r>
            <a:r>
              <a:rPr lang="ru-RU" sz="1100" dirty="0" smtClean="0">
                <a:latin typeface="+mn-lt"/>
                <a:ea typeface="Calibri"/>
                <a:cs typeface="Times New Roman"/>
              </a:rPr>
              <a:t> </a:t>
            </a:r>
            <a:r>
              <a:rPr lang="ru-RU" sz="1100" dirty="0">
                <a:latin typeface="+mn-lt"/>
                <a:ea typeface="Calibri"/>
                <a:cs typeface="Times New Roman"/>
              </a:rPr>
              <a:t>непосредственно к поставке товара, выполнению работ, оказанию услуг, предусмотренных условиями </a:t>
            </a:r>
            <a:r>
              <a:rPr lang="ru-RU" sz="1100" dirty="0" smtClean="0">
                <a:latin typeface="+mn-lt"/>
                <a:ea typeface="Calibri"/>
                <a:cs typeface="Times New Roman"/>
              </a:rPr>
              <a:t>государственного контракта, договора (контракта);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630555" algn="l"/>
              </a:tabLst>
            </a:pPr>
            <a:r>
              <a:rPr lang="ru-RU" sz="1100" b="1" dirty="0" smtClean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не </a:t>
            </a:r>
            <a:r>
              <a:rPr lang="ru-RU" sz="1100" b="1" dirty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превышать </a:t>
            </a:r>
            <a:r>
              <a:rPr lang="ru-RU" sz="1100" dirty="0">
                <a:latin typeface="+mn-lt"/>
                <a:ea typeface="Calibri"/>
                <a:cs typeface="Times New Roman"/>
              </a:rPr>
              <a:t>среднерыночные параметры;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>
                <a:tab pos="630555" algn="l"/>
              </a:tabLst>
            </a:pPr>
            <a:r>
              <a:rPr lang="ru-RU" sz="1100" b="1" dirty="0" smtClean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подтверждаться </a:t>
            </a:r>
            <a:r>
              <a:rPr lang="ru-RU" sz="1100" b="1" dirty="0">
                <a:solidFill>
                  <a:schemeClr val="tx2"/>
                </a:solidFill>
                <a:latin typeface="+mn-lt"/>
                <a:ea typeface="Calibri"/>
                <a:cs typeface="Times New Roman"/>
              </a:rPr>
              <a:t>документами, </a:t>
            </a:r>
            <a:r>
              <a:rPr lang="ru-RU" sz="1100" dirty="0">
                <a:latin typeface="+mn-lt"/>
                <a:ea typeface="Calibri"/>
                <a:cs typeface="Times New Roman"/>
              </a:rPr>
              <a:t>оформленными в соответствии с законодательством Российской Федерации.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630555" algn="l"/>
              </a:tabLst>
            </a:pPr>
            <a:endParaRPr lang="ru-RU" sz="400" dirty="0">
              <a:latin typeface="+mn-lt"/>
              <a:ea typeface="Calibri"/>
              <a:cs typeface="Times New Roman"/>
            </a:endParaRPr>
          </a:p>
          <a:p>
            <a:pPr lvl="0" algn="ctr" defTabSz="825500" eaLnBrk="1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200" b="1" u="sng" kern="0" dirty="0" smtClean="0">
                <a:solidFill>
                  <a:schemeClr val="accent1">
                    <a:lumMod val="50000"/>
                  </a:schemeClr>
                </a:solidFill>
                <a:latin typeface="+mn-lt"/>
                <a:sym typeface="Helvetica Neue"/>
              </a:rPr>
              <a:t>В связи с этим необходимо:</a:t>
            </a:r>
            <a:endParaRPr lang="ru-RU" sz="1200" spc="-30" dirty="0">
              <a:latin typeface="+mn-lt"/>
              <a:sym typeface="Helvetica Neue Ligh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256" y="4629150"/>
            <a:ext cx="8637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825500">
              <a:defRPr/>
            </a:pPr>
            <a:r>
              <a:rPr lang="ru-RU" sz="900" b="1" i="1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Аналогичные подходы предусмотрено применять при исполнении контрактов (договоров), заключенных в целях исполнения </a:t>
            </a:r>
            <a:r>
              <a:rPr lang="ru-RU" sz="900" b="1" i="1" kern="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государственного контракта, заключенного с единственным </a:t>
            </a:r>
            <a:r>
              <a:rPr lang="ru-RU" sz="900" b="1" i="1" kern="0" dirty="0">
                <a:solidFill>
                  <a:prstClr val="black">
                    <a:lumMod val="50000"/>
                    <a:lumOff val="50000"/>
                  </a:prstClr>
                </a:solidFill>
              </a:rPr>
              <a:t>поставщиком.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866607"/>
              </p:ext>
            </p:extLst>
          </p:nvPr>
        </p:nvGraphicFramePr>
        <p:xfrm>
          <a:off x="341844" y="1892107"/>
          <a:ext cx="8534400" cy="2598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2928"/>
                <a:gridCol w="44614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1" u="sng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для определения </a:t>
                      </a:r>
                      <a:br>
                        <a:rPr lang="ru-RU" sz="1100" b="1" u="sng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b="1" u="sng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экономически</a:t>
                      </a:r>
                      <a:r>
                        <a:rPr lang="ru-RU" sz="1100" b="1" u="sng" kern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обоснованных затрат</a:t>
                      </a:r>
                      <a:endParaRPr lang="ru-RU" sz="1100" b="1" u="sng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100" b="1" u="sng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для оплаты </a:t>
                      </a:r>
                    </a:p>
                    <a:p>
                      <a:pPr marL="0" algn="ctr"/>
                      <a:r>
                        <a:rPr lang="ru-RU" sz="1100" b="1" u="sng" kern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экономически обоснованных затрат</a:t>
                      </a:r>
                      <a:endParaRPr lang="ru-RU" sz="1100" b="1" u="sng" kern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определить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общие требования к </a:t>
                      </a: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определению групп и элементов затрат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включаемых поставщиками в цену государственного контракта, договора (контракта), которые необходимо раскрыть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;</a:t>
                      </a:r>
                    </a:p>
                    <a:p>
                      <a:pPr marL="0" marR="0" lvl="0" indent="0" algn="just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разработать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Эталонную расходную декларацию - </a:t>
                      </a: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перечень укрупненных показателей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составе цены государственного контракта, договора (контракта), отнесенных на себестоимость, которая будет предоставляться </a:t>
                      </a: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целях санкционирования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оплаты денежных обязательств заказчика.</a:t>
                      </a:r>
                    </a:p>
                    <a:p>
                      <a:endParaRPr lang="ru-RU" sz="1100" kern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488" algn="l"/>
                        </a:tabLst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вести раздельный учет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результатов финансово-хозяйственной деятельности по государственному контракту, договору (контракту);</a:t>
                      </a:r>
                    </a:p>
                    <a:p>
                      <a:pPr marL="0" marR="0" lvl="0" indent="0" algn="just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488" algn="l"/>
                        </a:tabLst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проверять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организацию и ведение раздельного учета результатов финансово-хозяйственной деятельности поставщиками по государственному контракту, договору (контракту);</a:t>
                      </a:r>
                    </a:p>
                    <a:p>
                      <a:pPr marL="0" marR="0" lvl="0" indent="0" algn="just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488" algn="l"/>
                        </a:tabLst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проверять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правильность (обоснованность)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включения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затрат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цену государственного контракта, договора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контракта)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ru-RU" sz="105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0488" algn="l"/>
                        </a:tabLst>
                        <a:defRPr/>
                      </a:pPr>
                      <a:r>
                        <a:rPr kumimoji="0" lang="ru-RU" sz="10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формировать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исполнителями государственных контрактов, договоров (контрактов) данные раздельного учета результатов финансово-хозяйственной деятельности в информационных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системах, в которых осуществляется ведение бухгалтерского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 управленческого учета.</a:t>
                      </a:r>
                      <a:endParaRPr lang="ru-RU" sz="1050" kern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0256" y="4912668"/>
            <a:ext cx="66881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 Государственный (муниципальный) контракт, заключаемый в рамках его исполнения договор (контракт)</a:t>
            </a:r>
            <a:endParaRPr lang="ru-RU" sz="9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419600" y="1962150"/>
            <a:ext cx="0" cy="2667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5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839200" y="4857750"/>
            <a:ext cx="198121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8</a:t>
            </a:r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28800" y="133350"/>
            <a:ext cx="70866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V.</a:t>
            </a:r>
            <a:r>
              <a:rPr lang="ru-RU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ПОДХОДЫ К ОПРЕДЕЛЕНИЮ ЭКОНОМИЧЕСКОГО ОБОСНОВАНИЯ ЗАТРАТ, ВКЛЮЧАЕМЫХ </a:t>
            </a:r>
            <a:r>
              <a:rPr lang="ru-RU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ЦЕНУ ТОВАРА , 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РАБОТ, УСЛУГ ПРИ ИСПОЛНЕНИИ </a:t>
            </a:r>
            <a:r>
              <a:rPr lang="ru-RU" sz="17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СОГЛАШЕНИЙ (ДОГОВОРОВ)</a:t>
            </a:r>
            <a:endParaRPr lang="ru-RU" sz="17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1047750"/>
            <a:ext cx="8382000" cy="350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sz="1400" b="1" kern="1800" dirty="0">
                <a:solidFill>
                  <a:schemeClr val="tx2"/>
                </a:solidFill>
                <a:ea typeface="Times New Roman"/>
                <a:cs typeface="Times New Roman"/>
              </a:rPr>
              <a:t>При выработке подходов 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к определению экономического обоснования затрат, включаемых в цену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товара, работ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,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услуг </a:t>
            </a: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при </a:t>
            </a:r>
            <a:r>
              <a:rPr lang="ru-RU" sz="1400" b="1" kern="1800" dirty="0">
                <a:solidFill>
                  <a:schemeClr val="tx2"/>
                </a:solidFill>
                <a:ea typeface="Times New Roman"/>
                <a:cs typeface="Times New Roman"/>
              </a:rPr>
              <a:t>исполнении </a:t>
            </a: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соглашения (договора), необходимо:</a:t>
            </a:r>
          </a:p>
          <a:p>
            <a:pPr algn="just">
              <a:spcAft>
                <a:spcPts val="0"/>
              </a:spcAft>
            </a:pPr>
            <a:endParaRPr lang="ru-RU" sz="1400" b="1" kern="1800" dirty="0" smtClean="0">
              <a:solidFill>
                <a:schemeClr val="tx2"/>
              </a:solidFill>
              <a:ea typeface="Times New Roman"/>
              <a:cs typeface="Times New Roman"/>
            </a:endParaRP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использовать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подходы, предусмотренные для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государственного контракта, договора (контракта);</a:t>
            </a:r>
          </a:p>
          <a:p>
            <a:pPr algn="just">
              <a:spcAft>
                <a:spcPts val="0"/>
              </a:spcAft>
            </a:pPr>
            <a:endParaRPr lang="ru-RU" sz="14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171450" indent="-171450" algn="just">
              <a:spcAft>
                <a:spcPts val="0"/>
              </a:spcAft>
              <a:buFontTx/>
              <a:buChar char="-"/>
            </a:pP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формировать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 Эталонную расходную декларацию 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для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соглашения (договора) по 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структуре, предусмотренной для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государственного контракта, договора (контракта), заключенного с единственным поставщиком, </a:t>
            </a: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исключив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400" kern="1800" dirty="0">
                <a:solidFill>
                  <a:srgbClr val="000000"/>
                </a:solidFill>
                <a:ea typeface="Times New Roman"/>
                <a:cs typeface="Times New Roman"/>
              </a:rPr>
              <a:t>из нее 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показатель - размер </a:t>
            </a:r>
            <a:r>
              <a:rPr lang="ru-RU" sz="1400" b="1" kern="1800" dirty="0" smtClean="0">
                <a:solidFill>
                  <a:schemeClr val="tx2"/>
                </a:solidFill>
                <a:ea typeface="Times New Roman"/>
                <a:cs typeface="Times New Roman"/>
              </a:rPr>
              <a:t>прибыли</a:t>
            </a:r>
            <a:r>
              <a:rPr lang="ru-RU" sz="14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2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 defTabSz="825500" hangingPunct="0">
              <a:spcAft>
                <a:spcPts val="0"/>
              </a:spcAft>
              <a:tabLst>
                <a:tab pos="270510" algn="l"/>
              </a:tabLst>
              <a:defRPr/>
            </a:pPr>
            <a:r>
              <a:rPr lang="ru-RU" sz="900" b="1" i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отношении контрактов (договоров), заключаемых в рамках исполнения </a:t>
            </a:r>
            <a:r>
              <a:rPr lang="ru-RU" sz="9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соглашений (договоров), </a:t>
            </a:r>
            <a:r>
              <a:rPr lang="ru-RU" sz="900" b="1" i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необходимо применять подходы, предусмотренные для </a:t>
            </a:r>
            <a:r>
              <a:rPr lang="ru-RU" sz="900" b="1" i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государственного контракта, договора (контракта), </a:t>
            </a:r>
            <a:r>
              <a:rPr lang="ru-RU" sz="900" b="1" i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заключенного с единственным поставщиком.</a:t>
            </a:r>
          </a:p>
        </p:txBody>
      </p:sp>
    </p:spTree>
    <p:extLst>
      <p:ext uri="{BB962C8B-B14F-4D97-AF65-F5344CB8AC3E}">
        <p14:creationId xmlns:p14="http://schemas.microsoft.com/office/powerpoint/2010/main" val="31826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27957" y="4906129"/>
            <a:ext cx="261429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9</a:t>
            </a:r>
            <a:endParaRPr lang="ru-RU" sz="1000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4661042" y="134533"/>
            <a:ext cx="44196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ru-RU" sz="140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РАСХОДНАЯ ДЕКЛАРАЦИЯ (ЭТАЛОННАЯ)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707921"/>
            <a:ext cx="2605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Для </a:t>
            </a:r>
            <a:r>
              <a:rPr lang="ru-RU" sz="1100" kern="0" dirty="0">
                <a:solidFill>
                  <a:srgbClr val="11437F"/>
                </a:solidFill>
                <a:cs typeface="Arial" panose="020B0604020202020204" pitchFamily="34" charset="0"/>
              </a:rPr>
              <a:t>соглашения </a:t>
            </a:r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(</a:t>
            </a:r>
            <a:r>
              <a:rPr lang="ru-RU" sz="1100" kern="0" dirty="0">
                <a:solidFill>
                  <a:srgbClr val="11437F"/>
                </a:solidFill>
                <a:cs typeface="Arial" panose="020B0604020202020204" pitchFamily="34" charset="0"/>
              </a:rPr>
              <a:t>договора</a:t>
            </a:r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) о </a:t>
            </a:r>
            <a:r>
              <a:rPr lang="ru-RU" sz="1100" kern="0" dirty="0">
                <a:solidFill>
                  <a:srgbClr val="11437F"/>
                </a:solidFill>
                <a:cs typeface="Arial" panose="020B0604020202020204" pitchFamily="34" charset="0"/>
              </a:rPr>
              <a:t>предоставлении субсидии (взноса)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04583" y="703446"/>
            <a:ext cx="2667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Для государственного контракта (конкурентная закупка)</a:t>
            </a:r>
            <a:endParaRPr lang="ru-RU" sz="1100" kern="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" y="706742"/>
            <a:ext cx="2667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Для государственного контракта (</a:t>
            </a:r>
            <a:r>
              <a:rPr lang="ru-RU" sz="1100" kern="0" dirty="0" err="1" smtClean="0">
                <a:solidFill>
                  <a:srgbClr val="11437F"/>
                </a:solidFill>
                <a:cs typeface="Arial" panose="020B0604020202020204" pitchFamily="34" charset="0"/>
              </a:rPr>
              <a:t>ед.поставщик</a:t>
            </a:r>
            <a:r>
              <a:rPr lang="ru-RU" sz="11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)</a:t>
            </a:r>
            <a:endParaRPr lang="ru-RU" sz="1100" kern="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392084"/>
              </p:ext>
            </p:extLst>
          </p:nvPr>
        </p:nvGraphicFramePr>
        <p:xfrm>
          <a:off x="6096000" y="1165978"/>
          <a:ext cx="2680522" cy="27418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153"/>
                <a:gridCol w="2268369"/>
              </a:tblGrid>
              <a:tr h="314981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kumimoji="0" lang="ru-RU" sz="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показателей</a:t>
                      </a:r>
                      <a:endParaRPr kumimoji="0" lang="ru-RU" sz="800" b="1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55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9575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Сумма договора (соглашения)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289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kumimoji="0" lang="ru-RU" sz="8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том числе: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94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ВЗНОСЫ В СОЦИАЛЬНЫЕ ФОНДЫ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9553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ЗАТРАТЫ НА ПРИОБРЕТЕНИЕ РАБОТ, УСЛУГ У СТОРОННИХ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764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НАЛОГИ, СБОРЫ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РАСХОДЫ НА ПРИОБРЕТЕНИЕ СЫРЬЯ, МАТЕРИАЛОВ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РАСХОДЫ НА ПРИОБРЕТЕНИЕ ОСНОВНЫХ СРЕДСТВ</a:t>
                      </a:r>
                      <a:endParaRPr lang="ru-RU" dirty="0"/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НАКЛАДНЫЕ РАСХОДЫ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 показателей 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6350476"/>
              </p:ext>
            </p:extLst>
          </p:nvPr>
        </p:nvGraphicFramePr>
        <p:xfrm>
          <a:off x="3102085" y="1165978"/>
          <a:ext cx="2667000" cy="2091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288"/>
                <a:gridCol w="2267712"/>
              </a:tblGrid>
              <a:tr h="304798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kumimoji="0" lang="ru-RU" sz="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показателей</a:t>
                      </a:r>
                      <a:endParaRPr kumimoji="0" lang="ru-RU" sz="800" b="1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591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225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ЦЕНА государственного контракта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2767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97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2009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ВЗНОСЫ В СОЦИАЛЬНЫЕ ФОНДЫ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248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ЗАТРАТЫ </a:t>
                      </a: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 ПРИОБРЕТЕНИЕ РАБОТ, УСЛУГ У СТОРОННИХ ОРГАНИЗАЦИЙ</a:t>
                      </a:r>
                      <a:endParaRPr kumimoji="0" lang="ru-RU" sz="800" b="0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248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НАЛОГИ, СБОРЫ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6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показателя 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64095"/>
              </p:ext>
            </p:extLst>
          </p:nvPr>
        </p:nvGraphicFramePr>
        <p:xfrm>
          <a:off x="109928" y="1138808"/>
          <a:ext cx="2680522" cy="3030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153"/>
                <a:gridCol w="2268369"/>
              </a:tblGrid>
              <a:tr h="3048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№ п/п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kumimoji="0" lang="ru-RU" sz="800" b="1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показателей</a:t>
                      </a:r>
                      <a:endParaRPr kumimoji="0" lang="ru-RU" sz="800" b="1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srgbClr val="1F497D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083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10909" marR="10909" marT="0" marB="0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678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ЦЕНА государственного контракта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04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0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kumimoji="0" lang="ru-RU" sz="800" b="0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том числе: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962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ЗАРАБОТНАЯ ПЛАТА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kumimoji="0" lang="ru-RU" sz="8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ВЗНОСЫ В СОЦИАЛЬНЫЕ ФОНДЫ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36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3.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ЗАТРАТЫ НА ПРИОБРЕТЕНИЕ РАБОТ, УСЛУГ У СТОРОННИХ ОРГАНИЗАЦИЙ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4.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НАЛОГИ, СБОРЫ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43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5.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РАСХОДЫ НА ПРИОБРЕТЕНИЕ СЫРЬЯ, МАТЕРИАЛОВ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243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6.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РАСХОДЫ НА ПРИОБРЕТЕНИЕ ОСНОВНЫХ СРЕДСТВ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76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7.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НАКЛАДНЫЕ РАСХОДЫ</a:t>
                      </a:r>
                      <a:endParaRPr kumimoji="0" lang="ru-RU" sz="7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766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8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8.</a:t>
                      </a:r>
                      <a:endParaRPr kumimoji="0" lang="ru-RU" sz="8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ПРИБЫЛЬ </a:t>
                      </a: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0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</a:t>
                      </a:r>
                      <a:endParaRPr lang="ru-RU" sz="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i="0" u="none" strike="noStrike" kern="1200" cap="none" spc="-3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8 показателей </a:t>
                      </a:r>
                      <a:endParaRPr kumimoji="0" lang="ru-RU" sz="900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0909" marR="10909" marT="0" marB="0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2971800" y="899116"/>
            <a:ext cx="0" cy="328374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943600" y="907112"/>
            <a:ext cx="0" cy="32757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52400" y="4182864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Формы Расходных деклараций разработаны, в том числе с учетом положений следующих Методических рекомендаций, принятых отраслевыми ведомствами:</a:t>
            </a:r>
          </a:p>
          <a:p>
            <a:pPr defTabSz="914400"/>
            <a:endParaRPr lang="ru-RU" sz="700" kern="0" dirty="0" smtClean="0">
              <a:solidFill>
                <a:srgbClr val="11437F"/>
              </a:solidFill>
              <a:cs typeface="Arial" panose="020B0604020202020204" pitchFamily="34" charset="0"/>
            </a:endParaRPr>
          </a:p>
          <a:p>
            <a:pPr algn="just" defTabSz="914400">
              <a:buFontTx/>
              <a:buChar char="-"/>
            </a:pPr>
            <a:r>
              <a:rPr lang="ru-RU" sz="700" b="1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Методика</a:t>
            </a:r>
            <a:r>
              <a:rPr lang="ru-RU" sz="700" i="1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разработки и применения укрупненных нормативов цены </a:t>
            </a:r>
            <a:r>
              <a:rPr lang="ru-RU" sz="700" b="1" kern="0" dirty="0">
                <a:solidFill>
                  <a:srgbClr val="11437F"/>
                </a:solidFill>
                <a:cs typeface="Arial" panose="020B0604020202020204" pitchFamily="34" charset="0"/>
              </a:rPr>
              <a:t>строительства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, а также порядка их утверждения,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утвержденная приказом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Министерства строительства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и жилищно-коммунального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хозяйства Российской Федерации от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29.05.2019 № 314/</a:t>
            </a:r>
            <a:r>
              <a:rPr lang="ru-RU" sz="700" kern="0" dirty="0" err="1" smtClean="0">
                <a:solidFill>
                  <a:srgbClr val="11437F"/>
                </a:solidFill>
                <a:cs typeface="Arial" panose="020B0604020202020204" pitchFamily="34" charset="0"/>
              </a:rPr>
              <a:t>пр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;</a:t>
            </a:r>
          </a:p>
          <a:p>
            <a:pPr algn="just" defTabSz="914400">
              <a:buFontTx/>
              <a:buChar char="-"/>
            </a:pPr>
            <a:r>
              <a:rPr lang="ru-RU" sz="700" b="1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Методические рекомендации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по ведению операторами связи раздельного учета доходов и расходов по осуществляемым видам деятельности, оказываемым услугам связи и используемым для оказания этих услуг частям сети электросвязи,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утвержденные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приказом Министерства информационных технологий и связи Российской Федерации от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21.03.2006 № 33;</a:t>
            </a:r>
          </a:p>
          <a:p>
            <a:pPr algn="just" defTabSz="914400">
              <a:buFontTx/>
              <a:buChar char="-"/>
            </a:pPr>
            <a:r>
              <a:rPr lang="ru-RU" sz="700" b="1" kern="0" dirty="0">
                <a:solidFill>
                  <a:srgbClr val="11437F"/>
                </a:solidFill>
                <a:cs typeface="Arial" panose="020B0604020202020204" pitchFamily="34" charset="0"/>
              </a:rPr>
              <a:t>Методика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 определения и обоснования начальной (максимальной) цены государственных контрактов на выполнение </a:t>
            </a:r>
            <a:r>
              <a:rPr lang="ru-RU" sz="700" b="1" kern="0" dirty="0">
                <a:solidFill>
                  <a:srgbClr val="11437F"/>
                </a:solidFill>
                <a:cs typeface="Arial" panose="020B0604020202020204" pitchFamily="34" charset="0"/>
              </a:rPr>
              <a:t>научно-исследовательских, опытно-конструкторских </a:t>
            </a:r>
            <a:r>
              <a:rPr lang="ru-RU" sz="700" b="1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и технологических </a:t>
            </a:r>
            <a:r>
              <a:rPr lang="ru-RU" sz="700" b="1" kern="0" dirty="0">
                <a:solidFill>
                  <a:srgbClr val="11437F"/>
                </a:solidFill>
                <a:cs typeface="Arial" panose="020B0604020202020204" pitchFamily="34" charset="0"/>
              </a:rPr>
              <a:t>работ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, утвержденная приказом Министерства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промышленности и торговли Российской Федерации от </a:t>
            </a:r>
            <a:r>
              <a:rPr lang="ru-RU" sz="700" kern="0" dirty="0">
                <a:solidFill>
                  <a:srgbClr val="11437F"/>
                </a:solidFill>
                <a:cs typeface="Arial" panose="020B0604020202020204" pitchFamily="34" charset="0"/>
              </a:rPr>
              <a:t>11.09.2014 № </a:t>
            </a:r>
            <a:r>
              <a:rPr lang="ru-RU" sz="700" kern="0" dirty="0" smtClean="0">
                <a:solidFill>
                  <a:srgbClr val="11437F"/>
                </a:solidFill>
                <a:cs typeface="Arial" panose="020B0604020202020204" pitchFamily="34" charset="0"/>
              </a:rPr>
              <a:t>1788.</a:t>
            </a:r>
            <a:r>
              <a:rPr lang="ru-RU" sz="700" b="1" dirty="0" smtClean="0">
                <a:solidFill>
                  <a:schemeClr val="tx2"/>
                </a:solidFill>
              </a:rPr>
              <a:t> </a:t>
            </a:r>
            <a:endParaRPr lang="ru-RU" sz="7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428582"/>
              </p:ext>
            </p:extLst>
          </p:nvPr>
        </p:nvGraphicFramePr>
        <p:xfrm>
          <a:off x="0" y="590550"/>
          <a:ext cx="9067801" cy="3546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652"/>
                <a:gridCol w="2370104"/>
                <a:gridCol w="2382219"/>
                <a:gridCol w="2074836"/>
                <a:gridCol w="1997990"/>
              </a:tblGrid>
              <a:tr h="559907"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этапы</a:t>
                      </a:r>
                      <a:endParaRPr lang="ru-RU" sz="1000" b="0" kern="120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2021-2022</a:t>
                      </a:r>
                      <a:endParaRPr kumimoji="0" lang="ru-RU" sz="1600" b="1" i="0" u="none" strike="noStrike" kern="0" cap="none" spc="-50" normalizeH="0" baseline="0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</a:t>
                      </a:r>
                      <a:endParaRPr lang="ru-RU" sz="16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5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  <a:endParaRPr lang="ru-RU" sz="16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50" normalizeH="0" baseline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kumimoji="0" lang="ru-RU" sz="1600" b="1" i="0" u="none" strike="noStrike" kern="0" cap="none" spc="-50" normalizeH="0" baseline="0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9093">
                <a:tc>
                  <a:txBody>
                    <a:bodyPr/>
                    <a:lstStyle/>
                    <a:p>
                      <a:pPr marL="0" algn="ctr"/>
                      <a:r>
                        <a:rPr lang="ru-RU" sz="1000" b="0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000" b="0" kern="120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Разработать правила экономического обоснования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затрат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 включаемых в цену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государственных контрактов, заключаемых с единственным поставщиком,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 том числе по результатам несостоявшейся закупки,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 строительство, реконструкцию и капитальный ремонт,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финансовым обеспечением которых являются средства, </a:t>
                      </a:r>
                      <a:r>
                        <a:rPr lang="ru-RU" sz="1000" b="1" kern="1200" spc="-30" dirty="0" smtClean="0">
                          <a:solidFill>
                            <a:schemeClr val="tx2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подлежащие расширенному казначейскому сопровождению,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 также договоров (контрактов), заключаемых в рамках исполнения указанных контрактов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spc="-30" noProof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defTabSz="914400"/>
                      <a:endParaRPr lang="ru-RU" sz="1000" b="0" kern="1200" spc="-3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defTabSz="914400"/>
                      <a:endParaRPr lang="ru-RU" sz="1000" kern="0" dirty="0" smtClean="0">
                        <a:solidFill>
                          <a:srgbClr val="11437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000" b="0" kern="1200" spc="-3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Распространить правила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экономического обоснования затрат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при исполнении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государственных контрактов</a:t>
                      </a:r>
                      <a:r>
                        <a:rPr lang="ru-RU" sz="1000" b="1" kern="120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 строительство, реконструкцию и капитальный ремонт, заключенных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 результатам конкурентных процедур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отбора поставщика,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финансовым обеспечением которых являются средства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подлежащие расширенному казначейскому сопровождению,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также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договоров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(контрактов), заключаемых в рамках исполнения указанных контрактов</a:t>
                      </a:r>
                      <a:endParaRPr lang="ru-RU" sz="1000" b="0" kern="1200" spc="-30" noProof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endParaRPr lang="ru-RU" sz="1000" b="0" kern="1200" spc="-3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Распространить правила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экономического обоснования затрат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при исполнении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иных государственных контрактов,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 также договоров (контрактов), заключаемых в рамках исполнения указанных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контрактов</a:t>
                      </a:r>
                      <a:endParaRPr lang="ru-RU" sz="1000" b="0" kern="1200" spc="-30" noProof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ctr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spc="-3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Распространить правила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экономического обоснования затрат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при исполнении соглашений (договоров),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а также договоров (контрактов), заключаемых в рамках исполнения указанных соглашений (договоров)</a:t>
                      </a:r>
                    </a:p>
                    <a:p>
                      <a:pPr marL="0" marR="0" lvl="0" indent="0" algn="ctr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449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Установить правовое регулирование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определения </a:t>
                      </a:r>
                      <a:r>
                        <a:rPr lang="ru-RU" sz="10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предельного уровня доходности (прибыли) </a:t>
                      </a:r>
                      <a:r>
                        <a:rPr lang="ru-RU" sz="1000" b="0" kern="1200" spc="-3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государственных контрактов, договоров (контрактов) на закупку товаров (выполнение работ, оказание услуг) для государственных нужд</a:t>
                      </a:r>
                      <a:endParaRPr lang="ru-RU" sz="1000" b="0" kern="1200" spc="-3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12151" y="4857750"/>
            <a:ext cx="198121" cy="153888"/>
          </a:xfrm>
        </p:spPr>
        <p:txBody>
          <a:bodyPr/>
          <a:lstStyle/>
          <a:p>
            <a:pPr>
              <a:defRPr/>
            </a:pPr>
            <a:r>
              <a:rPr lang="ru-RU" sz="1000" dirty="0" smtClean="0"/>
              <a:t>10</a:t>
            </a:r>
            <a:endParaRPr lang="ru-RU" sz="10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57151"/>
            <a:ext cx="6476999" cy="430887"/>
          </a:xfrm>
        </p:spPr>
        <p:txBody>
          <a:bodyPr/>
          <a:lstStyle/>
          <a:p>
            <a:r>
              <a:rPr lang="en-US" sz="1400" kern="120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VII.</a:t>
            </a:r>
            <a:r>
              <a:rPr lang="ru-RU" sz="1400" kern="120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ЭТАПЫ </a:t>
            </a:r>
            <a:r>
              <a:rPr lang="ru-RU" sz="1400" kern="120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</a:t>
            </a:r>
            <a:r>
              <a:rPr lang="ru-RU" sz="1400" kern="120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КОНЦЕПЦИИ</a:t>
            </a:r>
            <a:br>
              <a:rPr lang="ru-RU" sz="1400" kern="120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kern="1200" spc="-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4953000" y="666750"/>
            <a:ext cx="0" cy="343301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90800" y="666750"/>
            <a:ext cx="0" cy="343301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0" y="1047750"/>
            <a:ext cx="91440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271241" y="666750"/>
            <a:ext cx="4" cy="343301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57200" y="4248150"/>
            <a:ext cx="84582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100" b="1" spc="-30" dirty="0" smtClean="0">
                <a:solidFill>
                  <a:schemeClr val="tx2"/>
                </a:solidFill>
                <a:ea typeface="Times New Roman"/>
                <a:cs typeface="Times New Roman"/>
              </a:rPr>
              <a:t>Раскрытие информации о структуре цены, проверка </a:t>
            </a:r>
            <a:r>
              <a:rPr lang="ru-RU" sz="1100" b="1" dirty="0" smtClean="0">
                <a:solidFill>
                  <a:schemeClr val="tx2"/>
                </a:solidFill>
              </a:rPr>
              <a:t>экономической </a:t>
            </a:r>
            <a:r>
              <a:rPr lang="ru-RU" sz="1100" b="1" dirty="0">
                <a:solidFill>
                  <a:schemeClr val="tx2"/>
                </a:solidFill>
              </a:rPr>
              <a:t>обоснованности </a:t>
            </a:r>
            <a:r>
              <a:rPr lang="ru-RU" sz="1100" b="1" dirty="0" smtClean="0">
                <a:solidFill>
                  <a:schemeClr val="tx2"/>
                </a:solidFill>
              </a:rPr>
              <a:t>затрат осуществляется в</a:t>
            </a:r>
            <a:r>
              <a:rPr lang="ru-RU" sz="1100" b="1" spc="-30" dirty="0" smtClean="0">
                <a:solidFill>
                  <a:schemeClr val="tx2"/>
                </a:solidFill>
                <a:ea typeface="Times New Roman"/>
                <a:cs typeface="Times New Roman"/>
              </a:rPr>
              <a:t> </a:t>
            </a:r>
            <a:r>
              <a:rPr lang="ru-RU" sz="1100" b="1" spc="-30" dirty="0">
                <a:solidFill>
                  <a:schemeClr val="tx2"/>
                </a:solidFill>
                <a:ea typeface="Times New Roman"/>
                <a:cs typeface="Times New Roman"/>
              </a:rPr>
              <a:t>случаях, определенных решениями </a:t>
            </a:r>
            <a:r>
              <a:rPr lang="ru-RU" sz="1100" b="1" spc="-30" dirty="0" smtClean="0">
                <a:solidFill>
                  <a:schemeClr val="tx2"/>
                </a:solidFill>
                <a:ea typeface="Times New Roman"/>
                <a:cs typeface="Times New Roman"/>
              </a:rPr>
              <a:t>Правительства </a:t>
            </a:r>
            <a:r>
              <a:rPr lang="ru-RU" sz="1100" b="1" spc="-30" dirty="0">
                <a:solidFill>
                  <a:schemeClr val="tx2"/>
                </a:solidFill>
                <a:ea typeface="Times New Roman"/>
                <a:cs typeface="Times New Roman"/>
              </a:rPr>
              <a:t>Российской </a:t>
            </a:r>
            <a:r>
              <a:rPr lang="ru-RU" sz="1100" b="1" spc="-30" dirty="0" smtClean="0">
                <a:solidFill>
                  <a:schemeClr val="tx2"/>
                </a:solidFill>
                <a:ea typeface="Times New Roman"/>
                <a:cs typeface="Times New Roman"/>
              </a:rPr>
              <a:t>Федерации</a:t>
            </a:r>
            <a:endParaRPr lang="ru-RU" sz="750" b="1" kern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4171950"/>
            <a:ext cx="91440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0" y="4705350"/>
            <a:ext cx="91440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086600" y="666750"/>
            <a:ext cx="0" cy="343301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63001" y="4867005"/>
            <a:ext cx="228600" cy="153888"/>
          </a:xfrm>
        </p:spPr>
        <p:txBody>
          <a:bodyPr/>
          <a:lstStyle/>
          <a:p>
            <a:pPr algn="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11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Shape 2"/>
          <p:cNvSpPr txBox="1"/>
          <p:nvPr/>
        </p:nvSpPr>
        <p:spPr>
          <a:xfrm>
            <a:off x="15931" y="57150"/>
            <a:ext cx="9144000" cy="535764"/>
          </a:xfrm>
          <a:prstGeom prst="rect">
            <a:avLst/>
          </a:prstGeom>
          <a:noFill/>
          <a:ln>
            <a:noFill/>
          </a:ln>
        </p:spPr>
        <p:txBody>
          <a:bodyPr lIns="0" tIns="269993" rIns="269993" bIns="26999" anchor="ctr"/>
          <a:lstStyle/>
          <a:p>
            <a:pPr algn="r" defTabSz="309555" hangingPunct="0"/>
            <a:r>
              <a:rPr lang="ru-RU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Helvetica Neue"/>
              </a:rPr>
              <a:t>КАЗНАЧЕЙСКОЕ ОБЕСПЕЧЕНИЕ ОБЯЗАТЕЛЬСТВ </a:t>
            </a:r>
          </a:p>
          <a:p>
            <a:pPr algn="r" defTabSz="309555" hangingPunct="0"/>
            <a:r>
              <a:rPr lang="ru-RU" sz="1400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Helvetica Neue"/>
              </a:rPr>
              <a:t>(КАЗНАЧЕЙСКИЙ АККРЕДИТИВ) </a:t>
            </a:r>
            <a:endParaRPr lang="ru-RU" sz="1400" dirty="0">
              <a:solidFill>
                <a:srgbClr val="D5D5D5">
                  <a:lumMod val="50000"/>
                </a:srgb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Arial" panose="020B0604020202020204" pitchFamily="34" charset="0"/>
              <a:sym typeface="Helvetica Neue"/>
            </a:endParaRPr>
          </a:p>
          <a:p>
            <a:pPr algn="r" defTabSz="309555" hangingPunct="0"/>
            <a:endParaRPr lang="ru-RU" sz="1400" b="1" dirty="0">
              <a:solidFill>
                <a:srgbClr val="D5D5D5">
                  <a:lumMod val="50000"/>
                </a:srgb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2857317"/>
            <a:ext cx="3879177" cy="567826"/>
          </a:xfrm>
          <a:prstGeom prst="rect">
            <a:avLst/>
          </a:prstGeom>
          <a:noFill/>
        </p:spPr>
        <p:txBody>
          <a:bodyPr vert="horz" wrap="square" lIns="68556" tIns="34279" rIns="68556" bIns="34279" rtlCol="0" anchor="ctr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b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pPr algn="ctr" defTabSz="309555" hangingPunct="0"/>
            <a:r>
              <a:rPr lang="ru-RU" sz="1200" spc="-50" dirty="0" smtClean="0">
                <a:solidFill>
                  <a:srgbClr val="11437F"/>
                </a:solidFill>
                <a:latin typeface="+mn-lt"/>
                <a:ea typeface="+mj-ea"/>
                <a:sym typeface="Helvetica Neue"/>
              </a:rPr>
              <a:t>КАЗНАЧЕЙСКОЕ ОБЕСПЕЧЕНИЕ ОБЯЗАТЕЛЬСТВ</a:t>
            </a:r>
          </a:p>
          <a:p>
            <a:pPr algn="ctr" defTabSz="309555" hangingPunct="0"/>
            <a:endParaRPr lang="ru-RU" sz="1200" spc="-50" dirty="0" smtClean="0">
              <a:solidFill>
                <a:srgbClr val="11437F"/>
              </a:solidFill>
              <a:latin typeface="+mn-lt"/>
              <a:ea typeface="+mj-ea"/>
              <a:sym typeface="Helvetica Neue"/>
            </a:endParaRPr>
          </a:p>
          <a:p>
            <a:pPr algn="ctr" defTabSz="309555" hangingPunct="0"/>
            <a:r>
              <a:rPr lang="ru-RU" sz="1200" spc="-50" dirty="0" smtClean="0">
                <a:solidFill>
                  <a:srgbClr val="11437F"/>
                </a:solidFill>
                <a:latin typeface="+mn-lt"/>
                <a:ea typeface="+mj-ea"/>
                <a:sym typeface="Helvetica Neue"/>
              </a:rPr>
              <a:t>ПОЗВОЛЯЕТ</a:t>
            </a:r>
            <a:endParaRPr lang="ru-RU" sz="1200" spc="-50" dirty="0">
              <a:solidFill>
                <a:srgbClr val="11437F"/>
              </a:solidFill>
              <a:latin typeface="+mn-lt"/>
              <a:ea typeface="+mj-ea"/>
              <a:sym typeface="Helvetica Neue"/>
            </a:endParaRPr>
          </a:p>
        </p:txBody>
      </p:sp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4267200" y="2461417"/>
            <a:ext cx="4419600" cy="192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4289" tIns="17145" rIns="34289" bIns="1714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71450" indent="-171450" defTabSz="685783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минимизировать </a:t>
            </a:r>
            <a:r>
              <a:rPr lang="ru-RU" sz="1200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образование дебиторской задолженности по расходам </a:t>
            </a: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бюджетов</a:t>
            </a:r>
            <a:endParaRPr lang="ru-RU" sz="1200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Helvetica Neue"/>
            </a:endParaRPr>
          </a:p>
          <a:p>
            <a:pPr marL="171450" indent="-171450" defTabSz="685783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повысить </a:t>
            </a:r>
            <a:r>
              <a:rPr lang="ru-RU" sz="1200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прозрачность операций в цепочке кооперации головного </a:t>
            </a: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исполнителя</a:t>
            </a:r>
          </a:p>
          <a:p>
            <a:pPr marL="171450" indent="-171450" defTabSz="685783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обеспечить предоставления средств «под потребность» </a:t>
            </a:r>
            <a:endParaRPr lang="ru-RU" sz="1200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Helvetica Neue"/>
            </a:endParaRPr>
          </a:p>
          <a:p>
            <a:pPr marL="171450" indent="-171450" defTabSz="685783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обеспечить </a:t>
            </a:r>
            <a:r>
              <a:rPr lang="ru-RU" sz="1200" dirty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защиту государственных заказчиков и главных распорядителей бюджетных средств от невозврата средств в случае расторжения контрактов (договоров) и снизить их судебные </a:t>
            </a:r>
            <a:r>
              <a:rPr lang="ru-RU" sz="1200" dirty="0" smtClean="0">
                <a:solidFill>
                  <a:schemeClr val="dk1"/>
                </a:solidFill>
                <a:latin typeface="+mn-lt"/>
                <a:cs typeface="Times New Roman" panose="02020603050405020304" pitchFamily="18" charset="0"/>
                <a:sym typeface="Helvetica Neue"/>
              </a:rPr>
              <a:t>издержки</a:t>
            </a:r>
            <a:endParaRPr lang="ru-RU" altLang="ru-RU" sz="1200" dirty="0">
              <a:solidFill>
                <a:schemeClr val="dk1"/>
              </a:solidFill>
              <a:latin typeface="+mn-lt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98180"/>
              </p:ext>
            </p:extLst>
          </p:nvPr>
        </p:nvGraphicFramePr>
        <p:xfrm>
          <a:off x="381000" y="819150"/>
          <a:ext cx="8410969" cy="1337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109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37599"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spc="-50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КАЗНАЧЕЙСКОЕ ОБЕСПЕЧЕНИЕ ОБЯЗАТЕЛЬСТВ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1" kern="1200" spc="-50" dirty="0" smtClean="0">
                          <a:solidFill>
                            <a:srgbClr val="11437F"/>
                          </a:solidFill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документ, выдаваемый Федеральным казначейством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для подтверждения обязанности Федерального казначейства обеспечить оплату 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обязательств получателя бюджетных средств в пределах суммы, необходимой для оплаты указанных обязательств, 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возникающих при исполнении государственных (муниципальных) контрактов о поставке товаров, выполнении работ, оказании услуг</a:t>
                      </a:r>
                      <a:endParaRPr lang="ru-RU" sz="1100" b="0" i="0" dirty="0">
                        <a:solidFill>
                          <a:srgbClr val="51B0DF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34290" marR="34290" marT="17145" marB="1714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 flipH="1">
            <a:off x="3490" y="4741287"/>
            <a:ext cx="91440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6108883" y="1565060"/>
            <a:ext cx="2738483" cy="118847"/>
          </a:xfrm>
          <a:prstGeom prst="rect">
            <a:avLst/>
          </a:prstGeom>
        </p:spPr>
        <p:txBody>
          <a:bodyPr wrap="square" lIns="28797" tIns="14399" rIns="28797" bIns="14399">
            <a:spAutoFit/>
          </a:bodyPr>
          <a:lstStyle/>
          <a:p>
            <a:pPr>
              <a:lnSpc>
                <a:spcPts val="725"/>
              </a:lnSpc>
              <a:spcAft>
                <a:spcPts val="189"/>
              </a:spcAft>
            </a:pPr>
            <a:endParaRPr lang="ru-RU" sz="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75856" y="998819"/>
            <a:ext cx="1036300" cy="236828"/>
          </a:xfrm>
          <a:prstGeom prst="rect">
            <a:avLst/>
          </a:prstGeom>
          <a:noFill/>
        </p:spPr>
        <p:txBody>
          <a:bodyPr wrap="square" lIns="28797" tIns="14399" rIns="28797" bIns="14399" rtlCol="0">
            <a:spAutoFit/>
          </a:bodyPr>
          <a:lstStyle/>
          <a:p>
            <a:pPr>
              <a:spcAft>
                <a:spcPts val="189"/>
              </a:spcAft>
            </a:pPr>
            <a:r>
              <a:rPr lang="ru-RU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Verdana" pitchFamily="34" charset="0"/>
                <a:cs typeface="Segoe UI Light" panose="020B0502040204020203" pitchFamily="34" charset="0"/>
              </a:rPr>
              <a:t>    </a:t>
            </a:r>
            <a:endParaRPr lang="ru-RU" sz="135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DDEBBD57-BC4B-4549-A247-733217204ED7}"/>
              </a:ext>
            </a:extLst>
          </p:cNvPr>
          <p:cNvCxnSpPr>
            <a:cxnSpLocks/>
          </p:cNvCxnSpPr>
          <p:nvPr/>
        </p:nvCxnSpPr>
        <p:spPr>
          <a:xfrm>
            <a:off x="4403391" y="647059"/>
            <a:ext cx="0" cy="422166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4419" y="1063545"/>
            <a:ext cx="40710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Федеральный закон </a:t>
            </a: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о федеральном бюджете на соответствующий год и плановый период</a:t>
            </a:r>
          </a:p>
          <a:p>
            <a:pPr algn="just">
              <a:spcAft>
                <a:spcPts val="1200"/>
              </a:spcAft>
              <a:defRPr sz="3500"/>
            </a:pP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Порядок 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осуществления казначейского обеспечения обязательств при казначейском сопровождении целевых средств </a:t>
            </a: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spcAft>
                <a:spcPts val="1200"/>
              </a:spcAft>
              <a:defRPr sz="3500"/>
            </a:pP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Порядок 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осуществления казначейского обеспечения обязательств при банковском сопровождении государственных контрактов </a:t>
            </a: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 txBox="1">
            <a:spLocks/>
          </p:cNvSpPr>
          <p:nvPr/>
        </p:nvSpPr>
        <p:spPr>
          <a:xfrm>
            <a:off x="2438400" y="728"/>
            <a:ext cx="6526138" cy="646331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>
              <a:defRPr sz="45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ru-RU" sz="135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НОРМАТИВНЫЕ ПРАВОВЫЕ АКТЫ, РЕГУЛИРУЮЩИЕ ПРИМЕНЕНИЕ КАЗНАЧЕЙСКОГО ОБЕСПЕЧЕНИЯ </a:t>
            </a:r>
            <a:r>
              <a:rPr lang="ru-RU" sz="135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</a:t>
            </a:r>
          </a:p>
          <a:p>
            <a:pPr algn="r"/>
            <a:r>
              <a:rPr lang="ru-RU" sz="1350" b="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(КАЗНАЧЕЙСКИЙ АККРЕДИТИВ</a:t>
            </a:r>
            <a:r>
              <a:rPr lang="ru-RU" sz="1350" b="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350" kern="1200" spc="-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4547" y="1135775"/>
            <a:ext cx="443999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Бюджетный кодекс Российской Федерации </a:t>
            </a:r>
            <a:r>
              <a:rPr lang="ru-RU" sz="1200" b="1" kern="1800" dirty="0">
                <a:solidFill>
                  <a:srgbClr val="11437F"/>
                </a:solidFill>
                <a:ea typeface="Times New Roman"/>
                <a:cs typeface="Times New Roman"/>
              </a:rPr>
              <a:t>дополнен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200" b="1" kern="1800" dirty="0">
                <a:solidFill>
                  <a:srgbClr val="11437F"/>
                </a:solidFill>
                <a:ea typeface="Times New Roman"/>
                <a:cs typeface="Times New Roman"/>
              </a:rPr>
              <a:t>статьей 242.22 </a:t>
            </a:r>
            <a:r>
              <a:rPr lang="ru-RU" sz="1200" dirty="0"/>
              <a:t>Казначейское обеспечение обязательств 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(Федеральный закон от 01.07.2021 № 244-ФЗ) </a:t>
            </a:r>
            <a:r>
              <a:rPr lang="ru-RU" sz="1200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вступает </a:t>
            </a:r>
            <a:r>
              <a:rPr lang="ru-RU" sz="1200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в силу </a:t>
            </a:r>
            <a:r>
              <a:rPr lang="ru-RU" sz="1200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01.01.2022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Случаи применения казначейского обеспечения обязательств определяются в соответствии с Федеральным законом 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о федеральном бюджете на соответствующий год и плановый </a:t>
            </a: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период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q"/>
              <a:defRPr sz="3500"/>
            </a:pP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Постановление 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Правительства Российской Федерации </a:t>
            </a: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«</a:t>
            </a:r>
            <a:r>
              <a:rPr lang="ru-RU" sz="1200" kern="1800" dirty="0">
                <a:solidFill>
                  <a:srgbClr val="000000"/>
                </a:solidFill>
                <a:ea typeface="Times New Roman"/>
                <a:cs typeface="Times New Roman"/>
              </a:rPr>
              <a:t>О порядке выдачи (перевода, отзыва) и сроков проведения операций с казначейским обеспечением обязательств</a:t>
            </a:r>
            <a:r>
              <a:rPr lang="ru-RU" sz="12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»</a:t>
            </a:r>
            <a:endParaRPr lang="ru-RU" sz="1200" kern="1800" dirty="0">
              <a:solidFill>
                <a:srgbClr val="000000"/>
              </a:solidFill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694213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2016 - </a:t>
            </a:r>
            <a:r>
              <a:rPr lang="en-US" sz="18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</a:t>
            </a:r>
            <a:r>
              <a:rPr lang="ru-RU" sz="18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21</a:t>
            </a:r>
            <a:endParaRPr lang="ru-RU" sz="18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19164" y="694213"/>
            <a:ext cx="10130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</a:t>
            </a:r>
            <a:r>
              <a:rPr lang="ru-RU" sz="18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22…</a:t>
            </a:r>
            <a:endParaRPr lang="ru-RU" sz="18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1629" y="2800350"/>
            <a:ext cx="4201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3500"/>
            </a:pPr>
            <a:endParaRPr lang="ru-RU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indent="179388">
              <a:defRPr sz="3500"/>
            </a:pPr>
            <a:endParaRPr lang="ru-RU" sz="950" b="1" dirty="0">
              <a:solidFill>
                <a:srgbClr val="1F497D"/>
              </a:solidFill>
            </a:endParaRPr>
          </a:p>
          <a:p>
            <a:pPr indent="179388" algn="just">
              <a:defRPr sz="3500"/>
            </a:pPr>
            <a:endParaRPr lang="ru-RU" sz="950" dirty="0">
              <a:solidFill>
                <a:srgbClr val="1F497D"/>
              </a:solidFill>
            </a:endParaRPr>
          </a:p>
        </p:txBody>
      </p:sp>
      <p:sp>
        <p:nvSpPr>
          <p:cNvPr id="2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63001" y="4867005"/>
            <a:ext cx="228600" cy="307777"/>
          </a:xfrm>
        </p:spPr>
        <p:txBody>
          <a:bodyPr/>
          <a:lstStyle/>
          <a:p>
            <a:pPr algn="r">
              <a:defRPr/>
            </a:pPr>
            <a:r>
              <a:rPr lang="ru-RU" sz="1000" dirty="0" smtClean="0">
                <a:solidFill>
                  <a:schemeClr val="accent1">
                    <a:lumMod val="50000"/>
                  </a:schemeClr>
                </a:solidFill>
              </a:rPr>
              <a:t>12</a:t>
            </a:r>
            <a:endParaRPr lang="ru-RU" sz="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16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6108883" y="1565060"/>
            <a:ext cx="2738483" cy="118847"/>
          </a:xfrm>
          <a:prstGeom prst="rect">
            <a:avLst/>
          </a:prstGeom>
        </p:spPr>
        <p:txBody>
          <a:bodyPr wrap="square" lIns="28797" tIns="14399" rIns="28797" bIns="14399">
            <a:spAutoFit/>
          </a:bodyPr>
          <a:lstStyle/>
          <a:p>
            <a:pPr>
              <a:lnSpc>
                <a:spcPts val="725"/>
              </a:lnSpc>
              <a:spcAft>
                <a:spcPts val="189"/>
              </a:spcAft>
            </a:pPr>
            <a:endParaRPr lang="ru-RU" sz="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75856" y="998819"/>
            <a:ext cx="1036300" cy="236828"/>
          </a:xfrm>
          <a:prstGeom prst="rect">
            <a:avLst/>
          </a:prstGeom>
          <a:noFill/>
        </p:spPr>
        <p:txBody>
          <a:bodyPr wrap="square" lIns="28797" tIns="14399" rIns="28797" bIns="14399" rtlCol="0">
            <a:spAutoFit/>
          </a:bodyPr>
          <a:lstStyle/>
          <a:p>
            <a:pPr>
              <a:spcAft>
                <a:spcPts val="189"/>
              </a:spcAft>
            </a:pPr>
            <a:r>
              <a:rPr lang="ru-RU" sz="13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Verdana" pitchFamily="34" charset="0"/>
                <a:cs typeface="Segoe UI Light" panose="020B0502040204020203" pitchFamily="34" charset="0"/>
              </a:rPr>
              <a:t>    </a:t>
            </a:r>
            <a:endParaRPr lang="ru-RU" sz="135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DDEBBD57-BC4B-4549-A247-733217204ED7}"/>
              </a:ext>
            </a:extLst>
          </p:cNvPr>
          <p:cNvCxnSpPr>
            <a:cxnSpLocks/>
          </p:cNvCxnSpPr>
          <p:nvPr/>
        </p:nvCxnSpPr>
        <p:spPr>
          <a:xfrm>
            <a:off x="4572000" y="689518"/>
            <a:ext cx="0" cy="422166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6131" y="832644"/>
            <a:ext cx="415057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 sz="3500"/>
            </a:pPr>
            <a:r>
              <a:rPr lang="ru-RU" sz="105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Заключено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более </a:t>
            </a:r>
            <a:r>
              <a:rPr lang="ru-RU" sz="1050" b="1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6000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государственных </a:t>
            </a:r>
            <a:r>
              <a:rPr lang="ru-RU" sz="1050" b="1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контрактов</a:t>
            </a:r>
            <a:r>
              <a:rPr lang="ru-RU" sz="1050" kern="180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(соглашений) </a:t>
            </a:r>
            <a:r>
              <a:rPr lang="ru-RU" sz="1050" kern="1800" dirty="0">
                <a:solidFill>
                  <a:srgbClr val="000000"/>
                </a:solidFill>
                <a:ea typeface="Times New Roman"/>
                <a:cs typeface="Times New Roman"/>
              </a:rPr>
              <a:t>на общую сумму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более 2,2 трлн. руб.</a:t>
            </a:r>
          </a:p>
          <a:p>
            <a:pPr algn="just">
              <a:defRPr sz="3500"/>
            </a:pPr>
            <a:endParaRPr lang="ru-RU" sz="1050" b="1" i="1" kern="1800" dirty="0" smtClean="0">
              <a:solidFill>
                <a:srgbClr val="11437F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r>
              <a:rPr lang="ru-RU" sz="1050" kern="1800" dirty="0">
                <a:solidFill>
                  <a:srgbClr val="000000"/>
                </a:solidFill>
                <a:ea typeface="Times New Roman"/>
                <a:cs typeface="Times New Roman"/>
              </a:rPr>
              <a:t>Выдано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более </a:t>
            </a:r>
            <a:r>
              <a:rPr lang="ru-RU" sz="1050" b="1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6500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казначейских обеспечений обязательств </a:t>
            </a:r>
            <a:r>
              <a:rPr lang="ru-RU" sz="105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 государственным контрактам (соглашениям) на общую сумму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более </a:t>
            </a:r>
            <a:r>
              <a:rPr lang="ru-RU" sz="1050" b="1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1,25 трлн.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руб.</a:t>
            </a:r>
          </a:p>
          <a:p>
            <a:pPr algn="just">
              <a:defRPr sz="3500"/>
            </a:pPr>
            <a:endParaRPr lang="ru-RU" sz="105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r>
              <a:rPr lang="ru-RU" sz="105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Выдано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2 казначейских</a:t>
            </a:r>
            <a:r>
              <a:rPr lang="ru-RU" sz="1050" b="1" i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 обеспечений обязательств </a:t>
            </a:r>
            <a:r>
              <a:rPr lang="ru-RU" sz="1050" kern="1800" dirty="0">
                <a:solidFill>
                  <a:srgbClr val="000000"/>
                </a:solidFill>
                <a:ea typeface="Times New Roman"/>
                <a:cs typeface="Times New Roman"/>
              </a:rPr>
              <a:t>по государственным контрактам, условиями которых предусмотрено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банковское сопровождение</a:t>
            </a:r>
            <a:r>
              <a:rPr lang="ru-RU" sz="105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, на общую сумму </a:t>
            </a:r>
            <a:r>
              <a:rPr lang="ru-RU" sz="1050" b="1" i="1" kern="1800" dirty="0">
                <a:solidFill>
                  <a:srgbClr val="11437F"/>
                </a:solidFill>
                <a:ea typeface="Times New Roman"/>
                <a:cs typeface="Times New Roman"/>
              </a:rPr>
              <a:t>более 15 млн. руб.</a:t>
            </a:r>
          </a:p>
          <a:p>
            <a:pPr algn="just">
              <a:defRPr sz="3500"/>
            </a:pPr>
            <a:endParaRPr lang="ru-RU" sz="1050" b="1" i="1" kern="1800" dirty="0">
              <a:solidFill>
                <a:srgbClr val="11437F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endParaRPr lang="ru-RU" sz="11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endParaRPr lang="ru-RU" sz="12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endParaRPr lang="ru-RU" sz="12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algn="just">
              <a:defRPr sz="3500"/>
            </a:pPr>
            <a:endParaRPr lang="ru-RU" sz="1200" kern="18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>
              <a:defRPr sz="3500"/>
            </a:pPr>
            <a:endParaRPr lang="ru-RU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defRPr sz="3500"/>
            </a:pPr>
            <a:endParaRPr lang="ru-RU" sz="105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 txBox="1">
            <a:spLocks/>
          </p:cNvSpPr>
          <p:nvPr/>
        </p:nvSpPr>
        <p:spPr>
          <a:xfrm>
            <a:off x="2438400" y="103828"/>
            <a:ext cx="6629400" cy="36933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>
              <a:defRPr sz="45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ru-RU" sz="120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ОБЕСПЕЧЕНИЕ </a:t>
            </a:r>
            <a:r>
              <a:rPr lang="ru-RU" sz="120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</a:t>
            </a:r>
          </a:p>
          <a:p>
            <a:pPr algn="r"/>
            <a:r>
              <a:rPr lang="ru-RU" sz="1200" b="0" spc="-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(КАЗНАЧЕЙСКИЙ АККРЕДИТИВ</a:t>
            </a:r>
            <a:r>
              <a:rPr lang="ru-RU" sz="1200" b="0" spc="-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200" kern="1200" spc="-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05000" y="537153"/>
            <a:ext cx="15509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2016 - </a:t>
            </a:r>
            <a:r>
              <a:rPr lang="en-US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21</a:t>
            </a:r>
            <a:endParaRPr lang="ru-RU" sz="14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56306" y="562897"/>
            <a:ext cx="42813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-5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</a:t>
            </a:r>
            <a:r>
              <a:rPr lang="ru-RU" sz="1400" b="1" spc="-50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22…</a:t>
            </a:r>
            <a:endParaRPr lang="ru-RU" sz="1400" b="1" spc="-50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1629" y="2800350"/>
            <a:ext cx="4201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3500"/>
            </a:pPr>
            <a:endParaRPr lang="ru-RU" sz="9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indent="179388" algn="just">
              <a:defRPr sz="3500"/>
            </a:pPr>
            <a:endParaRPr lang="ru-RU" sz="900" b="1" i="1" kern="1800" dirty="0">
              <a:solidFill>
                <a:srgbClr val="11437F"/>
              </a:solidFill>
              <a:ea typeface="Times New Roman"/>
              <a:cs typeface="Times New Roman"/>
            </a:endParaRPr>
          </a:p>
          <a:p>
            <a:pPr indent="179388" algn="just">
              <a:defRPr sz="3500"/>
            </a:pPr>
            <a:endParaRPr lang="ru-RU" sz="900" b="1" i="1" kern="1800" dirty="0">
              <a:solidFill>
                <a:srgbClr val="11437F"/>
              </a:solidFill>
              <a:ea typeface="Times New Roman"/>
              <a:cs typeface="Times New Roman"/>
            </a:endParaRPr>
          </a:p>
        </p:txBody>
      </p:sp>
      <p:sp>
        <p:nvSpPr>
          <p:cNvPr id="2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63001" y="4867005"/>
            <a:ext cx="228600" cy="153888"/>
          </a:xfrm>
        </p:spPr>
        <p:txBody>
          <a:bodyPr/>
          <a:lstStyle/>
          <a:p>
            <a:pPr algn="r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13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5816" y="3018853"/>
            <a:ext cx="419466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>
              <a:defRPr sz="3500"/>
            </a:pPr>
            <a:r>
              <a:rPr lang="ru-RU" sz="1000" b="1" kern="1800" dirty="0" smtClean="0">
                <a:solidFill>
                  <a:srgbClr val="11437F"/>
                </a:solidFill>
                <a:ea typeface="Times New Roman"/>
                <a:cs typeface="Times New Roman"/>
              </a:rPr>
              <a:t>Казначейское </a:t>
            </a:r>
            <a:r>
              <a:rPr lang="ru-RU" sz="1000" b="1" kern="1800" dirty="0">
                <a:solidFill>
                  <a:srgbClr val="11437F"/>
                </a:solidFill>
                <a:ea typeface="Times New Roman"/>
                <a:cs typeface="Times New Roman"/>
              </a:rPr>
              <a:t>обеспечение обязательств применяется при: </a:t>
            </a:r>
          </a:p>
          <a:p>
            <a:pPr indent="179388" algn="just">
              <a:defRPr sz="3500"/>
            </a:pPr>
            <a:endParaRPr lang="ru-RU" sz="10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ü"/>
              <a:defRPr sz="3500"/>
            </a:pPr>
            <a:r>
              <a:rPr lang="ru-RU" sz="1000" kern="1800" dirty="0">
                <a:solidFill>
                  <a:srgbClr val="000000"/>
                </a:solidFill>
                <a:ea typeface="Times New Roman"/>
                <a:cs typeface="Times New Roman"/>
              </a:rPr>
              <a:t>казначейском сопровождении государственных контрактов, договоров, </a:t>
            </a:r>
            <a:r>
              <a:rPr lang="ru-RU" sz="10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соглашений (юридическим лицам, федеральным бюджетным (автономным) учреждениям)</a:t>
            </a:r>
            <a:endParaRPr lang="ru-RU" sz="1000" kern="1800" dirty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ü"/>
              <a:defRPr sz="3500"/>
            </a:pPr>
            <a:r>
              <a:rPr lang="ru-RU" sz="10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банковском </a:t>
            </a:r>
            <a:r>
              <a:rPr lang="ru-RU" sz="1000" kern="1800" dirty="0">
                <a:solidFill>
                  <a:srgbClr val="000000"/>
                </a:solidFill>
                <a:ea typeface="Times New Roman"/>
                <a:cs typeface="Times New Roman"/>
              </a:rPr>
              <a:t>сопровождении государственных </a:t>
            </a:r>
            <a:r>
              <a:rPr lang="ru-RU" sz="1000" kern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контрактов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22395" y="909588"/>
            <a:ext cx="415336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defRPr sz="3500"/>
            </a:pPr>
            <a:r>
              <a:rPr lang="ru-RU" sz="1100" b="1" kern="1800" dirty="0">
                <a:solidFill>
                  <a:srgbClr val="11437F"/>
                </a:solidFill>
                <a:ea typeface="Times New Roman"/>
                <a:cs typeface="Times New Roman"/>
                <a:sym typeface="Wingdings 2" panose="05020102010507070707" pitchFamily="18" charset="2"/>
              </a:rPr>
              <a:t>Казначейское обеспечение обязательств </a:t>
            </a:r>
            <a:r>
              <a:rPr lang="ru-RU" sz="1100" kern="1800" dirty="0" smtClean="0">
                <a:solidFill>
                  <a:srgbClr val="000000"/>
                </a:solidFill>
                <a:ea typeface="Times New Roman"/>
                <a:cs typeface="Times New Roman"/>
                <a:sym typeface="Wingdings 2" panose="05020102010507070707" pitchFamily="18" charset="2"/>
              </a:rPr>
              <a:t>применяется при перечисление </a:t>
            </a:r>
            <a:r>
              <a:rPr lang="ru-RU" sz="1100" kern="1800" dirty="0">
                <a:solidFill>
                  <a:srgbClr val="000000"/>
                </a:solidFill>
                <a:ea typeface="Times New Roman"/>
                <a:cs typeface="Times New Roman"/>
                <a:sym typeface="Wingdings 2" panose="05020102010507070707" pitchFamily="18" charset="2"/>
              </a:rPr>
              <a:t>средств </a:t>
            </a:r>
            <a:r>
              <a:rPr lang="ru-RU" sz="1100" b="1" kern="1800" dirty="0">
                <a:solidFill>
                  <a:srgbClr val="11437F"/>
                </a:solidFill>
                <a:ea typeface="Times New Roman"/>
                <a:cs typeface="Times New Roman"/>
                <a:sym typeface="Wingdings 2" panose="05020102010507070707" pitchFamily="18" charset="2"/>
              </a:rPr>
              <a:t>из бюджетов бюджетной системы Российской Федерации </a:t>
            </a:r>
            <a:r>
              <a:rPr lang="ru-RU" sz="1100" kern="1800" dirty="0">
                <a:solidFill>
                  <a:srgbClr val="000000"/>
                </a:solidFill>
                <a:ea typeface="Times New Roman"/>
                <a:cs typeface="Times New Roman"/>
                <a:sym typeface="Wingdings 2" panose="05020102010507070707" pitchFamily="18" charset="2"/>
              </a:rPr>
              <a:t>на оплату обязательств, возникающих у юридических лиц при исполнении государственных (муниципальных) контрактов, контрактов (договоров), соглашений, источником обеспечения которых являются средства соответствующего бюджета </a:t>
            </a:r>
            <a:endParaRPr lang="ru-RU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Сквиркл"/>
          <p:cNvSpPr/>
          <p:nvPr/>
        </p:nvSpPr>
        <p:spPr>
          <a:xfrm>
            <a:off x="128789" y="2800350"/>
            <a:ext cx="4282078" cy="1611569"/>
          </a:xfrm>
          <a:prstGeom prst="roundRect">
            <a:avLst>
              <a:gd name="adj" fmla="val 10931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050"/>
          </a:p>
        </p:txBody>
      </p:sp>
      <p:sp>
        <p:nvSpPr>
          <p:cNvPr id="25" name="Прямоугольник 24"/>
          <p:cNvSpPr/>
          <p:nvPr/>
        </p:nvSpPr>
        <p:spPr>
          <a:xfrm>
            <a:off x="4770906" y="2495550"/>
            <a:ext cx="417875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3500"/>
            </a:pPr>
            <a:endParaRPr lang="ru-RU" sz="1000" kern="1800" dirty="0">
              <a:solidFill>
                <a:srgbClr val="000000"/>
              </a:solidFill>
              <a:ea typeface="Times New Roman"/>
              <a:cs typeface="Times New Roman"/>
              <a:sym typeface="Wingdings 2" panose="05020102010507070707" pitchFamily="18" charset="2"/>
            </a:endParaRPr>
          </a:p>
          <a:p>
            <a:pPr marL="171450" indent="-171450" algn="just">
              <a:spcAft>
                <a:spcPts val="300"/>
              </a:spcAft>
              <a:buFont typeface="Wingdings" panose="05000000000000000000" pitchFamily="2" charset="2"/>
              <a:buChar char="ü"/>
              <a:defRPr sz="3500"/>
            </a:pPr>
            <a:endParaRPr lang="ru-RU" sz="900" b="1" dirty="0">
              <a:solidFill>
                <a:srgbClr val="1F497D"/>
              </a:solidFill>
              <a:sym typeface="Wingdings 2" panose="05020102010507070707" pitchFamily="18" charset="2"/>
            </a:endParaRPr>
          </a:p>
          <a:p>
            <a:pPr algn="just">
              <a:defRPr sz="3500"/>
            </a:pPr>
            <a:endParaRPr lang="ru-RU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Wingdings 2" panose="05020102010507070707" pitchFamily="18" charset="2"/>
            </a:endParaRPr>
          </a:p>
          <a:p>
            <a:pPr marL="171450" indent="-171450" algn="just">
              <a:buFont typeface="Wingdings 2" panose="05020102010507070707" pitchFamily="18" charset="2"/>
              <a:buChar char="P"/>
              <a:defRPr sz="3500"/>
            </a:pPr>
            <a:endParaRPr lang="ru-RU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defRPr sz="3500"/>
            </a:pP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13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" y="658680"/>
            <a:ext cx="7004022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TextBox 9"/>
          <p:cNvSpPr txBox="1"/>
          <p:nvPr/>
        </p:nvSpPr>
        <p:spPr>
          <a:xfrm>
            <a:off x="463247" y="2025417"/>
            <a:ext cx="6002679" cy="580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73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3173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71BC754-7832-4356-B934-37E7D378699C}"/>
              </a:ext>
            </a:extLst>
          </p:cNvPr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A58C6F-5399-4274-A31E-E52E75DD3CB0}"/>
              </a:ext>
            </a:extLst>
          </p:cNvPr>
          <p:cNvSpPr txBox="1"/>
          <p:nvPr/>
        </p:nvSpPr>
        <p:spPr>
          <a:xfrm>
            <a:off x="5538767" y="4803086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</a:t>
            </a:r>
            <a:r>
              <a:rPr lang="ru-RU" sz="1268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ru-RU" sz="1268" smtClean="0">
                <a:solidFill>
                  <a:prstClr val="white">
                    <a:lumMod val="65000"/>
                  </a:prstClr>
                </a:solidFill>
              </a:rPr>
              <a:t>2021 </a:t>
            </a:r>
            <a:r>
              <a:rPr lang="ru-RU" sz="1268" dirty="0">
                <a:solidFill>
                  <a:prstClr val="white">
                    <a:lumMod val="65000"/>
                  </a:prstClr>
                </a:solidFill>
              </a:rPr>
              <a:t>год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75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3762</TotalTime>
  <Words>2306</Words>
  <Application>Microsoft Office PowerPoint</Application>
  <PresentationFormat>Экран (16:9)</PresentationFormat>
  <Paragraphs>360</Paragraphs>
  <Slides>14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РЕЗУЛЬТАТЫ ПРОВЕДЕННЫХ ЭКСПЕРИМЕНТОВ  ПО ВЕДЕНИЮ РАЗДЕЛЬНОГО УЧЕТА  И ЭКОНОМИЧЕСКОМУ ОБОСНОВАНИЮ ЗАТРАТ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VII. ЭТАПЫ РЕАЛИЗАЦИИ КОНЦЕПЦИИ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Чистякова Евгения Александровна</cp:lastModifiedBy>
  <cp:revision>366</cp:revision>
  <cp:lastPrinted>2021-08-19T15:03:57Z</cp:lastPrinted>
  <dcterms:created xsi:type="dcterms:W3CDTF">2019-07-31T16:47:50Z</dcterms:created>
  <dcterms:modified xsi:type="dcterms:W3CDTF">2021-08-19T15:05:50Z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