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3" r:id="rId3"/>
    <p:sldId id="294" r:id="rId4"/>
    <p:sldId id="297" r:id="rId5"/>
    <p:sldId id="298" r:id="rId6"/>
    <p:sldId id="285" r:id="rId7"/>
    <p:sldId id="290" r:id="rId8"/>
    <p:sldId id="295" r:id="rId9"/>
    <p:sldId id="278" r:id="rId10"/>
    <p:sldId id="284" r:id="rId11"/>
    <p:sldId id="291" r:id="rId12"/>
    <p:sldId id="299" r:id="rId13"/>
    <p:sldId id="307" r:id="rId14"/>
    <p:sldId id="300" r:id="rId15"/>
    <p:sldId id="301" r:id="rId16"/>
    <p:sldId id="296" r:id="rId17"/>
    <p:sldId id="308" r:id="rId18"/>
    <p:sldId id="309" r:id="rId19"/>
    <p:sldId id="310" r:id="rId20"/>
    <p:sldId id="311" r:id="rId21"/>
    <p:sldId id="312" r:id="rId22"/>
    <p:sldId id="260" r:id="rId23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00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62387"/>
    <a:srgbClr val="E40000"/>
    <a:srgbClr val="C5DAE7"/>
    <a:srgbClr val="9E4A51"/>
    <a:srgbClr val="736EA4"/>
    <a:srgbClr val="517D21"/>
    <a:srgbClr val="11446D"/>
    <a:srgbClr val="EEB83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7907" autoAdjust="0"/>
    <p:restoredTop sz="95200" autoAdjust="0"/>
  </p:normalViewPr>
  <p:slideViewPr>
    <p:cSldViewPr>
      <p:cViewPr>
        <p:scale>
          <a:sx n="80" d="100"/>
          <a:sy n="80" d="100"/>
        </p:scale>
        <p:origin x="-2928" y="-7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CD6BFE3A-C262-7F4B-8E6E-CA4E3C297A8A}" type="datetimeFigureOut">
              <a:rPr lang="ru-RU"/>
              <a:pPr>
                <a:defRPr/>
              </a:pPr>
              <a:t>13.09.2016</a:t>
            </a:fld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1DDF2D8A-BB4F-9C4F-A7E1-7227E6DE032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636305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ru-RU" altLang="ru-RU">
              <a:latin typeface="Calibri" charset="0"/>
            </a:endParaRPr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spcBef>
                <a:spcPct val="0"/>
              </a:spcBef>
            </a:pPr>
            <a:fld id="{51219305-EC5F-FE47-95CC-6B0821FCC149}" type="slidenum">
              <a:rPr lang="ru-RU" altLang="ru-RU">
                <a:latin typeface="Arial" charset="0"/>
              </a:rPr>
              <a:pPr>
                <a:spcBef>
                  <a:spcPct val="0"/>
                </a:spcBef>
              </a:pPr>
              <a:t>1</a:t>
            </a:fld>
            <a:endParaRPr lang="ru-RU" altLang="ru-RU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4656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DF2D8A-BB4F-9C4F-A7E1-7227E6DE0320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32239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52C87-0F57-0742-8FCE-C515E334AFC6}" type="datetime1">
              <a:rPr lang="ru-RU"/>
              <a:pPr>
                <a:defRPr/>
              </a:pPr>
              <a:t>13.09.2016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30E67-989C-D34C-8CF0-E08478E8DAD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47899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E494D-45BB-D94D-A5E3-C435C695C91B}" type="datetime1">
              <a:rPr lang="ru-RU"/>
              <a:pPr>
                <a:defRPr/>
              </a:pPr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92B2E-B20E-C647-B83F-6EA9D12927D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19667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BC65B-5246-8544-80A1-43B108F12048}" type="datetime1">
              <a:rPr lang="ru-RU"/>
              <a:pPr>
                <a:defRPr/>
              </a:pPr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87EA8-4B57-954C-BBCB-708AF25818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93117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94D69-5997-1A42-96DB-0A16038DDEC0}" type="datetime1">
              <a:rPr lang="ru-RU"/>
              <a:pPr>
                <a:defRPr/>
              </a:pPr>
              <a:t>13.09.2016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3DF883-36B9-B545-B43B-C7D3CAFB26A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68114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F6B8A-20E6-744A-BC53-578CB92F377E}" type="datetime1">
              <a:rPr lang="ru-RU"/>
              <a:pPr>
                <a:defRPr/>
              </a:pPr>
              <a:t>13.09.2016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B8810-7CB8-5F4B-9885-ABA4D30787F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197095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CF37E-ABE1-2240-8259-378F8DB92713}" type="datetime1">
              <a:rPr lang="ru-RU"/>
              <a:pPr>
                <a:defRPr/>
              </a:pPr>
              <a:t>13.09.2016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DE826-4E8F-8242-9A27-F2CFF1C6417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64507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AE838-194D-824D-BBA9-7B0025719AC1}" type="datetime1">
              <a:rPr lang="ru-RU"/>
              <a:pPr>
                <a:defRPr/>
              </a:pPr>
              <a:t>13.09.2016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BF37A-B368-4E4C-A152-DEB3F5C28B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059274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366AE-DB92-CC42-827A-C210F7B94724}" type="datetime1">
              <a:rPr lang="ru-RU"/>
              <a:pPr>
                <a:defRPr/>
              </a:pPr>
              <a:t>13.09.2016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F5A2C-F1B9-8244-9AD6-1E53C476A8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77864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90952-59DA-A840-8827-EF922D2ABD60}" type="datetime1">
              <a:rPr lang="ru-RU"/>
              <a:pPr>
                <a:defRPr/>
              </a:pPr>
              <a:t>13.09.2016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8EFBB-81BC-8445-8D09-A2BF9F9A2DE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456368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C92CC-D282-FF45-A6C3-0D27273F94A1}" type="datetime1">
              <a:rPr lang="ru-RU"/>
              <a:pPr>
                <a:defRPr/>
              </a:pPr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4AFCE-B5BD-184F-84A6-6AD66FA1910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3678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E7A97-6A33-684E-8DD7-BDE922D47046}" type="datetime1">
              <a:rPr lang="ru-RU"/>
              <a:pPr>
                <a:defRPr/>
              </a:pPr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031BB-7A06-C74F-A329-D2745B8B9C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09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2268538" y="115888"/>
            <a:ext cx="5759450" cy="504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AFE2D-BBB7-EA49-8EC3-67E92282C24F}" type="datetime1">
              <a:rPr lang="ru-RU"/>
              <a:pPr>
                <a:defRPr/>
              </a:pPr>
              <a:t>13.09.2016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842B7-A183-1E4D-85F6-4ECE12639B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86883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83F3C16-FB42-0143-BADF-5220DC9B1C27}" type="datetime1">
              <a:rPr lang="ru-RU"/>
              <a:pPr>
                <a:defRPr/>
              </a:pPr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650E5C63-3AEB-DF4A-8989-CC2428F632C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ChangeArrowheads="1"/>
          </p:cNvSpPr>
          <p:nvPr/>
        </p:nvSpPr>
        <p:spPr bwMode="auto">
          <a:xfrm>
            <a:off x="5003800" y="4437063"/>
            <a:ext cx="29527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latin typeface="Arial" charset="0"/>
            </a:endParaRPr>
          </a:p>
        </p:txBody>
      </p:sp>
      <p:pic>
        <p:nvPicPr>
          <p:cNvPr id="15362" name="Изображение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4750" y="3046413"/>
            <a:ext cx="67818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Изображение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5650" y="5445125"/>
            <a:ext cx="4191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7410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" name="Text Box 4"/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1800225" y="319583"/>
            <a:ext cx="5543550" cy="369887"/>
          </a:xfrm>
          <a:extLst/>
        </p:spPr>
        <p:txBody>
          <a:bodyPr>
            <a:spAutoFit/>
          </a:bodyPr>
          <a:lstStyle/>
          <a:p>
            <a:pPr algn="ctr" eaLnBrk="1" hangingPunct="1"/>
            <a:r>
              <a:rPr altLang="ru-RU" sz="1800">
                <a:solidFill>
                  <a:srgbClr val="404040"/>
                </a:solidFill>
                <a:ea typeface="Times New Roman" charset="0"/>
                <a:cs typeface="Times New Roman" charset="0"/>
              </a:rPr>
              <a:t>Статистика </a:t>
            </a:r>
            <a:r>
              <a:rPr lang="ru-RU" altLang="ru-RU" sz="180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представления </a:t>
            </a:r>
            <a:r>
              <a:rPr altLang="ru-RU" sz="180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бюджетной </a:t>
            </a:r>
            <a:r>
              <a:rPr altLang="ru-RU" sz="1800" dirty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отчетности</a:t>
            </a: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869262"/>
            <a:ext cx="9144000" cy="6343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2" name="Text Box 4"/>
          <p:cNvSpPr txBox="1">
            <a:spLocks noGrp="1" noChangeArrowheads="1"/>
          </p:cNvSpPr>
          <p:nvPr>
            <p:ph type="title"/>
          </p:nvPr>
        </p:nvSpPr>
        <p:spPr>
          <a:xfrm>
            <a:off x="1800225" y="332656"/>
            <a:ext cx="5543550" cy="369887"/>
          </a:xfrm>
          <a:extLst/>
        </p:spPr>
        <p:txBody>
          <a:bodyPr>
            <a:spAutoFit/>
          </a:bodyPr>
          <a:lstStyle/>
          <a:p>
            <a:pPr algn="ctr" eaLnBrk="1" hangingPunct="1"/>
            <a:r>
              <a:rPr altLang="ru-RU" sz="1800" dirty="0">
                <a:solidFill>
                  <a:srgbClr val="404040"/>
                </a:solidFill>
                <a:ea typeface="Times New Roman" charset="0"/>
                <a:cs typeface="Times New Roman" charset="0"/>
              </a:rPr>
              <a:t>Статистика </a:t>
            </a:r>
            <a:r>
              <a:rPr lang="ru-RU" altLang="ru-RU" sz="180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представления бухгалтерской </a:t>
            </a:r>
            <a:r>
              <a:rPr altLang="ru-RU" sz="180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отчетности</a:t>
            </a:r>
            <a:endParaRPr altLang="ru-RU" sz="1800" dirty="0">
              <a:solidFill>
                <a:srgbClr val="404040"/>
              </a:solidFill>
              <a:ea typeface="Times New Roman" charset="0"/>
              <a:cs typeface="Times New Roman" charset="0"/>
            </a:endParaRPr>
          </a:p>
        </p:txBody>
      </p:sp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8435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69262"/>
            <a:ext cx="9144000" cy="6343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6626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795165" y="188640"/>
            <a:ext cx="5553670" cy="64633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1800" b="1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Меры, применяемые </a:t>
            </a:r>
            <a:r>
              <a:rPr lang="ru-RU" altLang="ru-RU" sz="1800" b="1">
                <a:solidFill>
                  <a:srgbClr val="404040"/>
                </a:solidFill>
                <a:ea typeface="Times New Roman" charset="0"/>
                <a:cs typeface="Times New Roman" charset="0"/>
              </a:rPr>
              <a:t>Федеральным </a:t>
            </a:r>
            <a:r>
              <a:rPr lang="ru-RU" altLang="ru-RU" sz="1800" b="1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казначейством, </a:t>
            </a:r>
            <a:r>
              <a:rPr lang="ru-RU" altLang="ru-RU" sz="1800" b="1" dirty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при нарушении сроков </a:t>
            </a:r>
            <a:r>
              <a:rPr lang="ru-RU" altLang="ru-RU" sz="1800" b="1">
                <a:solidFill>
                  <a:srgbClr val="404040"/>
                </a:solidFill>
                <a:ea typeface="Times New Roman" charset="0"/>
                <a:cs typeface="Times New Roman" charset="0"/>
              </a:rPr>
              <a:t>представления </a:t>
            </a:r>
            <a:r>
              <a:rPr lang="ru-RU" altLang="ru-RU" sz="1800" b="1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отчетности</a:t>
            </a:r>
            <a:endParaRPr lang="ru-RU" altLang="ru-RU" sz="1800" b="1" dirty="0">
              <a:solidFill>
                <a:srgbClr val="404040"/>
              </a:solidFill>
              <a:ea typeface="Times New Roman" charset="0"/>
              <a:cs typeface="Times New Roman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46" y="908720"/>
            <a:ext cx="9144000" cy="6343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6626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651149" y="14244"/>
            <a:ext cx="5841702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1800" b="1" dirty="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Причины несвоевременного </a:t>
            </a:r>
            <a:r>
              <a:rPr lang="ru-RU" altLang="ru-RU" sz="1800" b="1" dirty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представления отчетности финансовыми органами субъектов Российской Федерации в МОУ </a:t>
            </a:r>
            <a:r>
              <a:rPr lang="ru-RU" altLang="ru-RU" sz="1800" b="1" dirty="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ФК</a:t>
            </a:r>
            <a:endParaRPr lang="ru-RU" altLang="ru-RU" sz="1800" b="1" dirty="0">
              <a:solidFill>
                <a:srgbClr val="404040"/>
              </a:solidFill>
              <a:ea typeface="Times New Roman" charset="0"/>
              <a:cs typeface="Times New Roman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53913"/>
            <a:ext cx="9144000" cy="634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20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9458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" name="Text Box 4"/>
          <p:cNvSpPr txBox="1">
            <a:spLocks noGrp="1" noChangeArrowheads="1"/>
          </p:cNvSpPr>
          <p:nvPr>
            <p:ph type="title"/>
          </p:nvPr>
        </p:nvSpPr>
        <p:spPr>
          <a:xfrm>
            <a:off x="1979613" y="190500"/>
            <a:ext cx="5184775" cy="646113"/>
          </a:xfrm>
          <a:extLst/>
        </p:spPr>
        <p:txBody>
          <a:bodyPr>
            <a:spAutoFit/>
          </a:bodyPr>
          <a:lstStyle/>
          <a:p>
            <a:pPr algn="ctr" eaLnBrk="1" hangingPunct="1"/>
            <a:r>
              <a:rPr altLang="ru-RU" sz="1800">
                <a:solidFill>
                  <a:srgbClr val="404040"/>
                </a:solidFill>
                <a:ea typeface="Times New Roman" charset="0"/>
                <a:cs typeface="Times New Roman" charset="0"/>
              </a:rPr>
              <a:t>Анализ основных ошибок в отчетных формах ФО, </a:t>
            </a:r>
            <a:br>
              <a:rPr altLang="ru-RU" sz="1800">
                <a:solidFill>
                  <a:srgbClr val="404040"/>
                </a:solidFill>
                <a:ea typeface="Times New Roman" charset="0"/>
                <a:cs typeface="Times New Roman" charset="0"/>
              </a:rPr>
            </a:br>
            <a:r>
              <a:rPr altLang="ru-RU" sz="1800">
                <a:solidFill>
                  <a:srgbClr val="404040"/>
                </a:solidFill>
                <a:ea typeface="Times New Roman" charset="0"/>
                <a:cs typeface="Times New Roman" charset="0"/>
              </a:rPr>
              <a:t>представленных в МОУ ФК</a:t>
            </a: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6512" y="692696"/>
            <a:ext cx="9144000" cy="6343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2" name="Text Box 4"/>
          <p:cNvSpPr txBox="1">
            <a:spLocks noGrp="1" noChangeArrowheads="1"/>
          </p:cNvSpPr>
          <p:nvPr>
            <p:ph type="title"/>
          </p:nvPr>
        </p:nvSpPr>
        <p:spPr>
          <a:xfrm>
            <a:off x="1979613" y="190500"/>
            <a:ext cx="5184775" cy="646113"/>
          </a:xfrm>
          <a:extLst/>
        </p:spPr>
        <p:txBody>
          <a:bodyPr>
            <a:spAutoFit/>
          </a:bodyPr>
          <a:lstStyle/>
          <a:p>
            <a:pPr algn="ctr" eaLnBrk="1" hangingPunct="1"/>
            <a:r>
              <a:rPr altLang="ru-RU" sz="1800">
                <a:solidFill>
                  <a:srgbClr val="404040"/>
                </a:solidFill>
                <a:ea typeface="Times New Roman" charset="0"/>
                <a:cs typeface="Times New Roman" charset="0"/>
              </a:rPr>
              <a:t>Анализ основных ошибок в отчетных формах ФО, </a:t>
            </a:r>
            <a:br>
              <a:rPr altLang="ru-RU" sz="1800">
                <a:solidFill>
                  <a:srgbClr val="404040"/>
                </a:solidFill>
                <a:ea typeface="Times New Roman" charset="0"/>
                <a:cs typeface="Times New Roman" charset="0"/>
              </a:rPr>
            </a:br>
            <a:r>
              <a:rPr altLang="ru-RU" sz="1800">
                <a:solidFill>
                  <a:srgbClr val="404040"/>
                </a:solidFill>
                <a:ea typeface="Times New Roman" charset="0"/>
                <a:cs typeface="Times New Roman" charset="0"/>
              </a:rPr>
              <a:t>представленных в МОУ ФК</a:t>
            </a:r>
          </a:p>
        </p:txBody>
      </p:sp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0483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6512" y="1190017"/>
            <a:ext cx="9144000" cy="6343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4578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213768" y="323364"/>
            <a:ext cx="4716463" cy="36933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Возврат </a:t>
            </a:r>
            <a:r>
              <a:rPr lang="ru-RU" altLang="ru-RU" sz="1800" b="1">
                <a:solidFill>
                  <a:srgbClr val="404040"/>
                </a:solidFill>
                <a:ea typeface="Times New Roman" charset="0"/>
                <a:cs typeface="Times New Roman" charset="0"/>
              </a:rPr>
              <a:t>остатков МБТ прошлых лет</a:t>
            </a: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38175"/>
            <a:ext cx="9144000" cy="6343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979613" y="190500"/>
            <a:ext cx="5184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404040"/>
                </a:solidFill>
                <a:ea typeface="Times New Roman" charset="0"/>
                <a:cs typeface="Times New Roman" charset="0"/>
              </a:rPr>
              <a:t>Анализ основных ошибок в отчетных формах ФО, </a:t>
            </a:r>
            <a:br>
              <a:rPr lang="ru-RU" altLang="ru-RU" sz="1800" b="1">
                <a:solidFill>
                  <a:srgbClr val="404040"/>
                </a:solidFill>
                <a:ea typeface="Times New Roman" charset="0"/>
                <a:cs typeface="Times New Roman" charset="0"/>
              </a:rPr>
            </a:br>
            <a:r>
              <a:rPr lang="ru-RU" altLang="ru-RU" sz="1800" b="1">
                <a:solidFill>
                  <a:srgbClr val="404040"/>
                </a:solidFill>
                <a:ea typeface="Times New Roman" charset="0"/>
                <a:cs typeface="Times New Roman" charset="0"/>
              </a:rPr>
              <a:t>представленных в МОУ ФК</a:t>
            </a: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9512" y="908720"/>
            <a:ext cx="9144000" cy="6343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2530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" name="Text Box 4"/>
          <p:cNvSpPr txBox="1">
            <a:spLocks noGrp="1" noChangeArrowheads="1"/>
          </p:cNvSpPr>
          <p:nvPr>
            <p:ph type="title"/>
          </p:nvPr>
        </p:nvSpPr>
        <p:spPr>
          <a:xfrm>
            <a:off x="1979613" y="190500"/>
            <a:ext cx="5184775" cy="646113"/>
          </a:xfrm>
          <a:extLst/>
        </p:spPr>
        <p:txBody>
          <a:bodyPr>
            <a:spAutoFit/>
          </a:bodyPr>
          <a:lstStyle/>
          <a:p>
            <a:pPr algn="ctr" eaLnBrk="1" hangingPunct="1"/>
            <a:r>
              <a:rPr altLang="ru-RU" sz="1800">
                <a:solidFill>
                  <a:srgbClr val="404040"/>
                </a:solidFill>
                <a:ea typeface="Times New Roman" charset="0"/>
                <a:cs typeface="Times New Roman" charset="0"/>
              </a:rPr>
              <a:t>Анализ основных ошибок в отчетных формах ФО, </a:t>
            </a:r>
            <a:br>
              <a:rPr altLang="ru-RU" sz="1800">
                <a:solidFill>
                  <a:srgbClr val="404040"/>
                </a:solidFill>
                <a:ea typeface="Times New Roman" charset="0"/>
                <a:cs typeface="Times New Roman" charset="0"/>
              </a:rPr>
            </a:br>
            <a:r>
              <a:rPr altLang="ru-RU" sz="1800">
                <a:solidFill>
                  <a:srgbClr val="404040"/>
                </a:solidFill>
                <a:ea typeface="Times New Roman" charset="0"/>
                <a:cs typeface="Times New Roman" charset="0"/>
              </a:rPr>
              <a:t>представленных в МОУ ФК</a:t>
            </a: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18009"/>
            <a:ext cx="9144000" cy="6343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3554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Text Box 4"/>
          <p:cNvSpPr txBox="1">
            <a:spLocks noGrp="1" noChangeArrowheads="1"/>
          </p:cNvSpPr>
          <p:nvPr>
            <p:ph type="title"/>
          </p:nvPr>
        </p:nvSpPr>
        <p:spPr>
          <a:xfrm>
            <a:off x="1979613" y="190500"/>
            <a:ext cx="5184775" cy="646113"/>
          </a:xfrm>
          <a:extLst/>
        </p:spPr>
        <p:txBody>
          <a:bodyPr>
            <a:spAutoFit/>
          </a:bodyPr>
          <a:lstStyle/>
          <a:p>
            <a:pPr algn="ctr" eaLnBrk="1" hangingPunct="1"/>
            <a:r>
              <a:rPr altLang="ru-RU" sz="1800">
                <a:solidFill>
                  <a:srgbClr val="404040"/>
                </a:solidFill>
                <a:ea typeface="Times New Roman" charset="0"/>
                <a:cs typeface="Times New Roman" charset="0"/>
              </a:rPr>
              <a:t>Анализ основных ошибок в отчетных формах ФО, </a:t>
            </a:r>
            <a:br>
              <a:rPr altLang="ru-RU" sz="1800">
                <a:solidFill>
                  <a:srgbClr val="404040"/>
                </a:solidFill>
                <a:ea typeface="Times New Roman" charset="0"/>
                <a:cs typeface="Times New Roman" charset="0"/>
              </a:rPr>
            </a:br>
            <a:r>
              <a:rPr altLang="ru-RU" sz="1800">
                <a:solidFill>
                  <a:srgbClr val="404040"/>
                </a:solidFill>
                <a:ea typeface="Times New Roman" charset="0"/>
                <a:cs typeface="Times New Roman" charset="0"/>
              </a:rPr>
              <a:t>представленных в МОУ ФК</a:t>
            </a: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772816"/>
            <a:ext cx="9144000" cy="6343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3554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Text Box 4"/>
          <p:cNvSpPr txBox="1">
            <a:spLocks noGrp="1" noChangeArrowheads="1"/>
          </p:cNvSpPr>
          <p:nvPr>
            <p:ph type="title"/>
          </p:nvPr>
        </p:nvSpPr>
        <p:spPr>
          <a:xfrm>
            <a:off x="899592" y="77723"/>
            <a:ext cx="7704956" cy="830997"/>
          </a:xfrm>
          <a:extLst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600" dirty="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Межбюджетные </a:t>
            </a:r>
            <a:r>
              <a:rPr lang="ru-RU" altLang="ru-RU" sz="1600" dirty="0">
                <a:solidFill>
                  <a:srgbClr val="404040"/>
                </a:solidFill>
                <a:ea typeface="Times New Roman" charset="0"/>
                <a:cs typeface="Times New Roman" charset="0"/>
              </a:rPr>
              <a:t>трансферты перечисляемые внутри консолидированных бюджетов субъектов Российской Федерации, зачисленные на код доходов «Невыясненные поступления зачисляемые в федеральный бюджет»</a:t>
            </a: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69937"/>
            <a:ext cx="9144000" cy="634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12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3554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Text Box 4"/>
          <p:cNvSpPr txBox="1">
            <a:spLocks noGrp="1" noChangeArrowheads="1"/>
          </p:cNvSpPr>
          <p:nvPr>
            <p:ph type="title"/>
          </p:nvPr>
        </p:nvSpPr>
        <p:spPr>
          <a:xfrm>
            <a:off x="1979612" y="190381"/>
            <a:ext cx="5184775" cy="646331"/>
          </a:xfrm>
          <a:extLst/>
        </p:spPr>
        <p:txBody>
          <a:bodyPr>
            <a:spAutoFit/>
          </a:bodyPr>
          <a:lstStyle/>
          <a:p>
            <a:pPr algn="ctr" eaLnBrk="1" hangingPunct="1"/>
            <a:r>
              <a:rPr lang="is-IS" altLang="ru-RU" sz="1800" dirty="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Раздел </a:t>
            </a:r>
            <a:r>
              <a:rPr lang="is-IS" altLang="ru-RU" sz="1800" dirty="0">
                <a:solidFill>
                  <a:srgbClr val="404040"/>
                </a:solidFill>
                <a:ea typeface="Times New Roman" charset="0"/>
                <a:cs typeface="Times New Roman" charset="0"/>
              </a:rPr>
              <a:t>IV п. 2 письма Минфина России от 27.06.2014 № </a:t>
            </a:r>
            <a:r>
              <a:rPr lang="is-IS" altLang="ru-RU" sz="1800" dirty="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02-05-11/31346</a:t>
            </a:r>
            <a:endParaRPr lang="ru-RU" altLang="ru-RU" sz="1800" dirty="0">
              <a:solidFill>
                <a:srgbClr val="404040"/>
              </a:solidFill>
              <a:ea typeface="Times New Roman" charset="0"/>
              <a:cs typeface="Times New Roman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41945"/>
            <a:ext cx="9144000" cy="634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457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3554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Text Box 4"/>
          <p:cNvSpPr txBox="1">
            <a:spLocks noGrp="1" noChangeArrowheads="1"/>
          </p:cNvSpPr>
          <p:nvPr>
            <p:ph type="title"/>
          </p:nvPr>
        </p:nvSpPr>
        <p:spPr>
          <a:xfrm>
            <a:off x="1979613" y="190391"/>
            <a:ext cx="5184775" cy="646331"/>
          </a:xfrm>
          <a:extLst/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800" dirty="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Расчеты </a:t>
            </a:r>
            <a:r>
              <a:rPr lang="ru-RU" altLang="ru-RU" sz="1800" dirty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между </a:t>
            </a:r>
            <a:r>
              <a:rPr lang="ru-RU" altLang="ru-RU" sz="1800" dirty="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территориальными</a:t>
            </a:r>
            <a:r>
              <a:rPr lang="en-US" altLang="ru-RU" sz="1800" dirty="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/>
            </a:r>
            <a:br>
              <a:rPr lang="en-US" altLang="ru-RU" sz="1800" dirty="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</a:br>
            <a:r>
              <a:rPr lang="ru-RU" altLang="ru-RU" sz="1800" dirty="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фондами ОМС</a:t>
            </a:r>
            <a:endParaRPr lang="ru-RU" altLang="ru-RU" sz="1800" dirty="0">
              <a:solidFill>
                <a:srgbClr val="404040"/>
              </a:solidFill>
              <a:ea typeface="Times New Roman" charset="0"/>
              <a:cs typeface="Times New Roman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634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8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3554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Text Box 4"/>
          <p:cNvSpPr txBox="1">
            <a:spLocks noGrp="1" noChangeArrowheads="1"/>
          </p:cNvSpPr>
          <p:nvPr>
            <p:ph type="title"/>
          </p:nvPr>
        </p:nvSpPr>
        <p:spPr>
          <a:xfrm>
            <a:off x="1979613" y="190391"/>
            <a:ext cx="5184775" cy="646331"/>
          </a:xfrm>
          <a:extLst/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800" dirty="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Расчеты </a:t>
            </a:r>
            <a:r>
              <a:rPr lang="ru-RU" altLang="ru-RU" sz="1800" dirty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между </a:t>
            </a:r>
            <a:r>
              <a:rPr lang="ru-RU" altLang="ru-RU" sz="1800" dirty="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территориальными</a:t>
            </a:r>
            <a:r>
              <a:rPr lang="en-US" altLang="ru-RU" sz="1800" dirty="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/>
            </a:r>
            <a:br>
              <a:rPr lang="en-US" altLang="ru-RU" sz="1800" dirty="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</a:br>
            <a:r>
              <a:rPr lang="ru-RU" altLang="ru-RU" sz="1800" dirty="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фондами ОМС</a:t>
            </a:r>
            <a:endParaRPr lang="ru-RU" altLang="ru-RU" sz="1800" dirty="0">
              <a:solidFill>
                <a:srgbClr val="404040"/>
              </a:solidFill>
              <a:ea typeface="Times New Roman" charset="0"/>
              <a:cs typeface="Times New Roman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41945"/>
            <a:ext cx="9144000" cy="634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972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5602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331913" y="115888"/>
            <a:ext cx="6897687" cy="739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404040"/>
                </a:solidFill>
                <a:ea typeface="Times New Roman" charset="0"/>
                <a:cs typeface="Times New Roman" charset="0"/>
              </a:rPr>
              <a:t>Правила формирования, предоставления и распределения субсидий из федерального бюджета бюджетам субъектов Российской Федерации, утвержденных постановлением Правительства Российской Федерации от 30.09.2014 №999</a:t>
            </a: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2910" y="514561"/>
            <a:ext cx="9144000" cy="6343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3554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Text Box 4"/>
          <p:cNvSpPr txBox="1">
            <a:spLocks noGrp="1" noChangeArrowheads="1"/>
          </p:cNvSpPr>
          <p:nvPr>
            <p:ph type="title"/>
          </p:nvPr>
        </p:nvSpPr>
        <p:spPr>
          <a:xfrm>
            <a:off x="1439602" y="188640"/>
            <a:ext cx="6264795" cy="646331"/>
          </a:xfrm>
          <a:extLst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80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Отражение </a:t>
            </a:r>
            <a:r>
              <a:rPr lang="ru-RU" altLang="ru-RU" sz="1800" dirty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в учете МБТ и остатков МБТ прошлых лет в связи с упразднением Федеральной </a:t>
            </a:r>
            <a:r>
              <a:rPr lang="ru-RU" altLang="ru-RU" sz="1800">
                <a:solidFill>
                  <a:srgbClr val="404040"/>
                </a:solidFill>
                <a:ea typeface="Times New Roman" charset="0"/>
                <a:cs typeface="Times New Roman" charset="0"/>
              </a:rPr>
              <a:t>миграционной </a:t>
            </a:r>
            <a:r>
              <a:rPr lang="ru-RU" altLang="ru-RU" sz="180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службы</a:t>
            </a:r>
            <a:endParaRPr lang="ru-RU" altLang="ru-RU" sz="1800" dirty="0">
              <a:solidFill>
                <a:srgbClr val="404040"/>
              </a:solidFill>
              <a:ea typeface="Times New Roman" charset="0"/>
              <a:cs typeface="Times New Roman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41945"/>
            <a:ext cx="9144000" cy="634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3554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Text Box 4"/>
          <p:cNvSpPr txBox="1">
            <a:spLocks noGrp="1" noChangeArrowheads="1"/>
          </p:cNvSpPr>
          <p:nvPr>
            <p:ph type="title"/>
          </p:nvPr>
        </p:nvSpPr>
        <p:spPr>
          <a:xfrm>
            <a:off x="1979612" y="190381"/>
            <a:ext cx="5184775" cy="646331"/>
          </a:xfrm>
          <a:extLst/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80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Подсистема </a:t>
            </a:r>
            <a:r>
              <a:rPr lang="ru-RU" altLang="ru-RU" sz="1800" dirty="0">
                <a:solidFill>
                  <a:srgbClr val="404040"/>
                </a:solidFill>
                <a:ea typeface="Times New Roman" charset="0"/>
                <a:cs typeface="Times New Roman" charset="0"/>
              </a:rPr>
              <a:t>учета и отчетности  системы «Электронный </a:t>
            </a:r>
            <a:r>
              <a:rPr lang="ru-RU" altLang="ru-RU" sz="1800">
                <a:solidFill>
                  <a:srgbClr val="404040"/>
                </a:solidFill>
                <a:ea typeface="Times New Roman" charset="0"/>
                <a:cs typeface="Times New Roman" charset="0"/>
              </a:rPr>
              <a:t>бюджет</a:t>
            </a:r>
            <a:r>
              <a:rPr lang="ru-RU" altLang="ru-RU" sz="180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»</a:t>
            </a:r>
            <a:endParaRPr lang="ru-RU" altLang="ru-RU" sz="1800" dirty="0">
              <a:solidFill>
                <a:srgbClr val="404040"/>
              </a:solidFill>
              <a:ea typeface="Times New Roman" charset="0"/>
              <a:cs typeface="Times New Roman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41945"/>
            <a:ext cx="9144000" cy="634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093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3554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Text Box 4"/>
          <p:cNvSpPr txBox="1">
            <a:spLocks noGrp="1" noChangeArrowheads="1"/>
          </p:cNvSpPr>
          <p:nvPr>
            <p:ph type="title"/>
          </p:nvPr>
        </p:nvSpPr>
        <p:spPr>
          <a:xfrm>
            <a:off x="1475656" y="116632"/>
            <a:ext cx="6480719" cy="738664"/>
          </a:xfrm>
          <a:extLst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40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Письмо </a:t>
            </a:r>
            <a:r>
              <a:rPr lang="ru-RU" altLang="ru-RU" sz="1400" dirty="0">
                <a:solidFill>
                  <a:srgbClr val="404040"/>
                </a:solidFill>
                <a:ea typeface="Times New Roman" charset="0"/>
                <a:cs typeface="Times New Roman" charset="0"/>
              </a:rPr>
              <a:t>Федерального казначейства от 12.08.2016 № 07-04-05/13-626 о подключении пилотных финансовых органов субъектов Российской Федерации к подсистеме учета и отчетности системы «Электронный бюджет» </a:t>
            </a: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46001"/>
            <a:ext cx="9144000" cy="634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236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3554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Text Box 4"/>
          <p:cNvSpPr txBox="1">
            <a:spLocks noGrp="1" noChangeArrowheads="1"/>
          </p:cNvSpPr>
          <p:nvPr>
            <p:ph type="title"/>
          </p:nvPr>
        </p:nvSpPr>
        <p:spPr>
          <a:xfrm>
            <a:off x="1223578" y="0"/>
            <a:ext cx="6696843" cy="954107"/>
          </a:xfrm>
          <a:extLst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40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Информация </a:t>
            </a:r>
            <a:r>
              <a:rPr lang="ru-RU" altLang="ru-RU" sz="1400" dirty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о ходе подключения органов управления </a:t>
            </a:r>
            <a:r>
              <a:rPr lang="ru-RU" altLang="ru-RU" sz="1400" dirty="0" err="1">
                <a:solidFill>
                  <a:srgbClr val="404040"/>
                </a:solidFill>
                <a:ea typeface="Times New Roman" charset="0"/>
                <a:cs typeface="Times New Roman" charset="0"/>
              </a:rPr>
              <a:t>государствеными</a:t>
            </a:r>
            <a:r>
              <a:rPr lang="ru-RU" altLang="ru-RU" sz="1400" dirty="0">
                <a:solidFill>
                  <a:srgbClr val="404040"/>
                </a:solidFill>
                <a:ea typeface="Times New Roman" charset="0"/>
                <a:cs typeface="Times New Roman" charset="0"/>
              </a:rPr>
              <a:t> внебюджетными фондами Российской Федерации, принимающих участие в проведении опытной эксплуатации подсистемы учета и отчетности системы «Электронный бюджет</a:t>
            </a:r>
            <a:r>
              <a:rPr lang="ru-RU" altLang="ru-RU" sz="1400" dirty="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»</a:t>
            </a:r>
            <a:endParaRPr lang="ru-RU" altLang="ru-RU" sz="1400" dirty="0">
              <a:solidFill>
                <a:srgbClr val="404040"/>
              </a:solidFill>
              <a:ea typeface="Times New Roman" charset="0"/>
              <a:cs typeface="Times New Roman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757969"/>
            <a:ext cx="9144000" cy="634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998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5" name="Rectangle 5"/>
          <p:cNvSpPr>
            <a:spLocks noChangeArrowheads="1"/>
          </p:cNvSpPr>
          <p:nvPr/>
        </p:nvSpPr>
        <p:spPr bwMode="auto">
          <a:xfrm>
            <a:off x="0" y="765175"/>
            <a:ext cx="91440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 sz="1800" dirty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23554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Text Box 4"/>
          <p:cNvSpPr txBox="1">
            <a:spLocks noGrp="1" noChangeArrowheads="1"/>
          </p:cNvSpPr>
          <p:nvPr>
            <p:ph type="title"/>
          </p:nvPr>
        </p:nvSpPr>
        <p:spPr>
          <a:xfrm>
            <a:off x="1979612" y="129684"/>
            <a:ext cx="5184775" cy="646331"/>
          </a:xfrm>
          <a:extLst/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800" smtClean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Организационно-штатные </a:t>
            </a:r>
            <a:r>
              <a:rPr lang="ru-RU" altLang="ru-RU" sz="1800" dirty="0">
                <a:solidFill>
                  <a:srgbClr val="404040"/>
                </a:solidFill>
                <a:ea typeface="Times New Roman" charset="0"/>
                <a:cs typeface="Times New Roman" charset="0"/>
              </a:rPr>
              <a:t>мероприятия в МОУ ФК с 01.01.2017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13953"/>
            <a:ext cx="9144000" cy="634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4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3"/>
          <p:cNvSpPr>
            <a:spLocks/>
          </p:cNvSpPr>
          <p:nvPr/>
        </p:nvSpPr>
        <p:spPr bwMode="auto">
          <a:xfrm>
            <a:off x="1284288" y="249238"/>
            <a:ext cx="65405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>
              <a:solidFill>
                <a:srgbClr val="1F497D"/>
              </a:solidFill>
              <a:latin typeface="Arial" charset="0"/>
              <a:ea typeface="Arial" charset="0"/>
              <a:cs typeface="Arial" charset="0"/>
              <a:sym typeface="Arial" charset="0"/>
            </a:endParaRPr>
          </a:p>
        </p:txBody>
      </p:sp>
      <p:sp>
        <p:nvSpPr>
          <p:cNvPr id="27650" name="Rectangle 23"/>
          <p:cNvSpPr>
            <a:spLocks/>
          </p:cNvSpPr>
          <p:nvPr/>
        </p:nvSpPr>
        <p:spPr bwMode="auto">
          <a:xfrm>
            <a:off x="323850" y="363538"/>
            <a:ext cx="8585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100" tIns="38100" rIns="38100" bIns="38100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altLang="ru-RU" sz="2000" b="1">
              <a:latin typeface="Times New Roman" charset="0"/>
              <a:sym typeface="Lucida Grande" charset="0"/>
            </a:endParaRPr>
          </a:p>
        </p:txBody>
      </p:sp>
      <p:sp>
        <p:nvSpPr>
          <p:cNvPr id="27651" name="Rectangle 26"/>
          <p:cNvSpPr>
            <a:spLocks/>
          </p:cNvSpPr>
          <p:nvPr/>
        </p:nvSpPr>
        <p:spPr bwMode="auto">
          <a:xfrm>
            <a:off x="4695825" y="5013325"/>
            <a:ext cx="184150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763"/>
              </a:spcBef>
              <a:buFontTx/>
              <a:buNone/>
            </a:pPr>
            <a:endParaRPr lang="en-US" altLang="ru-RU" sz="1600" b="1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  <a:sym typeface="Lucida Grande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68560" y="541945"/>
            <a:ext cx="9144000" cy="634343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28385</TotalTime>
  <Words>226</Words>
  <Application>Microsoft Macintosh PowerPoint</Application>
  <PresentationFormat>Экран (4:3)</PresentationFormat>
  <Paragraphs>22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Статистика представления бюджетной отчетности</vt:lpstr>
      <vt:lpstr>Статистика представления бухгалтерской отчетности</vt:lpstr>
      <vt:lpstr>Слайд 4</vt:lpstr>
      <vt:lpstr>Слайд 5</vt:lpstr>
      <vt:lpstr>Анализ основных ошибок в отчетных формах ФО,  представленных в МОУ ФК</vt:lpstr>
      <vt:lpstr>Анализ основных ошибок в отчетных формах ФО,  представленных в МОУ ФК</vt:lpstr>
      <vt:lpstr>Слайд 8</vt:lpstr>
      <vt:lpstr>Слайд 9</vt:lpstr>
      <vt:lpstr>Анализ основных ошибок в отчетных формах ФО,  представленных в МОУ ФК</vt:lpstr>
      <vt:lpstr>Анализ основных ошибок в отчетных формах ФО,  представленных в МОУ ФК</vt:lpstr>
      <vt:lpstr>Межбюджетные трансферты перечисляемые внутри консолидированных бюджетов субъектов Российской Федерации, зачисленные на код доходов «Невыясненные поступления зачисляемые в федеральный бюджет»</vt:lpstr>
      <vt:lpstr>Раздел IV п. 2 письма Минфина России от 27.06.2014 № 02-05-11/31346</vt:lpstr>
      <vt:lpstr>Расчеты между территориальными фондами ОМС</vt:lpstr>
      <vt:lpstr>Расчеты между территориальными фондами ОМС</vt:lpstr>
      <vt:lpstr>Слайд 16</vt:lpstr>
      <vt:lpstr>Отражение в учете МБТ и остатков МБТ прошлых лет в связи с упразднением Федеральной миграционной службы</vt:lpstr>
      <vt:lpstr>Подсистема учета и отчетности  системы «Электронный бюджет»</vt:lpstr>
      <vt:lpstr>Письмо Федерального казначейства от 12.08.2016 № 07-04-05/13-626 о подключении пилотных финансовых органов субъектов Российской Федерации к подсистеме учета и отчетности системы «Электронный бюджет» </vt:lpstr>
      <vt:lpstr>Информация о ходе подключения органов управления государствеными внебюджетными фондами Российской Федерации, принимающих участие в проведении опытной эксплуатации подсистемы учета и отчетности системы «Электронный бюджет»</vt:lpstr>
      <vt:lpstr>Организационно-штатные мероприятия в МОУ ФК с 01.01.2017</vt:lpstr>
      <vt:lpstr>Слайд 22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Салдусова Байрта Владимировна</cp:lastModifiedBy>
  <cp:revision>441</cp:revision>
  <cp:lastPrinted>2016-08-16T11:54:04Z</cp:lastPrinted>
  <dcterms:created xsi:type="dcterms:W3CDTF">2012-02-14T07:53:23Z</dcterms:created>
  <dcterms:modified xsi:type="dcterms:W3CDTF">2016-09-13T15:42:34Z</dcterms:modified>
</cp:coreProperties>
</file>