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74" r:id="rId2"/>
    <p:sldId id="298" r:id="rId3"/>
    <p:sldId id="376" r:id="rId4"/>
    <p:sldId id="393" r:id="rId5"/>
    <p:sldId id="394" r:id="rId6"/>
    <p:sldId id="392" r:id="rId7"/>
    <p:sldId id="395" r:id="rId8"/>
    <p:sldId id="396" r:id="rId9"/>
    <p:sldId id="398" r:id="rId10"/>
    <p:sldId id="399" r:id="rId11"/>
    <p:sldId id="401" r:id="rId12"/>
    <p:sldId id="400" r:id="rId13"/>
    <p:sldId id="278" r:id="rId14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ветлана Робертовна" initials="СР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B4B4"/>
    <a:srgbClr val="F8FFB3"/>
    <a:srgbClr val="162387"/>
    <a:srgbClr val="CDC5FD"/>
    <a:srgbClr val="BCF1FC"/>
    <a:srgbClr val="87FDFD"/>
    <a:srgbClr val="007434"/>
    <a:srgbClr val="C5DAE7"/>
    <a:srgbClr val="00B0F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05" autoAdjust="0"/>
  </p:normalViewPr>
  <p:slideViewPr>
    <p:cSldViewPr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9B1A586-746A-4EE5-B5F2-0705F6F3F639}" type="datetimeFigureOut">
              <a:rPr lang="ru-RU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88D9A0-84AD-4303-BF6C-75CE4BF01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ACF13F74-8565-420E-AF7E-D48A475BA43B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6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/>
              <a:pPr>
                <a:defRPr/>
              </a:pPr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441301"/>
            <a:ext cx="8748712" cy="3571875"/>
          </a:xfrm>
        </p:spPr>
        <p:txBody>
          <a:bodyPr/>
          <a:lstStyle/>
          <a:p>
            <a:pPr algn="ctr">
              <a:defRPr/>
            </a:pP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</a:t>
            </a:r>
            <a:b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ВНУТРЕННЕГО КОНТРОЛЯ </a:t>
            </a:r>
            <a:b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АУДИТА ДЕЯТЕЛЬНОСТИ ТЕРРИТОРИАЛЬНЫХ ОРГАНОВ ФЕДЕРАЛЬНОГО КАЗНАЧЕЙСТВА</a:t>
            </a:r>
            <a:endParaRPr sz="2800" b="0" i="1" cap="all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Times New Roman" panose="02020603050405020304" pitchFamily="18" charset="0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508104" y="5229200"/>
            <a:ext cx="34561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600" dirty="0" smtClean="0">
                <a:solidFill>
                  <a:srgbClr val="162387"/>
                </a:solidFill>
                <a:latin typeface="Times New Roman" pitchFamily="18" charset="0"/>
              </a:rPr>
              <a:t>заместитель начальника Управления внутреннего контроля и аудита</a:t>
            </a:r>
            <a:endParaRPr lang="en-US" sz="1600" dirty="0">
              <a:solidFill>
                <a:srgbClr val="162387"/>
              </a:solidFill>
              <a:latin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6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Б.К. Кушниренко</a:t>
            </a:r>
            <a:endParaRPr lang="ru-RU" sz="16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5544167" y="6081042"/>
            <a:ext cx="21440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162387"/>
                </a:solidFill>
                <a:latin typeface="Times New Roman" pitchFamily="18" charset="0"/>
              </a:rPr>
              <a:t>июль 2018 </a:t>
            </a:r>
            <a:r>
              <a:rPr lang="ru-RU" sz="1600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1928813" y="285750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b="1" dirty="0" smtClean="0">
                <a:solidFill>
                  <a:srgbClr val="162387"/>
                </a:solidFill>
                <a:latin typeface="Times New Roman" pitchFamily="18" charset="0"/>
              </a:rPr>
              <a:t>Федеральное казначейство</a:t>
            </a:r>
            <a:endParaRPr lang="ru-RU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 txBox="1">
            <a:spLocks noChangeArrowheads="1"/>
          </p:cNvSpPr>
          <p:nvPr/>
        </p:nvSpPr>
        <p:spPr bwMode="auto">
          <a:xfrm>
            <a:off x="323528" y="1268760"/>
            <a:ext cx="8424863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Регламентация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управления внутренними (операционными) казначейскими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рисками в Федеральном казначействе </a:t>
            </a:r>
            <a:b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 осуществления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внутреннего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контроля и внутреннего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аудита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2017 году</a:t>
            </a: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Перспективы развития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методологии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внутренними (операционными) казначейскими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рисками, внутреннего контроля и внутреннего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аудита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Федеральном казначействе в 2018 году</a:t>
            </a: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Практическое применение Стандартов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внутреннего контроля и внутреннего аудита в Федеральном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казначействе</a:t>
            </a: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 txBox="1">
            <a:spLocks/>
          </p:cNvSpPr>
          <p:nvPr/>
        </p:nvSpPr>
        <p:spPr bwMode="auto">
          <a:xfrm>
            <a:off x="1928813" y="285750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b="1" dirty="0" smtClean="0">
                <a:solidFill>
                  <a:srgbClr val="162387"/>
                </a:solidFill>
                <a:latin typeface="Times New Roman" pitchFamily="18" charset="0"/>
              </a:rPr>
              <a:t>ПЛАН ВЫСТУПЛЕНИЯ</a:t>
            </a:r>
            <a:endParaRPr lang="ru-RU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237312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88932" y="6270773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631501" y="116632"/>
            <a:ext cx="820891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Правовые акты федерального казначейства по 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управлению </a:t>
            </a:r>
            <a:r>
              <a:rPr lang="ru-RU" sz="1600" b="1" cap="all" dirty="0">
                <a:solidFill>
                  <a:schemeClr val="bg1"/>
                </a:solidFill>
                <a:latin typeface="Times New Roman" pitchFamily="18" charset="0"/>
              </a:rPr>
              <a:t>вн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утренними </a:t>
            </a: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рисками, осуществлению внутреннего контро</a:t>
            </a:r>
            <a:r>
              <a:rPr lang="ru-RU" sz="1600" b="1" cap="all" dirty="0" smtClean="0">
                <a:solidFill>
                  <a:schemeClr val="bg1"/>
                </a:solidFill>
                <a:latin typeface="Times New Roman" pitchFamily="18" charset="0"/>
              </a:rPr>
              <a:t>ля</a:t>
            </a: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, и внутреннего аудита, изданные В 2017 ГОДУ</a:t>
            </a:r>
            <a:endParaRPr lang="ru-RU" sz="16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8493" y="1056370"/>
            <a:ext cx="8546026" cy="8367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ноября 2017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г.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330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Стандартов внутреннего контроля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аудита Федерального казначейства, применяемых контрольно-аудиторскими подразделениями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при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ими контрольной и аудиторской деятельности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(далее – Стандарты внутреннего контроля </a:t>
            </a:r>
            <a:b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внутреннего аудита)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6660" y="3180244"/>
            <a:ext cx="8557859" cy="6159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г. № 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388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Классификатора внутренних (операционных) казначейских рисков по направлениям деятельности Межрегионального операционного управления Федерального казначейства» 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660" y="2484284"/>
            <a:ext cx="8557859" cy="656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г. № 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387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Классификатора 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находящимся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границах федерального округа)»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6660" y="3820230"/>
            <a:ext cx="8557859" cy="472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г. № 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389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вопросов типовой программы проверки Межрегионального операционного управления Федерального казначейства» 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750" y="4322257"/>
            <a:ext cx="8575677" cy="644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г. № 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вопросов типовой программы проверки управления Федерального казначейства по субъекту Российской Федерации (субъектам Российской Федерации, находящимся в границах федерального округа)»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6661" y="1924323"/>
            <a:ext cx="8557858" cy="532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29 сентября 2017 г. № 259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Стандарта управления внутренними (операционными) казначейскими рисками в Федеральном казначействе»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– Стандарт управления внутренними рисками)</a:t>
            </a:r>
            <a:endParaRPr lang="ru-RU" sz="12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6661" y="4982187"/>
            <a:ext cx="8569690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3 апреля 2017 г. № 70 «О внесении изменений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проведения Федеральным казначейством ведомственного контроля в сфере закупок для обеспечения федеральных нужд, утвержденный приказом Федерального казначейства от 29 мая 2014 г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8493" y="5661248"/>
            <a:ext cx="855785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15 июня 2017 г. № 137 «Об утверждении Перечня структурных подразделений центрального аппарата Федерального казначейства, выполняющих внутренние процедуры составления и исполнения федерального бюджета, ведения бюджетного учета и составления бюджетной отчетности по главе 100 «Федеральное казначейство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483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48264" y="6237312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79299" y="15032"/>
            <a:ext cx="820891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Организация 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экспертно-аналитического мероприятия, осуществляемого контрольно-аудиторским подразделением Федерального </a:t>
            </a: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казначейства </a:t>
            </a:r>
            <a:b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400" b="1" cap="all" dirty="0" smtClean="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ru-RU" sz="1400" b="1" cap="all" dirty="0">
                <a:solidFill>
                  <a:schemeClr val="bg1"/>
                </a:solidFill>
                <a:latin typeface="Times New Roman" pitchFamily="18" charset="0"/>
              </a:rPr>
              <a:t>станд</a:t>
            </a:r>
            <a:r>
              <a:rPr lang="ru-RU" sz="1400" b="1" cap="all" dirty="0">
                <a:solidFill>
                  <a:srgbClr val="162387"/>
                </a:solidFill>
                <a:latin typeface="Times New Roman" pitchFamily="18" charset="0"/>
              </a:rPr>
              <a:t>арт № </a:t>
            </a:r>
            <a:r>
              <a:rPr lang="ru-RU" sz="1400" b="1" cap="all" dirty="0" smtClean="0">
                <a:solidFill>
                  <a:srgbClr val="162387"/>
                </a:solidFill>
                <a:latin typeface="Times New Roman" pitchFamily="18" charset="0"/>
              </a:rPr>
              <a:t>7 Стандартов внутреннего контроля и внутреннего аудита)</a:t>
            </a:r>
            <a:endParaRPr lang="ru-RU" sz="14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272" y="1213915"/>
            <a:ext cx="2391615" cy="5040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убъект ЭАМ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203848" y="1213915"/>
            <a:ext cx="1996360" cy="41488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96604" y="1154533"/>
            <a:ext cx="3380106" cy="4742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внутреннего контроля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аудита Федерального казначейства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272" y="1988841"/>
            <a:ext cx="2376264" cy="6458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ЭАМ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203848" y="2077811"/>
            <a:ext cx="1996360" cy="41508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96603" y="1775745"/>
            <a:ext cx="3361963" cy="10720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тдельные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и действия, осуществляемые структурными подразделениями органов Федерального казначейства и казенного учреждения, подлежащие исследованию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6272" y="2887421"/>
            <a:ext cx="2376264" cy="764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экспертной группы и руководитель экспертной группы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203848" y="3088421"/>
            <a:ext cx="1996360" cy="4125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493010" y="3022944"/>
            <a:ext cx="3380106" cy="6286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Управления внутреннего контроля и аудита Федерального казначейства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6478" y="3843850"/>
            <a:ext cx="2376058" cy="764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Упрощенный порядок осуществления ЭАМ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203848" y="3991967"/>
            <a:ext cx="1996360" cy="37313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487531" y="3764480"/>
            <a:ext cx="3380106" cy="8435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осуществления ЭАМ – отдельное поручение руководителя Федерального казначейства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(отсутствие элемента планирования)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2650" y="5301208"/>
            <a:ext cx="87532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ЭАМ: </a:t>
            </a:r>
          </a:p>
          <a:p>
            <a:pPr algn="just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оперативное получение информации, необходимой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подготовки выводов о качестве осуществления объектом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ЭАМ конкретных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и действий;</a:t>
            </a: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устранению или минимизации неблагоприятных последствий выявленных в ходе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ЭАМ нарушений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 аналогичных нарушений в дальнейшем.</a:t>
            </a:r>
          </a:p>
          <a:p>
            <a:pPr algn="just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6273" y="4760385"/>
            <a:ext cx="2376264" cy="3968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документ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213780" y="4715656"/>
            <a:ext cx="1996360" cy="40105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476414" y="4716428"/>
            <a:ext cx="3380106" cy="4010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результатах ЭАМ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52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18871" y="6231036"/>
            <a:ext cx="441412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72493" y="85497"/>
            <a:ext cx="820891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Комплексный подход к Управлению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внутренними рисками в Федеральном казначействе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7109" y="1028229"/>
            <a:ext cx="2448272" cy="7380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Классификаторы внутренних рисков по направлениям деятельности ТОФК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1048608"/>
            <a:ext cx="4536504" cy="5010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управления внутренними рисками: часто возникающие вопросы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361" y="2620935"/>
            <a:ext cx="1654766" cy="707886"/>
          </a:xfrm>
          <a:prstGeom prst="rect">
            <a:avLst/>
          </a:prstGeom>
          <a:noFill/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риска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1361" y="3575722"/>
            <a:ext cx="1654766" cy="1015663"/>
          </a:xfrm>
          <a:prstGeom prst="rect">
            <a:avLst/>
          </a:prstGeom>
          <a:solidFill>
            <a:srgbClr val="F8FFB3"/>
          </a:solidFill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реализации риска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3724" y="4825549"/>
            <a:ext cx="1657689" cy="707886"/>
          </a:xfrm>
          <a:prstGeom prst="rect">
            <a:avLst/>
          </a:prstGeom>
          <a:solidFill>
            <a:srgbClr val="F8FFB3"/>
          </a:solidFill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риска</a:t>
            </a:r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2195736" y="2420887"/>
            <a:ext cx="360040" cy="3312369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843808" y="1153504"/>
            <a:ext cx="0" cy="5325728"/>
          </a:xfrm>
          <a:prstGeom prst="line">
            <a:avLst/>
          </a:prstGeom>
          <a:ln w="15875" cmpd="sng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4355976" y="1592796"/>
            <a:ext cx="576064" cy="8280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2912767" y="5301208"/>
            <a:ext cx="1443209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«Иные риски» или «Другие риски»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9" t="60019" r="35662" b="17158"/>
          <a:stretch/>
        </p:blipFill>
        <p:spPr bwMode="auto">
          <a:xfrm>
            <a:off x="2555776" y="2781946"/>
            <a:ext cx="2736303" cy="179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Прямая со стрелкой 25"/>
          <p:cNvCxnSpPr/>
          <p:nvPr/>
        </p:nvCxnSpPr>
        <p:spPr>
          <a:xfrm>
            <a:off x="2407701" y="4083928"/>
            <a:ext cx="288032" cy="101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3480528" y="4365104"/>
            <a:ext cx="0" cy="8838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6034993" y="1600149"/>
            <a:ext cx="40414" cy="2695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491388" y="1869719"/>
            <a:ext cx="2721216" cy="60016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отчетности </a:t>
            </a:r>
            <a:b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управлении внутренними рисками </a:t>
            </a:r>
            <a:b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ТОФК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91388" y="2765086"/>
            <a:ext cx="2692554" cy="76944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структурного подразделения ТОФК о реализовавшихся в данном подразделении внутренних рисках  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5364088" y="1632355"/>
            <a:ext cx="0" cy="4903146"/>
          </a:xfrm>
          <a:prstGeom prst="line">
            <a:avLst/>
          </a:prstGeom>
          <a:ln w="15875" cmpd="sng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люс 51"/>
          <p:cNvSpPr/>
          <p:nvPr/>
        </p:nvSpPr>
        <p:spPr>
          <a:xfrm>
            <a:off x="6651338" y="3503611"/>
            <a:ext cx="360040" cy="286622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5500820" y="3774790"/>
            <a:ext cx="2683122" cy="76944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100" dirty="0" err="1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ОВКиА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реализовавшихся внутренних рисках в деятельности структурного подразделения ТОФК </a:t>
            </a:r>
          </a:p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проверок</a:t>
            </a:r>
          </a:p>
        </p:txBody>
      </p:sp>
      <p:sp>
        <p:nvSpPr>
          <p:cNvPr id="53" name="Равно 52"/>
          <p:cNvSpPr/>
          <p:nvPr/>
        </p:nvSpPr>
        <p:spPr>
          <a:xfrm>
            <a:off x="6544984" y="2469883"/>
            <a:ext cx="493612" cy="283099"/>
          </a:xfrm>
          <a:prstGeom prst="mathEqua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81956" y="5733256"/>
            <a:ext cx="2701986" cy="76944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сводной отчетности </a:t>
            </a:r>
          </a:p>
          <a:p>
            <a:pPr algn="ctr"/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управлении внутренними рисками </a:t>
            </a:r>
            <a:b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Управление внутреннего контроля </a:t>
            </a:r>
            <a:b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аудита Федерального казначейства</a:t>
            </a:r>
          </a:p>
        </p:txBody>
      </p:sp>
      <p:cxnSp>
        <p:nvCxnSpPr>
          <p:cNvPr id="15" name="Соединительная линия уступом 14"/>
          <p:cNvCxnSpPr>
            <a:endCxn id="9" idx="1"/>
          </p:cNvCxnSpPr>
          <p:nvPr/>
        </p:nvCxnSpPr>
        <p:spPr>
          <a:xfrm rot="16200000" flipH="1">
            <a:off x="-1288644" y="3327124"/>
            <a:ext cx="3388674" cy="31606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endCxn id="7" idx="1"/>
          </p:cNvCxnSpPr>
          <p:nvPr/>
        </p:nvCxnSpPr>
        <p:spPr>
          <a:xfrm rot="16200000" flipH="1">
            <a:off x="-47355" y="2336162"/>
            <a:ext cx="933734" cy="343698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rot="16200000" flipH="1">
            <a:off x="41313" y="3470992"/>
            <a:ext cx="733678" cy="32097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Плюс 37"/>
          <p:cNvSpPr/>
          <p:nvPr/>
        </p:nvSpPr>
        <p:spPr>
          <a:xfrm>
            <a:off x="6657645" y="4520414"/>
            <a:ext cx="360040" cy="286622"/>
          </a:xfrm>
          <a:prstGeom prst="mathPlu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5510434" y="4807036"/>
            <a:ext cx="2683123" cy="60016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иных реализовавшихся рисках, выявленных в деятельности структурного подразделения ТОФК</a:t>
            </a:r>
          </a:p>
        </p:txBody>
      </p:sp>
      <p:sp>
        <p:nvSpPr>
          <p:cNvPr id="27" name="Правая фигурная скобка 26"/>
          <p:cNvSpPr/>
          <p:nvPr/>
        </p:nvSpPr>
        <p:spPr>
          <a:xfrm>
            <a:off x="8212604" y="2708919"/>
            <a:ext cx="334315" cy="272837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6444208" y="5437299"/>
            <a:ext cx="86409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 rot="16200000">
            <a:off x="7967969" y="3730914"/>
            <a:ext cx="17113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8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236143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11663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Перспективы развития методологии управления внутренними рисками, внутреннего контроля и внутреннего аудита </a:t>
            </a:r>
            <a:b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в органах федерального казначейства В 2018 ГОДУ</a:t>
            </a:r>
            <a:endParaRPr lang="ru-RU" sz="16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3251" y="1631458"/>
            <a:ext cx="8593709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управления внутренними рисками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3251" y="1124744"/>
            <a:ext cx="8582420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Федерального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3251" y="2408059"/>
            <a:ext cx="862866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Классификатора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казначейских рисков по направлениям деятельности Межрегионального операционного управления Федерального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3251" y="2996952"/>
            <a:ext cx="862866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Классификатора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находящимся в границах федерального округа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0439" y="3717032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Перечня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типовой программы проверки Межрегионального операционного управления Федерального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7998" y="4221088"/>
            <a:ext cx="8628662" cy="642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Перечня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типовой программы проверки управления Федерального казначейства по субъекту Российской Федерации (субъектам Российской Федерации, находящимся в границах федерального округа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6133" y="4941168"/>
            <a:ext cx="8614146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/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осуществления последующего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оперативного внутреннего автоматизированного контроля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территориальных органах Федерального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6719" y="2001948"/>
            <a:ext cx="8628662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Стандартов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и внутреннего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аудита</a:t>
            </a:r>
            <a:endParaRPr lang="ru-RU" sz="12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7700" y="5517232"/>
            <a:ext cx="8614146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/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Схемы рассмотрения Управлением внутреннего контроля и аудита Федерального казначейства кандидатур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начальника отдела внутреннего контроля и аудита территориального органа Федерального казначейства, федерального казенного учреждения «Центр по обеспечению деятельности Казначейства </a:t>
            </a:r>
            <a:r>
              <a:rPr lang="ru-RU" sz="12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 в новой редакции (приказ Федерального казначейства от 23 мая 2018 г. № 138)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12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216266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644" y="26261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Актуализация Правовых актов 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федерального казначейства </a:t>
            </a:r>
            <a:endParaRPr lang="ru-RU" sz="1600" b="1" cap="all" dirty="0" smtClean="0">
              <a:solidFill>
                <a:srgbClr val="162387"/>
              </a:solidFill>
              <a:latin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по 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управлению внутренними рисками, осуществлению </a:t>
            </a:r>
            <a:endParaRPr lang="ru-RU" sz="1600" b="1" cap="all" dirty="0" smtClean="0">
              <a:solidFill>
                <a:srgbClr val="162387"/>
              </a:solidFill>
              <a:latin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контроля </a:t>
            </a:r>
            <a:r>
              <a:rPr lang="ru-RU" sz="1600" b="1" cap="all" dirty="0">
                <a:solidFill>
                  <a:srgbClr val="162387"/>
                </a:solidFill>
                <a:latin typeface="Times New Roman" pitchFamily="18" charset="0"/>
              </a:rPr>
              <a:t>и внутреннего </a:t>
            </a:r>
            <a:r>
              <a:rPr lang="ru-RU" sz="1600" b="1" cap="all" dirty="0" smtClean="0">
                <a:solidFill>
                  <a:srgbClr val="162387"/>
                </a:solidFill>
                <a:latin typeface="Times New Roman" pitchFamily="18" charset="0"/>
              </a:rPr>
              <a:t>аудита в 2018 году</a:t>
            </a:r>
            <a:endParaRPr lang="ru-RU" sz="1600" b="1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rot="5400000">
            <a:off x="543076" y="710698"/>
            <a:ext cx="1260141" cy="21602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</a:p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</a:t>
            </a:r>
          </a:p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2317481" y="1538790"/>
            <a:ext cx="1030383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 rot="5400000">
            <a:off x="716388" y="2195349"/>
            <a:ext cx="916351" cy="21602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управления внутренними рисками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1880" y="1062967"/>
            <a:ext cx="5400600" cy="1754326"/>
          </a:xfrm>
          <a:prstGeom prst="rect">
            <a:avLst/>
          </a:prstGeom>
          <a:noFill/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положений о проведении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операций и действий, необходимых для выполнения внутренних бюджетных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процедур,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точки зрения вероятности возникновения бюджетных рисков;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обязанности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составлению (уточнению)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перечня мер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качества выполнения внутренних бюджетных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 осуществления такого метода контрольных действий как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самоконтроль;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обязательности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включения в карты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операций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действий со значимыми бюджетными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рисками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323826" y="2961209"/>
            <a:ext cx="1030383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79717" y="2890072"/>
            <a:ext cx="5400600" cy="646331"/>
          </a:xfrm>
          <a:prstGeom prst="rect">
            <a:avLst/>
          </a:prstGeom>
          <a:noFill/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егламентация понятия «бюджетный риск» и определение критериев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бюджетного риска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значений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этих критериев;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отнесение операций и действий 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коррупционно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опасным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5400000">
            <a:off x="732039" y="3520574"/>
            <a:ext cx="952545" cy="21602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контроля и внутреннего аудита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2361797" y="4348666"/>
            <a:ext cx="1030383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491880" y="3598138"/>
            <a:ext cx="5388437" cy="2123658"/>
          </a:xfrm>
          <a:prstGeom prst="rect">
            <a:avLst/>
          </a:prstGeom>
          <a:noFill/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регламентация понятийного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аппарата в соответствии с требованиями 193 постановления Правительства РФ;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положений, связанных с необходимостью рассмотрения результатов оценки внутренних рисков при планировании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аудита;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вопросов, связанных с организацией и осуществлением внутреннего аудита в части разграничения полномочий контрольно-аудиторского подразделения Федерального казначейства и контрольно-аудиторских подразделений ТОФК при осуществлении аудиторских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проверок, а также с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 и проведением ведомственного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детализация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положений, определяющих проведение аудиторских проверок достоверности бюджетной отчетности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 rot="5400000">
            <a:off x="768722" y="4950068"/>
            <a:ext cx="952545" cy="2086875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Классификаторы внутренних </a:t>
            </a:r>
            <a:r>
              <a:rPr lang="ru-RU" sz="1400" b="1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 </a:t>
            </a:r>
          </a:p>
          <a:p>
            <a:pPr algn="ctr"/>
            <a:r>
              <a:rPr lang="ru-RU" sz="1400" b="1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 деятельности ТОФК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2377904" y="5943616"/>
            <a:ext cx="1030383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491880" y="5780145"/>
            <a:ext cx="5400600" cy="830997"/>
          </a:xfrm>
          <a:prstGeom prst="rect">
            <a:avLst/>
          </a:prstGeom>
          <a:noFill/>
          <a:ln w="381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риведение наименований критериев внутренних рисков в соответствие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требованиями 193 постановления Правительства РФ;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етализация внутренних рисков в целях дальнейшего использования информации при формировании реестров внутренних рисков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04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76256" y="6237312"/>
            <a:ext cx="2133600" cy="365125"/>
          </a:xfrm>
        </p:spPr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8</a:t>
            </a:fld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16632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ВНУТРЕННЕГО КОНТРОЛЯ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ВНУТРЕННЕГО АУДИТА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845" y="1215827"/>
            <a:ext cx="8850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№ 2 «Организация внутреннего контроля и внутреннего аудита, осуществляемого </a:t>
            </a:r>
          </a:p>
          <a:p>
            <a:pPr lvl="0" algn="ctr" eaLnBrk="0" hangingPunct="0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контрольно-аудиторским подразделением Федерального казначейства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1800" y="2638425"/>
            <a:ext cx="3816424" cy="373379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>
              <a:rot lat="0" lon="0" rev="2400000"/>
            </a:lightRig>
          </a:scene3d>
          <a:sp3d prstMaterial="dkEdge"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497" y="2638425"/>
            <a:ext cx="2661746" cy="375285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>
              <a:rot lat="0" lon="0" rev="2400000"/>
            </a:lightRig>
          </a:scene3d>
          <a:sp3d prstMaterial="dkEdge"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25549" y="1958975"/>
            <a:ext cx="2818259" cy="679450"/>
          </a:xfrm>
          <a:prstGeom prst="homePlate">
            <a:avLst>
              <a:gd name="adj" fmla="val 18010"/>
            </a:avLst>
          </a:prstGeom>
          <a:solidFill>
            <a:srgbClr val="FFFF00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 anchorCtr="0"/>
          <a:lstStyle/>
          <a:p>
            <a:pPr algn="r">
              <a:defRPr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ПЛАНИРОВАНИЕ</a:t>
            </a:r>
            <a:endParaRPr lang="ru-RU" sz="2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059832" y="1968500"/>
            <a:ext cx="3312368" cy="669925"/>
          </a:xfrm>
          <a:prstGeom prst="homePlate">
            <a:avLst>
              <a:gd name="adj" fmla="val 18010"/>
            </a:avLst>
          </a:prstGeom>
          <a:solidFill>
            <a:srgbClr val="92D050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 anchorCtr="0"/>
          <a:lstStyle/>
          <a:p>
            <a:pPr algn="ctr">
              <a:defRPr/>
            </a:pPr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</a:t>
            </a:r>
            <a:endParaRPr lang="ru-RU" sz="20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32240" y="2647950"/>
            <a:ext cx="2353715" cy="375285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>
              <a:rot lat="0" lon="0" rev="2400000"/>
            </a:lightRig>
          </a:scene3d>
          <a:sp3d prstMaterial="dkEdge">
            <a:bevelT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496" y="4463297"/>
            <a:ext cx="2589738" cy="46413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solidFill>
                  <a:srgbClr val="7030A0"/>
                </a:solidFill>
              </a:rPr>
              <a:t>График проведения     </a:t>
            </a:r>
          </a:p>
          <a:p>
            <a:pPr algn="ctr">
              <a:defRPr/>
            </a:pPr>
            <a:r>
              <a:rPr lang="ru-RU" sz="1200" dirty="0" smtClean="0">
                <a:solidFill>
                  <a:srgbClr val="7030A0"/>
                </a:solidFill>
              </a:rPr>
              <a:t>    Проверок (изменения в график)</a:t>
            </a:r>
            <a:endParaRPr lang="ru-RU" sz="1200" dirty="0">
              <a:solidFill>
                <a:srgbClr val="7030A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496" y="3900019"/>
            <a:ext cx="2589738" cy="48308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Годовой план ВК и ВА ФК </a:t>
            </a:r>
          </a:p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на … год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15816" y="3009784"/>
            <a:ext cx="3600400" cy="4694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Приказ на проведении проверки ТОФК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15816" y="3536813"/>
            <a:ext cx="3600400" cy="47535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Программа проверки ТОФК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15817" y="4071322"/>
            <a:ext cx="3600399" cy="43400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План-график проверки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15817" y="4561235"/>
            <a:ext cx="3600399" cy="4507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Запрос-требование на представление документов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15817" y="5075779"/>
            <a:ext cx="3600400" cy="44542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Справка по результатам проверки деятельности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15816" y="5586739"/>
            <a:ext cx="3600400" cy="38576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Акт проверки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04248" y="3158792"/>
            <a:ext cx="2225374" cy="501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Отчет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04774" y="3718286"/>
            <a:ext cx="2231722" cy="501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Проект протокола КС ФК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95125" y="4290949"/>
            <a:ext cx="2241371" cy="501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Протокол заседания КС ФК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804248" y="4869462"/>
            <a:ext cx="2232248" cy="501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030A0"/>
                </a:solidFill>
              </a:rPr>
              <a:t>Указания</a:t>
            </a:r>
            <a:endParaRPr lang="ru-RU" sz="1400" dirty="0">
              <a:solidFill>
                <a:srgbClr val="7030A0"/>
              </a:solidFill>
            </a:endParaRPr>
          </a:p>
        </p:txBody>
      </p:sp>
      <p:pic>
        <p:nvPicPr>
          <p:cNvPr id="24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968927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533735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096861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26852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36735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205" y="4614649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205" y="5150852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631982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821289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76737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61795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 descr="Картинки по запросу документ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965115"/>
            <a:ext cx="295276" cy="295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" descr="C:\Users\МмМ\Desktop\iconmonstr-calendar-5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2085975"/>
            <a:ext cx="371475" cy="371475"/>
          </a:xfrm>
          <a:prstGeom prst="rect">
            <a:avLst/>
          </a:prstGeom>
          <a:noFill/>
        </p:spPr>
      </p:pic>
      <p:pic>
        <p:nvPicPr>
          <p:cNvPr id="37" name="Picture 7" descr="C:\Users\МмМ\Desktop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060848"/>
            <a:ext cx="508000" cy="508000"/>
          </a:xfrm>
          <a:prstGeom prst="rect">
            <a:avLst/>
          </a:prstGeom>
          <a:noFill/>
        </p:spPr>
      </p:pic>
      <p:sp>
        <p:nvSpPr>
          <p:cNvPr id="38" name="Пятиугольник 37"/>
          <p:cNvSpPr/>
          <p:nvPr/>
        </p:nvSpPr>
        <p:spPr>
          <a:xfrm>
            <a:off x="6588225" y="1968500"/>
            <a:ext cx="2520280" cy="679450"/>
          </a:xfrm>
          <a:prstGeom prst="homePlate">
            <a:avLst>
              <a:gd name="adj" fmla="val 18010"/>
            </a:avLst>
          </a:prstGeom>
          <a:solidFill>
            <a:srgbClr val="FFC000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 anchorCtr="0"/>
          <a:lstStyle/>
          <a:p>
            <a:pPr algn="ctr">
              <a:defRPr/>
            </a:pPr>
            <a:r>
              <a:rPr lang="ru-RU" sz="2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</a:t>
            </a:r>
          </a:p>
        </p:txBody>
      </p:sp>
      <p:pic>
        <p:nvPicPr>
          <p:cNvPr id="39" name="Picture 8" descr="C:\Users\МмМ\Desktop\Very-Basic-Checkmark-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097087"/>
            <a:ext cx="412749" cy="4127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718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16632"/>
            <a:ext cx="7704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БИЗНЕС-СХЕМА ПРОВЕДЕНИЯ И РЕАЛИЗАЦИИ МАТЕРИАЛОВ ПРОВЕРОК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033843" y="1352551"/>
            <a:ext cx="7617239" cy="1476375"/>
          </a:xfrm>
          <a:prstGeom prst="rect">
            <a:avLst/>
          </a:prstGeom>
          <a:solidFill>
            <a:srgbClr val="9C711C">
              <a:alpha val="14902"/>
            </a:srgbClr>
          </a:solidFill>
          <a:ln w="9525" algn="ctr">
            <a:noFill/>
            <a:round/>
            <a:headEnd/>
            <a:tailEnd/>
          </a:ln>
        </p:spPr>
        <p:txBody>
          <a:bodyPr wrap="none" anchor="t" anchorCtr="0"/>
          <a:lstStyle/>
          <a:p>
            <a:pPr>
              <a:defRPr/>
            </a:pPr>
            <a:r>
              <a:rPr lang="en-US" alt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alt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объекте </a:t>
            </a:r>
            <a:r>
              <a:rPr lang="ru-RU" alt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проверки</a:t>
            </a:r>
            <a:r>
              <a:rPr lang="en-US" alt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при камеральном, так и на выездном этапе)</a:t>
            </a:r>
            <a:endParaRPr lang="ru-RU" alt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042987" y="2867027"/>
            <a:ext cx="7608095" cy="2438399"/>
          </a:xfrm>
          <a:prstGeom prst="rect">
            <a:avLst/>
          </a:prstGeom>
          <a:solidFill>
            <a:srgbClr val="077A3E">
              <a:alpha val="14902"/>
            </a:srgbClr>
          </a:solidFill>
          <a:ln w="9525" algn="ctr">
            <a:noFill/>
            <a:round/>
            <a:headEnd/>
            <a:tailEnd/>
          </a:ln>
        </p:spPr>
        <p:txBody>
          <a:bodyPr wrap="none" anchor="t" anchorCtr="0"/>
          <a:lstStyle/>
          <a:p>
            <a:pPr>
              <a:defRPr/>
            </a:pPr>
            <a:r>
              <a:rPr lang="en-US" alt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alt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УВКиА</a:t>
            </a:r>
            <a:endParaRPr lang="ru-RU" alt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309478" y="1743155"/>
            <a:ext cx="1826628" cy="8762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Запрос-требование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Блок-схема: альтернативный процесс 39"/>
          <p:cNvSpPr/>
          <p:nvPr/>
        </p:nvSpPr>
        <p:spPr>
          <a:xfrm>
            <a:off x="3952666" y="1762205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Справка по результатам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Блок-схема: альтернативный процесс 40"/>
          <p:cNvSpPr/>
          <p:nvPr/>
        </p:nvSpPr>
        <p:spPr>
          <a:xfrm>
            <a:off x="6574422" y="1762205"/>
            <a:ext cx="1826628" cy="8000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Акт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Блок-схема: альтернативный процесс 41"/>
          <p:cNvSpPr/>
          <p:nvPr/>
        </p:nvSpPr>
        <p:spPr>
          <a:xfrm>
            <a:off x="1309478" y="3228976"/>
            <a:ext cx="1826628" cy="809625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Проект протокола заседания Контрольного совета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Блок-схема: альтернативный процесс 42"/>
          <p:cNvSpPr/>
          <p:nvPr/>
        </p:nvSpPr>
        <p:spPr>
          <a:xfrm>
            <a:off x="3974097" y="3200480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Интегральная оценка деятельности ТОФК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Блок-схема: альтернативный процесс 43"/>
          <p:cNvSpPr/>
          <p:nvPr/>
        </p:nvSpPr>
        <p:spPr>
          <a:xfrm>
            <a:off x="6560135" y="3181430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Отчет по результатам проверки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Блок-схема: альтернативный процесс 44"/>
          <p:cNvSpPr/>
          <p:nvPr/>
        </p:nvSpPr>
        <p:spPr>
          <a:xfrm>
            <a:off x="1288047" y="4400630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Протокол заседания Контрольного совета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Блок-схема: альтернативный процесс 45"/>
          <p:cNvSpPr/>
          <p:nvPr/>
        </p:nvSpPr>
        <p:spPr>
          <a:xfrm>
            <a:off x="3995528" y="4353005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Указания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Блок-схема: альтернативный процесс 46"/>
          <p:cNvSpPr/>
          <p:nvPr/>
        </p:nvSpPr>
        <p:spPr>
          <a:xfrm>
            <a:off x="6574422" y="4333955"/>
            <a:ext cx="1826628" cy="838121"/>
          </a:xfrm>
          <a:prstGeom prst="flowChartAlternateProcess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 anchorCtr="0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Контроль выполнения указаний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3393812" y="2020449"/>
            <a:ext cx="428094" cy="265552"/>
            <a:chOff x="6707015" y="458028"/>
            <a:chExt cx="284335" cy="645404"/>
          </a:xfrm>
          <a:solidFill>
            <a:srgbClr val="0070C0"/>
          </a:solidFill>
        </p:grpSpPr>
        <p:sp>
          <p:nvSpPr>
            <p:cNvPr id="56" name="Стрелка вправо 55"/>
            <p:cNvSpPr/>
            <p:nvPr/>
          </p:nvSpPr>
          <p:spPr>
            <a:xfrm>
              <a:off x="6707015" y="458028"/>
              <a:ext cx="284335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Стрелка вправо 4"/>
            <p:cNvSpPr/>
            <p:nvPr/>
          </p:nvSpPr>
          <p:spPr>
            <a:xfrm>
              <a:off x="6707015" y="587109"/>
              <a:ext cx="199035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7437504" y="2736304"/>
            <a:ext cx="213452" cy="340272"/>
            <a:chOff x="8282742" y="1990725"/>
            <a:chExt cx="645404" cy="451944"/>
          </a:xfrm>
          <a:solidFill>
            <a:srgbClr val="0070C0"/>
          </a:solidFill>
        </p:grpSpPr>
        <p:sp>
          <p:nvSpPr>
            <p:cNvPr id="68" name="Стрелка вправо 67"/>
            <p:cNvSpPr/>
            <p:nvPr/>
          </p:nvSpPr>
          <p:spPr>
            <a:xfrm rot="16199983" flipH="1">
              <a:off x="8379472" y="1893995"/>
              <a:ext cx="451944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Стрелка вправо 4"/>
            <p:cNvSpPr/>
            <p:nvPr/>
          </p:nvSpPr>
          <p:spPr>
            <a:xfrm rot="10799983">
              <a:off x="8411823" y="1990725"/>
              <a:ext cx="387242" cy="3163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5950743" y="3487298"/>
            <a:ext cx="464344" cy="294127"/>
            <a:chOff x="3028560" y="3892144"/>
            <a:chExt cx="324240" cy="645404"/>
          </a:xfrm>
          <a:solidFill>
            <a:srgbClr val="0070C0"/>
          </a:solidFill>
        </p:grpSpPr>
        <p:sp>
          <p:nvSpPr>
            <p:cNvPr id="74" name="Стрелка вправо 73"/>
            <p:cNvSpPr/>
            <p:nvPr/>
          </p:nvSpPr>
          <p:spPr>
            <a:xfrm rot="10800000">
              <a:off x="3028560" y="3892144"/>
              <a:ext cx="324240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Стрелка вправо 4"/>
            <p:cNvSpPr/>
            <p:nvPr/>
          </p:nvSpPr>
          <p:spPr>
            <a:xfrm rot="21600000">
              <a:off x="3125832" y="4021225"/>
              <a:ext cx="226968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5944131" y="2049024"/>
            <a:ext cx="428094" cy="265552"/>
            <a:chOff x="6707015" y="458028"/>
            <a:chExt cx="284335" cy="645404"/>
          </a:xfrm>
          <a:solidFill>
            <a:srgbClr val="0070C0"/>
          </a:solidFill>
        </p:grpSpPr>
        <p:sp>
          <p:nvSpPr>
            <p:cNvPr id="80" name="Стрелка вправо 79"/>
            <p:cNvSpPr/>
            <p:nvPr/>
          </p:nvSpPr>
          <p:spPr>
            <a:xfrm>
              <a:off x="6707015" y="458028"/>
              <a:ext cx="284335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Стрелка вправо 4"/>
            <p:cNvSpPr/>
            <p:nvPr/>
          </p:nvSpPr>
          <p:spPr>
            <a:xfrm>
              <a:off x="6707015" y="587109"/>
              <a:ext cx="199035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3322375" y="4763649"/>
            <a:ext cx="428094" cy="265552"/>
            <a:chOff x="6707015" y="458028"/>
            <a:chExt cx="284335" cy="645404"/>
          </a:xfrm>
          <a:solidFill>
            <a:srgbClr val="0070C0"/>
          </a:solidFill>
        </p:grpSpPr>
        <p:sp>
          <p:nvSpPr>
            <p:cNvPr id="86" name="Стрелка вправо 85"/>
            <p:cNvSpPr/>
            <p:nvPr/>
          </p:nvSpPr>
          <p:spPr>
            <a:xfrm>
              <a:off x="6707015" y="458028"/>
              <a:ext cx="284335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трелка вправо 4"/>
            <p:cNvSpPr/>
            <p:nvPr/>
          </p:nvSpPr>
          <p:spPr>
            <a:xfrm>
              <a:off x="6707015" y="587109"/>
              <a:ext cx="199035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5986994" y="4639824"/>
            <a:ext cx="428094" cy="265552"/>
            <a:chOff x="6707015" y="458028"/>
            <a:chExt cx="284335" cy="645404"/>
          </a:xfrm>
          <a:solidFill>
            <a:srgbClr val="0070C0"/>
          </a:solidFill>
        </p:grpSpPr>
        <p:sp>
          <p:nvSpPr>
            <p:cNvPr id="89" name="Стрелка вправо 88"/>
            <p:cNvSpPr/>
            <p:nvPr/>
          </p:nvSpPr>
          <p:spPr>
            <a:xfrm>
              <a:off x="6707015" y="458028"/>
              <a:ext cx="284335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трелка вправо 4"/>
            <p:cNvSpPr/>
            <p:nvPr/>
          </p:nvSpPr>
          <p:spPr>
            <a:xfrm>
              <a:off x="6707015" y="587109"/>
              <a:ext cx="199035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2129698" y="4060279"/>
            <a:ext cx="213452" cy="321222"/>
            <a:chOff x="8282742" y="1990725"/>
            <a:chExt cx="645404" cy="451944"/>
          </a:xfrm>
          <a:solidFill>
            <a:srgbClr val="0070C0"/>
          </a:solidFill>
        </p:grpSpPr>
        <p:sp>
          <p:nvSpPr>
            <p:cNvPr id="92" name="Стрелка вправо 91"/>
            <p:cNvSpPr/>
            <p:nvPr/>
          </p:nvSpPr>
          <p:spPr>
            <a:xfrm rot="16199983" flipH="1">
              <a:off x="8379472" y="1893995"/>
              <a:ext cx="451944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трелка вправо 4"/>
            <p:cNvSpPr/>
            <p:nvPr/>
          </p:nvSpPr>
          <p:spPr>
            <a:xfrm rot="10799983">
              <a:off x="8411823" y="1990725"/>
              <a:ext cx="387242" cy="3163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3314700" y="3487298"/>
            <a:ext cx="464344" cy="294127"/>
            <a:chOff x="3028560" y="3892144"/>
            <a:chExt cx="324240" cy="645404"/>
          </a:xfrm>
          <a:solidFill>
            <a:srgbClr val="0070C0"/>
          </a:solidFill>
        </p:grpSpPr>
        <p:sp>
          <p:nvSpPr>
            <p:cNvPr id="95" name="Стрелка вправо 94"/>
            <p:cNvSpPr/>
            <p:nvPr/>
          </p:nvSpPr>
          <p:spPr>
            <a:xfrm rot="10800000">
              <a:off x="3028560" y="3892144"/>
              <a:ext cx="324240" cy="6454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трелка вправо 4"/>
            <p:cNvSpPr/>
            <p:nvPr/>
          </p:nvSpPr>
          <p:spPr>
            <a:xfrm rot="21600000">
              <a:off x="3125832" y="4021225"/>
              <a:ext cx="226968" cy="38724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7" name="Блок-схема: документ 96"/>
          <p:cNvSpPr/>
          <p:nvPr/>
        </p:nvSpPr>
        <p:spPr>
          <a:xfrm>
            <a:off x="1027510" y="5600700"/>
            <a:ext cx="5030390" cy="704851"/>
          </a:xfrm>
          <a:prstGeom prst="flowChartDocumen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по итогам интегральной оценки результативность деятельности ТОФК была признана отличной, очередная проверка ТОФК может быть проведена через 5 лет</a:t>
            </a: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2107407" y="5286375"/>
            <a:ext cx="7144" cy="26670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МмМ\Desktop\зеленая гал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0756" y="5303044"/>
            <a:ext cx="1271588" cy="1271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27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16632"/>
            <a:ext cx="7344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ПРОВЕРЯЕМЫЕ НАПРАВЛЕНИЯ ДЕЯТЕЛЬНОСТИ ТОФК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47777"/>
              </p:ext>
            </p:extLst>
          </p:nvPr>
        </p:nvGraphicFramePr>
        <p:xfrm>
          <a:off x="467544" y="1124748"/>
          <a:ext cx="8352928" cy="5001413"/>
        </p:xfrm>
        <a:graphic>
          <a:graphicData uri="http://schemas.openxmlformats.org/drawingml/2006/table">
            <a:tbl>
              <a:tblPr/>
              <a:tblGrid>
                <a:gridCol w="236793"/>
                <a:gridCol w="7180031"/>
                <a:gridCol w="936104"/>
              </a:tblGrid>
              <a:tr h="416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осуществление учета поступлений в бюджетную систему Российской Федерации и их распределения между бюджетами бюджетной системы Российской Федерации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осуществление электронных расчетов в системе банковских расчетов между УФК и учреждением Банка России, кредитными организациями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57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и учет операций со средствами федерального бюджета, средствами дополнительного бюджетного финансирования, средствами, поступающими во временное распоряжение получателей средств федерального бюджета, средствами бюджета Союзного государства, ...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 с 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федеральных реестров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Кассовое обслуживание исполнения бюджета субъекта Российской Федерации (местных бюджетов), бюджетов государственных внебюджетных фондов, учет операций со средствами бюджетных (автономных) учреждений субъекта Российской Федерации …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6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Ведение бюджетного и казначейского  учета и формирование отчетности по операциям бюджетов бюджетной системы Российской Федерации, бюджета Союзного государства, операциям со средствами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неучастников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бюджетного процесса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осуществление централизованного ведения бухгалтерского (бюджетного) учета и формирования бюджетной (бухгалтерской) отчетности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обеспечение деятельности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осуществление внутреннего контроля и внутреннего аудита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Информационно-техническое обеспечение деятельности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кадровой работы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 с 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работы по профилактике коррупционных и иных правонарушений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 с 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Административно-финансовое обеспечение деятельности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контрактной системы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Технологическое обеспечение деятельности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режима секретности и безопасности информации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мобилизационной подготовки, гражданской обороны и обеспечения устойчивости деятельности Федерального казначейства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Организационно-аналитическое обеспечение контрольной деятельности в финансово-бюджетной сфере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контроля в финансово-бюджетной сфере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надзора за аудиторской деятельностью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бюджетного кредита на пополнение остатков средств на счетах бюджета субъекта Российской Федерации (местных бюджетов)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8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Казначейское сопровождение бюджетных средств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Камерально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601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37890"/>
              </p:ext>
            </p:extLst>
          </p:nvPr>
        </p:nvGraphicFramePr>
        <p:xfrm>
          <a:off x="1043598" y="1338275"/>
          <a:ext cx="7264580" cy="4415427"/>
        </p:xfrm>
        <a:graphic>
          <a:graphicData uri="http://schemas.openxmlformats.org/drawingml/2006/table">
            <a:tbl>
              <a:tblPr/>
              <a:tblGrid>
                <a:gridCol w="460617"/>
                <a:gridCol w="460617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447456"/>
                <a:gridCol w="78962"/>
              </a:tblGrid>
              <a:tr h="106366">
                <a:tc>
                  <a:txBody>
                    <a:bodyPr/>
                    <a:lstStyle/>
                    <a:p>
                      <a:pPr algn="l" fontAlgn="b"/>
                      <a:endParaRPr lang="ru-RU" sz="4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819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УФК по …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2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Инт</a:t>
                      </a: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4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…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…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9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770">
                <a:tc>
                  <a:txBody>
                    <a:bodyPr/>
                    <a:lstStyle/>
                    <a:p>
                      <a:pPr algn="ctr" fontAlgn="ctr"/>
                      <a:endParaRPr lang="ru-RU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004">
                <a:tc>
                  <a:txBody>
                    <a:bodyPr/>
                    <a:lstStyle/>
                    <a:p>
                      <a:pPr algn="ctr" fontAlgn="ctr"/>
                      <a:endParaRPr lang="ru-RU" sz="900" b="1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0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endParaRPr lang="en-US" sz="900" b="1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823">
                <a:tc>
                  <a:txBody>
                    <a:bodyPr/>
                    <a:lstStyle/>
                    <a:p>
                      <a:pPr algn="ctr" fontAlgn="ctr"/>
                      <a:endParaRPr lang="ru-RU" sz="900" b="1" i="1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1" y="44624"/>
            <a:ext cx="79928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ПРИМЕРНАЯ ВИЗУАЛИЗАЦИЯ ОЦЕНКИ ТОФК В РАЗРЕЗЕ ПРОВЕРЯЕМЫХ НАПРАВЛЕНИЙ ДЕЯТЕЛЬНОСТИ</a:t>
            </a:r>
            <a:endParaRPr lang="ru-RU" sz="2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7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9432"/>
              </p:ext>
            </p:extLst>
          </p:nvPr>
        </p:nvGraphicFramePr>
        <p:xfrm>
          <a:off x="3" y="965654"/>
          <a:ext cx="9036494" cy="4119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9685"/>
                <a:gridCol w="2461960"/>
                <a:gridCol w="896050"/>
                <a:gridCol w="939545"/>
                <a:gridCol w="939545"/>
                <a:gridCol w="231988"/>
                <a:gridCol w="231988"/>
                <a:gridCol w="231988"/>
                <a:gridCol w="231988"/>
                <a:gridCol w="756857"/>
                <a:gridCol w="927947"/>
                <a:gridCol w="916953"/>
              </a:tblGrid>
              <a:tr h="179816">
                <a:tc gridSpan="1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деятельности XIII. «Организация работы в сфере закупок товаров, работ, услуг для государственных нужд» (весовое значение  = 0,5/0,8/1,0)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284" marR="6920" marT="692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8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проверенного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документа (операции)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проверенных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документов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(операций)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проверенных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документов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(операций) с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нарушениями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КН,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документов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(операций) с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нарушениями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ДН,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</a:t>
                      </a: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риска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Весовое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значение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нарушения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Величина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снижения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оценки по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направлению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деятельности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ТОФК С,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балл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Итоговая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оценка по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направлению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деятельности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ТОФК О,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балл</a:t>
                      </a:r>
                    </a:p>
                  </a:txBody>
                  <a:tcPr marL="7620" marR="7620" marT="7620" marB="0" anchor="ctr"/>
                </a:tc>
              </a:tr>
              <a:tr h="318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 контрактной службе УФК, положение об отделе государственных закупок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27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Документация о закупках, извещения об осуществлении закупок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0,308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3109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Извещения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размещенные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Официальном сайте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27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содержанию и составу заявок в конкурсных и аукционных документациях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27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контракты по проведенным закупкам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4121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Документация о торгах по размещенным закупкам, извещения о проведении торгов и запросов котировок цен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27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 контракты по проведенным заказам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1419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об исполнении контракта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1419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1419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27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проверенные документы (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наименование)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 anchor="ctr"/>
                </a:tc>
              </a:tr>
              <a:tr h="192029">
                <a:tc gridSpan="10"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направлению деятельности XIII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0" marR="6920" marT="692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520" y="5107250"/>
            <a:ext cx="8568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неверное отражение количества проверенных документов (операций) </a:t>
            </a: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документов в которых установлены нарушения;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2000" y="5554107"/>
            <a:ext cx="85689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арифметические ошибки,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в.ч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округлении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расчетах формул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251" y="5770131"/>
            <a:ext cx="85689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неверное применение кода/коэффициента весового значения;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423" y="5970766"/>
            <a:ext cx="85689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иных проверенных документов без нарушений и заполнение</a:t>
            </a: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граф, не предусмотренных формой.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6660232" y="5024209"/>
            <a:ext cx="360040" cy="1429127"/>
          </a:xfrm>
          <a:prstGeom prst="rightBrace">
            <a:avLst/>
          </a:prstGeom>
          <a:ln w="41275" cap="rnd" cmpd="dbl"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013715" y="5129897"/>
            <a:ext cx="2022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неверный расчет интегральной оценки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915816" y="1988840"/>
            <a:ext cx="43204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915816" y="2276872"/>
            <a:ext cx="136815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788024" y="2636912"/>
            <a:ext cx="43204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588224" y="3591600"/>
            <a:ext cx="432048" cy="701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788024" y="3861048"/>
            <a:ext cx="51705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401853" y="116632"/>
            <a:ext cx="82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ОШИБКИ РАСЧЕТА ИО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8316416" y="4797152"/>
            <a:ext cx="51705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0" y="4509120"/>
            <a:ext cx="341987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3779912" y="2564904"/>
            <a:ext cx="51705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380312" y="4797152"/>
            <a:ext cx="51705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5436096" y="3514328"/>
            <a:ext cx="1008112" cy="7787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367314" y="2636912"/>
            <a:ext cx="51705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8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76256" y="6237312"/>
            <a:ext cx="2133600" cy="365125"/>
          </a:xfrm>
        </p:spPr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13</a:t>
            </a:fld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755576" y="2924944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10142</TotalTime>
  <Words>1691</Words>
  <Application>Microsoft Office PowerPoint</Application>
  <PresentationFormat>Экран (4:3)</PresentationFormat>
  <Paragraphs>646</Paragraphs>
  <Slides>13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ОТДЕЛЬНЫЕ ВОПРОСЫ  ОРГАНИЗАЦИИ ВНУТРЕННЕГО КОНТРОЛЯ  И АУДИТА ДЕЯТЕЛЬНОСТИ ТЕРРИТОРИАЛЬНЫХ ОРГАНОВ ФЕДЕРАЛЬНОГО КАЗНАЧЕЙСТВА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Светлана Робертовна</cp:lastModifiedBy>
  <cp:revision>673</cp:revision>
  <cp:lastPrinted>2016-09-28T12:32:43Z</cp:lastPrinted>
  <dcterms:created xsi:type="dcterms:W3CDTF">2012-02-14T07:53:23Z</dcterms:created>
  <dcterms:modified xsi:type="dcterms:W3CDTF">2018-07-01T17:25:06Z</dcterms:modified>
</cp:coreProperties>
</file>