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7" r:id="rId2"/>
    <p:sldId id="271" r:id="rId3"/>
    <p:sldId id="272" r:id="rId4"/>
    <p:sldId id="273" r:id="rId5"/>
    <p:sldId id="274" r:id="rId6"/>
    <p:sldId id="275" r:id="rId7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64"/>
    <a:srgbClr val="DDEBF7"/>
    <a:srgbClr val="449BCA"/>
    <a:srgbClr val="43A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69" autoAdjust="0"/>
    <p:restoredTop sz="92865" autoAdjust="0"/>
  </p:normalViewPr>
  <p:slideViewPr>
    <p:cSldViewPr snapToGrid="0">
      <p:cViewPr>
        <p:scale>
          <a:sx n="66" d="100"/>
          <a:sy n="66" d="100"/>
        </p:scale>
        <p:origin x="1686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-fs-PF2\Doc$\URBS\korochkindyu\&#1056;&#1072;&#1073;&#1086;&#1095;&#1080;&#1081;%20&#1089;&#1090;&#1086;&#1083;\&#1048;&#1058;&#1054;&#1043;&#1048;%20&#1052;&#1056;&#1059;%201%20&#1087;&#1086;&#1083;&#1091;&#1075;&#1086;&#1076;&#1080;&#1077;%202021\&#1050;&#1085;&#1080;&#1075;&#1072;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-fs-PF2\Doc$\URBS\korochkindyu\&#1056;&#1072;&#1073;&#1086;&#1095;&#1080;&#1081;%20&#1089;&#1090;&#1086;&#1083;\&#1048;&#1058;&#1054;&#1043;&#1048;%20&#1052;&#1056;&#1059;%201%20&#1087;&#1086;&#1083;&#1091;&#1075;&#1086;&#1076;&#1080;&#1077;%202021\&#1050;&#1085;&#1080;&#1075;&#1072;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-fs-dep2.fedsfm.ru\Dep$\&#1059;&#1056;&#1041;&#1057;\&#1054;&#1073;&#1097;&#1072;&#1103;\&#1058;&#1091;&#1088;&#1095;&#1080;&#1085;%20&#1055;.&#1044;\&#1054;&#1090;%20&#1050;&#1086;&#1088;&#1086;&#1095;&#1082;&#1080;&#1085;&#1072;\%25%25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1 полугодие 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1F4E7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Выявлены картельные сговоры на общую сумму (млрд. руб.)</c:v>
                </c:pt>
                <c:pt idx="1">
                  <c:v>Сохранено от возможного хищения (млрд. руб.)</c:v>
                </c:pt>
                <c:pt idx="2">
                  <c:v>Возмещено в бюджет (млрд. руб.)</c:v>
                </c:pt>
              </c:strCache>
            </c:strRef>
          </c:cat>
          <c:val>
            <c:numRef>
              <c:f>Лист2!$B$2:$B$4</c:f>
              <c:numCache>
                <c:formatCode>General</c:formatCode>
                <c:ptCount val="3"/>
                <c:pt idx="0">
                  <c:v>4</c:v>
                </c:pt>
                <c:pt idx="1">
                  <c:v>22.9</c:v>
                </c:pt>
                <c:pt idx="2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DF-4C9F-B09A-23C7D227C92E}"/>
            </c:ext>
          </c:extLst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1 полугодие 2020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050" b="1" i="0" u="none" strike="noStrike" kern="1200" baseline="0">
                    <a:solidFill>
                      <a:srgbClr val="1F4E7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Выявлены картельные сговоры на общую сумму (млрд. руб.)</c:v>
                </c:pt>
                <c:pt idx="1">
                  <c:v>Сохранено от возможного хищения (млрд. руб.)</c:v>
                </c:pt>
                <c:pt idx="2">
                  <c:v>Возмещено в бюджет (млрд. руб.)</c:v>
                </c:pt>
              </c:strCache>
            </c:strRef>
          </c:cat>
          <c:val>
            <c:numRef>
              <c:f>Лист2!$C$2:$C$4</c:f>
              <c:numCache>
                <c:formatCode>General</c:formatCode>
                <c:ptCount val="3"/>
                <c:pt idx="0">
                  <c:v>10.7</c:v>
                </c:pt>
                <c:pt idx="1">
                  <c:v>10.4</c:v>
                </c:pt>
                <c:pt idx="2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DF-4C9F-B09A-23C7D227C92E}"/>
            </c:ext>
          </c:extLst>
        </c:ser>
        <c:ser>
          <c:idx val="2"/>
          <c:order val="2"/>
          <c:tx>
            <c:strRef>
              <c:f>Лист2!$D$1</c:f>
              <c:strCache>
                <c:ptCount val="1"/>
                <c:pt idx="0">
                  <c:v>1 полугодие 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>
                  <a:alpha val="0"/>
                </a:schemeClr>
              </a:solidFill>
              <a:ln>
                <a:solidFill>
                  <a:schemeClr val="accent6">
                    <a:alpha val="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5E68-4254-843D-919A9EED17FB}"/>
              </c:ext>
            </c:extLst>
          </c:dPt>
          <c:dLbls>
            <c:dLbl>
              <c:idx val="2"/>
              <c:layout>
                <c:manualLayout>
                  <c:x val="-2.3637103825699377E-2"/>
                  <c:y val="0.247489933751812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sz="1050" b="1" i="0" u="none" strike="noStrike" kern="1200" baseline="0">
                      <a:solidFill>
                        <a:schemeClr val="bg1">
                          <a:alpha val="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E68-4254-843D-919A9EED1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050" b="1" i="0" u="none" strike="noStrike" kern="1200" baseline="0">
                    <a:solidFill>
                      <a:srgbClr val="1F4E7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Выявлены картельные сговоры на общую сумму (млрд. руб.)</c:v>
                </c:pt>
                <c:pt idx="1">
                  <c:v>Сохранено от возможного хищения (млрд. руб.)</c:v>
                </c:pt>
                <c:pt idx="2">
                  <c:v>Возмещено в бюджет (млрд. руб.)</c:v>
                </c:pt>
              </c:strCache>
            </c:strRef>
          </c:cat>
          <c:val>
            <c:numRef>
              <c:f>Лист2!$D$2:$D$4</c:f>
              <c:numCache>
                <c:formatCode>General</c:formatCode>
                <c:ptCount val="3"/>
                <c:pt idx="0">
                  <c:v>13.3</c:v>
                </c:pt>
                <c:pt idx="1">
                  <c:v>30.3</c:v>
                </c:pt>
                <c:pt idx="2">
                  <c:v>158.6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DF-4C9F-B09A-23C7D227C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1364360"/>
        <c:axId val="551363184"/>
      </c:barChart>
      <c:catAx>
        <c:axId val="55136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1F4E7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51363184"/>
        <c:crosses val="autoZero"/>
        <c:auto val="1"/>
        <c:lblAlgn val="ctr"/>
        <c:lblOffset val="100"/>
        <c:noMultiLvlLbl val="0"/>
      </c:catAx>
      <c:valAx>
        <c:axId val="551363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5136436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1F4E79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1F4E79"/>
          </a:solidFill>
          <a:latin typeface="+mn-lt"/>
        </a:defRPr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Лист2!$B$5</c:f>
              <c:strCache>
                <c:ptCount val="1"/>
                <c:pt idx="0">
                  <c:v>1 полугодие 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1F4E7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Лист2!$A$6:$A$7</c:f>
              <c:strCache>
                <c:ptCount val="2"/>
                <c:pt idx="0">
                  <c:v>Возбуждено уголовных дел</c:v>
                </c:pt>
                <c:pt idx="1">
                  <c:v>Сумма ущерба по уголовным делам (млн. руб.)</c:v>
                </c:pt>
              </c:strCache>
            </c:strRef>
          </c:cat>
          <c:val>
            <c:numRef>
              <c:f>Лист2!$B$6:$B$7</c:f>
              <c:numCache>
                <c:formatCode>General</c:formatCode>
                <c:ptCount val="2"/>
                <c:pt idx="0">
                  <c:v>400</c:v>
                </c:pt>
                <c:pt idx="1">
                  <c:v>3500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2-41EE-AE8E-97A5302C0337}"/>
            </c:ext>
          </c:extLst>
        </c:ser>
        <c:ser>
          <c:idx val="1"/>
          <c:order val="1"/>
          <c:tx>
            <c:strRef>
              <c:f>Лист2!$C$5</c:f>
              <c:strCache>
                <c:ptCount val="1"/>
                <c:pt idx="0">
                  <c:v>1 полугодие 2020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B5AD-4F21-9F5D-291FDBC6949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sz="1100" b="1" i="0" u="none" strike="noStrike" kern="1200" baseline="0">
                      <a:solidFill>
                        <a:srgbClr val="1F4E79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5AD-4F21-9F5D-291FDBC694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1" i="0" u="none" strike="noStrike" kern="1200" baseline="0">
                    <a:solidFill>
                      <a:srgbClr val="1F4E79"/>
                    </a:solidFill>
                    <a:latin typeface="Trebuchet MS" panose="020B06030202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Лист2!$A$6:$A$7</c:f>
              <c:strCache>
                <c:ptCount val="2"/>
                <c:pt idx="0">
                  <c:v>Возбуждено уголовных дел</c:v>
                </c:pt>
                <c:pt idx="1">
                  <c:v>Сумма ущерба по уголовным делам (млн. руб.)</c:v>
                </c:pt>
              </c:strCache>
            </c:strRef>
          </c:cat>
          <c:val>
            <c:numRef>
              <c:f>Лист2!$C$6:$C$7</c:f>
              <c:numCache>
                <c:formatCode>General</c:formatCode>
                <c:ptCount val="2"/>
                <c:pt idx="0">
                  <c:v>492</c:v>
                </c:pt>
                <c:pt idx="1">
                  <c:v>2610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92-41EE-AE8E-97A5302C0337}"/>
            </c:ext>
          </c:extLst>
        </c:ser>
        <c:ser>
          <c:idx val="2"/>
          <c:order val="2"/>
          <c:tx>
            <c:strRef>
              <c:f>Лист2!$D$5</c:f>
              <c:strCache>
                <c:ptCount val="1"/>
                <c:pt idx="0">
                  <c:v>1 полугодие 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1" i="0" u="none" strike="noStrike" kern="1200" baseline="0">
                    <a:solidFill>
                      <a:srgbClr val="1F4E7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Лист2!$A$6:$A$7</c:f>
              <c:strCache>
                <c:ptCount val="2"/>
                <c:pt idx="0">
                  <c:v>Возбуждено уголовных дел</c:v>
                </c:pt>
                <c:pt idx="1">
                  <c:v>Сумма ущерба по уголовным делам (млн. руб.)</c:v>
                </c:pt>
              </c:strCache>
            </c:strRef>
          </c:cat>
          <c:val>
            <c:numRef>
              <c:f>Лист2!$D$6:$D$7</c:f>
              <c:numCache>
                <c:formatCode>General</c:formatCode>
                <c:ptCount val="2"/>
                <c:pt idx="0">
                  <c:v>653</c:v>
                </c:pt>
                <c:pt idx="1">
                  <c:v>2300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92-41EE-AE8E-97A5302C0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155400"/>
        <c:axId val="551362400"/>
      </c:barChart>
      <c:catAx>
        <c:axId val="54915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1F4E7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51362400"/>
        <c:crosses val="autoZero"/>
        <c:auto val="1"/>
        <c:lblAlgn val="ctr"/>
        <c:lblOffset val="100"/>
        <c:noMultiLvlLbl val="0"/>
      </c:catAx>
      <c:valAx>
        <c:axId val="551362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915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484533914779798"/>
          <c:y val="0.94367376252226065"/>
          <c:w val="0.41030922698982775"/>
          <c:h val="5.07099319719467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1F4E7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rgbClr val="1F4E79"/>
          </a:solidFill>
          <a:latin typeface="Trebuchet MS" panose="020B0603020202020204" pitchFamily="34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02247896679611E-2"/>
          <c:y val="3.1599192852113288E-2"/>
          <c:w val="0.97161505462730491"/>
          <c:h val="0.841359158868843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'Лист1 (2)'!$C$33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Trebuchet MS (Основной текст)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(2)'!$D$32:$F$32</c:f>
              <c:strCache>
                <c:ptCount val="3"/>
                <c:pt idx="0">
                  <c:v>Переводы на "технические", 10 млн. руб.</c:v>
                </c:pt>
                <c:pt idx="1">
                  <c:v>Обналичивание, млн. руб.</c:v>
                </c:pt>
                <c:pt idx="2">
                  <c:v>Вывод зарубеж, млн. руб.</c:v>
                </c:pt>
              </c:strCache>
            </c:strRef>
          </c:cat>
          <c:val>
            <c:numRef>
              <c:f>'Лист1 (2)'!$I$33:$K$33</c:f>
              <c:numCache>
                <c:formatCode>General</c:formatCode>
                <c:ptCount val="3"/>
                <c:pt idx="0">
                  <c:v>13690</c:v>
                </c:pt>
                <c:pt idx="1">
                  <c:v>7058</c:v>
                </c:pt>
                <c:pt idx="2">
                  <c:v>5480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E1-4ABA-8310-2C601D2F37A6}"/>
            </c:ext>
          </c:extLst>
        </c:ser>
        <c:ser>
          <c:idx val="1"/>
          <c:order val="1"/>
          <c:tx>
            <c:strRef>
              <c:f>'Лист1 (2)'!$C$34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050" b="1" i="0" u="none" strike="noStrike" kern="1200" baseline="0">
                    <a:solidFill>
                      <a:schemeClr val="bg1"/>
                    </a:solidFill>
                    <a:latin typeface="Trebuchet MS (Основной текст)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(2)'!$D$32:$F$32</c:f>
              <c:strCache>
                <c:ptCount val="3"/>
                <c:pt idx="0">
                  <c:v>Переводы на "технические", 10 млн. руб.</c:v>
                </c:pt>
                <c:pt idx="1">
                  <c:v>Обналичивание, млн. руб.</c:v>
                </c:pt>
                <c:pt idx="2">
                  <c:v>Вывод зарубеж, млн. руб.</c:v>
                </c:pt>
              </c:strCache>
            </c:strRef>
          </c:cat>
          <c:val>
            <c:numRef>
              <c:f>'Лист1 (2)'!$I$34:$K$34</c:f>
              <c:numCache>
                <c:formatCode>General</c:formatCode>
                <c:ptCount val="3"/>
                <c:pt idx="0">
                  <c:v>4817.7</c:v>
                </c:pt>
                <c:pt idx="1">
                  <c:v>4666</c:v>
                </c:pt>
                <c:pt idx="2">
                  <c:v>4396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E1-4ABA-8310-2C601D2F3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5016952"/>
        <c:axId val="188128160"/>
      </c:barChart>
      <c:catAx>
        <c:axId val="54501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1F4E79"/>
                </a:solidFill>
                <a:latin typeface="Trebuchet MS (Основной текст)"/>
                <a:ea typeface="+mn-ea"/>
                <a:cs typeface="+mn-cs"/>
              </a:defRPr>
            </a:pPr>
            <a:endParaRPr lang="ru-RU"/>
          </a:p>
        </c:txPr>
        <c:crossAx val="188128160"/>
        <c:crosses val="autoZero"/>
        <c:auto val="1"/>
        <c:lblAlgn val="ctr"/>
        <c:lblOffset val="100"/>
        <c:noMultiLvlLbl val="0"/>
      </c:catAx>
      <c:valAx>
        <c:axId val="188128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501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99972874801666"/>
          <c:y val="0.94395814158745572"/>
          <c:w val="9.7424873867827749E-2"/>
          <c:h val="5.02965506212509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1F4E7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1F4E79"/>
          </a:solidFill>
          <a:latin typeface="Trebuchet MS (Основной текст)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0.75862</cdr:x>
      <cdr:y>0.60238</cdr:y>
    </cdr:from>
    <cdr:to>
      <cdr:x>0.90263</cdr:x>
      <cdr:y>0.70848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>
          <a:off x="7752947" y="3056488"/>
          <a:ext cx="1471736" cy="538359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0.39844</cdr:x>
      <cdr:y>0.61414</cdr:y>
    </cdr:from>
    <cdr:to>
      <cdr:x>0.59726</cdr:x>
      <cdr:y>0.66613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4071964" y="3116156"/>
          <a:ext cx="2031894" cy="263799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0.68006</cdr:y>
    </cdr:from>
    <cdr:to>
      <cdr:x>0.20505</cdr:x>
      <cdr:y>0.72592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 flipV="1">
          <a:off x="-306749" y="3450615"/>
          <a:ext cx="2095563" cy="232745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0.0099</cdr:x>
      <cdr:y>0.62556</cdr:y>
    </cdr:from>
    <cdr:to>
      <cdr:x>0.19336</cdr:x>
      <cdr:y>0.71934</cdr:y>
    </cdr:to>
    <cdr:sp macro="" textlink="">
      <cdr:nvSpPr>
        <cdr:cNvPr id="8" name="Надпись 1"/>
        <cdr:cNvSpPr txBox="1"/>
      </cdr:nvSpPr>
      <cdr:spPr>
        <a:xfrm xmlns:a="http://schemas.openxmlformats.org/drawingml/2006/main" rot="21207973">
          <a:off x="101132" y="3174082"/>
          <a:ext cx="1875002" cy="475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dirty="0">
              <a:solidFill>
                <a:srgbClr val="1F4E79"/>
              </a:solidFill>
              <a:latin typeface="Trebuchet MS" panose="020B0603020202020204" pitchFamily="34" charset="0"/>
              <a:cs typeface="Times New Roman" panose="02020603050405020304" pitchFamily="18" charset="0"/>
            </a:rPr>
            <a:t>Увеличение в 3,3 раза</a:t>
          </a:r>
        </a:p>
      </cdr:txBody>
    </cdr:sp>
  </cdr:relSizeAnchor>
  <cdr:relSizeAnchor xmlns:cdr="http://schemas.openxmlformats.org/drawingml/2006/chartDrawing">
    <cdr:from>
      <cdr:x>0.35654</cdr:x>
      <cdr:y>0.56445</cdr:y>
    </cdr:from>
    <cdr:to>
      <cdr:x>0.54332</cdr:x>
      <cdr:y>0.65823</cdr:y>
    </cdr:to>
    <cdr:sp macro="" textlink="">
      <cdr:nvSpPr>
        <cdr:cNvPr id="9" name="Надпись 1"/>
        <cdr:cNvSpPr txBox="1"/>
      </cdr:nvSpPr>
      <cdr:spPr>
        <a:xfrm xmlns:a="http://schemas.openxmlformats.org/drawingml/2006/main" rot="21122633">
          <a:off x="3643787" y="2864050"/>
          <a:ext cx="1908848" cy="475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dirty="0">
              <a:solidFill>
                <a:srgbClr val="1F4E79"/>
              </a:solidFill>
              <a:latin typeface="Trebuchet MS" panose="020B0603020202020204" pitchFamily="34" charset="0"/>
              <a:cs typeface="Times New Roman" panose="02020603050405020304" pitchFamily="18" charset="0"/>
            </a:rPr>
            <a:t>Рост</a:t>
          </a:r>
          <a:r>
            <a:rPr lang="ru-RU" sz="1100" baseline="0" dirty="0">
              <a:solidFill>
                <a:srgbClr val="1F4E79"/>
              </a:solidFill>
              <a:latin typeface="Trebuchet MS" panose="020B0603020202020204" pitchFamily="34" charset="0"/>
              <a:cs typeface="Times New Roman" panose="02020603050405020304" pitchFamily="18" charset="0"/>
            </a:rPr>
            <a:t> </a:t>
          </a:r>
          <a:r>
            <a:rPr lang="ru-RU" sz="1100" baseline="0" dirty="0" smtClean="0">
              <a:solidFill>
                <a:srgbClr val="1F4E79"/>
              </a:solidFill>
              <a:latin typeface="Trebuchet MS" panose="020B0603020202020204" pitchFamily="34" charset="0"/>
              <a:cs typeface="Times New Roman" panose="02020603050405020304" pitchFamily="18" charset="0"/>
            </a:rPr>
            <a:t>на 32%</a:t>
          </a:r>
          <a:endParaRPr lang="ru-RU" sz="1100" dirty="0">
            <a:solidFill>
              <a:srgbClr val="1F4E79"/>
            </a:solidFill>
            <a:latin typeface="Trebuchet MS" panose="020B0603020202020204" pitchFamily="34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0.7018</cdr:x>
      <cdr:y>0.55474</cdr:y>
    </cdr:from>
    <cdr:to>
      <cdr:x>0.91215</cdr:x>
      <cdr:y>0.64852</cdr:y>
    </cdr:to>
    <cdr:sp macro="" textlink="">
      <cdr:nvSpPr>
        <cdr:cNvPr id="10" name="Надпись 1"/>
        <cdr:cNvSpPr txBox="1"/>
      </cdr:nvSpPr>
      <cdr:spPr>
        <a:xfrm xmlns:a="http://schemas.openxmlformats.org/drawingml/2006/main" rot="1204346">
          <a:off x="7172263" y="2814741"/>
          <a:ext cx="2149645" cy="475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dirty="0" smtClean="0">
              <a:solidFill>
                <a:srgbClr val="1F4E79"/>
              </a:solidFill>
              <a:latin typeface="Trebuchet MS" panose="020B0603020202020204" pitchFamily="34" charset="0"/>
              <a:cs typeface="Times New Roman" panose="02020603050405020304" pitchFamily="18" charset="0"/>
            </a:rPr>
            <a:t>Уменьшение на 47%</a:t>
          </a:r>
          <a:endParaRPr lang="ru-RU" sz="1100" dirty="0">
            <a:solidFill>
              <a:srgbClr val="1F4E79"/>
            </a:solidFill>
            <a:latin typeface="Trebuchet MS" panose="020B060302020202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0.68133</cdr:x>
      <cdr:y>0.06587</cdr:y>
    </cdr:from>
    <cdr:to>
      <cdr:x>0.88291</cdr:x>
      <cdr:y>0.26145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>
          <a:off x="4120939" y="198904"/>
          <a:ext cx="1219232" cy="590539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0.19893</cdr:x>
      <cdr:y>0.45163</cdr:y>
    </cdr:from>
    <cdr:to>
      <cdr:x>0.322</cdr:x>
      <cdr:y>0.54837</cdr:y>
    </cdr:to>
    <cdr:sp macro="" textlink="">
      <cdr:nvSpPr>
        <cdr:cNvPr id="4" name="Надпись 1"/>
        <cdr:cNvSpPr txBox="1"/>
      </cdr:nvSpPr>
      <cdr:spPr>
        <a:xfrm xmlns:a="http://schemas.openxmlformats.org/drawingml/2006/main" rot="21033126">
          <a:off x="2100357" y="2042516"/>
          <a:ext cx="1299364" cy="4375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Рост</a:t>
          </a:r>
          <a:r>
            <a:rPr lang="ru-RU" sz="1100" baseline="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63%</a:t>
          </a:r>
          <a:endParaRPr lang="ru-RU" sz="1100" dirty="0">
            <a:solidFill>
              <a:srgbClr val="1F4E7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0.71972</cdr:x>
      <cdr:y>0.07835</cdr:y>
    </cdr:from>
    <cdr:to>
      <cdr:x>0.85471</cdr:x>
      <cdr:y>0.17509</cdr:y>
    </cdr:to>
    <cdr:sp macro="" textlink="">
      <cdr:nvSpPr>
        <cdr:cNvPr id="7" name="Надпись 1"/>
        <cdr:cNvSpPr txBox="1"/>
      </cdr:nvSpPr>
      <cdr:spPr>
        <a:xfrm xmlns:a="http://schemas.openxmlformats.org/drawingml/2006/main" rot="1529593">
          <a:off x="7598794" y="354344"/>
          <a:ext cx="1425217" cy="437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Снижение</a:t>
          </a:r>
          <a:r>
            <a:rPr lang="ru-RU" sz="1100" baseline="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34%</a:t>
          </a:r>
          <a:endParaRPr lang="ru-RU" sz="1100" dirty="0">
            <a:solidFill>
              <a:srgbClr val="1F4E7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0.16651</cdr:x>
      <cdr:y>0.5193</cdr:y>
    </cdr:from>
    <cdr:to>
      <cdr:x>0.33548</cdr:x>
      <cdr:y>0.57571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V="1">
          <a:off x="1007129" y="1567983"/>
          <a:ext cx="1021977" cy="170331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0.18313</cdr:x>
      <cdr:y>0.20586</cdr:y>
    </cdr:from>
    <cdr:to>
      <cdr:x>0.36971</cdr:x>
      <cdr:y>0.33691</cdr:y>
    </cdr:to>
    <cdr:sp macro="" textlink="">
      <cdr:nvSpPr>
        <cdr:cNvPr id="2" name="Надпись 1"/>
        <cdr:cNvSpPr txBox="1"/>
      </cdr:nvSpPr>
      <cdr:spPr>
        <a:xfrm xmlns:a="http://schemas.openxmlformats.org/drawingml/2006/main">
          <a:off x="1411230" y="825500"/>
          <a:ext cx="1437805" cy="525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Снижение</a:t>
          </a:r>
          <a:r>
            <a:rPr lang="ru-RU" sz="1100" baseline="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2,8 раз</a:t>
          </a:r>
          <a:endParaRPr lang="ru-RU" sz="1100" dirty="0">
            <a:solidFill>
              <a:srgbClr val="1F4E7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0.45347</cdr:x>
      <cdr:y>0.31195</cdr:y>
    </cdr:from>
    <cdr:to>
      <cdr:x>0.6522</cdr:x>
      <cdr:y>0.443</cdr:y>
    </cdr:to>
    <cdr:sp macro="" textlink="">
      <cdr:nvSpPr>
        <cdr:cNvPr id="3" name="Надпись 1"/>
        <cdr:cNvSpPr txBox="1"/>
      </cdr:nvSpPr>
      <cdr:spPr>
        <a:xfrm xmlns:a="http://schemas.openxmlformats.org/drawingml/2006/main">
          <a:off x="3494495" y="1250927"/>
          <a:ext cx="1531466" cy="525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Снижение</a:t>
          </a:r>
          <a:r>
            <a:rPr lang="ru-RU" sz="1100" baseline="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1,5 раза</a:t>
          </a:r>
          <a:endParaRPr lang="ru-RU" sz="1100" dirty="0">
            <a:solidFill>
              <a:srgbClr val="1F4E7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0.18156</cdr:x>
      <cdr:y>0.1666</cdr:y>
    </cdr:from>
    <cdr:to>
      <cdr:x>0.22934</cdr:x>
      <cdr:y>0.44656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>
          <a:off x="1025515" y="668065"/>
          <a:ext cx="269885" cy="112263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0.46206</cdr:x>
      <cdr:y>0.35629</cdr:y>
    </cdr:from>
    <cdr:to>
      <cdr:x>0.55031</cdr:x>
      <cdr:y>0.47435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>
          <a:off x="2609850" y="1428750"/>
          <a:ext cx="498493" cy="4734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0.77711</cdr:x>
      <cdr:y>0.46308</cdr:y>
    </cdr:from>
    <cdr:to>
      <cdr:x>0.87621</cdr:x>
      <cdr:y>0.53692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5988517" y="1856949"/>
          <a:ext cx="763678" cy="29612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0475" cy="498772"/>
          </a:xfrm>
          <a:prstGeom prst="rect">
            <a:avLst/>
          </a:prstGeom>
        </p:spPr>
        <p:txBody>
          <a:bodyPr vert="horz" lIns="91561" tIns="45781" rIns="91561" bIns="4578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9" y="2"/>
            <a:ext cx="2950475" cy="498772"/>
          </a:xfrm>
          <a:prstGeom prst="rect">
            <a:avLst/>
          </a:prstGeom>
        </p:spPr>
        <p:txBody>
          <a:bodyPr vert="horz" lIns="91561" tIns="45781" rIns="91561" bIns="45781" rtlCol="0"/>
          <a:lstStyle>
            <a:lvl1pPr algn="r">
              <a:defRPr sz="1200"/>
            </a:lvl1pPr>
          </a:lstStyle>
          <a:p>
            <a:fld id="{6BD5A1E3-5D4D-4F41-829D-93C6A7CE4794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1" tIns="45781" rIns="91561" bIns="4578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1"/>
            <a:ext cx="5447030" cy="3914240"/>
          </a:xfrm>
          <a:prstGeom prst="rect">
            <a:avLst/>
          </a:prstGeom>
        </p:spPr>
        <p:txBody>
          <a:bodyPr vert="horz" lIns="91561" tIns="45781" rIns="91561" bIns="4578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2154"/>
            <a:ext cx="2950475" cy="498771"/>
          </a:xfrm>
          <a:prstGeom prst="rect">
            <a:avLst/>
          </a:prstGeom>
        </p:spPr>
        <p:txBody>
          <a:bodyPr vert="horz" lIns="91561" tIns="45781" rIns="91561" bIns="4578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9" y="9442154"/>
            <a:ext cx="2950475" cy="498771"/>
          </a:xfrm>
          <a:prstGeom prst="rect">
            <a:avLst/>
          </a:prstGeom>
        </p:spPr>
        <p:txBody>
          <a:bodyPr vert="horz" lIns="91561" tIns="45781" rIns="91561" bIns="45781" rtlCol="0" anchor="b"/>
          <a:lstStyle>
            <a:lvl1pPr algn="r">
              <a:defRPr sz="1200"/>
            </a:lvl1pPr>
          </a:lstStyle>
          <a:p>
            <a:fld id="{C0933C86-0FBE-41F9-BF37-630C33B41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136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8A897-6BE1-44D7-9455-1F633ED11CB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423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87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423C-34D4-4595-BD01-371B26526FAE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56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87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423C-34D4-4595-BD01-371B26526FAE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70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87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423C-34D4-4595-BD01-371B26526FAE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376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97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05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07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6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72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32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07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588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354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9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23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F7486-9B0E-4B06-A95A-30B0968217E9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025AC-EEB6-4295-86FE-0C7F77C620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13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951" y="134968"/>
            <a:ext cx="11918032" cy="4352424"/>
          </a:xfrm>
          <a:prstGeom prst="rect">
            <a:avLst/>
          </a:prstGeom>
        </p:spPr>
      </p:pic>
      <p:sp>
        <p:nvSpPr>
          <p:cNvPr id="11" name="Заголовок 5"/>
          <p:cNvSpPr txBox="1">
            <a:spLocks/>
          </p:cNvSpPr>
          <p:nvPr/>
        </p:nvSpPr>
        <p:spPr>
          <a:xfrm>
            <a:off x="1000486" y="3904172"/>
            <a:ext cx="10252962" cy="1573933"/>
          </a:xfrm>
          <a:prstGeom prst="rect">
            <a:avLst/>
          </a:prstGeom>
        </p:spPr>
        <p:txBody>
          <a:bodyPr vert="horz" lIns="99055" tIns="49528" rIns="99055" bIns="49528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42950">
              <a:defRPr/>
            </a:pPr>
            <a:endParaRPr lang="ru-RU" sz="3250" b="1" dirty="0">
              <a:solidFill>
                <a:srgbClr val="0076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742950"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форм взаимодействия при казначейском сопровождении между предприятиями оборонно-промышленного комплекса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казначейством</a:t>
            </a:r>
            <a:endParaRPr lang="ru-RU" sz="2400" b="1" baseline="30000" dirty="0">
              <a:solidFill>
                <a:srgbClr val="0076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0800" y="1366742"/>
            <a:ext cx="4680943" cy="654021"/>
          </a:xfrm>
          <a:prstGeom prst="rect">
            <a:avLst/>
          </a:prstGeom>
        </p:spPr>
        <p:txBody>
          <a:bodyPr wrap="square" lIns="99055" tIns="49528" rIns="99055" bIns="49528">
            <a:spAutoFit/>
          </a:bodyPr>
          <a:lstStyle/>
          <a:p>
            <a:pPr algn="ctr" defTabSz="495276">
              <a:defRPr/>
            </a:pPr>
            <a:r>
              <a:rPr lang="ru-RU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СЛУЖБА</a:t>
            </a:r>
            <a:br>
              <a:rPr lang="ru-RU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ФИНАНСОВОМУ МОНИТОРИНГУ</a:t>
            </a:r>
          </a:p>
        </p:txBody>
      </p:sp>
      <p:pic>
        <p:nvPicPr>
          <p:cNvPr id="13" name="Picture 2" descr="F:\гербы 1\росфин.png">
            <a:extLst>
              <a:ext uri="{FF2B5EF4-FFF2-40B4-BE49-F238E27FC236}">
                <a16:creationId xmlns:a16="http://schemas.microsoft.com/office/drawing/2014/main" id="{2D1E0366-2BCE-CD4E-BBC5-01E96303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9903" y="402662"/>
            <a:ext cx="882739" cy="96407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82612" y="5889762"/>
            <a:ext cx="4811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Начальник Управления по работе с бюджетной сферой Росфинмониторинга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51655" y="5982094"/>
            <a:ext cx="3911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М.В. Седов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5"/>
          <p:cNvSpPr txBox="1">
            <a:spLocks/>
          </p:cNvSpPr>
          <p:nvPr/>
        </p:nvSpPr>
        <p:spPr>
          <a:xfrm>
            <a:off x="167951" y="2293528"/>
            <a:ext cx="8764014" cy="1573933"/>
          </a:xfrm>
          <a:prstGeom prst="rect">
            <a:avLst/>
          </a:prstGeom>
        </p:spPr>
        <p:txBody>
          <a:bodyPr vert="horz" lIns="99055" tIns="49528" rIns="99055" bIns="49528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42950">
              <a:defRPr/>
            </a:pPr>
            <a:endParaRPr lang="ru-RU" sz="2400" b="1" dirty="0">
              <a:solidFill>
                <a:srgbClr val="0076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42950"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военно-технический форум «Армия – 2021»</a:t>
            </a:r>
            <a:endParaRPr lang="ru-RU" sz="2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2612" y="6522540"/>
            <a:ext cx="3911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23.08.2021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64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61364" y="893789"/>
            <a:ext cx="1960455" cy="9127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Единая информационная система в сфере закупок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Реестр государственных контрактов и др.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6204" y="1059751"/>
            <a:ext cx="1607419" cy="7010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Росфинмониторинг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205484" y="884234"/>
            <a:ext cx="1825532" cy="5192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Федеральное казначейство</a:t>
            </a:r>
            <a:endParaRPr lang="ru-RU" sz="1200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553581" y="1289962"/>
            <a:ext cx="2545832" cy="11841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6720414" y="1618330"/>
            <a:ext cx="3485070" cy="11985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73276" y="861167"/>
            <a:ext cx="2670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Сведения о закупках и участниках, контрактах и исполнителях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08950" y="1388008"/>
            <a:ext cx="2669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Сообщения (в рамках 115-ФЗ)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0248" y="5660412"/>
            <a:ext cx="1491916" cy="53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Федеральное казначейство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6031" y="5660412"/>
            <a:ext cx="1491916" cy="53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ФАС России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14808" y="5630372"/>
            <a:ext cx="1491916" cy="533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Государственные заказчики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09178" y="5642698"/>
            <a:ext cx="1276816" cy="53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ФНС России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326506" y="5506403"/>
            <a:ext cx="1636869" cy="53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Правоохранительные органы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329881" y="5481716"/>
            <a:ext cx="1491916" cy="53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Органы прокуратуры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0116" y="3194632"/>
            <a:ext cx="1545772" cy="6045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1"/>
                </a:solidFill>
              </a:rPr>
              <a:t>Формирование государственного заказа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22841" y="3201828"/>
            <a:ext cx="1545772" cy="5954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1"/>
                </a:solidFill>
              </a:rPr>
              <a:t>Конкурсные процедуры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03185" y="3189217"/>
            <a:ext cx="1545772" cy="6053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1"/>
                </a:solidFill>
              </a:rPr>
              <a:t>Заключение контракта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49111" y="3205473"/>
            <a:ext cx="1545772" cy="5976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1"/>
                </a:solidFill>
              </a:rPr>
              <a:t>Исполнение контракта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337292" y="3201623"/>
            <a:ext cx="3669178" cy="5929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mpd="dbl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1"/>
                </a:solidFill>
              </a:rPr>
              <a:t>Финансово-хозяйственная деятельность исполнителя вне рамок исполнения госконтракт</a:t>
            </a:r>
            <a:r>
              <a:rPr lang="ru-RU" sz="1200" dirty="0" smtClean="0">
                <a:solidFill>
                  <a:schemeClr val="tx1"/>
                </a:solidFill>
              </a:rPr>
              <a:t>ов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8845" y="2361344"/>
            <a:ext cx="7860248" cy="1603513"/>
          </a:xfrm>
          <a:prstGeom prst="rect">
            <a:avLst/>
          </a:prstGeom>
          <a:noFill/>
          <a:ln w="4127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35671" y="1980393"/>
            <a:ext cx="519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Times New Roman" panose="02020603050405020304" pitchFamily="18" charset="0"/>
              </a:rPr>
              <a:t>Этапы сопровождения контрактных отношений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879767" y="1779081"/>
            <a:ext cx="1808867" cy="5143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Иные источники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информации</a:t>
            </a:r>
            <a:endParaRPr lang="ru-RU" sz="1200" b="1" dirty="0">
              <a:solidFill>
                <a:schemeClr val="tx1"/>
              </a:solidFill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6200000" flipH="1">
            <a:off x="7632822" y="53054"/>
            <a:ext cx="1420042" cy="4872285"/>
          </a:xfrm>
          <a:prstGeom prst="bentConnector3">
            <a:avLst>
              <a:gd name="adj1" fmla="val 44849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rot="16200000" flipH="1">
            <a:off x="5851773" y="1927563"/>
            <a:ext cx="1318672" cy="1220621"/>
          </a:xfrm>
          <a:prstGeom prst="bentConnector3">
            <a:avLst>
              <a:gd name="adj1" fmla="val 41678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/>
          <p:nvPr/>
        </p:nvCxnSpPr>
        <p:spPr>
          <a:xfrm rot="5400000">
            <a:off x="4722222" y="2032931"/>
            <a:ext cx="1420042" cy="930631"/>
          </a:xfrm>
          <a:prstGeom prst="bentConnector3">
            <a:avLst>
              <a:gd name="adj1" fmla="val 44848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/>
          <p:nvPr/>
        </p:nvCxnSpPr>
        <p:spPr>
          <a:xfrm rot="5400000">
            <a:off x="3789842" y="1084967"/>
            <a:ext cx="1422747" cy="2810975"/>
          </a:xfrm>
          <a:prstGeom prst="bentConnector3">
            <a:avLst>
              <a:gd name="adj1" fmla="val 44859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/>
          <p:nvPr/>
        </p:nvCxnSpPr>
        <p:spPr>
          <a:xfrm rot="5400000">
            <a:off x="2782505" y="70434"/>
            <a:ext cx="1424695" cy="4823700"/>
          </a:xfrm>
          <a:prstGeom prst="bentConnector3">
            <a:avLst>
              <a:gd name="adj1" fmla="val 45508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092162" y="3803143"/>
            <a:ext cx="7293" cy="1848109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2904064" y="3806220"/>
            <a:ext cx="1148" cy="1846286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4355587" y="3807680"/>
            <a:ext cx="11830" cy="183501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563669" y="2664051"/>
            <a:ext cx="15183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cs typeface="Times New Roman" panose="02020603050405020304" pitchFamily="18" charset="0"/>
              </a:rPr>
              <a:t>Анализ рисков</a:t>
            </a:r>
            <a:endParaRPr lang="ru-RU" sz="1300" dirty="0">
              <a:cs typeface="Times New Roman" panose="020206030504050203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488579" y="2710515"/>
            <a:ext cx="15183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cs typeface="Times New Roman" panose="02020603050405020304" pitchFamily="18" charset="0"/>
              </a:rPr>
              <a:t>Анализ рисков</a:t>
            </a:r>
            <a:endParaRPr lang="ru-RU" sz="1300" dirty="0">
              <a:cs typeface="Times New Roman" panose="02020603050405020304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97759" y="4363312"/>
            <a:ext cx="7841450" cy="1862283"/>
          </a:xfrm>
          <a:prstGeom prst="rect">
            <a:avLst/>
          </a:prstGeom>
          <a:noFill/>
          <a:ln w="412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33336" y="3974406"/>
            <a:ext cx="7400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Меры по риск-ориентированию, направленные на препятствие совершению преступлений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8244117" y="4363312"/>
            <a:ext cx="3747015" cy="1735932"/>
          </a:xfrm>
          <a:prstGeom prst="rect">
            <a:avLst/>
          </a:prstGeom>
          <a:noFill/>
          <a:ln w="412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7980476" y="3793454"/>
            <a:ext cx="4157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Меры по информированию, направленные на пресечение преступлений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-4717" y="747498"/>
            <a:ext cx="12192000" cy="72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7977" y="-35065"/>
            <a:ext cx="11482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работы Росфинмониторинга в рамках </a:t>
            </a:r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 ГОЗ </a:t>
            </a:r>
          </a:p>
          <a:p>
            <a:pPr algn="ctr"/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бюджетного мониторинга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63" y="5391479"/>
            <a:ext cx="343945" cy="376792"/>
          </a:xfrm>
          <a:prstGeom prst="rect">
            <a:avLst/>
          </a:prstGeom>
        </p:spPr>
      </p:pic>
      <p:pic>
        <p:nvPicPr>
          <p:cNvPr id="57" name="Picture 2" descr="F:\гербы 1\росфин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2315" y="857638"/>
            <a:ext cx="395753" cy="419354"/>
          </a:xfrm>
          <a:prstGeom prst="rect">
            <a:avLst/>
          </a:prstGeom>
          <a:noFill/>
        </p:spPr>
      </p:pic>
      <p:pic>
        <p:nvPicPr>
          <p:cNvPr id="65" name="Picture 8" descr="C:\Users\dmitry\Desktop\Значки\_var_www_fas_www_upload_news_eagle.png.fea5e4cf0e14d0f3ddd488972a02d7c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309" y="5372063"/>
            <a:ext cx="758272" cy="41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76" y="5353835"/>
            <a:ext cx="361166" cy="383473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4" y="5365186"/>
            <a:ext cx="384591" cy="417027"/>
          </a:xfrm>
          <a:prstGeom prst="rect">
            <a:avLst/>
          </a:prstGeom>
        </p:spPr>
      </p:pic>
      <p:sp>
        <p:nvSpPr>
          <p:cNvPr id="129" name="Прямоугольник 128"/>
          <p:cNvSpPr/>
          <p:nvPr/>
        </p:nvSpPr>
        <p:spPr>
          <a:xfrm>
            <a:off x="6724864" y="5631079"/>
            <a:ext cx="1276816" cy="539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Головной исполнитель</a:t>
            </a:r>
            <a:endParaRPr lang="ru-RU" sz="1200" b="1" dirty="0">
              <a:solidFill>
                <a:schemeClr val="tx1"/>
              </a:solidFill>
            </a:endParaRPr>
          </a:p>
        </p:txBody>
      </p:sp>
      <p:cxnSp>
        <p:nvCxnSpPr>
          <p:cNvPr id="150" name="Прямая соединительная линия 149"/>
          <p:cNvCxnSpPr/>
          <p:nvPr/>
        </p:nvCxnSpPr>
        <p:spPr>
          <a:xfrm flipV="1">
            <a:off x="7140635" y="3814126"/>
            <a:ext cx="0" cy="631656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>
            <a:off x="9710240" y="4448556"/>
            <a:ext cx="20371" cy="1057847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 стрелкой 162"/>
          <p:cNvCxnSpPr/>
          <p:nvPr/>
        </p:nvCxnSpPr>
        <p:spPr>
          <a:xfrm flipH="1">
            <a:off x="6081473" y="4463696"/>
            <a:ext cx="9810" cy="116738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 flipH="1">
            <a:off x="6084690" y="4443253"/>
            <a:ext cx="5042704" cy="1103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 стрелкой 171"/>
          <p:cNvCxnSpPr/>
          <p:nvPr/>
        </p:nvCxnSpPr>
        <p:spPr>
          <a:xfrm flipH="1">
            <a:off x="7385814" y="4451516"/>
            <a:ext cx="9810" cy="116738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 стрелкой 174"/>
          <p:cNvCxnSpPr/>
          <p:nvPr/>
        </p:nvCxnSpPr>
        <p:spPr>
          <a:xfrm>
            <a:off x="11118250" y="4434109"/>
            <a:ext cx="0" cy="103020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 flipH="1" flipV="1">
            <a:off x="9982833" y="3811349"/>
            <a:ext cx="1" cy="62249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H="1">
            <a:off x="4885379" y="4451516"/>
            <a:ext cx="1213577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>
            <a:off x="4886052" y="4463696"/>
            <a:ext cx="9810" cy="116738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10205484" y="1492158"/>
            <a:ext cx="1825532" cy="5187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Кредитные организации</a:t>
            </a:r>
            <a:endParaRPr lang="ru-RU" sz="1200" b="1" dirty="0">
              <a:solidFill>
                <a:schemeClr val="tx1"/>
              </a:solidFill>
            </a:endParaRPr>
          </a:p>
        </p:txBody>
      </p:sp>
      <p:cxnSp>
        <p:nvCxnSpPr>
          <p:cNvPr id="87" name="Прямая со стрелкой 86"/>
          <p:cNvCxnSpPr/>
          <p:nvPr/>
        </p:nvCxnSpPr>
        <p:spPr>
          <a:xfrm flipH="1" flipV="1">
            <a:off x="6724864" y="1240369"/>
            <a:ext cx="3480620" cy="21826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674742" y="796567"/>
            <a:ext cx="3580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Сведения о госзаказчиках, контрактах, исполнителях, платежные поручения (операции)</a:t>
            </a:r>
            <a:endParaRPr lang="ru-RU" sz="1200" dirty="0"/>
          </a:p>
        </p:txBody>
      </p:sp>
      <p:cxnSp>
        <p:nvCxnSpPr>
          <p:cNvPr id="123" name="Прямая соединительная линия 122"/>
          <p:cNvCxnSpPr>
            <a:stCxn id="24" idx="1"/>
          </p:cNvCxnSpPr>
          <p:nvPr/>
        </p:nvCxnSpPr>
        <p:spPr>
          <a:xfrm flipH="1">
            <a:off x="6280448" y="2036278"/>
            <a:ext cx="1599319" cy="646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 стрелкой 125"/>
          <p:cNvCxnSpPr/>
          <p:nvPr/>
        </p:nvCxnSpPr>
        <p:spPr>
          <a:xfrm flipV="1">
            <a:off x="6290257" y="1805871"/>
            <a:ext cx="3177" cy="23493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280154" y="4455456"/>
            <a:ext cx="1434707" cy="2611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Риск завышения НМЦК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1526872" y="4680389"/>
            <a:ext cx="1908131" cy="345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Риски завышения НМЦК и сговора участников торгов 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3334537" y="4795855"/>
            <a:ext cx="1764876" cy="5678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Риск участия «фиктивных посредников» в кооперации госконтракта</a:t>
            </a:r>
          </a:p>
        </p:txBody>
      </p:sp>
      <p:sp>
        <p:nvSpPr>
          <p:cNvPr id="138" name="Прямоугольник 137"/>
          <p:cNvSpPr/>
          <p:nvPr/>
        </p:nvSpPr>
        <p:spPr>
          <a:xfrm>
            <a:off x="5041493" y="4490407"/>
            <a:ext cx="1745051" cy="5610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Риск уклонения от уплаты НДС путем включения «фиктивных посредников»</a:t>
            </a:r>
          </a:p>
        </p:txBody>
      </p:sp>
      <p:sp>
        <p:nvSpPr>
          <p:cNvPr id="139" name="Прямоугольник 138"/>
          <p:cNvSpPr/>
          <p:nvPr/>
        </p:nvSpPr>
        <p:spPr>
          <a:xfrm>
            <a:off x="6676462" y="4836401"/>
            <a:ext cx="1703301" cy="5678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Риск участия «фиктивных посредников» в кооперации госконтракта</a:t>
            </a:r>
          </a:p>
        </p:txBody>
      </p:sp>
      <p:sp>
        <p:nvSpPr>
          <p:cNvPr id="141" name="Прямоугольник 140"/>
          <p:cNvSpPr/>
          <p:nvPr/>
        </p:nvSpPr>
        <p:spPr>
          <a:xfrm>
            <a:off x="8531040" y="4489019"/>
            <a:ext cx="1703301" cy="7512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dirty="0"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Факты срывы сроков исполнения контракта, нецелевого использования или хищения бюджетных средств</a:t>
            </a:r>
            <a:endParaRPr lang="ru-RU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10224188" y="4725189"/>
            <a:ext cx="1703301" cy="5678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Факты </a:t>
            </a:r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нарушения законодательства в сфере государственных закупок</a:t>
            </a:r>
          </a:p>
        </p:txBody>
      </p:sp>
      <p:pic>
        <p:nvPicPr>
          <p:cNvPr id="76" name="Picture 2" descr="G:\ЭКГ\fsb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797" y="5031297"/>
            <a:ext cx="347440" cy="50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003" y="5046744"/>
            <a:ext cx="664288" cy="385566"/>
          </a:xfrm>
          <a:prstGeom prst="rect">
            <a:avLst/>
          </a:prstGeom>
        </p:spPr>
      </p:pic>
      <p:pic>
        <p:nvPicPr>
          <p:cNvPr id="94" name="Picture 10" descr="C:\Users\dmitry\Desktop\Значки\eagl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970" y="5193257"/>
            <a:ext cx="358553" cy="39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TextBox 150"/>
          <p:cNvSpPr txBox="1"/>
          <p:nvPr/>
        </p:nvSpPr>
        <p:spPr>
          <a:xfrm>
            <a:off x="572991" y="6271436"/>
            <a:ext cx="809960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u="sng" dirty="0" smtClean="0">
                <a:cs typeface="Times New Roman" panose="02020603050405020304" pitchFamily="18" charset="0"/>
              </a:rPr>
              <a:t>Принятие мер упреждающего характера направленных на сохранность бюджетных средств</a:t>
            </a:r>
            <a:endParaRPr lang="ru-RU" sz="1300" b="1" u="sng" dirty="0">
              <a:cs typeface="Times New Roman" panose="02020603050405020304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7924728" y="6140366"/>
            <a:ext cx="428198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u="sng" dirty="0" smtClean="0">
                <a:cs typeface="Times New Roman" panose="02020603050405020304" pitchFamily="18" charset="0"/>
              </a:rPr>
              <a:t>Принятие пресекательных мер направленных на привлечение к ответственности виновных лиц и возмещение ущерба</a:t>
            </a:r>
            <a:endParaRPr lang="ru-RU" sz="1300" b="1" u="sng" dirty="0">
              <a:cs typeface="Times New Roman" panose="02020603050405020304" pitchFamily="18" charset="0"/>
            </a:endParaRPr>
          </a:p>
        </p:txBody>
      </p:sp>
      <p:pic>
        <p:nvPicPr>
          <p:cNvPr id="71" name="Picture 2" descr="F:\гербы 1\росфин.png">
            <a:extLst>
              <a:ext uri="{FF2B5EF4-FFF2-40B4-BE49-F238E27FC236}">
                <a16:creationId xmlns:a16="http://schemas.microsoft.com/office/drawing/2014/main" id="{2D1E0366-2BCE-CD4E-BBC5-01E96303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81912" y="14304"/>
            <a:ext cx="645577" cy="705063"/>
          </a:xfrm>
          <a:prstGeom prst="rect">
            <a:avLst/>
          </a:prstGeom>
          <a:noFill/>
        </p:spPr>
      </p:pic>
      <p:sp>
        <p:nvSpPr>
          <p:cNvPr id="74" name="Прямоугольник 73"/>
          <p:cNvSpPr/>
          <p:nvPr/>
        </p:nvSpPr>
        <p:spPr>
          <a:xfrm>
            <a:off x="-4717" y="713245"/>
            <a:ext cx="12211434" cy="45719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62000">
                <a:srgbClr val="0070C0"/>
              </a:gs>
              <a:gs pos="27000">
                <a:schemeClr val="accent1">
                  <a:lumMod val="75000"/>
                </a:schemeClr>
              </a:gs>
              <a:gs pos="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717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40" grpId="0"/>
      <p:bldP spid="61" grpId="0" animBg="1"/>
      <p:bldP spid="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Скругленный прямоугольник 60"/>
          <p:cNvSpPr/>
          <p:nvPr/>
        </p:nvSpPr>
        <p:spPr>
          <a:xfrm>
            <a:off x="4254941" y="779096"/>
            <a:ext cx="1886653" cy="738447"/>
          </a:xfrm>
          <a:prstGeom prst="roundRect">
            <a:avLst/>
          </a:prstGeom>
          <a:solidFill>
            <a:schemeClr val="accent6">
              <a:lumMod val="5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Контракты, включённые в реестр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8350387" y="779096"/>
            <a:ext cx="1673945" cy="706873"/>
          </a:xfrm>
          <a:prstGeom prst="roundRect">
            <a:avLst/>
          </a:prstGeom>
          <a:solidFill>
            <a:schemeClr val="accent6">
              <a:lumMod val="5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из Уполномоченных Банков по отдельным счетам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600781" y="1599112"/>
            <a:ext cx="1678143" cy="462183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об открытии, закрытии и изменении реквизитов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4231340" y="1608055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Выделенные по критериям риска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254941" y="2035772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на мониторинге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4254941" y="2456150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в проверке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28896" y="5623591"/>
            <a:ext cx="5955064" cy="605694"/>
          </a:xfrm>
          <a:prstGeom prst="round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законодательные инициативы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нормативно-правовые акты</a:t>
            </a:r>
            <a:endPara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6064614" y="5619045"/>
            <a:ext cx="3923836" cy="617274"/>
          </a:xfrm>
          <a:prstGeom prst="round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Препятствующие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расторжение контрактов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пересмотр условий контрактов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10274726" y="5611109"/>
            <a:ext cx="1807536" cy="74411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defTabSz="446088"/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Пресекательные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46088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возбуждение 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дел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привлечение лиц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сумма ущерба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295471" y="6334984"/>
            <a:ext cx="3342560" cy="430168"/>
          </a:xfrm>
          <a:prstGeom prst="roundRect">
            <a:avLst/>
          </a:prstGeom>
          <a:solidFill>
            <a:schemeClr val="accent2">
              <a:lumMod val="75000"/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Предотвращено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6435430" y="6324284"/>
            <a:ext cx="3342560" cy="435292"/>
          </a:xfrm>
          <a:prstGeom prst="roundRect">
            <a:avLst/>
          </a:prstGeom>
          <a:solidFill>
            <a:schemeClr val="accent2">
              <a:lumMod val="75000"/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Возмещено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8927" y="788258"/>
            <a:ext cx="1886653" cy="710954"/>
          </a:xfrm>
          <a:prstGeom prst="roundRect">
            <a:avLst/>
          </a:prstGeom>
          <a:solidFill>
            <a:schemeClr val="accent6">
              <a:lumMod val="5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Контракты, планируемые к заключению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18927" y="1553388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Контракты, выделенные по критериям риска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8927" y="1994404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Контракты, взятые на мониторинг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1265" y="2428489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Риск-ориентировки по условиям контрактов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0" y="5006414"/>
            <a:ext cx="9988450" cy="560884"/>
          </a:xfrm>
          <a:prstGeom prst="roundRect">
            <a:avLst/>
          </a:prstGeom>
          <a:solidFill>
            <a:srgbClr val="0070C0">
              <a:alpha val="25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использования риск-ориентировок</a:t>
            </a:r>
          </a:p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(обратная связь)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000631" y="788258"/>
            <a:ext cx="1886653" cy="695822"/>
          </a:xfrm>
          <a:prstGeom prst="roundRect">
            <a:avLst/>
          </a:prstGeom>
          <a:solidFill>
            <a:schemeClr val="accent6">
              <a:lumMod val="5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закупок, претендующие на исполнение ГОЗ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230615" y="768463"/>
            <a:ext cx="1886653" cy="738987"/>
          </a:xfrm>
          <a:prstGeom prst="roundRect">
            <a:avLst/>
          </a:prstGeom>
          <a:solidFill>
            <a:schemeClr val="accent6">
              <a:lumMod val="5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Исполнители, включённые в реестр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(головные и в кооперации)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230615" y="3743360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Исполнители на мониторинге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230615" y="4166665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Исполнители в проверке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8600781" y="2134557"/>
            <a:ext cx="1673945" cy="462183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о финансовых операциях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8600781" y="2665634"/>
            <a:ext cx="1673945" cy="66154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об отказе в проведении операции и о проведении ранее приостановленной операции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8350387" y="3397034"/>
            <a:ext cx="1673945" cy="45722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Выделенные из БД Росфинмониторинга сообщения от УБ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2531" y="447307"/>
            <a:ext cx="3949410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размещения ГОЗ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032703" y="427962"/>
            <a:ext cx="5860584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выполнения ГОЗ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1996941" y="1546784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Выделенные по критериям риска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2111249" y="1973444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Законопослушные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105287" y="2385875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Вовлечённые в теневые финансовые схемы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117763" y="2805335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Проходящие по материалам уголовных дел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2119838" y="3228898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Обслуживающиеся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 с повышенным риском ОД/ФТ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1945951" y="3661439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Взятые на мониторинг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1954408" y="4112796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Риск-ориентировки по участникам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4242687" y="2882638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Риск-ориентировки по условиям контрактов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224432" y="4587919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Риск-ориентировки по исполнителям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8350386" y="3924115"/>
            <a:ext cx="1673945" cy="38724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Риск-ориентировки по сообщениям от УБ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10385099" y="800577"/>
            <a:ext cx="1691317" cy="706873"/>
          </a:xfrm>
          <a:prstGeom prst="roundRect">
            <a:avLst/>
          </a:prstGeom>
          <a:solidFill>
            <a:schemeClr val="accent6">
              <a:lumMod val="50000"/>
              <a:alpha val="2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о подозрительных операциях вне рамок ГОЗ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10398273" y="1615604"/>
            <a:ext cx="1678143" cy="677639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о подозрительных финансовых операциях, выделенные из БД Росфинмониторинга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0402471" y="2381527"/>
            <a:ext cx="1673945" cy="584479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Риск-ориентировки по сообщениям о подозрительных операциях вне рамок ГОЗ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10393784" y="3046191"/>
            <a:ext cx="1673945" cy="380181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Заведённые финансовые расследования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10393784" y="3526729"/>
            <a:ext cx="1673945" cy="547614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Информирования в ПО </a:t>
            </a:r>
            <a:r>
              <a:rPr lang="ru-RU" sz="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сообщениям о подозрительных операциях вне рамок ГОЗ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10283413" y="4988531"/>
            <a:ext cx="1793003" cy="565473"/>
          </a:xfrm>
          <a:prstGeom prst="roundRect">
            <a:avLst/>
          </a:prstGeom>
          <a:solidFill>
            <a:srgbClr val="0070C0">
              <a:alpha val="2500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использования информирования ПО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Соединительная линия уступом 4"/>
          <p:cNvCxnSpPr>
            <a:stCxn id="110" idx="1"/>
            <a:endCxn id="111" idx="1"/>
          </p:cNvCxnSpPr>
          <p:nvPr/>
        </p:nvCxnSpPr>
        <p:spPr>
          <a:xfrm rot="10800000" flipH="1" flipV="1">
            <a:off x="1996941" y="1732600"/>
            <a:ext cx="114308" cy="426660"/>
          </a:xfrm>
          <a:prstGeom prst="bentConnector3">
            <a:avLst>
              <a:gd name="adj1" fmla="val -32556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Соединительная линия уступом 129"/>
          <p:cNvCxnSpPr>
            <a:stCxn id="110" idx="1"/>
            <a:endCxn id="112" idx="1"/>
          </p:cNvCxnSpPr>
          <p:nvPr/>
        </p:nvCxnSpPr>
        <p:spPr>
          <a:xfrm rot="10800000" flipH="1" flipV="1">
            <a:off x="1996941" y="1732599"/>
            <a:ext cx="108346" cy="839091"/>
          </a:xfrm>
          <a:prstGeom prst="bentConnector3">
            <a:avLst>
              <a:gd name="adj1" fmla="val -34347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Соединительная линия уступом 130"/>
          <p:cNvCxnSpPr>
            <a:stCxn id="110" idx="1"/>
            <a:endCxn id="113" idx="1"/>
          </p:cNvCxnSpPr>
          <p:nvPr/>
        </p:nvCxnSpPr>
        <p:spPr>
          <a:xfrm rot="10800000" flipH="1" flipV="1">
            <a:off x="1996941" y="1732599"/>
            <a:ext cx="120822" cy="1258551"/>
          </a:xfrm>
          <a:prstGeom prst="bentConnector3">
            <a:avLst>
              <a:gd name="adj1" fmla="val -3080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Соединительная линия уступом 131"/>
          <p:cNvCxnSpPr>
            <a:stCxn id="110" idx="1"/>
            <a:endCxn id="114" idx="1"/>
          </p:cNvCxnSpPr>
          <p:nvPr/>
        </p:nvCxnSpPr>
        <p:spPr>
          <a:xfrm rot="10800000" flipH="1" flipV="1">
            <a:off x="1996940" y="1732600"/>
            <a:ext cx="122897" cy="1682114"/>
          </a:xfrm>
          <a:prstGeom prst="bentConnector3">
            <a:avLst>
              <a:gd name="adj1" fmla="val -3028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Скругленный прямоугольник 133"/>
          <p:cNvSpPr/>
          <p:nvPr/>
        </p:nvSpPr>
        <p:spPr>
          <a:xfrm>
            <a:off x="6220057" y="1578267"/>
            <a:ext cx="1886653" cy="37163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Выделенные по критериям риска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334365" y="2004927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Законопослушные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328403" y="2417358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Вовлечённые в теневые финансовые схемы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6340879" y="2836818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Проходящие по материалам уголовных дел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42954" y="3260381"/>
            <a:ext cx="1886653" cy="37163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Обслуживающиеся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 с повышенным риском ОД/ФТ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9" name="Соединительная линия уступом 138"/>
          <p:cNvCxnSpPr>
            <a:stCxn id="134" idx="1"/>
            <a:endCxn id="137" idx="1"/>
          </p:cNvCxnSpPr>
          <p:nvPr/>
        </p:nvCxnSpPr>
        <p:spPr>
          <a:xfrm rot="10800000" flipH="1" flipV="1">
            <a:off x="6220057" y="1764082"/>
            <a:ext cx="120822" cy="1258551"/>
          </a:xfrm>
          <a:prstGeom prst="bentConnector3">
            <a:avLst>
              <a:gd name="adj1" fmla="val -3080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Соединительная линия уступом 139"/>
          <p:cNvCxnSpPr>
            <a:stCxn id="134" idx="1"/>
            <a:endCxn id="138" idx="1"/>
          </p:cNvCxnSpPr>
          <p:nvPr/>
        </p:nvCxnSpPr>
        <p:spPr>
          <a:xfrm rot="10800000" flipH="1" flipV="1">
            <a:off x="6220056" y="1764083"/>
            <a:ext cx="122897" cy="1682114"/>
          </a:xfrm>
          <a:prstGeom prst="bentConnector3">
            <a:avLst>
              <a:gd name="adj1" fmla="val -3028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10800000" flipH="1" flipV="1">
            <a:off x="6223038" y="1742137"/>
            <a:ext cx="114308" cy="426660"/>
          </a:xfrm>
          <a:prstGeom prst="bentConnector3">
            <a:avLst>
              <a:gd name="adj1" fmla="val -32556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Соединительная линия уступом 142"/>
          <p:cNvCxnSpPr/>
          <p:nvPr/>
        </p:nvCxnSpPr>
        <p:spPr>
          <a:xfrm rot="10800000" flipH="1" flipV="1">
            <a:off x="6223038" y="1742136"/>
            <a:ext cx="108346" cy="839091"/>
          </a:xfrm>
          <a:prstGeom prst="bentConnector3">
            <a:avLst>
              <a:gd name="adj1" fmla="val -34347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Соединительная линия уступом 143"/>
          <p:cNvCxnSpPr>
            <a:stCxn id="70" idx="1"/>
            <a:endCxn id="71" idx="1"/>
          </p:cNvCxnSpPr>
          <p:nvPr/>
        </p:nvCxnSpPr>
        <p:spPr>
          <a:xfrm rot="10800000" flipH="1" flipV="1">
            <a:off x="8350387" y="1132532"/>
            <a:ext cx="250394" cy="697671"/>
          </a:xfrm>
          <a:prstGeom prst="bentConnector3">
            <a:avLst>
              <a:gd name="adj1" fmla="val -2760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Соединительная линия уступом 144"/>
          <p:cNvCxnSpPr>
            <a:stCxn id="70" idx="1"/>
            <a:endCxn id="99" idx="1"/>
          </p:cNvCxnSpPr>
          <p:nvPr/>
        </p:nvCxnSpPr>
        <p:spPr>
          <a:xfrm rot="10800000" flipH="1" flipV="1">
            <a:off x="8350387" y="1132533"/>
            <a:ext cx="250394" cy="1233116"/>
          </a:xfrm>
          <a:prstGeom prst="bentConnector3">
            <a:avLst>
              <a:gd name="adj1" fmla="val -2760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Соединительная линия уступом 145"/>
          <p:cNvCxnSpPr>
            <a:stCxn id="70" idx="1"/>
            <a:endCxn id="101" idx="1"/>
          </p:cNvCxnSpPr>
          <p:nvPr/>
        </p:nvCxnSpPr>
        <p:spPr>
          <a:xfrm rot="10800000" flipH="1" flipV="1">
            <a:off x="8350387" y="1132533"/>
            <a:ext cx="250394" cy="1863874"/>
          </a:xfrm>
          <a:prstGeom prst="bentConnector3">
            <a:avLst>
              <a:gd name="adj1" fmla="val -27601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 descr="F:\гербы 1\росфин.png">
            <a:extLst>
              <a:ext uri="{FF2B5EF4-FFF2-40B4-BE49-F238E27FC236}">
                <a16:creationId xmlns:a16="http://schemas.microsoft.com/office/drawing/2014/main" id="{2D1E0366-2BCE-CD4E-BBC5-01E96303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37344" y="38409"/>
            <a:ext cx="645577" cy="705063"/>
          </a:xfrm>
          <a:prstGeom prst="rect">
            <a:avLst/>
          </a:prstGeom>
          <a:noFill/>
        </p:spPr>
      </p:pic>
      <p:sp>
        <p:nvSpPr>
          <p:cNvPr id="64" name="TextBox 63"/>
          <p:cNvSpPr txBox="1"/>
          <p:nvPr/>
        </p:nvSpPr>
        <p:spPr>
          <a:xfrm>
            <a:off x="2255408" y="-26378"/>
            <a:ext cx="80436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организации работы УРБС по ГОЗ</a:t>
            </a:r>
            <a:endParaRPr lang="ru-RU" sz="2200" b="1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2532" y="355532"/>
            <a:ext cx="11023034" cy="45719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62000">
                <a:srgbClr val="0070C0"/>
              </a:gs>
              <a:gs pos="27000">
                <a:schemeClr val="accent1">
                  <a:lumMod val="75000"/>
                </a:schemeClr>
              </a:gs>
              <a:gs pos="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6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-13748"/>
            <a:ext cx="111789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суммовых показателей результатов работы по контролю за расходованием бюджетных средств</a:t>
            </a:r>
          </a:p>
        </p:txBody>
      </p:sp>
      <p:pic>
        <p:nvPicPr>
          <p:cNvPr id="38" name="Picture 2" descr="F:\гербы 1\росфин.png">
            <a:extLst>
              <a:ext uri="{FF2B5EF4-FFF2-40B4-BE49-F238E27FC236}">
                <a16:creationId xmlns:a16="http://schemas.microsoft.com/office/drawing/2014/main" id="{2D1E0366-2BCE-CD4E-BBC5-01E96303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04494" y="17934"/>
            <a:ext cx="645577" cy="705063"/>
          </a:xfrm>
          <a:prstGeom prst="rect">
            <a:avLst/>
          </a:prstGeom>
          <a:noFill/>
        </p:spPr>
      </p:pic>
      <p:sp>
        <p:nvSpPr>
          <p:cNvPr id="39" name="Прямоугольник 38"/>
          <p:cNvSpPr/>
          <p:nvPr/>
        </p:nvSpPr>
        <p:spPr>
          <a:xfrm>
            <a:off x="0" y="687472"/>
            <a:ext cx="11394141" cy="45719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62000">
                <a:srgbClr val="0070C0"/>
              </a:gs>
              <a:gs pos="27000">
                <a:schemeClr val="accent1">
                  <a:lumMod val="75000"/>
                </a:schemeClr>
              </a:gs>
              <a:gs pos="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878013271"/>
              </p:ext>
            </p:extLst>
          </p:nvPr>
        </p:nvGraphicFramePr>
        <p:xfrm>
          <a:off x="1084729" y="833718"/>
          <a:ext cx="10219765" cy="5074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981950" y="6356352"/>
            <a:ext cx="2057400" cy="365125"/>
          </a:xfrm>
        </p:spPr>
        <p:txBody>
          <a:bodyPr/>
          <a:lstStyle/>
          <a:p>
            <a:fld id="{821AABD7-CB7D-4704-B933-80E65F97BA20}" type="slidenum">
              <a:rPr lang="ru-RU">
                <a:solidFill>
                  <a:schemeClr val="bg1">
                    <a:lumMod val="75000"/>
                  </a:schemeClr>
                </a:solidFill>
              </a:rPr>
              <a:t>4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29383" y="4885764"/>
            <a:ext cx="528977" cy="2529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013575" y="4588773"/>
            <a:ext cx="6956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rgbClr val="003F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050" b="1" dirty="0">
              <a:solidFill>
                <a:srgbClr val="003F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2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-1374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возбужденных уголовных </a:t>
            </a:r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</a:t>
            </a:r>
            <a:b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сумме </a:t>
            </a:r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ущерба (бюджет)</a:t>
            </a:r>
            <a:endParaRPr lang="ru-RU" sz="2200" b="1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2" descr="F:\гербы 1\росфин.png">
            <a:extLst>
              <a:ext uri="{FF2B5EF4-FFF2-40B4-BE49-F238E27FC236}">
                <a16:creationId xmlns:a16="http://schemas.microsoft.com/office/drawing/2014/main" id="{2D1E0366-2BCE-CD4E-BBC5-01E96303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57285" y="28128"/>
            <a:ext cx="645577" cy="705063"/>
          </a:xfrm>
          <a:prstGeom prst="rect">
            <a:avLst/>
          </a:prstGeom>
          <a:noFill/>
        </p:spPr>
      </p:pic>
      <p:sp>
        <p:nvSpPr>
          <p:cNvPr id="39" name="Прямоугольник 38"/>
          <p:cNvSpPr/>
          <p:nvPr/>
        </p:nvSpPr>
        <p:spPr>
          <a:xfrm flipV="1">
            <a:off x="0" y="733190"/>
            <a:ext cx="11537576" cy="45719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62000">
                <a:srgbClr val="0070C0"/>
              </a:gs>
              <a:gs pos="27000">
                <a:schemeClr val="accent1">
                  <a:lumMod val="75000"/>
                </a:schemeClr>
              </a:gs>
              <a:gs pos="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53731834"/>
              </p:ext>
            </p:extLst>
          </p:nvPr>
        </p:nvGraphicFramePr>
        <p:xfrm>
          <a:off x="699247" y="1456913"/>
          <a:ext cx="10558037" cy="4522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981950" y="6356352"/>
            <a:ext cx="2057400" cy="365125"/>
          </a:xfrm>
        </p:spPr>
        <p:txBody>
          <a:bodyPr/>
          <a:lstStyle/>
          <a:p>
            <a:fld id="{821AABD7-CB7D-4704-B933-80E65F97BA20}" type="slidenum">
              <a:rPr lang="ru-RU">
                <a:solidFill>
                  <a:schemeClr val="bg1">
                    <a:lumMod val="75000"/>
                  </a:schemeClr>
                </a:solidFill>
              </a:rPr>
              <a:t>5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1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-1374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эффективности работы </a:t>
            </a:r>
            <a:endParaRPr lang="ru-RU" sz="2200" b="1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месяцев </a:t>
            </a:r>
            <a:r>
              <a:rPr lang="ru-RU" sz="22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(бюджет)</a:t>
            </a:r>
            <a:endParaRPr lang="ru-RU" sz="2200" b="1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2" descr="F:\гербы 1\росфин.png">
            <a:extLst>
              <a:ext uri="{FF2B5EF4-FFF2-40B4-BE49-F238E27FC236}">
                <a16:creationId xmlns:a16="http://schemas.microsoft.com/office/drawing/2014/main" id="{2D1E0366-2BCE-CD4E-BBC5-01E96303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4787" y="28127"/>
            <a:ext cx="645577" cy="705063"/>
          </a:xfrm>
          <a:prstGeom prst="rect">
            <a:avLst/>
          </a:prstGeom>
          <a:noFill/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813380694"/>
              </p:ext>
            </p:extLst>
          </p:nvPr>
        </p:nvGraphicFramePr>
        <p:xfrm>
          <a:off x="1111625" y="1423989"/>
          <a:ext cx="9843246" cy="4420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03126" y="6338423"/>
            <a:ext cx="2057400" cy="365125"/>
          </a:xfrm>
        </p:spPr>
        <p:txBody>
          <a:bodyPr/>
          <a:lstStyle/>
          <a:p>
            <a:fld id="{821AABD7-CB7D-4704-B933-80E65F97BA20}" type="slidenum">
              <a:rPr lang="ru-RU">
                <a:solidFill>
                  <a:schemeClr val="bg1">
                    <a:lumMod val="75000"/>
                  </a:schemeClr>
                </a:solidFill>
              </a:rPr>
              <a:t>6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Надпись 1"/>
          <p:cNvSpPr txBox="1"/>
          <p:nvPr/>
        </p:nvSpPr>
        <p:spPr>
          <a:xfrm>
            <a:off x="7947961" y="2843804"/>
            <a:ext cx="1531466" cy="52551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</a:t>
            </a:r>
            <a:r>
              <a:rPr lang="ru-RU" sz="1100" baseline="0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100" baseline="0" dirty="0" smtClean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1100" baseline="0" dirty="0" smtClean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aseline="0" dirty="0" smtClean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</a:t>
            </a:r>
            <a:endParaRPr lang="ru-RU" sz="1100" dirty="0">
              <a:solidFill>
                <a:srgbClr val="1F4E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flipV="1">
            <a:off x="0" y="733190"/>
            <a:ext cx="11537576" cy="45719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62000">
                <a:srgbClr val="0070C0"/>
              </a:gs>
              <a:gs pos="27000">
                <a:schemeClr val="accent1">
                  <a:lumMod val="75000"/>
                </a:schemeClr>
              </a:gs>
              <a:gs pos="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63512" y="5340911"/>
            <a:ext cx="8375837" cy="1978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406277" y="5277172"/>
            <a:ext cx="15166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003F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«Обналичивание»</a:t>
            </a:r>
            <a:endParaRPr lang="ru-RU" sz="1100" b="1" dirty="0">
              <a:solidFill>
                <a:srgbClr val="003F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60099" y="5277172"/>
            <a:ext cx="1346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003F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 за рубеж</a:t>
            </a:r>
            <a:endParaRPr lang="ru-RU" sz="1100" b="1" dirty="0">
              <a:solidFill>
                <a:srgbClr val="003F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66705" y="5277172"/>
            <a:ext cx="2105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003F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Переводы на «технические»</a:t>
            </a:r>
            <a:endParaRPr lang="ru-RU" sz="1100" b="1" dirty="0">
              <a:solidFill>
                <a:srgbClr val="003F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0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106308</TotalTime>
  <Words>574</Words>
  <Application>Microsoft Office PowerPoint</Application>
  <PresentationFormat>Широкоэкранный</PresentationFormat>
  <Paragraphs>126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Голушко Павел Александрович</dc:creator>
  <cp:lastModifiedBy>Кондратенко Игорь Андреевич</cp:lastModifiedBy>
  <cp:revision>161</cp:revision>
  <cp:lastPrinted>2021-08-20T13:01:26Z</cp:lastPrinted>
  <dcterms:created xsi:type="dcterms:W3CDTF">2017-05-15T15:55:07Z</dcterms:created>
  <dcterms:modified xsi:type="dcterms:W3CDTF">2021-08-20T13:08:52Z</dcterms:modified>
</cp:coreProperties>
</file>