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webextensions/taskpanes.xml" ContentType="application/vnd.ms-office.webextensiontaskpanes+xml"/>
  <Override PartName="/ppt/webextensions/webextension1.xml" ContentType="application/vnd.ms-office.webextension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11/relationships/webextensiontaskpanes" Target="ppt/webextensions/taskpanes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29" r:id="rId1"/>
    <p:sldMasterId id="2147483843" r:id="rId2"/>
  </p:sldMasterIdLst>
  <p:notesMasterIdLst>
    <p:notesMasterId r:id="rId17"/>
  </p:notesMasterIdLst>
  <p:handoutMasterIdLst>
    <p:handoutMasterId r:id="rId18"/>
  </p:handoutMasterIdLst>
  <p:sldIdLst>
    <p:sldId id="625" r:id="rId3"/>
    <p:sldId id="607" r:id="rId4"/>
    <p:sldId id="615" r:id="rId5"/>
    <p:sldId id="611" r:id="rId6"/>
    <p:sldId id="617" r:id="rId7"/>
    <p:sldId id="618" r:id="rId8"/>
    <p:sldId id="619" r:id="rId9"/>
    <p:sldId id="623" r:id="rId10"/>
    <p:sldId id="620" r:id="rId11"/>
    <p:sldId id="612" r:id="rId12"/>
    <p:sldId id="624" r:id="rId13"/>
    <p:sldId id="621" r:id="rId14"/>
    <p:sldId id="627" r:id="rId15"/>
    <p:sldId id="626" r:id="rId16"/>
  </p:sldIdLst>
  <p:sldSz cx="9144000" cy="6985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20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10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95725"/>
    <a:srgbClr val="5E4830"/>
    <a:srgbClr val="8D8A00"/>
    <a:srgbClr val="FF0000"/>
    <a:srgbClr val="0DE16D"/>
    <a:srgbClr val="0A8416"/>
    <a:srgbClr val="0000FF"/>
    <a:srgbClr val="66FFFF"/>
    <a:srgbClr val="00863D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15" autoAdjust="0"/>
    <p:restoredTop sz="97819" autoAdjust="0"/>
  </p:normalViewPr>
  <p:slideViewPr>
    <p:cSldViewPr>
      <p:cViewPr>
        <p:scale>
          <a:sx n="100" d="100"/>
          <a:sy n="100" d="100"/>
        </p:scale>
        <p:origin x="-2196" y="-336"/>
      </p:cViewPr>
      <p:guideLst>
        <p:guide orient="horz" pos="2160"/>
        <p:guide orient="horz" pos="22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512"/>
    </p:cViewPr>
  </p:sorterViewPr>
  <p:notesViewPr>
    <p:cSldViewPr>
      <p:cViewPr varScale="1">
        <p:scale>
          <a:sx n="75" d="100"/>
          <a:sy n="75" d="100"/>
        </p:scale>
        <p:origin x="-2154" y="-84"/>
      </p:cViewPr>
      <p:guideLst>
        <p:guide orient="horz" pos="2895"/>
        <p:guide orient="horz" pos="3127"/>
        <p:guide pos="216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4583519724127143E-2"/>
          <c:y val="4.9658597144630667E-2"/>
          <c:w val="0.89114731314956286"/>
          <c:h val="0.77006700978020204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flip="none" rotWithShape="1">
              <a:gsLst>
                <a:gs pos="0">
                  <a:schemeClr val="accent5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accent5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accent5">
                    <a:lumMod val="40000"/>
                    <a:lumOff val="60000"/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</c:spPr>
          <c:invertIfNegative val="0"/>
          <c:dPt>
            <c:idx val="5"/>
            <c:invertIfNegative val="0"/>
            <c:bubble3D val="0"/>
          </c:dPt>
          <c:cat>
            <c:strRef>
              <c:f>Лист1!$A$2:$A$6</c:f>
              <c:strCache>
                <c:ptCount val="5"/>
                <c:pt idx="0">
                  <c:v>недостатки при оформлении контрольных мероприятий</c:v>
                </c:pt>
                <c:pt idx="1">
                  <c:v>несоответствие НПА бюджетному законодательству РФ</c:v>
                </c:pt>
                <c:pt idx="2">
                  <c:v>недостатки в части вынесения представлений, предписаний</c:v>
                </c:pt>
                <c:pt idx="3">
                  <c:v>отсутствие системного взаимодействия с правоохранительными органами</c:v>
                </c:pt>
                <c:pt idx="4">
                  <c:v>недостатки при анализе осуществления главными администраторами бюджетных средств 
ВФК и ВФА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47</c:v>
                </c:pt>
                <c:pt idx="1">
                  <c:v>34</c:v>
                </c:pt>
                <c:pt idx="2">
                  <c:v>15</c:v>
                </c:pt>
                <c:pt idx="3">
                  <c:v>15</c:v>
                </c:pt>
                <c:pt idx="4">
                  <c:v>13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noFill/>
          </c:spPr>
          <c:invertIfNegative val="0"/>
          <c:dPt>
            <c:idx val="5"/>
            <c:invertIfNegative val="0"/>
            <c:bubble3D val="0"/>
          </c:dPt>
          <c:cat>
            <c:strRef>
              <c:f>Лист1!$A$2:$A$6</c:f>
              <c:strCache>
                <c:ptCount val="5"/>
                <c:pt idx="0">
                  <c:v>недостатки при оформлении контрольных мероприятий</c:v>
                </c:pt>
                <c:pt idx="1">
                  <c:v>несоответствие НПА бюджетному законодательству РФ</c:v>
                </c:pt>
                <c:pt idx="2">
                  <c:v>недостатки в части вынесения представлений, предписаний</c:v>
                </c:pt>
                <c:pt idx="3">
                  <c:v>отсутствие системного взаимодействия с правоохранительными органами</c:v>
                </c:pt>
                <c:pt idx="4">
                  <c:v>недостатки при анализе осуществления главными администраторами бюджетных средств 
ВФК и ВФА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53</c:v>
                </c:pt>
                <c:pt idx="1">
                  <c:v>66</c:v>
                </c:pt>
                <c:pt idx="2">
                  <c:v>85</c:v>
                </c:pt>
                <c:pt idx="3">
                  <c:v>85</c:v>
                </c:pt>
                <c:pt idx="4">
                  <c:v>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798272"/>
        <c:axId val="95360064"/>
      </c:barChart>
      <c:catAx>
        <c:axId val="317982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800" baseline="0">
                <a:latin typeface="Times New Roman" panose="02020603050405020304" pitchFamily="18" charset="0"/>
              </a:defRPr>
            </a:pPr>
            <a:endParaRPr lang="ru-RU"/>
          </a:p>
        </c:txPr>
        <c:crossAx val="95360064"/>
        <c:crosses val="autoZero"/>
        <c:auto val="1"/>
        <c:lblAlgn val="ctr"/>
        <c:lblOffset val="50"/>
        <c:noMultiLvlLbl val="0"/>
      </c:catAx>
      <c:valAx>
        <c:axId val="95360064"/>
        <c:scaling>
          <c:orientation val="minMax"/>
          <c:max val="0.5"/>
        </c:scaling>
        <c:delete val="0"/>
        <c:axPos val="l"/>
        <c:majorGridlines>
          <c:spPr>
            <a:ln>
              <a:solidFill>
                <a:schemeClr val="accent1">
                  <a:lumMod val="60000"/>
                  <a:lumOff val="40000"/>
                </a:schemeClr>
              </a:solidFill>
              <a:prstDash val="solid"/>
            </a:ln>
          </c:spPr>
        </c:majorGridlines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0" baseline="0">
                <a:latin typeface="Times New Roman" panose="02020603050405020304" pitchFamily="18" charset="0"/>
              </a:defRPr>
            </a:pPr>
            <a:endParaRPr lang="ru-RU"/>
          </a:p>
        </c:txPr>
        <c:crossAx val="31798272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flip="none" rotWithShape="1">
              <a:gsLst>
                <a:gs pos="0">
                  <a:schemeClr val="accent5">
                    <a:lumMod val="40000"/>
                    <a:lumOff val="60000"/>
                    <a:shade val="30000"/>
                    <a:satMod val="115000"/>
                  </a:schemeClr>
                </a:gs>
                <a:gs pos="50000">
                  <a:schemeClr val="accent5">
                    <a:lumMod val="40000"/>
                    <a:lumOff val="60000"/>
                    <a:shade val="67500"/>
                    <a:satMod val="115000"/>
                  </a:schemeClr>
                </a:gs>
                <a:gs pos="100000">
                  <a:schemeClr val="accent5">
                    <a:lumMod val="40000"/>
                    <a:lumOff val="60000"/>
                    <a:shade val="100000"/>
                    <a:satMod val="115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</c:spPr>
          <c:invertIfNegative val="0"/>
          <c:dPt>
            <c:idx val="5"/>
            <c:invertIfNegative val="0"/>
            <c:bubble3D val="0"/>
          </c:dPt>
          <c:cat>
            <c:strRef>
              <c:f>Лист1!$A$2:$A$10</c:f>
              <c:strCache>
                <c:ptCount val="9"/>
                <c:pt idx="0">
                  <c:v>недостатки при оформлении контрольных мероприятий</c:v>
                </c:pt>
                <c:pt idx="1">
                  <c:v>несоответствие НПА бюджетному законодательству РФ</c:v>
                </c:pt>
                <c:pt idx="2">
                  <c:v>недостатки в части вынесения представлений, предписаний</c:v>
                </c:pt>
                <c:pt idx="3">
                  <c:v>недостатки при анализе осуществления главными администарторами бюджетных средств ВФК и ВФА</c:v>
                </c:pt>
                <c:pt idx="4">
                  <c:v>отсутствие системного взаимодействия с правоохранительными органами</c:v>
                </c:pt>
                <c:pt idx="5">
                  <c:v>неисполнение полномочий по контролю отчетности о реализации муниципальных программ</c:v>
                </c:pt>
                <c:pt idx="6">
                  <c:v>несоблюдение требований в части размещения информации в сети "Интернет"</c:v>
                </c:pt>
                <c:pt idx="7">
                  <c:v>отсутствие порядка формирования и представления отчетности</c:v>
                </c:pt>
                <c:pt idx="8">
                  <c:v>отсутствие единого подхода к осуществлению производства по делам об АП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84</c:v>
                </c:pt>
                <c:pt idx="1">
                  <c:v>78</c:v>
                </c:pt>
                <c:pt idx="2">
                  <c:v>66</c:v>
                </c:pt>
                <c:pt idx="3">
                  <c:v>64</c:v>
                </c:pt>
                <c:pt idx="4">
                  <c:v>32</c:v>
                </c:pt>
                <c:pt idx="5">
                  <c:v>30</c:v>
                </c:pt>
                <c:pt idx="6">
                  <c:v>25</c:v>
                </c:pt>
                <c:pt idx="7">
                  <c:v>16</c:v>
                </c:pt>
                <c:pt idx="8">
                  <c:v>15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noFill/>
            <a:ln>
              <a:noFill/>
            </a:ln>
          </c:spPr>
          <c:invertIfNegative val="0"/>
          <c:cat>
            <c:strRef>
              <c:f>Лист1!$A$2:$A$10</c:f>
              <c:strCache>
                <c:ptCount val="9"/>
                <c:pt idx="0">
                  <c:v>недостатки при оформлении контрольных мероприятий</c:v>
                </c:pt>
                <c:pt idx="1">
                  <c:v>несоответствие НПА бюджетному законодательству РФ</c:v>
                </c:pt>
                <c:pt idx="2">
                  <c:v>недостатки в части вынесения представлений, предписаний</c:v>
                </c:pt>
                <c:pt idx="3">
                  <c:v>недостатки при анализе осуществления главными администарторами бюджетных средств ВФК и ВФА</c:v>
                </c:pt>
                <c:pt idx="4">
                  <c:v>отсутствие системного взаимодействия с правоохранительными органами</c:v>
                </c:pt>
                <c:pt idx="5">
                  <c:v>неисполнение полномочий по контролю отчетности о реализации муниципальных программ</c:v>
                </c:pt>
                <c:pt idx="6">
                  <c:v>несоблюдение требований в части размещения информации в сети "Интернет"</c:v>
                </c:pt>
                <c:pt idx="7">
                  <c:v>отсутствие порядка формирования и представления отчетности</c:v>
                </c:pt>
                <c:pt idx="8">
                  <c:v>отсутствие единого подхода к осуществлению производства по делам об АП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  <c:pt idx="0">
                  <c:v>16</c:v>
                </c:pt>
                <c:pt idx="1">
                  <c:v>22</c:v>
                </c:pt>
                <c:pt idx="2">
                  <c:v>34</c:v>
                </c:pt>
                <c:pt idx="3">
                  <c:v>36</c:v>
                </c:pt>
                <c:pt idx="4">
                  <c:v>68</c:v>
                </c:pt>
                <c:pt idx="5">
                  <c:v>70</c:v>
                </c:pt>
                <c:pt idx="6">
                  <c:v>75</c:v>
                </c:pt>
                <c:pt idx="7">
                  <c:v>84</c:v>
                </c:pt>
                <c:pt idx="8">
                  <c:v>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799296"/>
        <c:axId val="95362368"/>
      </c:barChart>
      <c:catAx>
        <c:axId val="3179929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670" baseline="0"/>
            </a:pPr>
            <a:endParaRPr lang="ru-RU"/>
          </a:p>
        </c:txPr>
        <c:crossAx val="95362368"/>
        <c:crosses val="autoZero"/>
        <c:auto val="1"/>
        <c:lblAlgn val="ctr"/>
        <c:lblOffset val="100"/>
        <c:noMultiLvlLbl val="0"/>
      </c:catAx>
      <c:valAx>
        <c:axId val="95362368"/>
        <c:scaling>
          <c:orientation val="minMax"/>
        </c:scaling>
        <c:delete val="0"/>
        <c:axPos val="l"/>
        <c:majorGridlines>
          <c:spPr>
            <a:ln>
              <a:solidFill>
                <a:schemeClr val="accent1">
                  <a:lumMod val="60000"/>
                  <a:lumOff val="40000"/>
                </a:schemeClr>
              </a:solidFill>
            </a:ln>
          </c:spPr>
        </c:majorGridlines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baseline="0">
                <a:latin typeface="Times New Roman" panose="02020603050405020304" pitchFamily="18" charset="0"/>
              </a:defRPr>
            </a:pPr>
            <a:endParaRPr lang="ru-RU"/>
          </a:p>
        </c:txPr>
        <c:crossAx val="31799296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000" baseline="0"/>
      </a:pPr>
      <a:endParaRPr lang="ru-RU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5FB42E-DFBF-4550-BCC2-764ED4BE3769}" type="doc">
      <dgm:prSet loTypeId="urn:microsoft.com/office/officeart/2005/8/layout/hProcess9" loCatId="process" qsTypeId="urn:microsoft.com/office/officeart/2005/8/quickstyle/simple1" qsCatId="simple" csTypeId="urn:microsoft.com/office/officeart/2005/8/colors/accent5_5" csCatId="accent5" phldr="1"/>
      <dgm:spPr/>
    </dgm:pt>
    <dgm:pt modelId="{E7E89935-2900-41D8-A1B5-8ED1528B95EE}">
      <dgm:prSet phldrT="[Текст]" custT="1"/>
      <dgm:spPr>
        <a:solidFill>
          <a:schemeClr val="accent5">
            <a:lumMod val="75000"/>
            <a:alpha val="90000"/>
          </a:schemeClr>
        </a:solidFill>
      </dgm:spPr>
      <dgm:t>
        <a:bodyPr/>
        <a:lstStyle/>
        <a:p>
          <a:r>
            <a:rPr lang="ru-RU" sz="1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 руководителем</a:t>
          </a:r>
          <a:endParaRPr lang="ru-RU" sz="1600" dirty="0">
            <a:solidFill>
              <a:schemeClr val="bg1"/>
            </a:solidFill>
          </a:endParaRPr>
        </a:p>
      </dgm:t>
    </dgm:pt>
    <dgm:pt modelId="{1A1287A7-45C9-4368-B090-A487DD69B26D}" type="parTrans" cxnId="{02370951-FE9E-4EE2-BAE5-8EE90082EB02}">
      <dgm:prSet/>
      <dgm:spPr/>
      <dgm:t>
        <a:bodyPr/>
        <a:lstStyle/>
        <a:p>
          <a:endParaRPr lang="ru-RU"/>
        </a:p>
      </dgm:t>
    </dgm:pt>
    <dgm:pt modelId="{47924938-4AB6-4DED-9079-7CA68522C640}" type="sibTrans" cxnId="{02370951-FE9E-4EE2-BAE5-8EE90082EB02}">
      <dgm:prSet/>
      <dgm:spPr/>
      <dgm:t>
        <a:bodyPr/>
        <a:lstStyle/>
        <a:p>
          <a:endParaRPr lang="ru-RU"/>
        </a:p>
      </dgm:t>
    </dgm:pt>
    <dgm:pt modelId="{ED4D2DEE-7645-4BD8-9D99-0553BF59BEFD}">
      <dgm:prSet phldrT="[Текст]"/>
      <dgm:spPr>
        <a:solidFill>
          <a:schemeClr val="accent6">
            <a:alpha val="50000"/>
          </a:schemeClr>
        </a:solidFill>
      </dgm:spPr>
      <dgm:t>
        <a:bodyPr/>
        <a:lstStyle/>
        <a:p>
          <a:r>
            <a:rPr lang="ru-RU" u="none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течение 5 рабочих дней </a:t>
          </a:r>
          <a:r>
            <a: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направление </a:t>
          </a:r>
          <a:r>
            <a:rPr lang="en-US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/>
          </a:r>
          <a:br>
            <a:rPr lang="en-US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ЦАФК с изложением причин, а также размещение на официальном сайте УФК</a:t>
          </a:r>
          <a:endParaRPr lang="ru-RU" dirty="0">
            <a:solidFill>
              <a:schemeClr val="bg1"/>
            </a:solidFill>
          </a:endParaRPr>
        </a:p>
      </dgm:t>
    </dgm:pt>
    <dgm:pt modelId="{C30C4384-EF35-4C0E-BB8E-F2B91928DFA3}" type="parTrans" cxnId="{65B3247B-72F3-4564-BCE5-AD2332C217EC}">
      <dgm:prSet/>
      <dgm:spPr/>
      <dgm:t>
        <a:bodyPr/>
        <a:lstStyle/>
        <a:p>
          <a:endParaRPr lang="ru-RU"/>
        </a:p>
      </dgm:t>
    </dgm:pt>
    <dgm:pt modelId="{C7D94623-87DB-4306-8B10-75B97096A077}" type="sibTrans" cxnId="{65B3247B-72F3-4564-BCE5-AD2332C217EC}">
      <dgm:prSet/>
      <dgm:spPr/>
      <dgm:t>
        <a:bodyPr/>
        <a:lstStyle/>
        <a:p>
          <a:endParaRPr lang="ru-RU"/>
        </a:p>
      </dgm:t>
    </dgm:pt>
    <dgm:pt modelId="{FCF6F875-A008-42A9-A114-BF0A6731DE15}" type="pres">
      <dgm:prSet presAssocID="{9A5FB42E-DFBF-4550-BCC2-764ED4BE3769}" presName="CompostProcess" presStyleCnt="0">
        <dgm:presLayoutVars>
          <dgm:dir/>
          <dgm:resizeHandles val="exact"/>
        </dgm:presLayoutVars>
      </dgm:prSet>
      <dgm:spPr/>
    </dgm:pt>
    <dgm:pt modelId="{4E2B8F38-6073-4DBE-BD3B-7DE80A37E71A}" type="pres">
      <dgm:prSet presAssocID="{9A5FB42E-DFBF-4550-BCC2-764ED4BE3769}" presName="arrow" presStyleLbl="bgShp" presStyleIdx="0" presStyleCnt="1" custScaleX="102536" custLinFactNeighborX="-823" custLinFactNeighborY="-16129"/>
      <dgm:spPr/>
    </dgm:pt>
    <dgm:pt modelId="{8C321FA5-D528-4DCA-9C91-E46875D94D98}" type="pres">
      <dgm:prSet presAssocID="{9A5FB42E-DFBF-4550-BCC2-764ED4BE3769}" presName="linearProcess" presStyleCnt="0"/>
      <dgm:spPr/>
    </dgm:pt>
    <dgm:pt modelId="{3674DE23-8724-4747-896B-989A2A486175}" type="pres">
      <dgm:prSet presAssocID="{E7E89935-2900-41D8-A1B5-8ED1528B95EE}" presName="textNode" presStyleLbl="node1" presStyleIdx="0" presStyleCnt="2" custLinFactX="-24623" custLinFactNeighborX="-100000" custLinFactNeighborY="12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7C372E-1CE8-4B1B-A50E-EBBA0623BB83}" type="pres">
      <dgm:prSet presAssocID="{47924938-4AB6-4DED-9079-7CA68522C640}" presName="sibTrans" presStyleCnt="0"/>
      <dgm:spPr/>
    </dgm:pt>
    <dgm:pt modelId="{28A6E8D9-D6D8-4AF9-A77D-3012731B02BE}" type="pres">
      <dgm:prSet presAssocID="{ED4D2DEE-7645-4BD8-9D99-0553BF59BEFD}" presName="textNode" presStyleLbl="node1" presStyleIdx="1" presStyleCnt="2" custLinFactX="22249" custLinFactNeighborX="100000" custLinFactNeighborY="12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BA25B07-C57C-4CA2-A262-9A77E89381C7}" type="presOf" srcId="{9A5FB42E-DFBF-4550-BCC2-764ED4BE3769}" destId="{FCF6F875-A008-42A9-A114-BF0A6731DE15}" srcOrd="0" destOrd="0" presId="urn:microsoft.com/office/officeart/2005/8/layout/hProcess9"/>
    <dgm:cxn modelId="{BCF0E716-7309-4D19-89D8-2BFEAEE3600C}" type="presOf" srcId="{E7E89935-2900-41D8-A1B5-8ED1528B95EE}" destId="{3674DE23-8724-4747-896B-989A2A486175}" srcOrd="0" destOrd="0" presId="urn:microsoft.com/office/officeart/2005/8/layout/hProcess9"/>
    <dgm:cxn modelId="{65B3247B-72F3-4564-BCE5-AD2332C217EC}" srcId="{9A5FB42E-DFBF-4550-BCC2-764ED4BE3769}" destId="{ED4D2DEE-7645-4BD8-9D99-0553BF59BEFD}" srcOrd="1" destOrd="0" parTransId="{C30C4384-EF35-4C0E-BB8E-F2B91928DFA3}" sibTransId="{C7D94623-87DB-4306-8B10-75B97096A077}"/>
    <dgm:cxn modelId="{02370951-FE9E-4EE2-BAE5-8EE90082EB02}" srcId="{9A5FB42E-DFBF-4550-BCC2-764ED4BE3769}" destId="{E7E89935-2900-41D8-A1B5-8ED1528B95EE}" srcOrd="0" destOrd="0" parTransId="{1A1287A7-45C9-4368-B090-A487DD69B26D}" sibTransId="{47924938-4AB6-4DED-9079-7CA68522C640}"/>
    <dgm:cxn modelId="{99643E69-56FD-4CF9-BE5C-3321087D8780}" type="presOf" srcId="{ED4D2DEE-7645-4BD8-9D99-0553BF59BEFD}" destId="{28A6E8D9-D6D8-4AF9-A77D-3012731B02BE}" srcOrd="0" destOrd="0" presId="urn:microsoft.com/office/officeart/2005/8/layout/hProcess9"/>
    <dgm:cxn modelId="{6619963F-6251-4246-9F77-520E7D37C763}" type="presParOf" srcId="{FCF6F875-A008-42A9-A114-BF0A6731DE15}" destId="{4E2B8F38-6073-4DBE-BD3B-7DE80A37E71A}" srcOrd="0" destOrd="0" presId="urn:microsoft.com/office/officeart/2005/8/layout/hProcess9"/>
    <dgm:cxn modelId="{EC9D4F83-BDED-4208-B257-5B37972BDE21}" type="presParOf" srcId="{FCF6F875-A008-42A9-A114-BF0A6731DE15}" destId="{8C321FA5-D528-4DCA-9C91-E46875D94D98}" srcOrd="1" destOrd="0" presId="urn:microsoft.com/office/officeart/2005/8/layout/hProcess9"/>
    <dgm:cxn modelId="{F7E8631D-B37F-48BE-83DA-4DB460D26115}" type="presParOf" srcId="{8C321FA5-D528-4DCA-9C91-E46875D94D98}" destId="{3674DE23-8724-4747-896B-989A2A486175}" srcOrd="0" destOrd="0" presId="urn:microsoft.com/office/officeart/2005/8/layout/hProcess9"/>
    <dgm:cxn modelId="{5D3B3CEA-CF65-40F6-8CE7-CB2C41B0BC6B}" type="presParOf" srcId="{8C321FA5-D528-4DCA-9C91-E46875D94D98}" destId="{317C372E-1CE8-4B1B-A50E-EBBA0623BB83}" srcOrd="1" destOrd="0" presId="urn:microsoft.com/office/officeart/2005/8/layout/hProcess9"/>
    <dgm:cxn modelId="{EAD4DD18-9C6D-4015-BAA2-63AE4659E102}" type="presParOf" srcId="{8C321FA5-D528-4DCA-9C91-E46875D94D98}" destId="{28A6E8D9-D6D8-4AF9-A77D-3012731B02BE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86ABE8-EF2E-4199-9CEF-2EF4D199F97D}" type="doc">
      <dgm:prSet loTypeId="urn:microsoft.com/office/officeart/2005/8/layout/hProcess9" loCatId="process" qsTypeId="urn:microsoft.com/office/officeart/2005/8/quickstyle/simple1" qsCatId="simple" csTypeId="urn:microsoft.com/office/officeart/2005/8/colors/accent6_5" csCatId="accent6" phldr="1"/>
      <dgm:spPr/>
    </dgm:pt>
    <dgm:pt modelId="{5582395F-125D-470E-98A8-FE761A59839F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Направление в ЦАФК мотивированного обращения с приложением проектов прилагаемых изменений</a:t>
          </a:r>
          <a:endParaRPr lang="ru-RU" dirty="0">
            <a:solidFill>
              <a:schemeClr val="bg1"/>
            </a:solidFill>
          </a:endParaRPr>
        </a:p>
      </dgm:t>
    </dgm:pt>
    <dgm:pt modelId="{E2C94D45-B77B-48ED-939F-DF38A7509306}" type="parTrans" cxnId="{85DA0EFE-53C6-419B-AE06-DD60980CC715}">
      <dgm:prSet/>
      <dgm:spPr/>
      <dgm:t>
        <a:bodyPr/>
        <a:lstStyle/>
        <a:p>
          <a:endParaRPr lang="ru-RU"/>
        </a:p>
      </dgm:t>
    </dgm:pt>
    <dgm:pt modelId="{F0F63AAA-02D7-4E6F-8E0C-895CC4B36834}" type="sibTrans" cxnId="{85DA0EFE-53C6-419B-AE06-DD60980CC715}">
      <dgm:prSet/>
      <dgm:spPr/>
      <dgm:t>
        <a:bodyPr/>
        <a:lstStyle/>
        <a:p>
          <a:endParaRPr lang="ru-RU"/>
        </a:p>
      </dgm:t>
    </dgm:pt>
    <dgm:pt modelId="{94B9302D-9AF4-4FC9-9992-3213A1AA0425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Изменения в План Федерального казначейства вносятся по мере необходимости не чаще 1 раза в квартал</a:t>
          </a:r>
          <a:endParaRPr lang="ru-RU" dirty="0">
            <a:solidFill>
              <a:schemeClr val="bg1"/>
            </a:solidFill>
          </a:endParaRPr>
        </a:p>
      </dgm:t>
    </dgm:pt>
    <dgm:pt modelId="{7BC04966-B649-4F86-A7C4-C8549985FA62}" type="parTrans" cxnId="{2F041D27-43B0-4F19-B425-2BE3167EB6A7}">
      <dgm:prSet/>
      <dgm:spPr/>
      <dgm:t>
        <a:bodyPr/>
        <a:lstStyle/>
        <a:p>
          <a:endParaRPr lang="ru-RU"/>
        </a:p>
      </dgm:t>
    </dgm:pt>
    <dgm:pt modelId="{C2501DC4-508C-4AFB-9A0C-2DAA3490A35B}" type="sibTrans" cxnId="{2F041D27-43B0-4F19-B425-2BE3167EB6A7}">
      <dgm:prSet/>
      <dgm:spPr/>
      <dgm:t>
        <a:bodyPr/>
        <a:lstStyle/>
        <a:p>
          <a:endParaRPr lang="ru-RU"/>
        </a:p>
      </dgm:t>
    </dgm:pt>
    <dgm:pt modelId="{91C27D30-81CB-456E-816E-76611C18E669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Изменения в План утверждаются руководителем УФК и в течении 5 рабочих дней направляются </a:t>
          </a:r>
          <a:br>
            <a: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ЦАФК и размещаются на официальном сайте ТОФК</a:t>
          </a:r>
          <a:endParaRPr lang="ru-RU" dirty="0">
            <a:solidFill>
              <a:schemeClr val="bg1"/>
            </a:solidFill>
          </a:endParaRPr>
        </a:p>
      </dgm:t>
    </dgm:pt>
    <dgm:pt modelId="{846925BB-DCB2-4CB9-9CFB-343B3244592E}" type="parTrans" cxnId="{64715F9B-53E5-4FE5-90A1-2B25C1A7C4AF}">
      <dgm:prSet/>
      <dgm:spPr/>
      <dgm:t>
        <a:bodyPr/>
        <a:lstStyle/>
        <a:p>
          <a:endParaRPr lang="ru-RU"/>
        </a:p>
      </dgm:t>
    </dgm:pt>
    <dgm:pt modelId="{382FC6EF-E38A-4320-8BF3-FBF7CBFE5416}" type="sibTrans" cxnId="{64715F9B-53E5-4FE5-90A1-2B25C1A7C4AF}">
      <dgm:prSet/>
      <dgm:spPr/>
      <dgm:t>
        <a:bodyPr/>
        <a:lstStyle/>
        <a:p>
          <a:endParaRPr lang="ru-RU"/>
        </a:p>
      </dgm:t>
    </dgm:pt>
    <dgm:pt modelId="{AF32BEA7-6048-4CAD-BB0E-4E769A4F46EC}">
      <dgm:prSet/>
      <dgm:spPr/>
      <dgm:t>
        <a:bodyPr/>
        <a:lstStyle/>
        <a:p>
          <a:r>
            <a: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УСВГФК в течении 5 рабочих дней со дня утверждения изменений в План обеспечивает направление </a:t>
          </a:r>
          <a:br>
            <a: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 размещение </a:t>
          </a:r>
          <a:br>
            <a: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их на официальном сайте Федерального казначейства  </a:t>
          </a:r>
          <a:endParaRPr lang="ru-RU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6F6A77-8645-48D7-B2EE-1816B3BCC98E}" type="parTrans" cxnId="{222BCE07-28DD-4FC0-A137-3907D6D57C3B}">
      <dgm:prSet/>
      <dgm:spPr/>
      <dgm:t>
        <a:bodyPr/>
        <a:lstStyle/>
        <a:p>
          <a:endParaRPr lang="ru-RU"/>
        </a:p>
      </dgm:t>
    </dgm:pt>
    <dgm:pt modelId="{93B22B3F-DF6A-4E35-BBEC-C24B27CBE3D1}" type="sibTrans" cxnId="{222BCE07-28DD-4FC0-A137-3907D6D57C3B}">
      <dgm:prSet/>
      <dgm:spPr/>
      <dgm:t>
        <a:bodyPr/>
        <a:lstStyle/>
        <a:p>
          <a:endParaRPr lang="ru-RU"/>
        </a:p>
      </dgm:t>
    </dgm:pt>
    <dgm:pt modelId="{99796B84-F40A-475B-85D9-D08CC7BE2793}" type="pres">
      <dgm:prSet presAssocID="{5386ABE8-EF2E-4199-9CEF-2EF4D199F97D}" presName="CompostProcess" presStyleCnt="0">
        <dgm:presLayoutVars>
          <dgm:dir/>
          <dgm:resizeHandles val="exact"/>
        </dgm:presLayoutVars>
      </dgm:prSet>
      <dgm:spPr/>
    </dgm:pt>
    <dgm:pt modelId="{B96F4AF0-ECA3-48E8-9331-857DA7CAA557}" type="pres">
      <dgm:prSet presAssocID="{5386ABE8-EF2E-4199-9CEF-2EF4D199F97D}" presName="arrow" presStyleLbl="bgShp" presStyleIdx="0" presStyleCnt="1" custLinFactNeighborX="2751" custLinFactNeighborY="34053"/>
      <dgm:spPr/>
    </dgm:pt>
    <dgm:pt modelId="{4AFA172B-58ED-48E4-9C07-072C636B71D7}" type="pres">
      <dgm:prSet presAssocID="{5386ABE8-EF2E-4199-9CEF-2EF4D199F97D}" presName="linearProcess" presStyleCnt="0"/>
      <dgm:spPr/>
    </dgm:pt>
    <dgm:pt modelId="{A5466FDD-DE3F-4F35-8A47-3A1D64A765E9}" type="pres">
      <dgm:prSet presAssocID="{5582395F-125D-470E-98A8-FE761A59839F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10FD83-2758-41FC-9DE1-B527890B4985}" type="pres">
      <dgm:prSet presAssocID="{F0F63AAA-02D7-4E6F-8E0C-895CC4B36834}" presName="sibTrans" presStyleCnt="0"/>
      <dgm:spPr/>
    </dgm:pt>
    <dgm:pt modelId="{411C0A43-1B7F-4A83-9A88-0753C479BEE8}" type="pres">
      <dgm:prSet presAssocID="{94B9302D-9AF4-4FC9-9992-3213A1AA0425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D9071A-A511-436D-AEAA-46EC85264408}" type="pres">
      <dgm:prSet presAssocID="{C2501DC4-508C-4AFB-9A0C-2DAA3490A35B}" presName="sibTrans" presStyleCnt="0"/>
      <dgm:spPr/>
    </dgm:pt>
    <dgm:pt modelId="{A3CF9FE5-7D96-4ACC-AD07-1492A52EC068}" type="pres">
      <dgm:prSet presAssocID="{AF32BEA7-6048-4CAD-BB0E-4E769A4F46EC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66A92E-F374-4651-BA81-1D5F4104DEE7}" type="pres">
      <dgm:prSet presAssocID="{93B22B3F-DF6A-4E35-BBEC-C24B27CBE3D1}" presName="sibTrans" presStyleCnt="0"/>
      <dgm:spPr/>
    </dgm:pt>
    <dgm:pt modelId="{AE90D9DE-2260-4AEF-B325-3CB0AAE73E57}" type="pres">
      <dgm:prSet presAssocID="{91C27D30-81CB-456E-816E-76611C18E669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4715F9B-53E5-4FE5-90A1-2B25C1A7C4AF}" srcId="{5386ABE8-EF2E-4199-9CEF-2EF4D199F97D}" destId="{91C27D30-81CB-456E-816E-76611C18E669}" srcOrd="3" destOrd="0" parTransId="{846925BB-DCB2-4CB9-9CFB-343B3244592E}" sibTransId="{382FC6EF-E38A-4320-8BF3-FBF7CBFE5416}"/>
    <dgm:cxn modelId="{D181C07F-2FFE-4054-8CEF-65614E9EE38B}" type="presOf" srcId="{91C27D30-81CB-456E-816E-76611C18E669}" destId="{AE90D9DE-2260-4AEF-B325-3CB0AAE73E57}" srcOrd="0" destOrd="0" presId="urn:microsoft.com/office/officeart/2005/8/layout/hProcess9"/>
    <dgm:cxn modelId="{2F041D27-43B0-4F19-B425-2BE3167EB6A7}" srcId="{5386ABE8-EF2E-4199-9CEF-2EF4D199F97D}" destId="{94B9302D-9AF4-4FC9-9992-3213A1AA0425}" srcOrd="1" destOrd="0" parTransId="{7BC04966-B649-4F86-A7C4-C8549985FA62}" sibTransId="{C2501DC4-508C-4AFB-9A0C-2DAA3490A35B}"/>
    <dgm:cxn modelId="{222BCE07-28DD-4FC0-A137-3907D6D57C3B}" srcId="{5386ABE8-EF2E-4199-9CEF-2EF4D199F97D}" destId="{AF32BEA7-6048-4CAD-BB0E-4E769A4F46EC}" srcOrd="2" destOrd="0" parTransId="{A36F6A77-8645-48D7-B2EE-1816B3BCC98E}" sibTransId="{93B22B3F-DF6A-4E35-BBEC-C24B27CBE3D1}"/>
    <dgm:cxn modelId="{34BBB357-DA26-4FB1-AC42-C1F7CD7D364C}" type="presOf" srcId="{5582395F-125D-470E-98A8-FE761A59839F}" destId="{A5466FDD-DE3F-4F35-8A47-3A1D64A765E9}" srcOrd="0" destOrd="0" presId="urn:microsoft.com/office/officeart/2005/8/layout/hProcess9"/>
    <dgm:cxn modelId="{0853D7B8-BD62-41B4-A961-EC9BA37F687A}" type="presOf" srcId="{AF32BEA7-6048-4CAD-BB0E-4E769A4F46EC}" destId="{A3CF9FE5-7D96-4ACC-AD07-1492A52EC068}" srcOrd="0" destOrd="0" presId="urn:microsoft.com/office/officeart/2005/8/layout/hProcess9"/>
    <dgm:cxn modelId="{C165EF0A-F00B-4A05-B689-E8C2A09476F4}" type="presOf" srcId="{94B9302D-9AF4-4FC9-9992-3213A1AA0425}" destId="{411C0A43-1B7F-4A83-9A88-0753C479BEE8}" srcOrd="0" destOrd="0" presId="urn:microsoft.com/office/officeart/2005/8/layout/hProcess9"/>
    <dgm:cxn modelId="{85DA0EFE-53C6-419B-AE06-DD60980CC715}" srcId="{5386ABE8-EF2E-4199-9CEF-2EF4D199F97D}" destId="{5582395F-125D-470E-98A8-FE761A59839F}" srcOrd="0" destOrd="0" parTransId="{E2C94D45-B77B-48ED-939F-DF38A7509306}" sibTransId="{F0F63AAA-02D7-4E6F-8E0C-895CC4B36834}"/>
    <dgm:cxn modelId="{7DA60CE3-6591-4846-ADFC-5A17A6209F8D}" type="presOf" srcId="{5386ABE8-EF2E-4199-9CEF-2EF4D199F97D}" destId="{99796B84-F40A-475B-85D9-D08CC7BE2793}" srcOrd="0" destOrd="0" presId="urn:microsoft.com/office/officeart/2005/8/layout/hProcess9"/>
    <dgm:cxn modelId="{6CA5DB91-35D0-49F3-86B0-BC8ADBA04536}" type="presParOf" srcId="{99796B84-F40A-475B-85D9-D08CC7BE2793}" destId="{B96F4AF0-ECA3-48E8-9331-857DA7CAA557}" srcOrd="0" destOrd="0" presId="urn:microsoft.com/office/officeart/2005/8/layout/hProcess9"/>
    <dgm:cxn modelId="{41A78A57-F6FF-4B09-B59A-12DD0F3A7A28}" type="presParOf" srcId="{99796B84-F40A-475B-85D9-D08CC7BE2793}" destId="{4AFA172B-58ED-48E4-9C07-072C636B71D7}" srcOrd="1" destOrd="0" presId="urn:microsoft.com/office/officeart/2005/8/layout/hProcess9"/>
    <dgm:cxn modelId="{541EFBC8-0A55-4C76-9B13-1CFFCE257409}" type="presParOf" srcId="{4AFA172B-58ED-48E4-9C07-072C636B71D7}" destId="{A5466FDD-DE3F-4F35-8A47-3A1D64A765E9}" srcOrd="0" destOrd="0" presId="urn:microsoft.com/office/officeart/2005/8/layout/hProcess9"/>
    <dgm:cxn modelId="{1EB7B014-C831-437B-BCF5-CD0A03D6858A}" type="presParOf" srcId="{4AFA172B-58ED-48E4-9C07-072C636B71D7}" destId="{DE10FD83-2758-41FC-9DE1-B527890B4985}" srcOrd="1" destOrd="0" presId="urn:microsoft.com/office/officeart/2005/8/layout/hProcess9"/>
    <dgm:cxn modelId="{870AA956-8169-4C46-A31E-BCE9F3B0B15D}" type="presParOf" srcId="{4AFA172B-58ED-48E4-9C07-072C636B71D7}" destId="{411C0A43-1B7F-4A83-9A88-0753C479BEE8}" srcOrd="2" destOrd="0" presId="urn:microsoft.com/office/officeart/2005/8/layout/hProcess9"/>
    <dgm:cxn modelId="{4BF844FB-FD6B-4478-AF3A-7A3E91C7A673}" type="presParOf" srcId="{4AFA172B-58ED-48E4-9C07-072C636B71D7}" destId="{D4D9071A-A511-436D-AEAA-46EC85264408}" srcOrd="3" destOrd="0" presId="urn:microsoft.com/office/officeart/2005/8/layout/hProcess9"/>
    <dgm:cxn modelId="{046AB98A-8D4F-4EB9-B709-A667511DE748}" type="presParOf" srcId="{4AFA172B-58ED-48E4-9C07-072C636B71D7}" destId="{A3CF9FE5-7D96-4ACC-AD07-1492A52EC068}" srcOrd="4" destOrd="0" presId="urn:microsoft.com/office/officeart/2005/8/layout/hProcess9"/>
    <dgm:cxn modelId="{6B66BC99-4803-45E0-8D48-30A90AFDDF88}" type="presParOf" srcId="{4AFA172B-58ED-48E4-9C07-072C636B71D7}" destId="{6D66A92E-F374-4651-BA81-1D5F4104DEE7}" srcOrd="5" destOrd="0" presId="urn:microsoft.com/office/officeart/2005/8/layout/hProcess9"/>
    <dgm:cxn modelId="{8285445E-A67C-4C83-BA6E-2772B7D0F54E}" type="presParOf" srcId="{4AFA172B-58ED-48E4-9C07-072C636B71D7}" destId="{AE90D9DE-2260-4AEF-B325-3CB0AAE73E57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2B8F38-6073-4DBE-BD3B-7DE80A37E71A}">
      <dsp:nvSpPr>
        <dsp:cNvPr id="0" name=""/>
        <dsp:cNvSpPr/>
      </dsp:nvSpPr>
      <dsp:spPr>
        <a:xfrm>
          <a:off x="449163" y="0"/>
          <a:ext cx="6840731" cy="2067350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74DE23-8724-4747-896B-989A2A486175}">
      <dsp:nvSpPr>
        <dsp:cNvPr id="0" name=""/>
        <dsp:cNvSpPr/>
      </dsp:nvSpPr>
      <dsp:spPr>
        <a:xfrm>
          <a:off x="0" y="630740"/>
          <a:ext cx="3556520" cy="826940"/>
        </a:xfrm>
        <a:prstGeom prst="roundRect">
          <a:avLst/>
        </a:prstGeom>
        <a:solidFill>
          <a:schemeClr val="accent5">
            <a:lumMod val="75000"/>
            <a:alpha val="9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 руководителем</a:t>
          </a:r>
          <a:endParaRPr lang="ru-RU" sz="1600" kern="1200" dirty="0">
            <a:solidFill>
              <a:schemeClr val="bg1"/>
            </a:solidFill>
          </a:endParaRPr>
        </a:p>
      </dsp:txBody>
      <dsp:txXfrm>
        <a:off x="40368" y="671108"/>
        <a:ext cx="3475784" cy="746204"/>
      </dsp:txXfrm>
    </dsp:sp>
    <dsp:sp modelId="{28A6E8D9-D6D8-4AF9-A77D-3012731B02BE}">
      <dsp:nvSpPr>
        <dsp:cNvPr id="0" name=""/>
        <dsp:cNvSpPr/>
      </dsp:nvSpPr>
      <dsp:spPr>
        <a:xfrm>
          <a:off x="4292351" y="630740"/>
          <a:ext cx="3556520" cy="826940"/>
        </a:xfrm>
        <a:prstGeom prst="roundRect">
          <a:avLst/>
        </a:prstGeom>
        <a:solidFill>
          <a:schemeClr val="accent6"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u="none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течение 5 рабочих дней </a:t>
          </a:r>
          <a:r>
            <a:rPr lang="ru-RU" sz="15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направление </a:t>
          </a:r>
          <a:r>
            <a:rPr lang="en-US" sz="15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/>
          </a:r>
          <a:br>
            <a:rPr lang="en-US" sz="15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15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ЦАФК с изложением причин, а также размещение на официальном сайте УФК</a:t>
          </a:r>
          <a:endParaRPr lang="ru-RU" sz="1500" kern="1200" dirty="0">
            <a:solidFill>
              <a:schemeClr val="bg1"/>
            </a:solidFill>
          </a:endParaRPr>
        </a:p>
      </dsp:txBody>
      <dsp:txXfrm>
        <a:off x="4332719" y="671108"/>
        <a:ext cx="3475784" cy="7462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6F4AF0-ECA3-48E8-9331-857DA7CAA557}">
      <dsp:nvSpPr>
        <dsp:cNvPr id="0" name=""/>
        <dsp:cNvSpPr/>
      </dsp:nvSpPr>
      <dsp:spPr>
        <a:xfrm>
          <a:off x="779283" y="0"/>
          <a:ext cx="6732748" cy="2695847"/>
        </a:xfrm>
        <a:prstGeom prst="rightArrow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466FDD-DE3F-4F35-8A47-3A1D64A765E9}">
      <dsp:nvSpPr>
        <dsp:cNvPr id="0" name=""/>
        <dsp:cNvSpPr/>
      </dsp:nvSpPr>
      <dsp:spPr>
        <a:xfrm>
          <a:off x="3964" y="808754"/>
          <a:ext cx="1906735" cy="1078339"/>
        </a:xfrm>
        <a:prstGeom prst="roundRect">
          <a:avLst/>
        </a:prstGeom>
        <a:solidFill>
          <a:schemeClr val="accent6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Направление в ЦАФК мотивированного обращения с приложением проектов прилагаемых изменений</a:t>
          </a:r>
          <a:endParaRPr lang="ru-RU" sz="900" kern="1200" dirty="0">
            <a:solidFill>
              <a:schemeClr val="bg1"/>
            </a:solidFill>
          </a:endParaRPr>
        </a:p>
      </dsp:txBody>
      <dsp:txXfrm>
        <a:off x="56604" y="861394"/>
        <a:ext cx="1801455" cy="973059"/>
      </dsp:txXfrm>
    </dsp:sp>
    <dsp:sp modelId="{411C0A43-1B7F-4A83-9A88-0753C479BEE8}">
      <dsp:nvSpPr>
        <dsp:cNvPr id="0" name=""/>
        <dsp:cNvSpPr/>
      </dsp:nvSpPr>
      <dsp:spPr>
        <a:xfrm>
          <a:off x="2006036" y="808754"/>
          <a:ext cx="1906735" cy="1078339"/>
        </a:xfrm>
        <a:prstGeom prst="roundRect">
          <a:avLst/>
        </a:prstGeom>
        <a:solidFill>
          <a:schemeClr val="accent6">
            <a:alpha val="90000"/>
            <a:hueOff val="0"/>
            <a:satOff val="0"/>
            <a:lumOff val="0"/>
            <a:alphaOff val="-13333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Изменения в План Федерального казначейства вносятся по мере необходимости не чаще 1 раза в квартал</a:t>
          </a:r>
          <a:endParaRPr lang="ru-RU" sz="900" kern="1200" dirty="0">
            <a:solidFill>
              <a:schemeClr val="bg1"/>
            </a:solidFill>
          </a:endParaRPr>
        </a:p>
      </dsp:txBody>
      <dsp:txXfrm>
        <a:off x="2058676" y="861394"/>
        <a:ext cx="1801455" cy="973059"/>
      </dsp:txXfrm>
    </dsp:sp>
    <dsp:sp modelId="{A3CF9FE5-7D96-4ACC-AD07-1492A52EC068}">
      <dsp:nvSpPr>
        <dsp:cNvPr id="0" name=""/>
        <dsp:cNvSpPr/>
      </dsp:nvSpPr>
      <dsp:spPr>
        <a:xfrm>
          <a:off x="4008108" y="808754"/>
          <a:ext cx="1906735" cy="1078339"/>
        </a:xfrm>
        <a:prstGeom prst="roundRect">
          <a:avLst/>
        </a:prstGeom>
        <a:solidFill>
          <a:schemeClr val="accent6">
            <a:alpha val="90000"/>
            <a:hueOff val="0"/>
            <a:satOff val="0"/>
            <a:lumOff val="0"/>
            <a:alphaOff val="-26667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УСВГФК в течении 5 рабочих дней со дня утверждения изменений в План обеспечивает направление </a:t>
          </a:r>
          <a:br>
            <a:rPr lang="ru-RU" sz="9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9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 размещение </a:t>
          </a:r>
          <a:br>
            <a:rPr lang="ru-RU" sz="9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9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их на официальном сайте Федерального казначейства  </a:t>
          </a:r>
          <a:endParaRPr lang="ru-RU" sz="900" kern="12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060748" y="861394"/>
        <a:ext cx="1801455" cy="973059"/>
      </dsp:txXfrm>
    </dsp:sp>
    <dsp:sp modelId="{AE90D9DE-2260-4AEF-B325-3CB0AAE73E57}">
      <dsp:nvSpPr>
        <dsp:cNvPr id="0" name=""/>
        <dsp:cNvSpPr/>
      </dsp:nvSpPr>
      <dsp:spPr>
        <a:xfrm>
          <a:off x="6010180" y="808754"/>
          <a:ext cx="1906735" cy="1078339"/>
        </a:xfrm>
        <a:prstGeom prst="roundRect">
          <a:avLst/>
        </a:prstGeom>
        <a:solidFill>
          <a:schemeClr val="accent6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Изменения в План утверждаются руководителем УФК и в течении 5 рабочих дней направляются </a:t>
          </a:r>
          <a:br>
            <a:rPr lang="ru-RU" sz="9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9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ЦАФК и размещаются на официальном сайте ТОФК</a:t>
          </a:r>
          <a:endParaRPr lang="ru-RU" sz="900" kern="1200" dirty="0">
            <a:solidFill>
              <a:schemeClr val="bg1"/>
            </a:solidFill>
          </a:endParaRPr>
        </a:p>
      </dsp:txBody>
      <dsp:txXfrm>
        <a:off x="6062820" y="861394"/>
        <a:ext cx="1801455" cy="9730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5" y="2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CDC8613F-4877-4D0F-A0C4-F2C8A2EDA6EE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428585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5" y="9428585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599A33A7-3A04-4B30-9EBD-A66BBDAC954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40937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2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C126667F-BFEA-419B-95CC-C50664D4EFC7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63613" y="744538"/>
            <a:ext cx="487045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5" rIns="91429" bIns="4571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8"/>
          </a:xfrm>
          <a:prstGeom prst="rect">
            <a:avLst/>
          </a:prstGeom>
        </p:spPr>
        <p:txBody>
          <a:bodyPr vert="horz" lIns="91429" tIns="45715" rIns="91429" bIns="45715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5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28585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C88B010B-57A1-43EA-AAF2-273EBC1818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043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63613" y="744538"/>
            <a:ext cx="487045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B010B-57A1-43EA-AAF2-273EBC1818B4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63348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 txBox="1">
            <a:spLocks noGrp="1" noChangeArrowheads="1"/>
          </p:cNvSpPr>
          <p:nvPr/>
        </p:nvSpPr>
        <p:spPr bwMode="auto">
          <a:xfrm>
            <a:off x="3848100" y="9426576"/>
            <a:ext cx="294798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27" tIns="45015" rIns="90027" bIns="45015" anchor="b"/>
          <a:lstStyle/>
          <a:p>
            <a:pPr algn="r" defTabSz="895290"/>
            <a:fld id="{595D73CF-FA00-4920-8287-5DC31F9B2F0D}" type="slidenum">
              <a:rPr lang="ru-RU" sz="1200">
                <a:latin typeface="Calibri" pitchFamily="34" charset="0"/>
                <a:cs typeface="Times New Roman" pitchFamily="18" charset="0"/>
              </a:rPr>
              <a:pPr algn="r" defTabSz="895290"/>
              <a:t>4</a:t>
            </a:fld>
            <a:endParaRPr lang="ru-RU" sz="1200" dirty="0"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66788" y="746125"/>
            <a:ext cx="4876800" cy="3724275"/>
          </a:xfrm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4716463"/>
            <a:ext cx="4987925" cy="4464050"/>
          </a:xfrm>
          <a:noFill/>
          <a:ln/>
        </p:spPr>
        <p:txBody>
          <a:bodyPr lIns="90027" tIns="45015" rIns="90027" bIns="45015"/>
          <a:lstStyle/>
          <a:p>
            <a:pPr marL="234934" indent="-234934" eaLnBrk="1" hangingPunct="1">
              <a:lnSpc>
                <a:spcPct val="90000"/>
              </a:lnSpc>
            </a:pPr>
            <a:r>
              <a:rPr lang="ru-RU" dirty="0" smtClean="0"/>
              <a:t>Титул</a:t>
            </a:r>
          </a:p>
          <a:p>
            <a:pPr marL="234934" indent="-234934" eaLnBrk="1" hangingPunct="1">
              <a:lnSpc>
                <a:spcPct val="90000"/>
              </a:lnSpc>
            </a:pPr>
            <a:endParaRPr lang="ru-RU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B010B-57A1-43EA-AAF2-273EBC1818B4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171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69890"/>
            <a:ext cx="7772400" cy="1497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958166"/>
            <a:ext cx="6400800" cy="17850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88522"/>
            <a:ext cx="7772400" cy="138729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60554"/>
            <a:ext cx="7772400" cy="152796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29846"/>
            <a:ext cx="4038600" cy="46097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29846"/>
            <a:ext cx="4038600" cy="46097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63541"/>
            <a:ext cx="4040188" cy="65160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215150"/>
            <a:ext cx="4040188" cy="40244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63541"/>
            <a:ext cx="4041775" cy="65160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2215150"/>
            <a:ext cx="4041775" cy="40244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78119"/>
            <a:ext cx="3008313" cy="11835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8109"/>
            <a:ext cx="5111750" cy="59615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461688"/>
            <a:ext cx="3008313" cy="47779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89500"/>
            <a:ext cx="5486400" cy="57723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24123"/>
            <a:ext cx="5486400" cy="4191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466733"/>
            <a:ext cx="5486400" cy="81976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9736"/>
            <a:ext cx="2057400" cy="59598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9736"/>
            <a:ext cx="6019800" cy="59598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8792"/>
            <a:ext cx="5760640" cy="513390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DB60B-B924-487F-8036-445BE578896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6020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BFB11-167F-4346-8351-6ADC27529D6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7240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88522"/>
            <a:ext cx="7772400" cy="138729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60554"/>
            <a:ext cx="7772400" cy="152796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3A820-498B-464F-AC3A-B8390F35049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8591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29846"/>
            <a:ext cx="4038600" cy="46097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29846"/>
            <a:ext cx="4038600" cy="46097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0F7C2-D44B-46FA-8C0E-F6F1B356A92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9100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63541"/>
            <a:ext cx="4040188" cy="65160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215150"/>
            <a:ext cx="4040188" cy="40244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563541"/>
            <a:ext cx="4041775" cy="65160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2215150"/>
            <a:ext cx="4041775" cy="40244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3C3A18-F480-480E-AE05-CB5EDA347AF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9580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04EAF6-73BA-4BDC-9AC6-4E6A914FED9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755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F9D29E-39BF-4A93-B752-AB2B9A3D152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3404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78119"/>
            <a:ext cx="3008313" cy="11835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8109"/>
            <a:ext cx="5111750" cy="59615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461688"/>
            <a:ext cx="3008313" cy="47779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CB181-C9CD-4843-905E-B59DEBF42D9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1334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89500"/>
            <a:ext cx="5486400" cy="57723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24123"/>
            <a:ext cx="5486400" cy="41910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466733"/>
            <a:ext cx="5486400" cy="81976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EC6F3C-1D38-4CE0-965C-4B72DEDC9C9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3158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39A8C-B247-4567-9EC9-D3F73FB7472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41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9736"/>
            <a:ext cx="2057400" cy="59598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9736"/>
            <a:ext cx="6019800" cy="59598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CB0778-4C46-4552-8C7F-2D01A696D3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3388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118047"/>
            <a:ext cx="8229600" cy="61215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CA490-0292-4AF8-8B6A-99584F9268B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377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9736"/>
            <a:ext cx="8229600" cy="1164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29846"/>
            <a:ext cx="8229600" cy="46097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4073"/>
            <a:ext cx="2133600" cy="371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054DA-516E-4EF3-B3F1-473152968EE9}" type="datetimeFigureOut">
              <a:rPr lang="ru-RU" smtClean="0"/>
              <a:pPr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474073"/>
            <a:ext cx="2895600" cy="371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474073"/>
            <a:ext cx="2133600" cy="371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6" descr="Shablon.jp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8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8034"/>
            <a:ext cx="5759450" cy="514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2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29846"/>
            <a:ext cx="8229600" cy="4609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4073"/>
            <a:ext cx="2133600" cy="371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474073"/>
            <a:ext cx="2895600" cy="37188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474073"/>
            <a:ext cx="2133600" cy="371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0317D4A-BD15-49E1-8C79-067D9A6C726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956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7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628404"/>
            <a:ext cx="87129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ea typeface="Calibri"/>
              </a:rPr>
              <a:t>«Анализ исполнения бюджетных полномочий: 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ea typeface="Calibri"/>
              </a:rPr>
              <a:t/>
            </a:r>
            <a:b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ea typeface="Calibri"/>
              </a:rPr>
            </a:b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ea typeface="Calibri"/>
              </a:rPr>
              <a:t>результаты 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ea typeface="Calibri"/>
              </a:rPr>
              <a:t>2016 года и перспективы»</a:t>
            </a:r>
            <a:endParaRPr lang="ru-RU" sz="2000" b="1" dirty="0">
              <a:solidFill>
                <a:schemeClr val="accent6">
                  <a:lumMod val="75000"/>
                </a:schemeClr>
              </a:solidFill>
              <a:latin typeface="Segoe UI Light" panose="020B050204020402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39544" y="3708524"/>
            <a:ext cx="39249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  <a:t>Заместитель начальника </a:t>
            </a:r>
            <a:br>
              <a:rPr lang="ru-RU" sz="20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</a:b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  <a:t>Управления совершенствования внутреннего государственного финансового контроля</a:t>
            </a:r>
          </a:p>
          <a:p>
            <a:endParaRPr lang="ru-RU" sz="2000" dirty="0">
              <a:solidFill>
                <a:schemeClr val="accent6">
                  <a:lumMod val="75000"/>
                </a:schemeClr>
              </a:solidFill>
              <a:latin typeface="Segoe UI Light" panose="020B0502040204020203" pitchFamily="34" charset="0"/>
            </a:endParaRPr>
          </a:p>
          <a:p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  <a:t>А.А. Горбатов</a:t>
            </a:r>
            <a:endParaRPr lang="ru-RU" sz="2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12441" y="6028955"/>
            <a:ext cx="14271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</a:rPr>
              <a:t>г. Барнаул, 2017</a:t>
            </a:r>
            <a:endParaRPr lang="ru-RU" sz="1400" b="1" dirty="0">
              <a:solidFill>
                <a:schemeClr val="accent6">
                  <a:lumMod val="75000"/>
                </a:schemeClr>
              </a:solidFill>
              <a:latin typeface="Segoe UI Light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1540" y="1188244"/>
            <a:ext cx="8352928" cy="1200329"/>
          </a:xfrm>
          <a:prstGeom prst="rect">
            <a:avLst/>
          </a:prstGeom>
          <a:noFill/>
          <a:ln w="15875" cap="rnd" cmpd="tri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  <a:t>Межрегиональное совещание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  <a:t>территориальных органов 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  <a:t/>
            </a:r>
            <a:br>
              <a:rPr lang="ru-RU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</a:b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  <a:t>Федерального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  <a:t>казначейства «Развитие механизмов внутреннего контроля, аудита, оценки эффективности деятельности и внутреннего государственного финансового контроля в органах Федерального казначейства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  <a:t>»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3078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1"/>
          <p:cNvSpPr txBox="1">
            <a:spLocks noChangeArrowheads="1"/>
          </p:cNvSpPr>
          <p:nvPr/>
        </p:nvSpPr>
        <p:spPr>
          <a:xfrm>
            <a:off x="395536" y="1260252"/>
            <a:ext cx="8424936" cy="4968552"/>
          </a:xfrm>
          <a:prstGeom prst="rect">
            <a:avLst/>
          </a:prstGeom>
        </p:spPr>
        <p:txBody>
          <a:bodyPr anchor="t">
            <a:normAutofit fontScale="700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endParaRPr lang="ru-RU" sz="2900" b="1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9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Целью Анализа является: </a:t>
            </a: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9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и направление </a:t>
            </a:r>
            <a:r>
              <a:rPr lang="ru-RU" sz="29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9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финансов Российской Федерации предложений </a:t>
            </a:r>
            <a:r>
              <a:rPr lang="ru-RU" sz="29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9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совершенствовании методического обеспечения деятельности органов контроля по осуществлению государственного (муниципального) финансового контроля.</a:t>
            </a: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endParaRPr lang="ru-RU" sz="2900" u="sng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30000"/>
              </a:lnSpc>
              <a:spcBef>
                <a:spcPts val="0"/>
              </a:spcBef>
              <a:buNone/>
            </a:pPr>
            <a:r>
              <a:rPr lang="ru-RU" sz="29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Задачами Анализа </a:t>
            </a:r>
            <a:r>
              <a:rPr lang="ru-RU" sz="29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</a:t>
            </a:r>
            <a:r>
              <a:rPr lang="ru-RU" sz="29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ct val="130000"/>
              </a:lnSpc>
              <a:spcBef>
                <a:spcPts val="0"/>
              </a:spcBef>
            </a:pPr>
            <a:r>
              <a:rPr lang="ru-RU" sz="26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</a:t>
            </a:r>
            <a:r>
              <a:rPr lang="ru-RU" sz="26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исполнения бюджетных полномочий органов государственного (муниципального) финансового </a:t>
            </a:r>
            <a:r>
              <a:rPr lang="ru-RU" sz="26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контроля;</a:t>
            </a:r>
          </a:p>
          <a:p>
            <a:pPr algn="just">
              <a:lnSpc>
                <a:spcPct val="130000"/>
              </a:lnSpc>
              <a:spcBef>
                <a:spcPts val="0"/>
              </a:spcBef>
            </a:pPr>
            <a:r>
              <a:rPr lang="ru-RU" sz="26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заключений об исполнении бюджетных полномочий </a:t>
            </a:r>
            <a:r>
              <a:rPr lang="ru-RU" sz="26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органов </a:t>
            </a:r>
            <a:r>
              <a:rPr lang="ru-RU" sz="26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(муниципального) финансового</a:t>
            </a:r>
            <a:r>
              <a:rPr lang="ru-RU" sz="26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контроля, </a:t>
            </a:r>
            <a:r>
              <a:rPr lang="ru-RU" sz="26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предложений о совершенствовании методического обеспечения соответствующей деятельности </a:t>
            </a:r>
            <a:r>
              <a:rPr lang="ru-RU" sz="26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органов </a:t>
            </a:r>
            <a:r>
              <a:rPr lang="ru-RU" sz="26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(муниципального) финансового</a:t>
            </a:r>
            <a:r>
              <a:rPr lang="ru-RU" sz="26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контроля</a:t>
            </a:r>
            <a:r>
              <a:rPr lang="ru-RU" sz="26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115616" y="180132"/>
            <a:ext cx="7107807" cy="377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2" tIns="34286" rIns="68572" bIns="34286">
            <a:spAutoFit/>
          </a:bodyPr>
          <a:lstStyle>
            <a:defPPr>
              <a:defRPr lang="ru-RU"/>
            </a:defPPr>
            <a:lvl1pPr algn="ctr" eaLnBrk="0" hangingPunct="0">
              <a:spcBef>
                <a:spcPts val="0"/>
              </a:spcBef>
              <a:buFont typeface="Arial" charset="0"/>
              <a:buNone/>
              <a:defRPr sz="160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9pPr>
          </a:lstStyle>
          <a:p>
            <a:r>
              <a:rPr lang="ru-RU" sz="2000" dirty="0" smtClean="0"/>
              <a:t>Цели и задачи Анализа исполнения бюджетных полномочий</a:t>
            </a:r>
            <a:endParaRPr lang="ru-RU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8820472" y="6650672"/>
            <a:ext cx="288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664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3923929" y="1404268"/>
            <a:ext cx="2569663" cy="21340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731386" y="4008462"/>
            <a:ext cx="3205062" cy="222034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endParaRPr lang="ru-RU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0551" y="1404268"/>
            <a:ext cx="2529281" cy="20882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90128" y="1427735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ОГ(М)ФК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90128" y="1881340"/>
            <a:ext cx="1809664" cy="1323128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бюджетных полномочий в соответствии </a:t>
            </a:r>
            <a:br>
              <a:rPr lang="ru-RU" sz="1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 ст.157, ст. 269.2 БК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</a:t>
            </a:r>
          </a:p>
        </p:txBody>
      </p:sp>
      <p:sp>
        <p:nvSpPr>
          <p:cNvPr id="14" name="Стрелка влево 13"/>
          <p:cNvSpPr/>
          <p:nvPr/>
        </p:nvSpPr>
        <p:spPr>
          <a:xfrm>
            <a:off x="3068292" y="2303985"/>
            <a:ext cx="855637" cy="477837"/>
          </a:xfrm>
          <a:prstGeom prst="leftArrow">
            <a:avLst/>
          </a:prstGeom>
          <a:solidFill>
            <a:sysClr val="window" lastClr="FFFFFF"/>
          </a:solidFill>
          <a:ln w="190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Заключения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077828" y="1797066"/>
            <a:ext cx="2261864" cy="421667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информации и документов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95330" y="4008463"/>
            <a:ext cx="3041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казначейство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077828" y="2295120"/>
            <a:ext cx="2261864" cy="421667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заключений 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077828" y="2761337"/>
            <a:ext cx="2261864" cy="681895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Обобщение результатов, подготовка аналитических отчетов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трелка вправо 20"/>
          <p:cNvSpPr/>
          <p:nvPr/>
        </p:nvSpPr>
        <p:spPr>
          <a:xfrm>
            <a:off x="3072873" y="1773600"/>
            <a:ext cx="851056" cy="503237"/>
          </a:xfrm>
          <a:prstGeom prst="rightArrow">
            <a:avLst/>
          </a:prstGeom>
          <a:solidFill>
            <a:sysClr val="window" lastClr="FFFFFF"/>
          </a:solidFill>
          <a:ln w="190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Документы, информация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959905" y="4941120"/>
            <a:ext cx="2780448" cy="421667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аналитических отчетов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968139" y="5442882"/>
            <a:ext cx="2785211" cy="641905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Обобщение результатов, подготовка доклада о результатах Анализа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272656" y="1427735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959905" y="4428604"/>
            <a:ext cx="2793445" cy="421667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 проведения анализа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Стрелка вправо 26"/>
          <p:cNvSpPr/>
          <p:nvPr/>
        </p:nvSpPr>
        <p:spPr>
          <a:xfrm rot="5400000">
            <a:off x="5454541" y="2871820"/>
            <a:ext cx="457042" cy="1790076"/>
          </a:xfrm>
          <a:prstGeom prst="rightArrow">
            <a:avLst/>
          </a:prstGeom>
          <a:solidFill>
            <a:sysClr val="window" lastClr="FFFFFF"/>
          </a:solidFill>
          <a:ln w="190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vert="vert270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Аналитический</a:t>
            </a:r>
            <a:r>
              <a:rPr kumimoji="0" lang="ru-RU" altLang="ru-RU" sz="800" b="0" i="0" u="none" strike="noStrike" kern="0" cap="none" spc="0" normalizeH="0" noProof="0" dirty="0" smtClean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отчет</a:t>
            </a:r>
            <a:endParaRPr kumimoji="0" lang="ru-RU" altLang="ru-RU" sz="800" b="0" i="0" u="none" strike="noStrike" kern="0" cap="none" spc="0" normalizeH="0" baseline="0" noProof="0" dirty="0" smtClean="0">
              <a:ln>
                <a:noFill/>
              </a:ln>
              <a:solidFill>
                <a:srgbClr val="2F5597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39008" y="4017859"/>
            <a:ext cx="3465386" cy="2210944"/>
          </a:xfrm>
          <a:prstGeom prst="rect">
            <a:avLst/>
          </a:prstGeom>
          <a:solidFill>
            <a:srgbClr val="92D05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23529" y="4105438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Минфин России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827584" y="4572620"/>
            <a:ext cx="2952328" cy="1374319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Методическое обеспечение 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органов контроля </a:t>
            </a: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осуществлению государственного (муниципального) финансового контроля</a:t>
            </a:r>
          </a:p>
        </p:txBody>
      </p:sp>
      <p:sp>
        <p:nvSpPr>
          <p:cNvPr id="32" name="Стрелка влево 31"/>
          <p:cNvSpPr/>
          <p:nvPr/>
        </p:nvSpPr>
        <p:spPr>
          <a:xfrm>
            <a:off x="4016241" y="4778239"/>
            <a:ext cx="699776" cy="620342"/>
          </a:xfrm>
          <a:prstGeom prst="leftArrow">
            <a:avLst/>
          </a:prstGeom>
          <a:solidFill>
            <a:sysClr val="window" lastClr="FFFFFF"/>
          </a:solidFill>
          <a:ln w="190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800" kern="0" dirty="0" smtClean="0">
                <a:solidFill>
                  <a:srgbClr val="2F559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Доклад </a:t>
            </a:r>
            <a:endParaRPr kumimoji="0" lang="ru-RU" altLang="ru-RU" sz="800" b="0" i="0" u="none" strike="noStrike" kern="0" cap="none" spc="0" normalizeH="0" baseline="0" noProof="0" dirty="0" smtClean="0">
              <a:ln>
                <a:noFill/>
              </a:ln>
              <a:solidFill>
                <a:srgbClr val="2F5597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трелка вправо 32"/>
          <p:cNvSpPr/>
          <p:nvPr/>
        </p:nvSpPr>
        <p:spPr>
          <a:xfrm rot="16200000">
            <a:off x="1542010" y="2482181"/>
            <a:ext cx="492819" cy="2559744"/>
          </a:xfrm>
          <a:prstGeom prst="rightArrow">
            <a:avLst/>
          </a:prstGeom>
          <a:solidFill>
            <a:sysClr val="window" lastClr="FFFFFF"/>
          </a:solidFill>
          <a:ln w="190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vert="vert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800" kern="0" dirty="0" smtClean="0">
                <a:solidFill>
                  <a:srgbClr val="2F559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НПА по организации и осуществлению Г(М)ФК </a:t>
            </a:r>
            <a:endParaRPr kumimoji="0" lang="ru-RU" altLang="ru-RU" sz="800" b="0" i="0" u="none" strike="noStrike" kern="0" cap="none" spc="0" normalizeH="0" baseline="0" noProof="0" dirty="0" smtClean="0">
              <a:ln>
                <a:noFill/>
              </a:ln>
              <a:solidFill>
                <a:srgbClr val="2F5597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Rectangle 2"/>
          <p:cNvSpPr txBox="1">
            <a:spLocks/>
          </p:cNvSpPr>
          <p:nvPr/>
        </p:nvSpPr>
        <p:spPr bwMode="auto">
          <a:xfrm>
            <a:off x="395918" y="24383"/>
            <a:ext cx="8477431" cy="972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Федеральным казначейством Анализа исполнения бюджетных полномочий органов контроля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820472" y="6650672"/>
            <a:ext cx="288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трелка вправо 34"/>
          <p:cNvSpPr/>
          <p:nvPr/>
        </p:nvSpPr>
        <p:spPr>
          <a:xfrm>
            <a:off x="6493592" y="1797067"/>
            <a:ext cx="527522" cy="1407401"/>
          </a:xfrm>
          <a:prstGeom prst="rightArrow">
            <a:avLst/>
          </a:prstGeom>
          <a:solidFill>
            <a:sysClr val="window" lastClr="FFFFFF"/>
          </a:solidFill>
          <a:ln w="190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vert="vert270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Аналитический</a:t>
            </a:r>
            <a:r>
              <a:rPr kumimoji="0" lang="ru-RU" altLang="ru-RU" sz="800" b="0" i="0" u="none" strike="noStrike" kern="0" cap="none" spc="0" normalizeH="0" noProof="0" dirty="0" smtClean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отчет</a:t>
            </a:r>
            <a:endParaRPr kumimoji="0" lang="ru-RU" altLang="ru-RU" sz="800" b="0" i="0" u="none" strike="noStrike" kern="0" cap="none" spc="0" normalizeH="0" baseline="0" noProof="0" dirty="0" smtClean="0">
              <a:ln>
                <a:noFill/>
              </a:ln>
              <a:solidFill>
                <a:srgbClr val="2F5597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7021114" y="1908324"/>
            <a:ext cx="1512169" cy="11521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093122" y="2055158"/>
            <a:ext cx="1368152" cy="891218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Высший исполнительный орган </a:t>
            </a:r>
            <a:r>
              <a:rPr lang="ru-RU" sz="1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 власти субъекта </a:t>
            </a:r>
            <a:r>
              <a:rPr lang="ru-RU" sz="10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</a:t>
            </a:r>
            <a:endParaRPr lang="ru-RU" sz="10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391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/>
          </p:cNvSpPr>
          <p:nvPr/>
        </p:nvSpPr>
        <p:spPr bwMode="auto">
          <a:xfrm>
            <a:off x="444740" y="180131"/>
            <a:ext cx="8477431" cy="58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2000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проведения </a:t>
            </a:r>
            <a:r>
              <a:rPr lang="ru-RU" sz="20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анализа </a:t>
            </a:r>
          </a:p>
          <a:p>
            <a:pPr algn="ctr" eaLnBrk="0" hangingPunct="0"/>
            <a:r>
              <a:rPr lang="ru-RU" sz="2000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исполнения бюджетных полномочий</a:t>
            </a:r>
            <a:endParaRPr lang="ru-RU" sz="2000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09771" y="1725409"/>
            <a:ext cx="4639633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Обобщенная информация </a:t>
            </a:r>
            <a:r>
              <a:rPr lang="ru-RU" sz="14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проведенном А</a:t>
            </a:r>
            <a:r>
              <a:rPr lang="ru-RU" sz="14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нализе </a:t>
            </a:r>
            <a:br>
              <a:rPr lang="ru-RU" sz="14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отчетном году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271408" y="2433365"/>
            <a:ext cx="4602748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4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</a:t>
            </a:r>
            <a:r>
              <a:rPr lang="ru-RU" sz="14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типичных недостатках, выявленных по результатам проведенного </a:t>
            </a:r>
            <a:r>
              <a:rPr lang="ru-RU" sz="14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Анализа</a:t>
            </a:r>
            <a:endParaRPr lang="ru-RU" sz="1400" dirty="0">
              <a:solidFill>
                <a:srgbClr val="16238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267150" y="3132460"/>
            <a:ext cx="4648340" cy="9541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4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по совершенствованию </a:t>
            </a:r>
            <a:r>
              <a:rPr lang="ru-RU" sz="14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методического обеспечения деятельности органов государственного (муниципального) финансового контроля </a:t>
            </a:r>
            <a:r>
              <a:rPr lang="ru-RU" sz="14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4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исполнению ими бюджетных полномочий</a:t>
            </a:r>
          </a:p>
        </p:txBody>
      </p:sp>
      <p:cxnSp>
        <p:nvCxnSpPr>
          <p:cNvPr id="24" name="AutoShape 78"/>
          <p:cNvCxnSpPr>
            <a:cxnSpLocks noChangeShapeType="1"/>
            <a:endCxn id="16" idx="1"/>
          </p:cNvCxnSpPr>
          <p:nvPr/>
        </p:nvCxnSpPr>
        <p:spPr bwMode="auto">
          <a:xfrm flipV="1">
            <a:off x="3603736" y="1987019"/>
            <a:ext cx="606035" cy="815678"/>
          </a:xfrm>
          <a:prstGeom prst="straightConnector1">
            <a:avLst/>
          </a:prstGeom>
          <a:noFill/>
          <a:ln w="19050">
            <a:solidFill>
              <a:srgbClr val="0070C0"/>
            </a:solidFill>
            <a:round/>
            <a:headEnd/>
            <a:tailEnd type="triangle" w="med" len="med"/>
          </a:ln>
        </p:spPr>
      </p:cxnSp>
      <p:cxnSp>
        <p:nvCxnSpPr>
          <p:cNvPr id="28" name="AutoShape 78"/>
          <p:cNvCxnSpPr>
            <a:cxnSpLocks noChangeShapeType="1"/>
            <a:endCxn id="23" idx="1"/>
          </p:cNvCxnSpPr>
          <p:nvPr/>
        </p:nvCxnSpPr>
        <p:spPr bwMode="auto">
          <a:xfrm>
            <a:off x="3603736" y="2802697"/>
            <a:ext cx="663414" cy="806817"/>
          </a:xfrm>
          <a:prstGeom prst="straightConnector1">
            <a:avLst/>
          </a:prstGeom>
          <a:noFill/>
          <a:ln w="19050">
            <a:solidFill>
              <a:schemeClr val="accent5"/>
            </a:solidFill>
            <a:round/>
            <a:headEnd/>
            <a:tailEnd type="triangle" w="med" len="med"/>
          </a:ln>
        </p:spPr>
      </p:cxnSp>
      <p:cxnSp>
        <p:nvCxnSpPr>
          <p:cNvPr id="29" name="AutoShape 78"/>
          <p:cNvCxnSpPr>
            <a:cxnSpLocks noChangeShapeType="1"/>
          </p:cNvCxnSpPr>
          <p:nvPr/>
        </p:nvCxnSpPr>
        <p:spPr bwMode="auto">
          <a:xfrm>
            <a:off x="3603736" y="2802697"/>
            <a:ext cx="660503" cy="0"/>
          </a:xfrm>
          <a:prstGeom prst="straightConnector1">
            <a:avLst/>
          </a:prstGeom>
          <a:noFill/>
          <a:ln w="19050">
            <a:solidFill>
              <a:schemeClr val="accent5"/>
            </a:solidFill>
            <a:round/>
            <a:headEnd/>
            <a:tailEnd type="triangle" w="med" len="med"/>
          </a:ln>
        </p:spPr>
      </p:cxnSp>
      <p:sp>
        <p:nvSpPr>
          <p:cNvPr id="32" name="Стрелка вниз 31"/>
          <p:cNvSpPr/>
          <p:nvPr/>
        </p:nvSpPr>
        <p:spPr>
          <a:xfrm>
            <a:off x="1623516" y="3852540"/>
            <a:ext cx="936104" cy="834457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471388" y="4722467"/>
            <a:ext cx="3240360" cy="1371120"/>
          </a:xfrm>
          <a:prstGeom prst="roundRect">
            <a:avLst/>
          </a:prstGeom>
          <a:solidFill>
            <a:srgbClr val="00B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 финансов Российской Федерации</a:t>
            </a:r>
            <a:endParaRPr lang="ru-RU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9400" y="1993106"/>
            <a:ext cx="3024336" cy="18466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0800" cmpd="tri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Доклад </a:t>
            </a:r>
            <a:r>
              <a:rPr lang="ru-RU" sz="16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казначейства </a:t>
            </a:r>
          </a:p>
          <a:p>
            <a:pPr algn="ctr"/>
            <a:r>
              <a:rPr lang="ru-RU" sz="16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1600" dirty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результатах проведения </a:t>
            </a:r>
            <a:r>
              <a:rPr lang="ru-RU" sz="1600" dirty="0" smtClean="0">
                <a:solidFill>
                  <a:srgbClr val="16238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Анализа за 2016 год </a:t>
            </a:r>
            <a:r>
              <a:rPr lang="ru-RU" sz="16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подписан руководителем Федерального казначейства Р.Е. </a:t>
            </a:r>
            <a:r>
              <a:rPr lang="ru-RU" sz="1600" i="1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Артюхиным</a:t>
            </a:r>
            <a:r>
              <a:rPr lang="ru-RU" sz="1600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14 апреля 2017 </a:t>
            </a:r>
            <a:r>
              <a:rPr lang="ru-RU" sz="1600" i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</a:t>
            </a:r>
            <a:endParaRPr lang="ru-RU" sz="1600" i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3416\Desktop\Архив\Росфиннадзор\OOPCP\Презентации\иконки\mission_compan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984" y="4500612"/>
            <a:ext cx="2576461" cy="1930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8820472" y="6650672"/>
            <a:ext cx="288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31684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1332260"/>
            <a:ext cx="806489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4988" algn="just"/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 году Анализ был проведен в отношении исполнения бюджетных полномочий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813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органов государственного (муниципального) финансового контроля (в том числе в первом квартале 2016 года Федеральной службой финансово бюджетного надзора – 33), что составило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23,8 %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общего количества органов государственного (муниципального) финансового контроля,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(при плановом значении 22 %)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из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них:</a:t>
            </a:r>
          </a:p>
          <a:p>
            <a:pPr indent="534988" algn="just"/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органов государственного финансового контроля, являющихся органами (должностными лицами) исполнительной власти субъектов Российской Федерации, –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indent="534988" algn="just"/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 органов муниципального финансового контроля, являющихся органами (должностными лицами) администраций городских округов – административных центров соответствующих субъектов Российской Федерации, –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indent="534988" algn="just"/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 органов муниципального финансового контроля, являющихся органами (должностными лицами) местных администраций субъектов Российской Федерации, –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655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009999" y="252140"/>
            <a:ext cx="7107807" cy="377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2" tIns="34286" rIns="68572" bIns="34286">
            <a:spAutoFit/>
          </a:bodyPr>
          <a:lstStyle>
            <a:defPPr>
              <a:defRPr lang="ru-RU"/>
            </a:defPPr>
            <a:lvl1pPr algn="ctr" eaLnBrk="0" hangingPunct="0">
              <a:spcBef>
                <a:spcPts val="0"/>
              </a:spcBef>
              <a:buFont typeface="Arial" charset="0"/>
              <a:buNone/>
              <a:defRPr sz="160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9pPr>
          </a:lstStyle>
          <a:p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Обобщенная информация об Анализе, проведенном в 2016 году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820472" y="6650672"/>
            <a:ext cx="288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484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707250797"/>
              </p:ext>
            </p:extLst>
          </p:nvPr>
        </p:nvGraphicFramePr>
        <p:xfrm>
          <a:off x="467544" y="1711642"/>
          <a:ext cx="8280920" cy="44451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093022" y="108124"/>
            <a:ext cx="7107807" cy="684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2" tIns="34286" rIns="68572" bIns="34286">
            <a:spAutoFit/>
          </a:bodyPr>
          <a:lstStyle>
            <a:defPPr>
              <a:defRPr lang="ru-RU"/>
            </a:defPPr>
            <a:lvl1pPr algn="ctr" eaLnBrk="0" hangingPunct="0">
              <a:spcBef>
                <a:spcPts val="0"/>
              </a:spcBef>
              <a:buFont typeface="Arial" charset="0"/>
              <a:buNone/>
              <a:defRPr sz="160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9pPr>
          </a:lstStyle>
          <a:p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Недостатки, выявленные в ходе Анализа деятельности органов </a:t>
            </a:r>
            <a:r>
              <a:rPr lang="ru-RU" sz="2000" u="sng" dirty="0">
                <a:solidFill>
                  <a:schemeClr val="accent6">
                    <a:lumMod val="75000"/>
                  </a:schemeClr>
                </a:solidFill>
              </a:rPr>
              <a:t>государственного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 финансового контроля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20472" y="6650672"/>
            <a:ext cx="288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7514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883227452"/>
              </p:ext>
            </p:extLst>
          </p:nvPr>
        </p:nvGraphicFramePr>
        <p:xfrm>
          <a:off x="467544" y="1516697"/>
          <a:ext cx="8208912" cy="48561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093021" y="108124"/>
            <a:ext cx="7107807" cy="684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2" tIns="34286" rIns="68572" bIns="34286">
            <a:spAutoFit/>
          </a:bodyPr>
          <a:lstStyle>
            <a:defPPr>
              <a:defRPr lang="ru-RU"/>
            </a:defPPr>
            <a:lvl1pPr algn="ctr" eaLnBrk="0" hangingPunct="0">
              <a:spcBef>
                <a:spcPts val="0"/>
              </a:spcBef>
              <a:buFont typeface="Arial" charset="0"/>
              <a:buNone/>
              <a:defRPr sz="160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9pPr>
          </a:lstStyle>
          <a:p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Недостатки, выявленные в ходе Анализа деятельности органов </a:t>
            </a:r>
            <a:r>
              <a:rPr lang="ru-RU" sz="2000" u="sng" dirty="0">
                <a:solidFill>
                  <a:schemeClr val="accent6">
                    <a:lumMod val="75000"/>
                  </a:schemeClr>
                </a:solidFill>
              </a:rPr>
              <a:t>муниципального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 финансового контроля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820472" y="6650672"/>
            <a:ext cx="288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845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люс 2"/>
          <p:cNvSpPr/>
          <p:nvPr/>
        </p:nvSpPr>
        <p:spPr>
          <a:xfrm>
            <a:off x="-159256" y="1548284"/>
            <a:ext cx="2664296" cy="2232248"/>
          </a:xfrm>
          <a:prstGeom prst="mathPlus">
            <a:avLst/>
          </a:prstGeom>
          <a:noFill/>
          <a:ln w="539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14969" y="2463192"/>
            <a:ext cx="19158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u="sng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/>
                <a:ea typeface="Calibri"/>
              </a:rPr>
              <a:t>Наименьшее</a:t>
            </a:r>
            <a:r>
              <a:rPr lang="ru-RU" sz="12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ru-RU" sz="1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/>
                <a:ea typeface="Calibri"/>
              </a:rPr>
              <a:t>количество</a:t>
            </a:r>
          </a:p>
          <a:p>
            <a:pPr algn="ctr"/>
            <a:r>
              <a:rPr lang="ru-RU" sz="1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ru-RU" sz="12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/>
                <a:ea typeface="Calibri"/>
              </a:rPr>
              <a:t>недостатков</a:t>
            </a:r>
            <a:endParaRPr lang="ru-RU" sz="12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Минус 5"/>
          <p:cNvSpPr/>
          <p:nvPr/>
        </p:nvSpPr>
        <p:spPr>
          <a:xfrm>
            <a:off x="-231265" y="4689327"/>
            <a:ext cx="2808312" cy="1512168"/>
          </a:xfrm>
          <a:prstGeom prst="mathMinus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47017" y="5214578"/>
            <a:ext cx="18909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u="sng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/>
                <a:ea typeface="Calibri"/>
              </a:rPr>
              <a:t>Наибольшее</a:t>
            </a:r>
            <a:r>
              <a:rPr lang="ru-RU" sz="1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/>
                <a:ea typeface="Calibri"/>
              </a:rPr>
              <a:t> количество</a:t>
            </a:r>
          </a:p>
          <a:p>
            <a:pPr algn="ctr"/>
            <a:r>
              <a:rPr lang="ru-RU" sz="1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/>
                <a:ea typeface="Calibri"/>
              </a:rPr>
              <a:t> </a:t>
            </a:r>
            <a:r>
              <a:rPr lang="ru-RU" sz="12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/>
                <a:ea typeface="Calibri"/>
              </a:rPr>
              <a:t>недостатков</a:t>
            </a:r>
            <a:endParaRPr lang="ru-RU" sz="12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2906814"/>
              </p:ext>
            </p:extLst>
          </p:nvPr>
        </p:nvGraphicFramePr>
        <p:xfrm>
          <a:off x="2505040" y="1116236"/>
          <a:ext cx="6459448" cy="29565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252559"/>
                <a:gridCol w="320688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</a:rPr>
                        <a:t>В части исполнения бюджетных полномочий </a:t>
                      </a:r>
                      <a:br>
                        <a:rPr lang="ru-RU" sz="1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</a:rPr>
                      </a:br>
                      <a:r>
                        <a:rPr lang="ru-RU" sz="1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</a:rPr>
                        <a:t>по </a:t>
                      </a:r>
                      <a:r>
                        <a:rPr lang="ru-RU" sz="1000" b="1" u="sng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</a:rPr>
                        <a:t>государственному</a:t>
                      </a:r>
                      <a:r>
                        <a:rPr lang="ru-RU" sz="1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</a:rPr>
                        <a:t> финансовому контролю </a:t>
                      </a:r>
                      <a:endParaRPr lang="ru-RU" sz="10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</a:rPr>
                        <a:t>В части исполнения бюджетных полномочий </a:t>
                      </a:r>
                      <a:br>
                        <a:rPr lang="ru-RU" sz="1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</a:rPr>
                      </a:br>
                      <a:r>
                        <a:rPr lang="ru-RU" sz="1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</a:rPr>
                        <a:t>по </a:t>
                      </a:r>
                      <a:r>
                        <a:rPr lang="ru-RU" sz="1000" b="1" u="sng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</a:rPr>
                        <a:t>муниципальному</a:t>
                      </a:r>
                      <a:r>
                        <a:rPr lang="ru-RU" sz="10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</a:rPr>
                        <a:t> финансовому контролю </a:t>
                      </a:r>
                      <a:endParaRPr lang="ru-RU" sz="10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900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Алтайский край, </a:t>
                      </a:r>
                    </a:p>
                    <a:p>
                      <a:pPr algn="ctr"/>
                      <a:r>
                        <a:rPr lang="ru-RU" sz="900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Архангельская область и Ненецкий автономный округ, </a:t>
                      </a:r>
                    </a:p>
                    <a:p>
                      <a:pPr algn="ctr"/>
                      <a:r>
                        <a:rPr lang="ru-RU" sz="900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Астраханская область, </a:t>
                      </a:r>
                    </a:p>
                    <a:p>
                      <a:pPr algn="ctr"/>
                      <a:r>
                        <a:rPr lang="ru-RU" sz="900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Белгородская область,</a:t>
                      </a:r>
                    </a:p>
                    <a:p>
                      <a:pPr algn="ctr"/>
                      <a:r>
                        <a:rPr lang="ru-RU" sz="900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Краснодарский край, </a:t>
                      </a:r>
                    </a:p>
                    <a:p>
                      <a:pPr algn="ctr"/>
                      <a:r>
                        <a:rPr lang="ru-RU" sz="900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Кировская область, </a:t>
                      </a:r>
                    </a:p>
                    <a:p>
                      <a:pPr algn="ctr"/>
                      <a:r>
                        <a:rPr lang="ru-RU" sz="900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Курганская область, </a:t>
                      </a:r>
                    </a:p>
                    <a:p>
                      <a:pPr algn="ctr"/>
                      <a:r>
                        <a:rPr lang="ru-RU" sz="900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Ленинградская область,</a:t>
                      </a:r>
                    </a:p>
                    <a:p>
                      <a:pPr algn="ctr"/>
                      <a:r>
                        <a:rPr lang="ru-RU" sz="900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Нижегородская область, </a:t>
                      </a:r>
                    </a:p>
                    <a:p>
                      <a:pPr algn="ctr"/>
                      <a:r>
                        <a:rPr lang="ru-RU" sz="900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Омская область, </a:t>
                      </a:r>
                    </a:p>
                    <a:p>
                      <a:pPr algn="ctr"/>
                      <a:r>
                        <a:rPr lang="ru-RU" sz="900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Пензенская область, </a:t>
                      </a:r>
                    </a:p>
                    <a:p>
                      <a:pPr algn="ctr"/>
                      <a:r>
                        <a:rPr lang="ru-RU" sz="900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Республика Алтай, </a:t>
                      </a:r>
                    </a:p>
                    <a:p>
                      <a:pPr algn="ctr"/>
                      <a:r>
                        <a:rPr lang="ru-RU" sz="900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Республика Марий Эл,</a:t>
                      </a:r>
                    </a:p>
                    <a:p>
                      <a:pPr algn="ctr"/>
                      <a:r>
                        <a:rPr lang="ru-RU" sz="900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Республика Татарстан, </a:t>
                      </a:r>
                    </a:p>
                    <a:p>
                      <a:pPr algn="ctr"/>
                      <a:r>
                        <a:rPr lang="ru-RU" sz="900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Тамбовская область, </a:t>
                      </a:r>
                    </a:p>
                    <a:p>
                      <a:pPr algn="ctr"/>
                      <a:r>
                        <a:rPr lang="ru-RU" sz="900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Удмуртская Республика, </a:t>
                      </a:r>
                    </a:p>
                    <a:p>
                      <a:pPr algn="ctr"/>
                      <a:r>
                        <a:rPr lang="ru-RU" sz="900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Хабаровский край </a:t>
                      </a:r>
                    </a:p>
                    <a:p>
                      <a:pPr algn="ctr"/>
                      <a:r>
                        <a:rPr lang="ru-RU" sz="900" b="1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(недостатков не выявлено)</a:t>
                      </a:r>
                      <a:endParaRPr lang="ru-RU" sz="9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Алтайский край,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Астраханская область,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Волгоградская область,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Воронежская область,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г. Санкт-Петербург,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Красноярский край,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Курская область,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Новосибирская область,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Свердловская область,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Томская область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6517430"/>
              </p:ext>
            </p:extLst>
          </p:nvPr>
        </p:nvGraphicFramePr>
        <p:xfrm>
          <a:off x="2505040" y="4284588"/>
          <a:ext cx="6459448" cy="21336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236768"/>
                <a:gridCol w="3222680"/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49E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+mn-cs"/>
                        </a:rPr>
                        <a:t>В части исполнения бюджетных полномочий </a:t>
                      </a:r>
                      <a:br>
                        <a:rPr kumimoji="0" lang="ru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49E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+mn-cs"/>
                        </a:rPr>
                      </a:br>
                      <a:r>
                        <a:rPr kumimoji="0" lang="ru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49E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+mn-cs"/>
                        </a:rPr>
                        <a:t>по </a:t>
                      </a:r>
                      <a:r>
                        <a:rPr kumimoji="0" lang="ru-RU" sz="10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49E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+mn-cs"/>
                        </a:rPr>
                        <a:t>государственному</a:t>
                      </a:r>
                      <a:r>
                        <a:rPr kumimoji="0" lang="ru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49E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+mn-cs"/>
                        </a:rPr>
                        <a:t> финансовому контролю </a:t>
                      </a: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349E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49E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+mn-cs"/>
                        </a:rPr>
                        <a:t>В части исполнения бюджетных полномочий </a:t>
                      </a:r>
                      <a:br>
                        <a:rPr kumimoji="0" lang="ru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49E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+mn-cs"/>
                        </a:rPr>
                      </a:br>
                      <a:r>
                        <a:rPr kumimoji="0" lang="ru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49E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+mn-cs"/>
                        </a:rPr>
                        <a:t>по </a:t>
                      </a:r>
                      <a:r>
                        <a:rPr kumimoji="0" lang="ru-RU" sz="10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+mn-cs"/>
                        </a:rPr>
                        <a:t>муниципальному</a:t>
                      </a:r>
                      <a:r>
                        <a:rPr kumimoji="0" lang="ru-RU" sz="1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349E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+mn-cs"/>
                        </a:rPr>
                        <a:t> финансовому контролю </a:t>
                      </a:r>
                      <a:endParaRPr kumimoji="0" lang="ru-RU" sz="1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349E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Амурская область,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Орловская область,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Псковская область,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Республика Карелия,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Ярославская область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</a:rPr>
                        <a:t>Владимирская область, </a:t>
                      </a:r>
                    </a:p>
                    <a:p>
                      <a:pPr algn="ctr"/>
                      <a:r>
                        <a:rPr lang="ru-RU" sz="9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</a:rPr>
                        <a:t>г. Москва, </a:t>
                      </a:r>
                    </a:p>
                    <a:p>
                      <a:pPr algn="ctr"/>
                      <a:r>
                        <a:rPr lang="ru-RU" sz="9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</a:rPr>
                        <a:t>Еврейская автономная область,</a:t>
                      </a:r>
                    </a:p>
                    <a:p>
                      <a:pPr algn="ctr"/>
                      <a:r>
                        <a:rPr lang="ru-RU" sz="9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</a:rPr>
                        <a:t>Кабардино-Балкарская Республика, </a:t>
                      </a:r>
                    </a:p>
                    <a:p>
                      <a:pPr algn="ctr"/>
                      <a:r>
                        <a:rPr lang="ru-RU" sz="9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</a:rPr>
                        <a:t>Псковская область, </a:t>
                      </a:r>
                    </a:p>
                    <a:p>
                      <a:pPr algn="ctr"/>
                      <a:r>
                        <a:rPr lang="ru-RU" sz="9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</a:rPr>
                        <a:t>Республика Дагестан, </a:t>
                      </a:r>
                    </a:p>
                    <a:p>
                      <a:pPr algn="ctr"/>
                      <a:r>
                        <a:rPr lang="ru-RU" sz="9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</a:rPr>
                        <a:t>Республика Калмыкия, </a:t>
                      </a:r>
                    </a:p>
                    <a:p>
                      <a:pPr algn="ctr"/>
                      <a:r>
                        <a:rPr lang="ru-RU" sz="9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</a:rPr>
                        <a:t>Республика Крым,</a:t>
                      </a:r>
                    </a:p>
                    <a:p>
                      <a:pPr algn="ctr"/>
                      <a:r>
                        <a:rPr lang="ru-RU" sz="9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</a:rPr>
                        <a:t>Республика Хакасия, </a:t>
                      </a:r>
                    </a:p>
                    <a:p>
                      <a:pPr algn="ctr"/>
                      <a:r>
                        <a:rPr lang="ru-RU" sz="900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Calibri"/>
                        </a:rPr>
                        <a:t>Ярославская область</a:t>
                      </a:r>
                      <a:endParaRPr lang="ru-RU" sz="9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093021" y="108124"/>
            <a:ext cx="7107807" cy="807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2" tIns="34286" rIns="68572" bIns="34286">
            <a:spAutoFit/>
          </a:bodyPr>
          <a:lstStyle>
            <a:defPPr>
              <a:defRPr lang="ru-RU"/>
            </a:defPPr>
            <a:lvl1pPr algn="ctr" eaLnBrk="0" hangingPunct="0">
              <a:spcBef>
                <a:spcPts val="0"/>
              </a:spcBef>
              <a:buFont typeface="Arial" charset="0"/>
              <a:buNone/>
              <a:defRPr sz="160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9pPr>
          </a:lstStyle>
          <a:p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Субъекты Российской Федерации, в деятельности органов государственного (муниципального) финансового контроля которых по результатам проведенного Анализа выявлено наименьшее 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и наибольшее количество 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</a:rPr>
              <a:t>недостатков</a:t>
            </a: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107504" y="4182250"/>
            <a:ext cx="8856984" cy="0"/>
          </a:xfrm>
          <a:prstGeom prst="line">
            <a:avLst/>
          </a:prstGeom>
          <a:ln w="3175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820472" y="6650672"/>
            <a:ext cx="288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630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1620292"/>
            <a:ext cx="7848872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7675" indent="361950" algn="just">
              <a:lnSpc>
                <a:spcPts val="18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  <a:cs typeface="Calibri"/>
              </a:rPr>
              <a:t>разработать 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  <a:cs typeface="Calibri"/>
              </a:rPr>
              <a:t>методические рекомендации (типовые стандарты) осуществления внутреннего государственного (муниципального) финансового контроля, устанавливающие общие правила, 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  <a:cs typeface="Calibri"/>
              </a:rPr>
              <a:t>требования к процедурам осуществления проверок, ревизий и обследований;</a:t>
            </a:r>
            <a:endParaRPr lang="ru-RU" sz="1600" dirty="0">
              <a:solidFill>
                <a:schemeClr val="accent6">
                  <a:lumMod val="75000"/>
                </a:schemeClr>
              </a:solidFill>
              <a:ea typeface="Times New Roman"/>
              <a:cs typeface="Calibri"/>
            </a:endParaRPr>
          </a:p>
          <a:p>
            <a:pPr marL="447675" indent="273050" algn="just">
              <a:lnSpc>
                <a:spcPts val="18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  <a:cs typeface="Calibri"/>
              </a:rPr>
              <a:t>  разработать 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  <a:cs typeface="Calibri"/>
              </a:rPr>
              <a:t>методические указания по осуществлению контроля </a:t>
            </a:r>
            <a:br>
              <a:rPr lang="ru-RU" sz="16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  <a:cs typeface="Calibri"/>
              </a:rPr>
            </a:b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  <a:cs typeface="Calibri"/>
              </a:rPr>
              <a:t>за полнотой и достоверностью отчетности реализации государственных (муниципальных) программ, в том числе отчетности об исполнении государственных (муниципальных) заданий;</a:t>
            </a:r>
            <a:endParaRPr lang="ru-RU" sz="1600" dirty="0">
              <a:solidFill>
                <a:schemeClr val="accent6">
                  <a:lumMod val="75000"/>
                </a:schemeClr>
              </a:solidFill>
              <a:ea typeface="Times New Roman"/>
              <a:cs typeface="Calibri"/>
            </a:endParaRPr>
          </a:p>
          <a:p>
            <a:pPr marL="447675" indent="273050" algn="just">
              <a:lnSpc>
                <a:spcPts val="18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  <a:cs typeface="Calibri"/>
              </a:rPr>
              <a:t> разработать методические указания по проведению анализа осуществления главными администраторами бюджетных средств 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  <a:cs typeface="Calibri"/>
              </a:rPr>
              <a:t>ВФК и 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  <a:cs typeface="Calibri"/>
              </a:rPr>
              <a:t>ВФА;</a:t>
            </a:r>
            <a:endParaRPr lang="ru-RU" sz="1600" dirty="0">
              <a:solidFill>
                <a:schemeClr val="accent6">
                  <a:lumMod val="75000"/>
                </a:schemeClr>
              </a:solidFill>
              <a:ea typeface="Times New Roman"/>
              <a:cs typeface="Calibri"/>
            </a:endParaRPr>
          </a:p>
          <a:p>
            <a:pPr marL="447675" indent="273050" algn="just">
              <a:lnSpc>
                <a:spcPts val="18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  <a:cs typeface="Calibri"/>
              </a:rPr>
              <a:t>  сформировать 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  <a:cs typeface="Calibri"/>
              </a:rPr>
              <a:t>единый классификатор нарушений, выявляемых </a:t>
            </a:r>
            <a:br>
              <a:rPr lang="ru-RU" sz="16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  <a:cs typeface="Calibri"/>
              </a:rPr>
            </a:b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  <a:cs typeface="Calibri"/>
              </a:rPr>
              <a:t>в ходе осуществления внутреннего государственного (муниципального) финансового контроля;</a:t>
            </a:r>
            <a:endParaRPr lang="ru-RU" sz="1600" dirty="0">
              <a:solidFill>
                <a:schemeClr val="accent6">
                  <a:lumMod val="75000"/>
                </a:schemeClr>
              </a:solidFill>
              <a:ea typeface="Times New Roman"/>
              <a:cs typeface="Calibri"/>
            </a:endParaRPr>
          </a:p>
          <a:p>
            <a:pPr marL="447675" indent="361950" algn="just">
              <a:lnSpc>
                <a:spcPts val="1800"/>
              </a:lnSpc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  <a:cs typeface="Calibri"/>
              </a:rPr>
              <a:t>разработать 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  <a:cs typeface="Calibri"/>
              </a:rPr>
              <a:t>методические рекомендации в части осуществления производства по делам об административных правонарушениях, а также организации информационного взаимодействия с 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  <a:cs typeface="Calibri"/>
              </a:rPr>
              <a:t>правоохранительными и 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  <a:cs typeface="Calibri"/>
              </a:rPr>
              <a:t>контрольно-счетными органами.</a:t>
            </a:r>
            <a:endParaRPr lang="ru-RU" sz="1600" dirty="0">
              <a:solidFill>
                <a:schemeClr val="accent6">
                  <a:lumMod val="75000"/>
                </a:schemeClr>
              </a:solidFill>
              <a:ea typeface="Times New Roman"/>
              <a:cs typeface="Calibri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83568" y="8463"/>
            <a:ext cx="7539855" cy="992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2" tIns="34286" rIns="68572" bIns="34286">
            <a:spAutoFit/>
          </a:bodyPr>
          <a:lstStyle>
            <a:defPPr>
              <a:defRPr lang="ru-RU"/>
            </a:defPPr>
            <a:lvl1pPr algn="ctr" eaLnBrk="0" hangingPunct="0">
              <a:spcBef>
                <a:spcPts val="0"/>
              </a:spcBef>
              <a:buFont typeface="Arial" charset="0"/>
              <a:buNone/>
              <a:defRPr sz="160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9pPr>
          </a:lstStyle>
          <a:p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</a:rPr>
              <a:t>Предложения Федерального казначейства по 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</a:rPr>
              <a:t>совершенствованию методического обеспечения исполнения бюджетных полномочий органов государственного (муниципального) финансового контроля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820472" y="6650672"/>
            <a:ext cx="288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06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20293"/>
            <a:ext cx="8496944" cy="4680520"/>
          </a:xfrm>
          <a:prstGeom prst="rect">
            <a:avLst/>
          </a:prstGeom>
          <a:noFill/>
          <a:ln w="9525">
            <a:solidFill>
              <a:schemeClr val="accent5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467544" y="1332260"/>
            <a:ext cx="3312368" cy="64807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в 2017 году запланировано </a:t>
            </a:r>
            <a:b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Анализу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1355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ОГ(М)ФК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018096" y="0"/>
            <a:ext cx="7107807" cy="1054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2" tIns="34286" rIns="68572" bIns="34286">
            <a:spAutoFit/>
          </a:bodyPr>
          <a:lstStyle>
            <a:defPPr>
              <a:defRPr lang="ru-RU"/>
            </a:defPPr>
            <a:lvl1pPr algn="ctr" eaLnBrk="0" hangingPunct="0">
              <a:spcBef>
                <a:spcPts val="0"/>
              </a:spcBef>
              <a:buFont typeface="Arial" charset="0"/>
              <a:buNone/>
              <a:defRPr sz="160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9pPr>
          </a:lstStyle>
          <a:p>
            <a:r>
              <a:rPr lang="ru-RU" dirty="0"/>
              <a:t>План</a:t>
            </a:r>
          </a:p>
          <a:p>
            <a:r>
              <a:rPr lang="ru-RU" dirty="0"/>
              <a:t>Федерального казначейства по проведению анализа исполнения бюджетных полномочий органов государственного (муниципального) финансового контроля на 2017 год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48464" y="6650672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37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090104" y="12168"/>
            <a:ext cx="7107807" cy="102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2" tIns="34286" rIns="68572" bIns="34286">
            <a:spAutoFit/>
          </a:bodyPr>
          <a:lstStyle>
            <a:defPPr>
              <a:defRPr lang="ru-RU"/>
            </a:defPPr>
            <a:lvl1pPr algn="ctr" eaLnBrk="0" hangingPunct="0">
              <a:spcBef>
                <a:spcPts val="0"/>
              </a:spcBef>
              <a:buFont typeface="Arial" charset="0"/>
              <a:buNone/>
              <a:defRPr sz="160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9pPr>
          </a:lstStyle>
          <a:p>
            <a:r>
              <a:rPr lang="ru-RU" sz="1400" dirty="0"/>
              <a:t>Порядок </a:t>
            </a:r>
            <a:r>
              <a:rPr lang="ru-RU" sz="1400" b="1" dirty="0"/>
              <a:t>внесения изменений </a:t>
            </a:r>
            <a:r>
              <a:rPr lang="ru-RU" sz="1400" dirty="0"/>
              <a:t>в План</a:t>
            </a:r>
          </a:p>
          <a:p>
            <a:r>
              <a:rPr lang="ru-RU" sz="1400" dirty="0"/>
              <a:t>Федерального казначейства по проведению анализа исполнения бюджетных полномочий органов государственного (муниципального) финансового контроля</a:t>
            </a:r>
          </a:p>
          <a:p>
            <a:r>
              <a:rPr lang="ru-RU" sz="2000" dirty="0"/>
              <a:t>на 2017 год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519652885"/>
              </p:ext>
            </p:extLst>
          </p:nvPr>
        </p:nvGraphicFramePr>
        <p:xfrm>
          <a:off x="611560" y="1364922"/>
          <a:ext cx="7848872" cy="2067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36681" y="1066851"/>
            <a:ext cx="7488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изменениях </a:t>
            </a:r>
            <a:r>
              <a:rPr lang="ru-RU" b="1" u="sng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касающихся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корректировки количества  ОГ(М)ФК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36236" y="3420492"/>
            <a:ext cx="7488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изменениях </a:t>
            </a:r>
            <a:r>
              <a:rPr lang="ru-RU" b="1" u="sng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касающихся 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корректировки количества  ОГ(М)ФК</a:t>
            </a:r>
          </a:p>
          <a:p>
            <a:endParaRPr lang="ru-RU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27975090"/>
              </p:ext>
            </p:extLst>
          </p:nvPr>
        </p:nvGraphicFramePr>
        <p:xfrm>
          <a:off x="611560" y="3852540"/>
          <a:ext cx="7920880" cy="26958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748464" y="6650672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83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3034\Desktop\Ilya_Repin_Unexpected_visitor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069342"/>
            <a:ext cx="6144369" cy="541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2197201"/>
              </p:ext>
            </p:extLst>
          </p:nvPr>
        </p:nvGraphicFramePr>
        <p:xfrm>
          <a:off x="1589086" y="1116236"/>
          <a:ext cx="2952326" cy="42158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name="Acrobat Document" r:id="rId5" imgW="5667119" imgH="8019810" progId="AcroExch.Document.11">
                  <p:embed/>
                </p:oleObj>
              </mc:Choice>
              <mc:Fallback>
                <p:oleObj name="Acrobat Document" r:id="rId5" imgW="5667119" imgH="801981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9086" y="1116236"/>
                        <a:ext cx="2952326" cy="4215844"/>
                      </a:xfrm>
                      <a:prstGeom prst="rect">
                        <a:avLst/>
                      </a:prstGeom>
                      <a:pattFill prst="wave">
                        <a:fgClr>
                          <a:srgbClr val="FFFF00"/>
                        </a:fgClr>
                        <a:bgClr>
                          <a:srgbClr val="FFC000"/>
                        </a:bgClr>
                      </a:pattFill>
                      <a:ln w="38100" cmpd="sng">
                        <a:solidFill>
                          <a:srgbClr val="695725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018095" y="108124"/>
            <a:ext cx="7107807" cy="623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2" tIns="34286" rIns="68572" bIns="34286">
            <a:spAutoFit/>
          </a:bodyPr>
          <a:lstStyle>
            <a:defPPr>
              <a:defRPr lang="ru-RU"/>
            </a:defPPr>
            <a:lvl1pPr algn="ctr" eaLnBrk="0" hangingPunct="0">
              <a:spcBef>
                <a:spcPts val="0"/>
              </a:spcBef>
              <a:buFont typeface="Arial" charset="0"/>
              <a:buNone/>
              <a:defRPr sz="160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9pPr>
          </a:lstStyle>
          <a:p>
            <a:r>
              <a:rPr lang="ru-RU" sz="1800" dirty="0" smtClean="0"/>
              <a:t>Методология </a:t>
            </a:r>
            <a:r>
              <a:rPr lang="ru-RU" sz="1800" dirty="0"/>
              <a:t>анализа исполнения бюджетных полномочий органов государственного (муниципального) финансового </a:t>
            </a:r>
            <a:r>
              <a:rPr lang="ru-RU" sz="1800" dirty="0" smtClean="0"/>
              <a:t>контроля</a:t>
            </a:r>
            <a:endParaRPr lang="ru-RU" sz="1800" dirty="0"/>
          </a:p>
        </p:txBody>
      </p:sp>
      <p:sp>
        <p:nvSpPr>
          <p:cNvPr id="5" name="TextBox 4"/>
          <p:cNvSpPr txBox="1"/>
          <p:nvPr/>
        </p:nvSpPr>
        <p:spPr>
          <a:xfrm>
            <a:off x="8748464" y="6650672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809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4810755"/>
              </p:ext>
            </p:extLst>
          </p:nvPr>
        </p:nvGraphicFramePr>
        <p:xfrm>
          <a:off x="323528" y="1260252"/>
          <a:ext cx="5752853" cy="3149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Acrobat Document" r:id="rId3" imgW="8019977" imgH="5667300" progId="AcroExch.Document.11">
                  <p:embed/>
                </p:oleObj>
              </mc:Choice>
              <mc:Fallback>
                <p:oleObj name="Acrobat Document" r:id="rId3" imgW="8019977" imgH="566730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3528" y="1260252"/>
                        <a:ext cx="5752853" cy="3149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6230904"/>
              </p:ext>
            </p:extLst>
          </p:nvPr>
        </p:nvGraphicFramePr>
        <p:xfrm>
          <a:off x="1691680" y="1980332"/>
          <a:ext cx="5405240" cy="38196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Acrobat Document" r:id="rId5" imgW="8019977" imgH="5667300" progId="AcroExch.Document.11">
                  <p:embed/>
                </p:oleObj>
              </mc:Choice>
              <mc:Fallback>
                <p:oleObj name="Acrobat Document" r:id="rId5" imgW="8019977" imgH="566730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91680" y="1980332"/>
                        <a:ext cx="5405240" cy="38196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3785427"/>
              </p:ext>
            </p:extLst>
          </p:nvPr>
        </p:nvGraphicFramePr>
        <p:xfrm>
          <a:off x="2571775" y="3132460"/>
          <a:ext cx="6192688" cy="338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Acrobat Document" r:id="rId7" imgW="8019977" imgH="5667300" progId="AcroExch.Document.11">
                  <p:embed/>
                </p:oleObj>
              </mc:Choice>
              <mc:Fallback>
                <p:oleObj name="Acrobat Document" r:id="rId7" imgW="8019977" imgH="566730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571775" y="3132460"/>
                        <a:ext cx="6192688" cy="3384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8748464" y="6650672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018095" y="108124"/>
            <a:ext cx="7107807" cy="623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2" tIns="34286" rIns="68572" bIns="34286">
            <a:spAutoFit/>
          </a:bodyPr>
          <a:lstStyle>
            <a:defPPr>
              <a:defRPr lang="ru-RU"/>
            </a:defPPr>
            <a:lvl1pPr algn="ctr" eaLnBrk="0" hangingPunct="0">
              <a:spcBef>
                <a:spcPts val="0"/>
              </a:spcBef>
              <a:buFont typeface="Arial" charset="0"/>
              <a:buNone/>
              <a:defRPr sz="160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Calibri" pitchFamily="34" charset="0"/>
              </a:defRPr>
            </a:lvl9pPr>
          </a:lstStyle>
          <a:p>
            <a:r>
              <a:rPr lang="ru-RU" sz="1800" dirty="0" smtClean="0"/>
              <a:t>Разработка и утверждение </a:t>
            </a:r>
            <a:r>
              <a:rPr lang="ru-RU" sz="1800" dirty="0" smtClean="0"/>
              <a:t>типовой формы </a:t>
            </a:r>
            <a:r>
              <a:rPr lang="ru-RU" sz="1800" dirty="0" smtClean="0"/>
              <a:t>запроса </a:t>
            </a:r>
            <a:r>
              <a:rPr lang="ru-RU" sz="1800" dirty="0" smtClean="0"/>
              <a:t>информации </a:t>
            </a:r>
          </a:p>
          <a:p>
            <a:r>
              <a:rPr lang="ru-RU" sz="1800" dirty="0" smtClean="0"/>
              <a:t>и иных форм </a:t>
            </a:r>
            <a:r>
              <a:rPr lang="ru-RU" sz="1800" dirty="0" smtClean="0"/>
              <a:t>при проведении Анализа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59242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55848" y="2484388"/>
            <a:ext cx="6768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36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652120" y="5076676"/>
            <a:ext cx="316439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ru-RU" sz="2000" b="1" dirty="0">
                <a:solidFill>
                  <a:srgbClr val="00349E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  <a:t>А.А. </a:t>
            </a:r>
            <a:r>
              <a:rPr lang="ru-RU" sz="2000" b="1" dirty="0" smtClean="0">
                <a:solidFill>
                  <a:srgbClr val="00349E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  <a:t>Горбатов</a:t>
            </a:r>
          </a:p>
          <a:p>
            <a:pPr lvl="0" algn="r"/>
            <a:r>
              <a:rPr lang="ru-RU" sz="2000" b="1" dirty="0" smtClean="0">
                <a:solidFill>
                  <a:srgbClr val="00349E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  <a:t>(495) 214-78-04 (ВТС 4804)</a:t>
            </a:r>
          </a:p>
          <a:p>
            <a:pPr lvl="0" algn="r"/>
            <a:r>
              <a:rPr lang="ru-RU" sz="2000" b="1" dirty="0" smtClean="0">
                <a:solidFill>
                  <a:srgbClr val="00349E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  <a:t>2115</a:t>
            </a:r>
            <a:r>
              <a:rPr lang="en-US" sz="2000" b="1" dirty="0" smtClean="0">
                <a:solidFill>
                  <a:srgbClr val="00349E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  <a:t>@</a:t>
            </a:r>
            <a:r>
              <a:rPr lang="en-US" sz="2000" b="1" dirty="0" err="1" smtClean="0">
                <a:solidFill>
                  <a:srgbClr val="00349E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</a:rPr>
              <a:t>fsfk.local</a:t>
            </a:r>
            <a:endParaRPr lang="ru-RU" sz="2000" b="1" dirty="0" smtClean="0">
              <a:solidFill>
                <a:srgbClr val="00349E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Light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748464" y="6650672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541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1" width="525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5952D05-F32F-4F66-909A-EE5352426989}">
  <we:reference id="wa104198733" version="1.0.0.7" store="ru-RU" storeType="OMEX"/>
  <we:alternateReferences>
    <we:reference id="WA104198733" version="1.0.0.7" store="WA104198733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22249</TotalTime>
  <Words>663</Words>
  <Application>Microsoft Office PowerPoint</Application>
  <PresentationFormat>Произвольный</PresentationFormat>
  <Paragraphs>146</Paragraphs>
  <Slides>14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Специальное оформление</vt:lpstr>
      <vt:lpstr>Тема Office</vt:lpstr>
      <vt:lpstr>Acrobat Document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bc_user</dc:creator>
  <cp:lastModifiedBy>Горбатов Анатолий Александрович</cp:lastModifiedBy>
  <cp:revision>1865</cp:revision>
  <cp:lastPrinted>2017-06-20T12:16:52Z</cp:lastPrinted>
  <dcterms:created xsi:type="dcterms:W3CDTF">2014-10-03T18:46:21Z</dcterms:created>
  <dcterms:modified xsi:type="dcterms:W3CDTF">2017-06-20T15:15:02Z</dcterms:modified>
</cp:coreProperties>
</file>