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774" r:id="rId2"/>
    <p:sldMasterId id="2147483830" r:id="rId3"/>
  </p:sldMasterIdLst>
  <p:notesMasterIdLst>
    <p:notesMasterId r:id="rId14"/>
  </p:notesMasterIdLst>
  <p:sldIdLst>
    <p:sldId id="933" r:id="rId4"/>
    <p:sldId id="936" r:id="rId5"/>
    <p:sldId id="939" r:id="rId6"/>
    <p:sldId id="937" r:id="rId7"/>
    <p:sldId id="946" r:id="rId8"/>
    <p:sldId id="947" r:id="rId9"/>
    <p:sldId id="943" r:id="rId10"/>
    <p:sldId id="944" r:id="rId11"/>
    <p:sldId id="948" r:id="rId12"/>
    <p:sldId id="940" r:id="rId13"/>
  </p:sldIdLst>
  <p:sldSz cx="24384000" cy="13716000"/>
  <p:notesSz cx="6819900" cy="99187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E50AC14F-8934-4EA2-B05E-28D7EE262D73}">
          <p14:sldIdLst>
            <p14:sldId id="933"/>
          </p14:sldIdLst>
        </p14:section>
        <p14:section name="Заключение" id="{E2014C89-73CD-4995-BED8-E17B79378571}">
          <p14:sldIdLst>
            <p14:sldId id="936"/>
            <p14:sldId id="939"/>
            <p14:sldId id="937"/>
            <p14:sldId id="946"/>
            <p14:sldId id="947"/>
            <p14:sldId id="943"/>
            <p14:sldId id="944"/>
            <p14:sldId id="948"/>
            <p14:sldId id="94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4412" userDrawn="1">
          <p15:clr>
            <a:srgbClr val="A4A3A4"/>
          </p15:clr>
        </p15:guide>
        <p15:guide id="2" pos="76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Соколова Анастасия Владимировна" initials="САВ" lastIdx="1" clrIdx="0">
    <p:extLst>
      <p:ext uri="{19B8F6BF-5375-455C-9EA6-DF929625EA0E}">
        <p15:presenceInfo xmlns:p15="http://schemas.microsoft.com/office/powerpoint/2012/main" userId="S-1-5-21-333555047-3642469804-896065558-1241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517F"/>
    <a:srgbClr val="385723"/>
    <a:srgbClr val="64BB48"/>
    <a:srgbClr val="125194"/>
    <a:srgbClr val="6A6A6A"/>
    <a:srgbClr val="50B152"/>
    <a:srgbClr val="8EBE8C"/>
    <a:srgbClr val="7FA57B"/>
    <a:srgbClr val="00517F"/>
    <a:srgbClr val="A6D8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610" autoAdjust="0"/>
  </p:normalViewPr>
  <p:slideViewPr>
    <p:cSldViewPr>
      <p:cViewPr varScale="1">
        <p:scale>
          <a:sx n="45" d="100"/>
          <a:sy n="45" d="100"/>
        </p:scale>
        <p:origin x="403" y="43"/>
      </p:cViewPr>
      <p:guideLst>
        <p:guide orient="horz" pos="4412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commentAuthors" Target="commentAuthors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0038347123083395E-3"/>
          <c:y val="1.1361115285799142E-3"/>
          <c:w val="0.98599233057538327"/>
          <c:h val="0.9015088813505950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"41"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1.0824108191749253E-2"/>
                  <c:y val="-5.68055764289957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5281093917763651E-2"/>
                  <c:y val="-9.088892228639313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1460820438322738E-2"/>
                  <c:y val="-9.08889222863939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2734244931469754E-2"/>
                  <c:y val="-7.952780700059483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1.3370957178043194E-2"/>
                  <c:y val="-1.13611152857992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1.7191230657484201E-2"/>
                  <c:y val="-9.08889222863939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1.7827942904057592E-2"/>
                  <c:y val="-1.2497226814379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1.4644356603778975E-2"/>
                  <c:y val="-5.1125018786096141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3.5690930049088E-2"/>
                      <c:h val="2.8402788214497855E-2"/>
                    </c:manualLayout>
                  </c15:layout>
                </c:ext>
              </c:extLst>
            </c:dLbl>
            <c:dLbl>
              <c:idx val="8"/>
              <c:layout>
                <c:manualLayout>
                  <c:x val="-1.5281093917763651E-2"/>
                  <c:y val="-6.816669171479485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Лист1!$B$1:$J$1</c:f>
              <c:strCache>
                <c:ptCount val="9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</c:strCache>
            </c:strRef>
          </c:cat>
          <c:val>
            <c:numRef>
              <c:f>Лист1!$B$2:$J$2</c:f>
              <c:numCache>
                <c:formatCode>#,##0</c:formatCode>
                <c:ptCount val="9"/>
                <c:pt idx="0">
                  <c:v>24348</c:v>
                </c:pt>
                <c:pt idx="1">
                  <c:v>23330</c:v>
                </c:pt>
                <c:pt idx="2">
                  <c:v>21983</c:v>
                </c:pt>
                <c:pt idx="3">
                  <c:v>17365</c:v>
                </c:pt>
                <c:pt idx="4">
                  <c:v>16412</c:v>
                </c:pt>
                <c:pt idx="5">
                  <c:v>15958</c:v>
                </c:pt>
                <c:pt idx="6">
                  <c:v>15783</c:v>
                </c:pt>
                <c:pt idx="7">
                  <c:v>8510</c:v>
                </c:pt>
                <c:pt idx="8">
                  <c:v>8240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98D-464D-9D67-FFAA2A4E0794}"/>
            </c:ext>
          </c:extLst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"71"</c:v>
                </c:pt>
              </c:strCache>
            </c:strRef>
          </c:tx>
          <c:spPr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effectLst/>
            <a:scene3d>
              <a:camera prst="orthographicFront"/>
              <a:lightRig rig="freezing" dir="t"/>
            </a:scene3d>
            <a:sp3d/>
          </c:spPr>
          <c:invertIfNegative val="0"/>
          <c:dLbls>
            <c:dLbl>
              <c:idx val="0"/>
              <c:layout>
                <c:manualLayout>
                  <c:x val="-7.0038347123083395E-3"/>
                  <c:y val="-7.95278070005944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146082043832276E-2"/>
                  <c:y val="-5.68055764289957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5917806164337134E-2"/>
                  <c:y val="-7.952780700059400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8.9139714520288429E-3"/>
                  <c:y val="-5.68055764289957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9.550683698602281E-3"/>
                  <c:y val="-4.54444611431965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6.3671224657348546E-3"/>
                  <c:y val="-1.47694498715388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7.0038347123083395E-3"/>
                  <c:y val="-4.54444611431965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7.6405469588818253E-3"/>
                  <c:y val="-5.680557642899576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3.8202734794409126E-3"/>
                  <c:y val="-7.952780700059400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43200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Лист1!$B$1:$J$1</c:f>
              <c:strCache>
                <c:ptCount val="9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</c:strCache>
            </c:strRef>
          </c:cat>
          <c:val>
            <c:numRef>
              <c:f>Лист1!$B$3:$J$3</c:f>
              <c:numCache>
                <c:formatCode>#,##0</c:formatCode>
                <c:ptCount val="9"/>
                <c:pt idx="0">
                  <c:v>57478</c:v>
                </c:pt>
                <c:pt idx="1">
                  <c:v>58514</c:v>
                </c:pt>
                <c:pt idx="2">
                  <c:v>61584</c:v>
                </c:pt>
                <c:pt idx="3">
                  <c:v>65215</c:v>
                </c:pt>
                <c:pt idx="4">
                  <c:v>70071</c:v>
                </c:pt>
                <c:pt idx="5">
                  <c:v>70936</c:v>
                </c:pt>
                <c:pt idx="6">
                  <c:v>75365</c:v>
                </c:pt>
                <c:pt idx="7">
                  <c:v>84042</c:v>
                </c:pt>
                <c:pt idx="8">
                  <c:v>87636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98D-464D-9D67-FFAA2A4E07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shape val="box"/>
        <c:axId val="93264136"/>
        <c:axId val="145637592"/>
        <c:axId val="0"/>
      </c:bar3DChart>
      <c:catAx>
        <c:axId val="93264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ru-RU"/>
          </a:p>
        </c:txPr>
        <c:crossAx val="145637592"/>
        <c:crosses val="autoZero"/>
        <c:auto val="1"/>
        <c:lblAlgn val="ctr"/>
        <c:lblOffset val="100"/>
        <c:noMultiLvlLbl val="0"/>
      </c:catAx>
      <c:valAx>
        <c:axId val="14563759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93264136"/>
        <c:crosses val="autoZero"/>
        <c:crossBetween val="between"/>
      </c:valAx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0038347123083395E-3"/>
          <c:y val="1.1361115285799142E-3"/>
          <c:w val="0.98599233057538327"/>
          <c:h val="0.9015088813505950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"41"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1.0824108191749253E-2"/>
                  <c:y val="-5.68055764289957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5281093917763651E-2"/>
                  <c:y val="-9.088892228639313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1460820438322738E-2"/>
                  <c:y val="-9.08889222863939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2734244931469754E-2"/>
                  <c:y val="-7.952780700059483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1.3370957178043194E-2"/>
                  <c:y val="-1.13611152857992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1.3370957178043288E-2"/>
                  <c:y val="-9.08889222863939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1.0824108191749159E-2"/>
                  <c:y val="-1.02250037572193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8.2772341380441209E-3"/>
                  <c:y val="-1.647361716440875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3.5690930049088E-2"/>
                      <c:h val="2.8402788214497855E-2"/>
                    </c:manualLayout>
                  </c15:layout>
                </c:ext>
              </c:extLst>
            </c:dLbl>
            <c:dLbl>
              <c:idx val="8"/>
              <c:layout>
                <c:manualLayout>
                  <c:x val="-7.6405469588818253E-3"/>
                  <c:y val="-7.952780700059483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Лист1!$B$1:$J$1</c:f>
              <c:strCache>
                <c:ptCount val="9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</c:strCache>
            </c:strRef>
          </c:cat>
          <c:val>
            <c:numRef>
              <c:f>Лист1!$B$2:$J$2</c:f>
              <c:numCache>
                <c:formatCode>#,##0</c:formatCode>
                <c:ptCount val="9"/>
                <c:pt idx="0">
                  <c:v>9225</c:v>
                </c:pt>
                <c:pt idx="1">
                  <c:v>8749</c:v>
                </c:pt>
                <c:pt idx="2">
                  <c:v>8691</c:v>
                </c:pt>
                <c:pt idx="3">
                  <c:v>8922</c:v>
                </c:pt>
                <c:pt idx="4">
                  <c:v>8669</c:v>
                </c:pt>
                <c:pt idx="5">
                  <c:v>8562</c:v>
                </c:pt>
                <c:pt idx="6">
                  <c:v>7965</c:v>
                </c:pt>
                <c:pt idx="7">
                  <c:v>6565</c:v>
                </c:pt>
                <c:pt idx="8">
                  <c:v>2681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DD2-F74A-93BF-E9F636331233}"/>
            </c:ext>
          </c:extLst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"71"</c:v>
                </c:pt>
              </c:strCache>
            </c:strRef>
          </c:tx>
          <c:spPr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effectLst/>
            <a:scene3d>
              <a:camera prst="orthographicFront"/>
              <a:lightRig rig="freezing" dir="t"/>
            </a:scene3d>
            <a:sp3d/>
          </c:spPr>
          <c:invertIfNegative val="0"/>
          <c:dLbls>
            <c:dLbl>
              <c:idx val="0"/>
              <c:layout>
                <c:manualLayout>
                  <c:x val="2.6741914356086374E-2"/>
                  <c:y val="-4.54444611431965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9288763342380328E-2"/>
                  <c:y val="-2.272223057159828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9288763342380328E-2"/>
                  <c:y val="-1.136111528579914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9288763342380328E-2"/>
                  <c:y val="-9.088892228639313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8652051095806749E-2"/>
                  <c:y val="-9.088892228639313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2.9288763342380234E-2"/>
                  <c:y val="-4.54444611431965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3.2472324575247756E-2"/>
                  <c:y val="-1.47694498715389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2.8652051095806749E-2"/>
                  <c:y val="-1.13611152857992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3.8202734794409126E-3"/>
                  <c:y val="-4.54444611431965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36000" rIns="38100" bIns="14400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Лист1!$B$1:$J$1</c:f>
              <c:strCache>
                <c:ptCount val="9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</c:strCache>
            </c:strRef>
          </c:cat>
          <c:val>
            <c:numRef>
              <c:f>Лист1!$B$3:$J$3</c:f>
              <c:numCache>
                <c:formatCode>#,##0</c:formatCode>
                <c:ptCount val="9"/>
                <c:pt idx="0">
                  <c:v>233</c:v>
                </c:pt>
                <c:pt idx="1">
                  <c:v>257</c:v>
                </c:pt>
                <c:pt idx="2">
                  <c:v>348</c:v>
                </c:pt>
                <c:pt idx="3">
                  <c:v>515</c:v>
                </c:pt>
                <c:pt idx="4">
                  <c:v>704</c:v>
                </c:pt>
                <c:pt idx="5">
                  <c:v>1033</c:v>
                </c:pt>
                <c:pt idx="6">
                  <c:v>2265</c:v>
                </c:pt>
                <c:pt idx="7">
                  <c:v>3937</c:v>
                </c:pt>
                <c:pt idx="8">
                  <c:v>6764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DD2-F74A-93BF-E9F6363312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shape val="box"/>
        <c:axId val="145892688"/>
        <c:axId val="145989304"/>
        <c:axId val="0"/>
      </c:bar3DChart>
      <c:catAx>
        <c:axId val="145892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ru-RU"/>
          </a:p>
        </c:txPr>
        <c:crossAx val="145989304"/>
        <c:crosses val="autoZero"/>
        <c:auto val="1"/>
        <c:lblAlgn val="ctr"/>
        <c:lblOffset val="100"/>
        <c:noMultiLvlLbl val="0"/>
      </c:catAx>
      <c:valAx>
        <c:axId val="14598930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145892688"/>
        <c:crosses val="autoZero"/>
        <c:crossBetween val="between"/>
      </c:valAx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03188" y="744538"/>
            <a:ext cx="6613525" cy="3719512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09321" y="4711385"/>
            <a:ext cx="5001260" cy="446341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90492349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19296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 — горизонт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Изображение"/>
          <p:cNvSpPr>
            <a:spLocks noGrp="1"/>
          </p:cNvSpPr>
          <p:nvPr>
            <p:ph type="pic" idx="13"/>
          </p:nvPr>
        </p:nvSpPr>
        <p:spPr>
          <a:xfrm>
            <a:off x="3124200" y="-38099"/>
            <a:ext cx="18135600" cy="120966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2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2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2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по центр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 — вертик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Изображение"/>
          <p:cNvSpPr>
            <a:spLocks noGrp="1"/>
          </p:cNvSpPr>
          <p:nvPr>
            <p:ph type="pic" idx="13"/>
          </p:nvPr>
        </p:nvSpPr>
        <p:spPr>
          <a:xfrm>
            <a:off x="7950204" y="1104901"/>
            <a:ext cx="17259303" cy="1150620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3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651002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4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651002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4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57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5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Изображение"/>
          <p:cNvSpPr>
            <a:spLocks noGrp="1"/>
          </p:cNvSpPr>
          <p:nvPr>
            <p:ph type="pic" sz="half" idx="13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66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67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1689102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794" indent="-558794">
              <a:spcBef>
                <a:spcPts val="4500"/>
              </a:spcBef>
              <a:defRPr sz="3800"/>
            </a:lvl1pPr>
            <a:lvl2pPr marL="1117589" indent="-558794">
              <a:spcBef>
                <a:spcPts val="4500"/>
              </a:spcBef>
              <a:defRPr sz="3800"/>
            </a:lvl2pPr>
            <a:lvl3pPr marL="1676382" indent="-558794">
              <a:spcBef>
                <a:spcPts val="4500"/>
              </a:spcBef>
              <a:defRPr sz="3800"/>
            </a:lvl3pPr>
            <a:lvl4pPr marL="2235176" indent="-558794">
              <a:spcBef>
                <a:spcPts val="4500"/>
              </a:spcBef>
              <a:defRPr sz="3800"/>
            </a:lvl4pPr>
            <a:lvl5pPr marL="2793971" indent="-558794">
              <a:spcBef>
                <a:spcPts val="4500"/>
              </a:spcBef>
              <a:defRPr sz="3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6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 (3 шт.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Изображение"/>
          <p:cNvSpPr>
            <a:spLocks noGrp="1"/>
          </p:cNvSpPr>
          <p:nvPr>
            <p:ph type="pic" sz="quarter" idx="13"/>
          </p:nvPr>
        </p:nvSpPr>
        <p:spPr>
          <a:xfrm>
            <a:off x="15681344" y="7035800"/>
            <a:ext cx="8396679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84" name="Изображение"/>
          <p:cNvSpPr>
            <a:spLocks noGrp="1"/>
          </p:cNvSpPr>
          <p:nvPr>
            <p:ph type="pic" sz="quarter" idx="14"/>
          </p:nvPr>
        </p:nvSpPr>
        <p:spPr>
          <a:xfrm>
            <a:off x="15290801" y="1130301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85" name="Изображение"/>
          <p:cNvSpPr>
            <a:spLocks noGrp="1"/>
          </p:cNvSpPr>
          <p:nvPr>
            <p:ph type="pic" idx="15"/>
          </p:nvPr>
        </p:nvSpPr>
        <p:spPr>
          <a:xfrm>
            <a:off x="-304799" y="1130300"/>
            <a:ext cx="17202151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8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— Иван Арсентьев"/>
          <p:cNvSpPr txBox="1">
            <a:spLocks noGrp="1"/>
          </p:cNvSpPr>
          <p:nvPr>
            <p:ph type="body" sz="quarter" idx="13"/>
          </p:nvPr>
        </p:nvSpPr>
        <p:spPr>
          <a:xfrm>
            <a:off x="2387603" y="8953505"/>
            <a:ext cx="19621500" cy="611514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4" name="«Место ввода цитаты»."/>
          <p:cNvSpPr txBox="1">
            <a:spLocks noGrp="1"/>
          </p:cNvSpPr>
          <p:nvPr>
            <p:ph type="body" sz="quarter" idx="14"/>
          </p:nvPr>
        </p:nvSpPr>
        <p:spPr>
          <a:xfrm>
            <a:off x="2387603" y="6056697"/>
            <a:ext cx="19621500" cy="86600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8077200" y="12712703"/>
            <a:ext cx="8229600" cy="73025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1676400" y="12712703"/>
            <a:ext cx="5486400" cy="73025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>
          <a:xfrm>
            <a:off x="12100434" y="13081002"/>
            <a:ext cx="375366" cy="381643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‹#›</a:t>
            </a:fld>
            <a:endParaRPr lang="ru-RU" dirty="0">
              <a:solidFill>
                <a:srgbClr val="44546A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91CAA645-04DF-4798-A13E-280570ABE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35532" y="93959"/>
            <a:ext cx="11579936" cy="553998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36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97765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1219253" y="12755938"/>
            <a:ext cx="5608323" cy="1149032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8290563" y="12755942"/>
            <a:ext cx="7802880" cy="1149032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>
            <a:extLst>
              <a:ext uri="{FF2B5EF4-FFF2-40B4-BE49-F238E27FC236}">
                <a16:creationId xmlns="" xmlns:a16="http://schemas.microsoft.com/office/drawing/2014/main" id="{2C64C0D2-3B01-4D89-AC3D-D015BF578C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23740149" y="12788964"/>
            <a:ext cx="375366" cy="381643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‹#›</a:t>
            </a:fld>
            <a:endParaRPr lang="ru-RU">
              <a:solidFill>
                <a:srgbClr val="44546A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ACA70A9C-BB1B-495B-A91D-4FFE807FD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35527" y="93963"/>
            <a:ext cx="11579936" cy="697626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4535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="" xmlns:a16="http://schemas.microsoft.com/office/drawing/2014/main" id="{D1FFA894-E666-4AAB-90B4-A00984BD322C}"/>
              </a:ext>
            </a:extLst>
          </p:cNvPr>
          <p:cNvSpPr/>
          <p:nvPr userDrawn="1"/>
        </p:nvSpPr>
        <p:spPr>
          <a:xfrm flipV="1">
            <a:off x="3" y="1060243"/>
            <a:ext cx="24384000" cy="748890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 algn="l" defTabSz="1828780" hangingPunct="1"/>
            <a:endParaRPr sz="7734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4116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1219206" y="12755891"/>
            <a:ext cx="5608324" cy="1170878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8290564" y="12755897"/>
            <a:ext cx="7802880" cy="1170878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5" name="Holder 5">
            <a:extLst>
              <a:ext uri="{FF2B5EF4-FFF2-40B4-BE49-F238E27FC236}">
                <a16:creationId xmlns="" xmlns:a16="http://schemas.microsoft.com/office/drawing/2014/main" id="{2C64C0D2-3B01-4D89-AC3D-D015BF578C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23740101" y="12788962"/>
            <a:ext cx="375366" cy="381643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ACA70A9C-BB1B-495B-A91D-4FFE807FD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35527" y="93954"/>
            <a:ext cx="11579936" cy="716892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466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="" xmlns:a16="http://schemas.microsoft.com/office/drawing/2014/main" id="{D1FFA894-E666-4AAB-90B4-A00984BD322C}"/>
              </a:ext>
            </a:extLst>
          </p:cNvPr>
          <p:cNvSpPr/>
          <p:nvPr userDrawn="1"/>
        </p:nvSpPr>
        <p:spPr>
          <a:xfrm flipV="1">
            <a:off x="4" y="1060238"/>
            <a:ext cx="24384000" cy="748892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7616" dirty="0"/>
          </a:p>
        </p:txBody>
      </p:sp>
    </p:spTree>
    <p:extLst>
      <p:ext uri="{BB962C8B-B14F-4D97-AF65-F5344CB8AC3E}">
        <p14:creationId xmlns:p14="http://schemas.microsoft.com/office/powerpoint/2010/main" val="1945765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>
            <a:cxnSpLocks/>
          </p:cNvCxnSpPr>
          <p:nvPr userDrawn="1"/>
        </p:nvCxnSpPr>
        <p:spPr>
          <a:xfrm>
            <a:off x="180976" y="1981200"/>
            <a:ext cx="24025224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204000" y="180000"/>
            <a:ext cx="18000000" cy="180000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0"/>
          </p:nvPr>
        </p:nvSpPr>
        <p:spPr>
          <a:xfrm>
            <a:off x="4991100" y="12817479"/>
            <a:ext cx="14401800" cy="717550"/>
          </a:xfrm>
          <a:prstGeom prst="rect">
            <a:avLst/>
          </a:prstGeom>
        </p:spPr>
        <p:txBody>
          <a:bodyPr lIns="0" tIns="0" rIns="0" bIns="0" anchor="b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280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23485478" y="13089652"/>
            <a:ext cx="720724" cy="445378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2800">
                <a:solidFill>
                  <a:srgbClr val="7F7F7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DCFD259-276A-48CF-AAAF-66CD61FCC4F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08185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>
            <a:cxnSpLocks/>
          </p:cNvCxnSpPr>
          <p:nvPr userDrawn="1"/>
        </p:nvCxnSpPr>
        <p:spPr>
          <a:xfrm>
            <a:off x="180976" y="1981200"/>
            <a:ext cx="24025224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204000" y="180000"/>
            <a:ext cx="18000000" cy="180000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0"/>
          </p:nvPr>
        </p:nvSpPr>
        <p:spPr>
          <a:xfrm>
            <a:off x="4991100" y="12817479"/>
            <a:ext cx="14401800" cy="717550"/>
          </a:xfrm>
          <a:prstGeom prst="rect">
            <a:avLst/>
          </a:prstGeom>
        </p:spPr>
        <p:txBody>
          <a:bodyPr lIns="0" tIns="0" rIns="0" bIns="0" anchor="b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280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23485478" y="13089652"/>
            <a:ext cx="720724" cy="445378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2800">
                <a:solidFill>
                  <a:srgbClr val="7F7F7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DCFD259-276A-48CF-AAAF-66CD61FCC4F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13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92430" y="2249489"/>
            <a:ext cx="15162775" cy="4800534"/>
          </a:xfrm>
        </p:spPr>
        <p:txBody>
          <a:bodyPr>
            <a:normAutofit/>
          </a:bodyPr>
          <a:lstStyle>
            <a:lvl1pPr algn="l">
              <a:defRPr sz="7500" b="0">
                <a:latin typeface="PT Serif" panose="020A0603040505020204" pitchFamily="18" charset="-52"/>
                <a:ea typeface="PT Serif" panose="020A0603040505020204" pitchFamily="18" charset="-52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91468" y="9546300"/>
            <a:ext cx="6336704" cy="2880320"/>
          </a:xfrm>
        </p:spPr>
        <p:txBody>
          <a:bodyPr anchor="ctr">
            <a:normAutofit/>
          </a:bodyPr>
          <a:lstStyle>
            <a:lvl1pPr marL="0" indent="0" algn="l">
              <a:buNone/>
              <a:defRPr sz="4300">
                <a:solidFill>
                  <a:schemeClr val="tx1"/>
                </a:solidFill>
                <a:latin typeface="PT Serif" panose="020A0603040505020204" pitchFamily="18" charset="-52"/>
                <a:ea typeface="PT Serif" panose="020A0603040505020204" pitchFamily="18" charset="-52"/>
              </a:defRPr>
            </a:lvl1pPr>
            <a:lvl2pPr marL="12191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4383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6574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876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60957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7314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85340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97532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2700">
                <a:latin typeface="Trebuchet MS" panose="020B0603020202020204" pitchFamily="34" charset="0"/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2700">
                <a:latin typeface="Trebuchet MS" panose="020B0603020202020204" pitchFamily="34" charset="0"/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7392428" y="9162256"/>
            <a:ext cx="6335744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775" y="2249488"/>
            <a:ext cx="3622524" cy="403244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2240295" y="6334744"/>
            <a:ext cx="3482949" cy="763381"/>
          </a:xfrm>
          <a:prstGeom prst="rect">
            <a:avLst/>
          </a:prstGeom>
          <a:noFill/>
        </p:spPr>
        <p:txBody>
          <a:bodyPr wrap="none" lIns="243835" tIns="121919" rIns="243835" bIns="121919" rtlCol="0">
            <a:spAutoFit/>
          </a:bodyPr>
          <a:lstStyle/>
          <a:p>
            <a:pPr algn="l" defTabSz="2438314" hangingPunct="1"/>
            <a:r>
              <a:rPr lang="en-US" sz="3200" b="0" kern="1200" dirty="0">
                <a:solidFill>
                  <a:prstClr val="black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+mn-cs"/>
              </a:rPr>
              <a:t>www.roskazna.ru</a:t>
            </a:r>
            <a:endParaRPr lang="ru-RU" sz="3200" b="0" kern="1200" dirty="0">
              <a:solidFill>
                <a:prstClr val="black"/>
              </a:solidFill>
              <a:latin typeface="PT Serif" panose="020A0603040505020204" pitchFamily="18" charset="-52"/>
              <a:ea typeface="PT Serif" panose="020A0603040505020204" pitchFamily="18" charset="-5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731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 userDrawn="1"/>
        </p:nvSpPr>
        <p:spPr>
          <a:xfrm>
            <a:off x="12068538" y="192023"/>
            <a:ext cx="12604855" cy="13962790"/>
          </a:xfrm>
          <a:prstGeom prst="rect">
            <a:avLst/>
          </a:prstGeom>
          <a:blipFill dpi="0" rotWithShape="1">
            <a:blip r:embed="rId2">
              <a:alphaModFix amt="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835" tIns="121919" rIns="243835" bIns="121919" rtlCol="0" anchor="ctr"/>
          <a:lstStyle/>
          <a:p>
            <a:pPr defTabSz="2438314" hangingPunct="1"/>
            <a:endParaRPr lang="ru-RU" sz="4800" b="0" kern="1200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11688" y="3"/>
            <a:ext cx="15067015" cy="1734830"/>
          </a:xfrm>
          <a:solidFill>
            <a:schemeClr val="bg1">
              <a:lumMod val="65000"/>
              <a:alpha val="10000"/>
            </a:schemeClr>
          </a:solidFill>
        </p:spPr>
        <p:txBody>
          <a:bodyPr>
            <a:noAutofit/>
          </a:bodyPr>
          <a:lstStyle>
            <a:lvl1pPr algn="ctr">
              <a:defRPr sz="4300" b="1">
                <a:latin typeface="PT Serif" panose="020A0603040505020204" pitchFamily="18" charset="-52"/>
                <a:ea typeface="PT Serif" panose="020A0603040505020204" pitchFamily="18" charset="-52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9200" y="3593638"/>
            <a:ext cx="21945600" cy="8658692"/>
          </a:xfrm>
        </p:spPr>
        <p:txBody>
          <a:bodyPr>
            <a:normAutofit/>
          </a:bodyPr>
          <a:lstStyle>
            <a:lvl1pPr>
              <a:defRPr sz="6400">
                <a:latin typeface="PT Serif" panose="020A0603040505020204" pitchFamily="18" charset="-52"/>
                <a:ea typeface="PT Serif" panose="020A0603040505020204" pitchFamily="18" charset="-52"/>
              </a:defRPr>
            </a:lvl1pPr>
            <a:lvl2pPr>
              <a:defRPr sz="5301">
                <a:latin typeface="PT Serif" panose="020A0603040505020204" pitchFamily="18" charset="-52"/>
                <a:ea typeface="PT Serif" panose="020A0603040505020204" pitchFamily="18" charset="-52"/>
              </a:defRPr>
            </a:lvl2pPr>
            <a:lvl3pPr>
              <a:defRPr sz="4800">
                <a:latin typeface="PT Serif" panose="020A0603040505020204" pitchFamily="18" charset="-52"/>
                <a:ea typeface="PT Serif" panose="020A0603040505020204" pitchFamily="18" charset="-52"/>
              </a:defRPr>
            </a:lvl3pPr>
            <a:lvl4pPr>
              <a:defRPr sz="4300">
                <a:latin typeface="PT Serif" panose="020A0603040505020204" pitchFamily="18" charset="-52"/>
                <a:ea typeface="PT Serif" panose="020A0603040505020204" pitchFamily="18" charset="-52"/>
              </a:defRPr>
            </a:lvl4pPr>
            <a:lvl5pPr>
              <a:defRPr sz="4300">
                <a:latin typeface="PT Serif" panose="020A0603040505020204" pitchFamily="18" charset="-52"/>
                <a:ea typeface="PT Serif" panose="020A0603040505020204" pitchFamily="18" charset="-52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2700">
                <a:latin typeface="Trebuchet MS" panose="020B0603020202020204" pitchFamily="34" charset="0"/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2700">
                <a:latin typeface="Trebuchet MS" panose="020B0603020202020204" pitchFamily="34" charset="0"/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1822562" y="1081022"/>
            <a:ext cx="2687340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1822561" y="329280"/>
            <a:ext cx="5760640" cy="683807"/>
          </a:xfrm>
          <a:prstGeom prst="rect">
            <a:avLst/>
          </a:prstGeom>
          <a:noFill/>
        </p:spPr>
        <p:txBody>
          <a:bodyPr wrap="square" lIns="0" tIns="121919" rIns="0" bIns="121919" rtlCol="0">
            <a:spAutoFit/>
          </a:bodyPr>
          <a:lstStyle/>
          <a:p>
            <a:pPr algn="l" defTabSz="2438314" hangingPunct="1"/>
            <a:r>
              <a:rPr lang="ru-RU" sz="2700" kern="1200" cap="all" dirty="0">
                <a:solidFill>
                  <a:prstClr val="black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Tahoma" panose="020B0604030504040204" pitchFamily="34" charset="0"/>
              </a:rPr>
              <a:t>Федеральное казначейство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1822566" y="1208861"/>
            <a:ext cx="2520534" cy="683807"/>
          </a:xfrm>
          <a:prstGeom prst="rect">
            <a:avLst/>
          </a:prstGeom>
          <a:noFill/>
        </p:spPr>
        <p:txBody>
          <a:bodyPr wrap="none" lIns="0" tIns="121919" rIns="0" bIns="121919" rtlCol="0">
            <a:spAutoFit/>
          </a:bodyPr>
          <a:lstStyle/>
          <a:p>
            <a:pPr algn="l" defTabSz="2438314" hangingPunct="1"/>
            <a:r>
              <a:rPr lang="en-US" sz="2700" b="0" kern="1200" dirty="0">
                <a:solidFill>
                  <a:prstClr val="black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+mn-cs"/>
              </a:rPr>
              <a:t>www.roskazna.ru</a:t>
            </a:r>
            <a:endParaRPr lang="ru-RU" sz="2700" b="0" kern="1200" dirty="0">
              <a:solidFill>
                <a:prstClr val="black"/>
              </a:solidFill>
              <a:latin typeface="PT Serif" panose="020A0603040505020204" pitchFamily="18" charset="-52"/>
              <a:ea typeface="PT Serif" panose="020A0603040505020204" pitchFamily="18" charset="-52"/>
              <a:cs typeface="+mn-cs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82" y="345452"/>
            <a:ext cx="1248140" cy="1389380"/>
          </a:xfrm>
          <a:prstGeom prst="rect">
            <a:avLst/>
          </a:prstGeom>
        </p:spPr>
      </p:pic>
      <p:cxnSp>
        <p:nvCxnSpPr>
          <p:cNvPr id="12" name="Прямая соединительная линия 11"/>
          <p:cNvCxnSpPr/>
          <p:nvPr userDrawn="1"/>
        </p:nvCxnSpPr>
        <p:spPr>
          <a:xfrm>
            <a:off x="23040336" y="12426620"/>
            <a:ext cx="1343671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23137216" y="12426621"/>
            <a:ext cx="1246784" cy="1289382"/>
          </a:xfrm>
          <a:prstGeom prst="rect">
            <a:avLst/>
          </a:prstGeom>
        </p:spPr>
        <p:txBody>
          <a:bodyPr vert="horz" lIns="0" tIns="121919" rIns="0" bIns="121919" rtlCol="0" anchor="t"/>
          <a:lstStyle>
            <a:defPPr>
              <a:defRPr lang="ru-RU"/>
            </a:defPPr>
            <a:lvl1pPr>
              <a:defRPr b="1">
                <a:latin typeface="Trebuchet MS" panose="020B0603020202020204" pitchFamily="34" charset="0"/>
              </a:defRPr>
            </a:lvl1pPr>
          </a:lstStyle>
          <a:p>
            <a:pPr algn="l" defTabSz="2438314" hangingPunct="1"/>
            <a:fld id="{F777CE8F-F8DB-4AC4-B215-9C5F8871BE3C}" type="slidenum">
              <a:rPr lang="ru-RU" sz="4800" kern="1200" smtClean="0">
                <a:solidFill>
                  <a:prstClr val="black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+mn-cs"/>
              </a:rPr>
              <a:pPr algn="l" defTabSz="2438314" hangingPunct="1"/>
              <a:t>‹#›</a:t>
            </a:fld>
            <a:endParaRPr lang="ru-RU" sz="4800" kern="1200" dirty="0">
              <a:solidFill>
                <a:prstClr val="black"/>
              </a:solidFill>
              <a:latin typeface="PT Serif" panose="020A0603040505020204" pitchFamily="18" charset="-52"/>
              <a:ea typeface="PT Serif" panose="020A0603040505020204" pitchFamily="18" charset="-5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671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60AF-26C0-4F26-B6EA-302E8E68242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852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982"/>
          <a:stretch>
            <a:fillRect/>
          </a:stretch>
        </p:blipFill>
        <p:spPr bwMode="auto">
          <a:xfrm>
            <a:off x="19570702" y="1457329"/>
            <a:ext cx="4813300" cy="1080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Прямая соединительная линия 5"/>
          <p:cNvCxnSpPr>
            <a:cxnSpLocks/>
          </p:cNvCxnSpPr>
          <p:nvPr userDrawn="1"/>
        </p:nvCxnSpPr>
        <p:spPr>
          <a:xfrm>
            <a:off x="180976" y="1981200"/>
            <a:ext cx="187198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180982" y="10074279"/>
            <a:ext cx="8639175" cy="1619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l" defTabSz="182878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3200" b="0" kern="1200">
                <a:solidFill>
                  <a:srgbClr val="7F7F7F"/>
                </a:solidFill>
                <a:latin typeface="Arial Narrow" pitchFamily="34" charset="0"/>
                <a:ea typeface="+mn-ea"/>
              </a:rPr>
              <a:t>Контрольно-ревизионное управление</a:t>
            </a:r>
            <a:br>
              <a:rPr lang="ru-RU" altLang="ru-RU" sz="3200" b="0" kern="1200">
                <a:solidFill>
                  <a:srgbClr val="7F7F7F"/>
                </a:solidFill>
                <a:latin typeface="Arial Narrow" pitchFamily="34" charset="0"/>
                <a:ea typeface="+mn-ea"/>
              </a:rPr>
            </a:br>
            <a:r>
              <a:rPr lang="ru-RU" altLang="ru-RU" sz="3200" b="0" kern="1200">
                <a:solidFill>
                  <a:srgbClr val="7F7F7F"/>
                </a:solidFill>
                <a:latin typeface="Arial Narrow" pitchFamily="34" charset="0"/>
                <a:ea typeface="+mn-ea"/>
              </a:rPr>
              <a:t>в социальной сфере, сфере межбюджетных отношений и социального страхования</a:t>
            </a:r>
          </a:p>
        </p:txBody>
      </p:sp>
      <p:cxnSp>
        <p:nvCxnSpPr>
          <p:cNvPr id="8" name="Прямая соединительная линия 7"/>
          <p:cNvCxnSpPr>
            <a:cxnSpLocks/>
          </p:cNvCxnSpPr>
          <p:nvPr userDrawn="1"/>
        </p:nvCxnSpPr>
        <p:spPr>
          <a:xfrm>
            <a:off x="180982" y="10074276"/>
            <a:ext cx="8997951" cy="0"/>
          </a:xfrm>
          <a:prstGeom prst="line">
            <a:avLst/>
          </a:prstGeom>
          <a:ln w="12700">
            <a:solidFill>
              <a:srgbClr val="14438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180000" y="3600003"/>
            <a:ext cx="18000000" cy="265112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0"/>
          </p:nvPr>
        </p:nvSpPr>
        <p:spPr>
          <a:xfrm>
            <a:off x="180003" y="9438839"/>
            <a:ext cx="2634075" cy="550343"/>
          </a:xfrm>
          <a:prstGeom prst="rect">
            <a:avLst/>
          </a:prstGeom>
        </p:spPr>
        <p:txBody>
          <a:bodyPr wrap="none" anchor="ctr">
            <a:spAutoFit/>
          </a:bodyPr>
          <a:lstStyle>
            <a:lvl1pPr marL="0" indent="0">
              <a:buNone/>
              <a:defRPr sz="3200">
                <a:solidFill>
                  <a:srgbClr val="144381"/>
                </a:solidFill>
              </a:defRPr>
            </a:lvl1pPr>
            <a:lvl2pPr marL="914391" indent="0">
              <a:buNone/>
              <a:defRPr/>
            </a:lvl2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5" name="Текст 13"/>
          <p:cNvSpPr>
            <a:spLocks noGrp="1"/>
          </p:cNvSpPr>
          <p:nvPr>
            <p:ph type="body" sz="quarter" idx="11"/>
          </p:nvPr>
        </p:nvSpPr>
        <p:spPr>
          <a:xfrm>
            <a:off x="180004" y="8690178"/>
            <a:ext cx="3082341" cy="607667"/>
          </a:xfrm>
          <a:prstGeom prst="rect">
            <a:avLst/>
          </a:prstGeom>
        </p:spPr>
        <p:txBody>
          <a:bodyPr wrap="none" anchor="ctr">
            <a:spAutoFit/>
          </a:bodyPr>
          <a:lstStyle>
            <a:lvl1pPr marL="0" indent="0">
              <a:buNone/>
              <a:defRPr sz="3600" b="1">
                <a:solidFill>
                  <a:srgbClr val="144381"/>
                </a:solidFill>
              </a:defRPr>
            </a:lvl1pPr>
            <a:lvl2pPr marL="914391" indent="0">
              <a:buNone/>
              <a:defRPr/>
            </a:lvl2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Дата 1"/>
          <p:cNvSpPr>
            <a:spLocks noGrp="1"/>
          </p:cNvSpPr>
          <p:nvPr>
            <p:ph type="dt" sz="half" idx="12"/>
          </p:nvPr>
        </p:nvSpPr>
        <p:spPr>
          <a:xfrm>
            <a:off x="18716627" y="12817479"/>
            <a:ext cx="5486400" cy="717550"/>
          </a:xfrm>
          <a:prstGeom prst="rect">
            <a:avLst/>
          </a:prstGeom>
        </p:spPr>
        <p:txBody>
          <a:bodyPr lIns="0" tIns="0" rIns="0" bIns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280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1828780">
              <a:defRPr/>
            </a:pPr>
            <a:endParaRPr lang="ru-RU" b="0" kern="1200"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386697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>
            <a:cxnSpLocks/>
          </p:cNvCxnSpPr>
          <p:nvPr userDrawn="1"/>
        </p:nvCxnSpPr>
        <p:spPr>
          <a:xfrm>
            <a:off x="180976" y="1981200"/>
            <a:ext cx="24025224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204000" y="180000"/>
            <a:ext cx="18000000" cy="180000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44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0"/>
          </p:nvPr>
        </p:nvSpPr>
        <p:spPr>
          <a:xfrm>
            <a:off x="4991100" y="12817479"/>
            <a:ext cx="14401800" cy="717550"/>
          </a:xfrm>
          <a:prstGeom prst="rect">
            <a:avLst/>
          </a:prstGeom>
        </p:spPr>
        <p:txBody>
          <a:bodyPr lIns="0" tIns="0" rIns="0" bIns="0" anchor="b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280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defTabSz="1828780">
              <a:defRPr/>
            </a:pPr>
            <a:endParaRPr lang="ru-RU" b="0" kern="1200">
              <a:ea typeface="+mn-ea"/>
            </a:endParaRPr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23485478" y="12817479"/>
            <a:ext cx="720724" cy="71755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2800">
                <a:solidFill>
                  <a:srgbClr val="7F7F7F"/>
                </a:solidFill>
                <a:latin typeface="Arial" charset="0"/>
                <a:cs typeface="Arial" charset="0"/>
              </a:defRPr>
            </a:lvl1pPr>
          </a:lstStyle>
          <a:p>
            <a:pPr defTabSz="1828780" fontAlgn="base">
              <a:spcBef>
                <a:spcPct val="0"/>
              </a:spcBef>
              <a:spcAft>
                <a:spcPct val="0"/>
              </a:spcAft>
              <a:defRPr/>
            </a:pPr>
            <a:fld id="{6DCFD259-276A-48CF-AAAF-66CD61FCC4F6}" type="slidenum">
              <a:rPr lang="ru-RU" altLang="ru-RU" b="0" kern="1200" smtClean="0">
                <a:ea typeface="+mn-ea"/>
              </a:rPr>
              <a:pPr defTabSz="182878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 b="0" kern="1200"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821087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1219200" y="12755895"/>
            <a:ext cx="5608320" cy="1170878"/>
          </a:xfrm>
          <a:prstGeom prst="rect">
            <a:avLst/>
          </a:prstGeom>
        </p:spPr>
        <p:txBody>
          <a:bodyPr lIns="121917" tIns="60958" rIns="121917" bIns="60958"/>
          <a:lstStyle/>
          <a:p>
            <a:pPr algn="l" defTabSz="1828780" eaLnBrk="0" fontAlgn="base">
              <a:spcBef>
                <a:spcPct val="0"/>
              </a:spcBef>
              <a:spcAft>
                <a:spcPct val="0"/>
              </a:spcAft>
            </a:pPr>
            <a:fld id="{1FB54944-417F-4596-98D8-3ECD53C1D52D}" type="datetime1">
              <a:rPr lang="en-US" sz="3600" b="0" kern="1200" smtClean="0">
                <a:solidFill>
                  <a:prstClr val="black"/>
                </a:solidFill>
                <a:latin typeface="Calibri" pitchFamily="34" charset="0"/>
                <a:ea typeface="+mn-ea"/>
                <a:cs typeface="Arial" charset="0"/>
              </a:rPr>
              <a:pPr algn="l" defTabSz="1828780" eaLnBrk="0" fontAlgn="base">
                <a:spcBef>
                  <a:spcPct val="0"/>
                </a:spcBef>
                <a:spcAft>
                  <a:spcPct val="0"/>
                </a:spcAft>
              </a:pPr>
              <a:t>10/5/2021</a:t>
            </a:fld>
            <a:endParaRPr lang="ru-RU" sz="3600" b="0" kern="1200" dirty="0">
              <a:solidFill>
                <a:prstClr val="black"/>
              </a:solidFill>
              <a:latin typeface="Calibri" pitchFamily="34" charset="0"/>
              <a:ea typeface="+mn-ea"/>
              <a:cs typeface="Arial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8290560" y="12755911"/>
            <a:ext cx="7802880" cy="1170878"/>
          </a:xfrm>
          <a:prstGeom prst="rect">
            <a:avLst/>
          </a:prstGeom>
        </p:spPr>
        <p:txBody>
          <a:bodyPr lIns="121917" tIns="60958" rIns="121917" bIns="60958"/>
          <a:lstStyle/>
          <a:p>
            <a:pPr algn="l" defTabSz="1828780" eaLnBrk="0" fontAlgn="base">
              <a:spcBef>
                <a:spcPct val="0"/>
              </a:spcBef>
              <a:spcAft>
                <a:spcPct val="0"/>
              </a:spcAft>
            </a:pPr>
            <a:endParaRPr lang="ru-RU" sz="3600" b="0" kern="1200" dirty="0">
              <a:solidFill>
                <a:prstClr val="black"/>
              </a:solidFill>
              <a:latin typeface="Calibri" pitchFamily="34" charset="0"/>
              <a:ea typeface="+mn-ea"/>
              <a:cs typeface="Arial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7556480" y="12755909"/>
            <a:ext cx="5608320" cy="716950"/>
          </a:xfrm>
          <a:prstGeom prst="rect">
            <a:avLst/>
          </a:prstGeom>
        </p:spPr>
        <p:txBody>
          <a:bodyPr lIns="121917" tIns="60958" rIns="121917" bIns="60958"/>
          <a:lstStyle/>
          <a:p>
            <a:pPr algn="l" defTabSz="1828780" eaLnBrk="0" fontAlgn="base">
              <a:spcBef>
                <a:spcPct val="0"/>
              </a:spcBef>
              <a:spcAft>
                <a:spcPct val="0"/>
              </a:spcAft>
            </a:pPr>
            <a:fld id="{FAA6C436-0D4A-4340-A2B7-930FFE7E96AA}" type="slidenum">
              <a:rPr lang="ru-RU" sz="3600" b="0" kern="1200" smtClean="0">
                <a:solidFill>
                  <a:prstClr val="black"/>
                </a:solidFill>
                <a:latin typeface="Calibri" pitchFamily="34" charset="0"/>
                <a:ea typeface="+mn-ea"/>
                <a:cs typeface="Arial" charset="0"/>
              </a:rPr>
              <a:pPr algn="l" defTabSz="1828780" eaLnBrk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sz="3600" b="0" kern="1200" dirty="0">
              <a:solidFill>
                <a:prstClr val="black"/>
              </a:solidFill>
              <a:latin typeface="Calibri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28800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8290563" y="12755897"/>
            <a:ext cx="7802880" cy="1231106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828780" eaLnBrk="0" fontAlgn="base">
              <a:spcBef>
                <a:spcPct val="0"/>
              </a:spcBef>
              <a:spcAft>
                <a:spcPct val="0"/>
              </a:spcAft>
            </a:pPr>
            <a:endParaRPr lang="ru-RU" sz="3600" b="0" kern="1200" dirty="0">
              <a:solidFill>
                <a:prstClr val="black">
                  <a:tint val="75000"/>
                </a:prstClr>
              </a:solidFill>
              <a:latin typeface="Calibri" pitchFamily="34" charset="0"/>
              <a:ea typeface="+mn-ea"/>
              <a:cs typeface="Arial" charset="0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1219210" y="12755891"/>
            <a:ext cx="5608323" cy="1231106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828780" eaLnBrk="0" fontAlgn="base">
              <a:spcBef>
                <a:spcPct val="0"/>
              </a:spcBef>
              <a:spcAft>
                <a:spcPct val="0"/>
              </a:spcAft>
            </a:pPr>
            <a:fld id="{268A1298-99DA-461A-8FDD-BAB9CD9BA1DC}" type="datetime1">
              <a:rPr lang="en-US" sz="3600" b="0" kern="1200" smtClean="0">
                <a:solidFill>
                  <a:prstClr val="black">
                    <a:tint val="75000"/>
                  </a:prstClr>
                </a:solidFill>
                <a:latin typeface="Calibri" pitchFamily="34" charset="0"/>
                <a:ea typeface="+mn-ea"/>
                <a:cs typeface="Arial" charset="0"/>
              </a:rPr>
              <a:pPr defTabSz="1828780" eaLnBrk="0" fontAlgn="base">
                <a:spcBef>
                  <a:spcPct val="0"/>
                </a:spcBef>
                <a:spcAft>
                  <a:spcPct val="0"/>
                </a:spcAft>
              </a:pPr>
              <a:t>10/5/2021</a:t>
            </a:fld>
            <a:endParaRPr lang="en-US" sz="3600" b="0" kern="1200" dirty="0">
              <a:solidFill>
                <a:prstClr val="black">
                  <a:tint val="75000"/>
                </a:prstClr>
              </a:solidFill>
              <a:latin typeface="Calibri" pitchFamily="34" charset="0"/>
              <a:ea typeface="+mn-ea"/>
              <a:cs typeface="Arial" charset="0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>
          <a:xfrm>
            <a:off x="18507145" y="13111195"/>
            <a:ext cx="5608323" cy="553998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defTabSz="1828780" eaLnBrk="0" fontAlgn="base">
              <a:spcBef>
                <a:spcPct val="0"/>
              </a:spcBef>
              <a:spcAft>
                <a:spcPct val="0"/>
              </a:spcAft>
            </a:pPr>
            <a:fld id="{B6F15528-21DE-4FAA-801E-634DDDAF4B2B}" type="slidenum">
              <a:rPr lang="ru-RU" sz="3600" b="0" kern="1200" smtClean="0">
                <a:solidFill>
                  <a:srgbClr val="44546A"/>
                </a:solidFill>
                <a:latin typeface="Calibri" pitchFamily="34" charset="0"/>
                <a:ea typeface="+mn-ea"/>
                <a:cs typeface="Arial" charset="0"/>
              </a:rPr>
              <a:pPr defTabSz="1828780" eaLnBrk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sz="3600" b="0" kern="1200" dirty="0">
              <a:solidFill>
                <a:srgbClr val="44546A"/>
              </a:solidFill>
              <a:latin typeface="Calibri" pitchFamily="34" charset="0"/>
              <a:ea typeface="+mn-ea"/>
              <a:cs typeface="Arial" charset="0"/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91CAA645-04DF-4798-A13E-280570ABE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35532" y="93959"/>
            <a:ext cx="11579936" cy="553998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36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879262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6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7475200" y="12712701"/>
            <a:ext cx="5689600" cy="7302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6138271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946005" y="13081002"/>
            <a:ext cx="479298" cy="471924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7" r:id="rId7"/>
    <p:sldLayoutId id="2147483658" r:id="rId8"/>
    <p:sldLayoutId id="2147483719" r:id="rId9"/>
    <p:sldLayoutId id="2147483721" r:id="rId10"/>
    <p:sldLayoutId id="2147483783" r:id="rId11"/>
    <p:sldLayoutId id="2147483788" r:id="rId12"/>
    <p:sldLayoutId id="2147483817" r:id="rId13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hf hdr="0" ftr="0" dt="0"/>
  <p:txStyles>
    <p:titleStyle>
      <a:lvl1pPr marL="0" marR="0" indent="0" algn="ctr" defTabSz="82549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49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49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49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49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49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49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49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49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4993" marR="0" indent="-634993" algn="l" defTabSz="825491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69987" marR="0" indent="-634993" algn="l" defTabSz="825491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4980" marR="0" indent="-634993" algn="l" defTabSz="825491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39974" marR="0" indent="-634993" algn="l" defTabSz="825491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4967" marR="0" indent="-634993" algn="l" defTabSz="825491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09961" marR="0" indent="-634993" algn="l" defTabSz="825491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4954" marR="0" indent="-634993" algn="l" defTabSz="825491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79947" marR="0" indent="-634993" algn="l" defTabSz="825491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4941" marR="0" indent="-634993" algn="l" defTabSz="825491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491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597" algn="ctr" defTabSz="825491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196" algn="ctr" defTabSz="825491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793" algn="ctr" defTabSz="825491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391" algn="ctr" defTabSz="825491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2988" algn="ctr" defTabSz="825491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586" algn="ctr" defTabSz="825491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183" algn="ctr" defTabSz="825491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780" algn="ctr" defTabSz="825491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549278"/>
            <a:ext cx="21945600" cy="2286000"/>
          </a:xfrm>
          <a:prstGeom prst="rect">
            <a:avLst/>
          </a:prstGeom>
        </p:spPr>
        <p:txBody>
          <a:bodyPr vert="horz" lIns="243834" tIns="121917" rIns="243834" bIns="121917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19200" y="3200405"/>
            <a:ext cx="21945600" cy="9051926"/>
          </a:xfrm>
          <a:prstGeom prst="rect">
            <a:avLst/>
          </a:prstGeom>
        </p:spPr>
        <p:txBody>
          <a:bodyPr vert="horz" lIns="243834" tIns="121917" rIns="243834" bIns="121917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219200" y="12712702"/>
            <a:ext cx="5689600" cy="730252"/>
          </a:xfrm>
          <a:prstGeom prst="rect">
            <a:avLst/>
          </a:prstGeom>
        </p:spPr>
        <p:txBody>
          <a:bodyPr vert="horz" lIns="243834" tIns="121917" rIns="243834" bIns="121917" rtlCol="0" anchor="ctr"/>
          <a:lstStyle>
            <a:lvl1pPr algn="l">
              <a:defRPr sz="3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438314" hangingPunct="1"/>
            <a:endParaRPr lang="ru-RU" b="0" kern="1200">
              <a:solidFill>
                <a:prstClr val="black">
                  <a:tint val="75000"/>
                </a:prstClr>
              </a:solidFill>
              <a:latin typeface="PT Serif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8331200" y="12712702"/>
            <a:ext cx="7721600" cy="730252"/>
          </a:xfrm>
          <a:prstGeom prst="rect">
            <a:avLst/>
          </a:prstGeom>
        </p:spPr>
        <p:txBody>
          <a:bodyPr vert="horz" lIns="243834" tIns="121917" rIns="243834" bIns="121917" rtlCol="0" anchor="ctr"/>
          <a:lstStyle>
            <a:lvl1pPr algn="ctr">
              <a:defRPr sz="3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438314" hangingPunct="1"/>
            <a:endParaRPr lang="ru-RU" b="0" kern="1200">
              <a:solidFill>
                <a:prstClr val="black">
                  <a:tint val="75000"/>
                </a:prstClr>
              </a:solidFill>
              <a:latin typeface="PT Serif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7475200" y="12712702"/>
            <a:ext cx="5689600" cy="730252"/>
          </a:xfrm>
          <a:prstGeom prst="rect">
            <a:avLst/>
          </a:prstGeom>
        </p:spPr>
        <p:txBody>
          <a:bodyPr vert="horz" lIns="243834" tIns="121917" rIns="243834" bIns="121917" rtlCol="0" anchor="ctr"/>
          <a:lstStyle>
            <a:lvl1pPr algn="r">
              <a:defRPr sz="3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438314" hangingPunct="1"/>
            <a:fld id="{AFAE60AF-26C0-4F26-B6EA-302E8E682429}" type="slidenum">
              <a:rPr lang="ru-RU" b="0" kern="1200" smtClean="0">
                <a:solidFill>
                  <a:prstClr val="black">
                    <a:tint val="75000"/>
                  </a:prstClr>
                </a:solidFill>
                <a:latin typeface="PT Serif"/>
                <a:ea typeface="+mn-ea"/>
                <a:cs typeface="+mn-cs"/>
              </a:rPr>
              <a:pPr defTabSz="2438314" hangingPunct="1"/>
              <a:t>‹#›</a:t>
            </a:fld>
            <a:endParaRPr lang="ru-RU" b="0" kern="1200">
              <a:solidFill>
                <a:prstClr val="black">
                  <a:tint val="75000"/>
                </a:prstClr>
              </a:solidFill>
              <a:latin typeface="PT Serif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5749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hf hdr="0" ftr="0" dt="0"/>
  <p:txStyles>
    <p:titleStyle>
      <a:lvl1pPr algn="ctr" defTabSz="2438314" rtl="0" eaLnBrk="1" latinLnBrk="0" hangingPunct="1">
        <a:spcBef>
          <a:spcPct val="0"/>
        </a:spcBef>
        <a:buNone/>
        <a:defRPr sz="11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14369" indent="-914369" algn="l" defTabSz="2438314" rtl="0" eaLnBrk="1" latinLnBrk="0" hangingPunct="1">
        <a:spcBef>
          <a:spcPct val="20000"/>
        </a:spcBef>
        <a:buFont typeface="Arial" panose="020B0604020202020204" pitchFamily="34" charset="0"/>
        <a:buChar char="•"/>
        <a:defRPr sz="8500" kern="1200">
          <a:solidFill>
            <a:schemeClr val="tx1"/>
          </a:solidFill>
          <a:latin typeface="+mn-lt"/>
          <a:ea typeface="+mn-ea"/>
          <a:cs typeface="+mn-cs"/>
        </a:defRPr>
      </a:lvl1pPr>
      <a:lvl2pPr marL="1981130" indent="-761975" algn="l" defTabSz="2438314" rtl="0" eaLnBrk="1" latinLnBrk="0" hangingPunct="1">
        <a:spcBef>
          <a:spcPct val="20000"/>
        </a:spcBef>
        <a:buFont typeface="Arial" panose="020B0604020202020204" pitchFamily="34" charset="0"/>
        <a:buChar char="–"/>
        <a:defRPr sz="7500" kern="1200">
          <a:solidFill>
            <a:schemeClr val="tx1"/>
          </a:solidFill>
          <a:latin typeface="+mn-lt"/>
          <a:ea typeface="+mn-ea"/>
          <a:cs typeface="+mn-cs"/>
        </a:defRPr>
      </a:lvl2pPr>
      <a:lvl3pPr marL="3047893" indent="-609580" algn="l" defTabSz="2438314" rtl="0" eaLnBrk="1" latinLnBrk="0" hangingPunct="1">
        <a:spcBef>
          <a:spcPct val="20000"/>
        </a:spcBef>
        <a:buFont typeface="Arial" panose="020B0604020202020204" pitchFamily="34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3pPr>
      <a:lvl4pPr marL="4267050" indent="-609580" algn="l" defTabSz="2438314" rtl="0" eaLnBrk="1" latinLnBrk="0" hangingPunct="1">
        <a:spcBef>
          <a:spcPct val="20000"/>
        </a:spcBef>
        <a:buFont typeface="Arial" panose="020B0604020202020204" pitchFamily="34" charset="0"/>
        <a:buChar char="–"/>
        <a:defRPr sz="5301" kern="1200">
          <a:solidFill>
            <a:schemeClr val="tx1"/>
          </a:solidFill>
          <a:latin typeface="+mn-lt"/>
          <a:ea typeface="+mn-ea"/>
          <a:cs typeface="+mn-cs"/>
        </a:defRPr>
      </a:lvl4pPr>
      <a:lvl5pPr marL="5486207" indent="-609580" algn="l" defTabSz="2438314" rtl="0" eaLnBrk="1" latinLnBrk="0" hangingPunct="1">
        <a:spcBef>
          <a:spcPct val="20000"/>
        </a:spcBef>
        <a:buFont typeface="Arial" panose="020B0604020202020204" pitchFamily="34" charset="0"/>
        <a:buChar char="»"/>
        <a:defRPr sz="5301" kern="1200">
          <a:solidFill>
            <a:schemeClr val="tx1"/>
          </a:solidFill>
          <a:latin typeface="+mn-lt"/>
          <a:ea typeface="+mn-ea"/>
          <a:cs typeface="+mn-cs"/>
        </a:defRPr>
      </a:lvl5pPr>
      <a:lvl6pPr marL="6705362" indent="-609580" algn="l" defTabSz="2438314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1" kern="1200">
          <a:solidFill>
            <a:schemeClr val="tx1"/>
          </a:solidFill>
          <a:latin typeface="+mn-lt"/>
          <a:ea typeface="+mn-ea"/>
          <a:cs typeface="+mn-cs"/>
        </a:defRPr>
      </a:lvl6pPr>
      <a:lvl7pPr marL="7924521" indent="-609580" algn="l" defTabSz="2438314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1" kern="1200">
          <a:solidFill>
            <a:schemeClr val="tx1"/>
          </a:solidFill>
          <a:latin typeface="+mn-lt"/>
          <a:ea typeface="+mn-ea"/>
          <a:cs typeface="+mn-cs"/>
        </a:defRPr>
      </a:lvl7pPr>
      <a:lvl8pPr marL="9143677" indent="-609580" algn="l" defTabSz="2438314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1" kern="1200">
          <a:solidFill>
            <a:schemeClr val="tx1"/>
          </a:solidFill>
          <a:latin typeface="+mn-lt"/>
          <a:ea typeface="+mn-ea"/>
          <a:cs typeface="+mn-cs"/>
        </a:defRPr>
      </a:lvl8pPr>
      <a:lvl9pPr marL="10362835" indent="-609580" algn="l" defTabSz="2438314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2438314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1219158" algn="l" defTabSz="2438314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438314" algn="l" defTabSz="2438314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657473" algn="l" defTabSz="2438314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4876629" algn="l" defTabSz="2438314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6095785" algn="l" defTabSz="2438314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6pPr>
      <a:lvl7pPr marL="7314943" algn="l" defTabSz="2438314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7pPr>
      <a:lvl8pPr marL="8534099" algn="l" defTabSz="2438314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8pPr>
      <a:lvl9pPr marL="9753254" algn="l" defTabSz="2438314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984378" y="527054"/>
            <a:ext cx="2828924" cy="7793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defTabSz="1828780" hangingPunct="1">
              <a:lnSpc>
                <a:spcPct val="90000"/>
              </a:lnSpc>
              <a:defRPr/>
            </a:pPr>
            <a:r>
              <a:rPr lang="ru-RU" sz="2400" b="0" kern="1200" cap="all" dirty="0">
                <a:solidFill>
                  <a:srgbClr val="144381"/>
                </a:solidFill>
                <a:latin typeface="Arial" panose="020B0604020202020204" pitchFamily="34" charset="0"/>
                <a:ea typeface="+mn-ea"/>
                <a:cs typeface="Arial" pitchFamily="34" charset="0"/>
              </a:rPr>
              <a:t>Ф</a:t>
            </a:r>
            <a:r>
              <a:rPr lang="en-US" sz="2400" b="0" kern="1200" cap="all" spc="-199998" dirty="0">
                <a:solidFill>
                  <a:srgbClr val="144381"/>
                </a:solidFill>
                <a:latin typeface="Arial" panose="020B0604020202020204" pitchFamily="34" charset="0"/>
                <a:ea typeface="+mn-ea"/>
                <a:cs typeface="Arial" pitchFamily="34" charset="0"/>
              </a:rPr>
              <a:t> </a:t>
            </a:r>
            <a:r>
              <a:rPr lang="ru-RU" sz="2400" b="0" kern="1200" cap="all" dirty="0">
                <a:solidFill>
                  <a:srgbClr val="144381"/>
                </a:solidFill>
                <a:latin typeface="Arial" panose="020B0604020202020204" pitchFamily="34" charset="0"/>
                <a:ea typeface="+mn-ea"/>
                <a:cs typeface="Arial" pitchFamily="34" charset="0"/>
              </a:rPr>
              <a:t>е</a:t>
            </a:r>
            <a:r>
              <a:rPr lang="en-US" sz="2400" b="0" kern="1200" cap="all" spc="-199998" dirty="0">
                <a:solidFill>
                  <a:srgbClr val="144381"/>
                </a:solidFill>
                <a:latin typeface="Arial" panose="020B0604020202020204" pitchFamily="34" charset="0"/>
                <a:ea typeface="+mn-ea"/>
                <a:cs typeface="Arial" pitchFamily="34" charset="0"/>
              </a:rPr>
              <a:t> </a:t>
            </a:r>
            <a:r>
              <a:rPr lang="ru-RU" sz="2400" b="0" kern="1200" cap="all" dirty="0">
                <a:solidFill>
                  <a:srgbClr val="144381"/>
                </a:solidFill>
                <a:latin typeface="Arial" panose="020B0604020202020204" pitchFamily="34" charset="0"/>
                <a:ea typeface="+mn-ea"/>
                <a:cs typeface="Arial" pitchFamily="34" charset="0"/>
              </a:rPr>
              <a:t>д</a:t>
            </a:r>
            <a:r>
              <a:rPr lang="en-US" sz="2400" b="0" kern="1200" cap="all" spc="-199998" dirty="0">
                <a:solidFill>
                  <a:srgbClr val="144381"/>
                </a:solidFill>
                <a:latin typeface="Arial" panose="020B0604020202020204" pitchFamily="34" charset="0"/>
                <a:ea typeface="+mn-ea"/>
                <a:cs typeface="Arial" pitchFamily="34" charset="0"/>
              </a:rPr>
              <a:t> </a:t>
            </a:r>
            <a:r>
              <a:rPr lang="ru-RU" sz="2400" b="0" kern="1200" cap="all" dirty="0">
                <a:solidFill>
                  <a:srgbClr val="144381"/>
                </a:solidFill>
                <a:latin typeface="Arial" panose="020B0604020202020204" pitchFamily="34" charset="0"/>
                <a:ea typeface="+mn-ea"/>
                <a:cs typeface="Arial" pitchFamily="34" charset="0"/>
              </a:rPr>
              <a:t>е</a:t>
            </a:r>
            <a:r>
              <a:rPr lang="en-US" sz="2400" b="0" kern="1200" cap="all" spc="-199998" dirty="0">
                <a:solidFill>
                  <a:srgbClr val="144381"/>
                </a:solidFill>
                <a:latin typeface="Arial" panose="020B0604020202020204" pitchFamily="34" charset="0"/>
                <a:ea typeface="+mn-ea"/>
                <a:cs typeface="Arial" pitchFamily="34" charset="0"/>
              </a:rPr>
              <a:t> </a:t>
            </a:r>
            <a:r>
              <a:rPr lang="ru-RU" sz="2400" b="0" kern="1200" cap="all" dirty="0">
                <a:solidFill>
                  <a:srgbClr val="144381"/>
                </a:solidFill>
                <a:latin typeface="Arial" panose="020B0604020202020204" pitchFamily="34" charset="0"/>
                <a:ea typeface="+mn-ea"/>
                <a:cs typeface="Arial" pitchFamily="34" charset="0"/>
              </a:rPr>
              <a:t>р</a:t>
            </a:r>
            <a:r>
              <a:rPr lang="en-US" sz="2400" b="0" kern="1200" cap="all" spc="-199998" dirty="0">
                <a:solidFill>
                  <a:srgbClr val="144381"/>
                </a:solidFill>
                <a:latin typeface="Arial" panose="020B0604020202020204" pitchFamily="34" charset="0"/>
                <a:ea typeface="+mn-ea"/>
                <a:cs typeface="Arial" pitchFamily="34" charset="0"/>
              </a:rPr>
              <a:t> </a:t>
            </a:r>
            <a:r>
              <a:rPr lang="ru-RU" sz="2400" b="0" kern="1200" cap="all" dirty="0">
                <a:solidFill>
                  <a:srgbClr val="144381"/>
                </a:solidFill>
                <a:latin typeface="Arial" panose="020B0604020202020204" pitchFamily="34" charset="0"/>
                <a:ea typeface="+mn-ea"/>
                <a:cs typeface="Arial" pitchFamily="34" charset="0"/>
              </a:rPr>
              <a:t>а</a:t>
            </a:r>
            <a:r>
              <a:rPr lang="en-US" sz="2400" b="0" kern="1200" cap="all" spc="-199998" dirty="0">
                <a:solidFill>
                  <a:srgbClr val="144381"/>
                </a:solidFill>
                <a:latin typeface="Arial" panose="020B0604020202020204" pitchFamily="34" charset="0"/>
                <a:ea typeface="+mn-ea"/>
                <a:cs typeface="Arial" pitchFamily="34" charset="0"/>
              </a:rPr>
              <a:t> </a:t>
            </a:r>
            <a:r>
              <a:rPr lang="ru-RU" sz="2400" b="0" kern="1200" cap="all" dirty="0">
                <a:solidFill>
                  <a:srgbClr val="144381"/>
                </a:solidFill>
                <a:latin typeface="Arial" panose="020B0604020202020204" pitchFamily="34" charset="0"/>
                <a:ea typeface="+mn-ea"/>
                <a:cs typeface="Arial" pitchFamily="34" charset="0"/>
              </a:rPr>
              <a:t>л</a:t>
            </a:r>
            <a:r>
              <a:rPr lang="en-US" sz="2400" b="0" kern="1200" cap="all" spc="-199998" dirty="0">
                <a:solidFill>
                  <a:srgbClr val="144381"/>
                </a:solidFill>
                <a:latin typeface="Arial" panose="020B0604020202020204" pitchFamily="34" charset="0"/>
                <a:ea typeface="+mn-ea"/>
                <a:cs typeface="Arial" pitchFamily="34" charset="0"/>
              </a:rPr>
              <a:t> </a:t>
            </a:r>
            <a:r>
              <a:rPr lang="ru-RU" sz="2400" b="0" kern="1200" cap="all" dirty="0">
                <a:solidFill>
                  <a:srgbClr val="144381"/>
                </a:solidFill>
                <a:latin typeface="Arial" panose="020B0604020202020204" pitchFamily="34" charset="0"/>
                <a:ea typeface="+mn-ea"/>
                <a:cs typeface="Arial" pitchFamily="34" charset="0"/>
              </a:rPr>
              <a:t>ь</a:t>
            </a:r>
            <a:r>
              <a:rPr lang="en-US" sz="2400" b="0" kern="1200" cap="all" spc="-199998" dirty="0">
                <a:solidFill>
                  <a:srgbClr val="144381"/>
                </a:solidFill>
                <a:latin typeface="Arial" panose="020B0604020202020204" pitchFamily="34" charset="0"/>
                <a:ea typeface="+mn-ea"/>
                <a:cs typeface="Arial" pitchFamily="34" charset="0"/>
              </a:rPr>
              <a:t> </a:t>
            </a:r>
            <a:r>
              <a:rPr lang="ru-RU" sz="2400" b="0" kern="1200" cap="all" dirty="0">
                <a:solidFill>
                  <a:srgbClr val="144381"/>
                </a:solidFill>
                <a:latin typeface="Arial" panose="020B0604020202020204" pitchFamily="34" charset="0"/>
                <a:ea typeface="+mn-ea"/>
                <a:cs typeface="Arial" pitchFamily="34" charset="0"/>
              </a:rPr>
              <a:t>н</a:t>
            </a:r>
            <a:r>
              <a:rPr lang="en-US" sz="2400" b="0" kern="1200" cap="all" spc="-199998" dirty="0">
                <a:solidFill>
                  <a:srgbClr val="144381"/>
                </a:solidFill>
                <a:latin typeface="Arial" panose="020B0604020202020204" pitchFamily="34" charset="0"/>
                <a:ea typeface="+mn-ea"/>
                <a:cs typeface="Arial" pitchFamily="34" charset="0"/>
              </a:rPr>
              <a:t> </a:t>
            </a:r>
            <a:r>
              <a:rPr lang="ru-RU" sz="2400" b="0" kern="1200" cap="all" dirty="0">
                <a:solidFill>
                  <a:srgbClr val="144381"/>
                </a:solidFill>
                <a:latin typeface="Arial" panose="020B0604020202020204" pitchFamily="34" charset="0"/>
                <a:ea typeface="+mn-ea"/>
                <a:cs typeface="Arial" pitchFamily="34" charset="0"/>
              </a:rPr>
              <a:t>о</a:t>
            </a:r>
            <a:r>
              <a:rPr lang="en-US" sz="2400" b="0" kern="1200" cap="all" spc="-199998" dirty="0">
                <a:solidFill>
                  <a:srgbClr val="144381"/>
                </a:solidFill>
                <a:latin typeface="Arial" panose="020B0604020202020204" pitchFamily="34" charset="0"/>
                <a:ea typeface="+mn-ea"/>
                <a:cs typeface="Arial" pitchFamily="34" charset="0"/>
              </a:rPr>
              <a:t> </a:t>
            </a:r>
            <a:r>
              <a:rPr lang="ru-RU" sz="2400" b="0" kern="1200" cap="all" dirty="0">
                <a:solidFill>
                  <a:srgbClr val="144381"/>
                </a:solidFill>
                <a:latin typeface="Arial" panose="020B0604020202020204" pitchFamily="34" charset="0"/>
                <a:ea typeface="+mn-ea"/>
                <a:cs typeface="Arial" pitchFamily="34" charset="0"/>
              </a:rPr>
              <a:t>е</a:t>
            </a:r>
            <a:r>
              <a:rPr lang="en-US" sz="2400" b="0" kern="1200" cap="all" dirty="0">
                <a:solidFill>
                  <a:srgbClr val="144381"/>
                </a:solidFill>
                <a:latin typeface="Arial" panose="020B0604020202020204" pitchFamily="34" charset="0"/>
                <a:ea typeface="+mn-ea"/>
                <a:cs typeface="Arial" pitchFamily="34" charset="0"/>
              </a:rPr>
              <a:t/>
            </a:r>
            <a:br>
              <a:rPr lang="en-US" sz="2400" b="0" kern="1200" cap="all" dirty="0">
                <a:solidFill>
                  <a:srgbClr val="144381"/>
                </a:solidFill>
                <a:latin typeface="Arial" panose="020B0604020202020204" pitchFamily="34" charset="0"/>
                <a:ea typeface="+mn-ea"/>
                <a:cs typeface="Arial" pitchFamily="34" charset="0"/>
              </a:rPr>
            </a:br>
            <a:r>
              <a:rPr lang="ru-RU" sz="2400" b="0" kern="1200" cap="all" dirty="0">
                <a:solidFill>
                  <a:srgbClr val="144381"/>
                </a:solidFill>
                <a:latin typeface="Arial" panose="020B0604020202020204" pitchFamily="34" charset="0"/>
                <a:ea typeface="+mn-ea"/>
                <a:cs typeface="Arial" pitchFamily="34" charset="0"/>
              </a:rPr>
              <a:t>к</a:t>
            </a:r>
            <a:r>
              <a:rPr lang="en-US" sz="2400" b="0" kern="1200" cap="all" spc="-199998" dirty="0">
                <a:solidFill>
                  <a:srgbClr val="144381"/>
                </a:solidFill>
                <a:latin typeface="Arial" panose="020B0604020202020204" pitchFamily="34" charset="0"/>
                <a:ea typeface="+mn-ea"/>
                <a:cs typeface="Arial" pitchFamily="34" charset="0"/>
              </a:rPr>
              <a:t> </a:t>
            </a:r>
            <a:r>
              <a:rPr lang="ru-RU" sz="2400" b="0" kern="1200" cap="all" dirty="0">
                <a:solidFill>
                  <a:srgbClr val="144381"/>
                </a:solidFill>
                <a:latin typeface="Arial" panose="020B0604020202020204" pitchFamily="34" charset="0"/>
                <a:ea typeface="+mn-ea"/>
                <a:cs typeface="Arial" pitchFamily="34" charset="0"/>
              </a:rPr>
              <a:t>а</a:t>
            </a:r>
            <a:r>
              <a:rPr lang="en-US" sz="2400" b="0" kern="1200" cap="all" spc="-199998" dirty="0">
                <a:solidFill>
                  <a:srgbClr val="144381"/>
                </a:solidFill>
                <a:latin typeface="Arial" panose="020B0604020202020204" pitchFamily="34" charset="0"/>
                <a:ea typeface="+mn-ea"/>
                <a:cs typeface="Arial" pitchFamily="34" charset="0"/>
              </a:rPr>
              <a:t> </a:t>
            </a:r>
            <a:r>
              <a:rPr lang="ru-RU" sz="2400" b="0" kern="1200" cap="all" dirty="0">
                <a:solidFill>
                  <a:srgbClr val="144381"/>
                </a:solidFill>
                <a:latin typeface="Arial" panose="020B0604020202020204" pitchFamily="34" charset="0"/>
                <a:ea typeface="+mn-ea"/>
                <a:cs typeface="Arial" pitchFamily="34" charset="0"/>
              </a:rPr>
              <a:t>з</a:t>
            </a:r>
            <a:r>
              <a:rPr lang="en-US" sz="2400" b="0" kern="1200" cap="all" spc="-199998" dirty="0">
                <a:solidFill>
                  <a:srgbClr val="144381"/>
                </a:solidFill>
                <a:latin typeface="Arial" panose="020B0604020202020204" pitchFamily="34" charset="0"/>
                <a:ea typeface="+mn-ea"/>
                <a:cs typeface="Arial" pitchFamily="34" charset="0"/>
              </a:rPr>
              <a:t> </a:t>
            </a:r>
            <a:r>
              <a:rPr lang="ru-RU" sz="2400" b="0" kern="1200" cap="all" dirty="0">
                <a:solidFill>
                  <a:srgbClr val="144381"/>
                </a:solidFill>
                <a:latin typeface="Arial" panose="020B0604020202020204" pitchFamily="34" charset="0"/>
                <a:ea typeface="+mn-ea"/>
                <a:cs typeface="Arial" pitchFamily="34" charset="0"/>
              </a:rPr>
              <a:t>н</a:t>
            </a:r>
            <a:r>
              <a:rPr lang="en-US" sz="2400" b="0" kern="1200" cap="all" spc="-199998" dirty="0">
                <a:solidFill>
                  <a:srgbClr val="144381"/>
                </a:solidFill>
                <a:latin typeface="Arial" panose="020B0604020202020204" pitchFamily="34" charset="0"/>
                <a:ea typeface="+mn-ea"/>
                <a:cs typeface="Arial" pitchFamily="34" charset="0"/>
              </a:rPr>
              <a:t> </a:t>
            </a:r>
            <a:r>
              <a:rPr lang="ru-RU" sz="2400" b="0" kern="1200" cap="all" dirty="0">
                <a:solidFill>
                  <a:srgbClr val="144381"/>
                </a:solidFill>
                <a:latin typeface="Arial" panose="020B0604020202020204" pitchFamily="34" charset="0"/>
                <a:ea typeface="+mn-ea"/>
                <a:cs typeface="Arial" pitchFamily="34" charset="0"/>
              </a:rPr>
              <a:t>а</a:t>
            </a:r>
            <a:r>
              <a:rPr lang="en-US" sz="2400" b="0" kern="1200" cap="all" spc="-199998" dirty="0">
                <a:solidFill>
                  <a:srgbClr val="144381"/>
                </a:solidFill>
                <a:latin typeface="Arial" panose="020B0604020202020204" pitchFamily="34" charset="0"/>
                <a:ea typeface="+mn-ea"/>
                <a:cs typeface="Arial" pitchFamily="34" charset="0"/>
              </a:rPr>
              <a:t> </a:t>
            </a:r>
            <a:r>
              <a:rPr lang="ru-RU" sz="2400" b="0" kern="1200" cap="all" dirty="0">
                <a:solidFill>
                  <a:srgbClr val="144381"/>
                </a:solidFill>
                <a:latin typeface="Arial" panose="020B0604020202020204" pitchFamily="34" charset="0"/>
                <a:ea typeface="+mn-ea"/>
                <a:cs typeface="Arial" pitchFamily="34" charset="0"/>
              </a:rPr>
              <a:t>ч</a:t>
            </a:r>
            <a:r>
              <a:rPr lang="en-US" sz="2400" b="0" kern="1200" cap="all" spc="-199998" dirty="0">
                <a:solidFill>
                  <a:srgbClr val="144381"/>
                </a:solidFill>
                <a:latin typeface="Arial" panose="020B0604020202020204" pitchFamily="34" charset="0"/>
                <a:ea typeface="+mn-ea"/>
                <a:cs typeface="Arial" pitchFamily="34" charset="0"/>
              </a:rPr>
              <a:t> </a:t>
            </a:r>
            <a:r>
              <a:rPr lang="ru-RU" sz="2400" b="0" kern="1200" cap="all" dirty="0">
                <a:solidFill>
                  <a:srgbClr val="144381"/>
                </a:solidFill>
                <a:latin typeface="Arial" panose="020B0604020202020204" pitchFamily="34" charset="0"/>
                <a:ea typeface="+mn-ea"/>
                <a:cs typeface="Arial" pitchFamily="34" charset="0"/>
              </a:rPr>
              <a:t>е</a:t>
            </a:r>
            <a:r>
              <a:rPr lang="en-US" sz="2400" b="0" kern="1200" cap="all" spc="-199998" dirty="0">
                <a:solidFill>
                  <a:srgbClr val="144381"/>
                </a:solidFill>
                <a:latin typeface="Arial" panose="020B0604020202020204" pitchFamily="34" charset="0"/>
                <a:ea typeface="+mn-ea"/>
                <a:cs typeface="Arial" pitchFamily="34" charset="0"/>
              </a:rPr>
              <a:t> </a:t>
            </a:r>
            <a:r>
              <a:rPr lang="ru-RU" sz="2400" b="0" kern="1200" cap="all" dirty="0">
                <a:solidFill>
                  <a:srgbClr val="144381"/>
                </a:solidFill>
                <a:latin typeface="Arial" panose="020B0604020202020204" pitchFamily="34" charset="0"/>
                <a:ea typeface="+mn-ea"/>
                <a:cs typeface="Arial" pitchFamily="34" charset="0"/>
              </a:rPr>
              <a:t>й</a:t>
            </a:r>
            <a:r>
              <a:rPr lang="en-US" sz="2400" b="0" kern="1200" cap="all" spc="-199998" dirty="0">
                <a:solidFill>
                  <a:srgbClr val="144381"/>
                </a:solidFill>
                <a:latin typeface="Arial" panose="020B0604020202020204" pitchFamily="34" charset="0"/>
                <a:ea typeface="+mn-ea"/>
                <a:cs typeface="Arial" pitchFamily="34" charset="0"/>
              </a:rPr>
              <a:t> </a:t>
            </a:r>
            <a:r>
              <a:rPr lang="ru-RU" sz="2400" b="0" kern="1200" cap="all" dirty="0">
                <a:solidFill>
                  <a:srgbClr val="144381"/>
                </a:solidFill>
                <a:latin typeface="Arial" panose="020B0604020202020204" pitchFamily="34" charset="0"/>
                <a:ea typeface="+mn-ea"/>
                <a:cs typeface="Arial" pitchFamily="34" charset="0"/>
              </a:rPr>
              <a:t>с</a:t>
            </a:r>
            <a:r>
              <a:rPr lang="en-US" sz="2400" b="0" kern="1200" cap="all" spc="-199998" dirty="0">
                <a:solidFill>
                  <a:srgbClr val="144381"/>
                </a:solidFill>
                <a:latin typeface="Arial" panose="020B0604020202020204" pitchFamily="34" charset="0"/>
                <a:ea typeface="+mn-ea"/>
                <a:cs typeface="Arial" pitchFamily="34" charset="0"/>
              </a:rPr>
              <a:t> </a:t>
            </a:r>
            <a:r>
              <a:rPr lang="ru-RU" sz="2400" b="0" kern="1200" cap="all" dirty="0">
                <a:solidFill>
                  <a:srgbClr val="144381"/>
                </a:solidFill>
                <a:latin typeface="Arial" panose="020B0604020202020204" pitchFamily="34" charset="0"/>
                <a:ea typeface="+mn-ea"/>
                <a:cs typeface="Arial" pitchFamily="34" charset="0"/>
              </a:rPr>
              <a:t>т</a:t>
            </a:r>
            <a:r>
              <a:rPr lang="en-US" sz="2400" b="0" kern="1200" cap="all" spc="-199998" dirty="0">
                <a:solidFill>
                  <a:srgbClr val="144381"/>
                </a:solidFill>
                <a:latin typeface="Arial" panose="020B0604020202020204" pitchFamily="34" charset="0"/>
                <a:ea typeface="+mn-ea"/>
                <a:cs typeface="Arial" pitchFamily="34" charset="0"/>
              </a:rPr>
              <a:t> </a:t>
            </a:r>
            <a:r>
              <a:rPr lang="ru-RU" sz="2400" b="0" kern="1200" cap="all" dirty="0">
                <a:solidFill>
                  <a:srgbClr val="144381"/>
                </a:solidFill>
                <a:latin typeface="Arial" panose="020B0604020202020204" pitchFamily="34" charset="0"/>
                <a:ea typeface="+mn-ea"/>
                <a:cs typeface="Arial" pitchFamily="34" charset="0"/>
              </a:rPr>
              <a:t>в</a:t>
            </a:r>
            <a:r>
              <a:rPr lang="en-US" sz="2400" b="0" kern="1200" cap="all" spc="-199998" dirty="0">
                <a:solidFill>
                  <a:srgbClr val="144381"/>
                </a:solidFill>
                <a:latin typeface="Arial" panose="020B0604020202020204" pitchFamily="34" charset="0"/>
                <a:ea typeface="+mn-ea"/>
                <a:cs typeface="Arial" pitchFamily="34" charset="0"/>
              </a:rPr>
              <a:t> </a:t>
            </a:r>
            <a:r>
              <a:rPr lang="ru-RU" sz="2400" b="0" kern="1200" cap="all" dirty="0">
                <a:solidFill>
                  <a:srgbClr val="144381"/>
                </a:solidFill>
                <a:latin typeface="Arial" panose="020B0604020202020204" pitchFamily="34" charset="0"/>
                <a:ea typeface="+mn-ea"/>
                <a:cs typeface="Arial" pitchFamily="34" charset="0"/>
              </a:rPr>
              <a:t>о</a:t>
            </a:r>
          </a:p>
        </p:txBody>
      </p:sp>
      <p:pic>
        <p:nvPicPr>
          <p:cNvPr id="2051" name="Рисунок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4" y="180979"/>
            <a:ext cx="1444627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2710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</p:sldLayoutIdLst>
  <p:hf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8800" b="1" kern="1200">
          <a:solidFill>
            <a:srgbClr val="144381"/>
          </a:solidFill>
          <a:latin typeface="+mj-lt"/>
          <a:ea typeface="+mj-ea"/>
          <a:cs typeface="Arial" panose="020B0604020202020204" pitchFamily="34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8800" b="1">
          <a:solidFill>
            <a:srgbClr val="144381"/>
          </a:solidFill>
          <a:latin typeface="Arial" pitchFamily="34" charset="0"/>
          <a:cs typeface="Arial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8800" b="1">
          <a:solidFill>
            <a:srgbClr val="144381"/>
          </a:solidFill>
          <a:latin typeface="Arial" pitchFamily="34" charset="0"/>
          <a:cs typeface="Arial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8800" b="1">
          <a:solidFill>
            <a:srgbClr val="144381"/>
          </a:solidFill>
          <a:latin typeface="Arial" pitchFamily="34" charset="0"/>
          <a:cs typeface="Arial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8800" b="1">
          <a:solidFill>
            <a:srgbClr val="144381"/>
          </a:solidFill>
          <a:latin typeface="Arial" pitchFamily="34" charset="0"/>
          <a:cs typeface="Arial" pitchFamily="34" charset="0"/>
        </a:defRPr>
      </a:lvl5pPr>
      <a:lvl6pPr marL="914391" algn="l" rtl="0" fontAlgn="base">
        <a:lnSpc>
          <a:spcPct val="90000"/>
        </a:lnSpc>
        <a:spcBef>
          <a:spcPct val="0"/>
        </a:spcBef>
        <a:spcAft>
          <a:spcPct val="0"/>
        </a:spcAft>
        <a:defRPr sz="8800" b="1">
          <a:solidFill>
            <a:srgbClr val="144381"/>
          </a:solidFill>
          <a:latin typeface="Arial" pitchFamily="34" charset="0"/>
          <a:cs typeface="Arial" pitchFamily="34" charset="0"/>
        </a:defRPr>
      </a:lvl6pPr>
      <a:lvl7pPr marL="1828780" algn="l" rtl="0" fontAlgn="base">
        <a:lnSpc>
          <a:spcPct val="90000"/>
        </a:lnSpc>
        <a:spcBef>
          <a:spcPct val="0"/>
        </a:spcBef>
        <a:spcAft>
          <a:spcPct val="0"/>
        </a:spcAft>
        <a:defRPr sz="8800" b="1">
          <a:solidFill>
            <a:srgbClr val="144381"/>
          </a:solidFill>
          <a:latin typeface="Arial" pitchFamily="34" charset="0"/>
          <a:cs typeface="Arial" pitchFamily="34" charset="0"/>
        </a:defRPr>
      </a:lvl7pPr>
      <a:lvl8pPr marL="2743171" algn="l" rtl="0" fontAlgn="base">
        <a:lnSpc>
          <a:spcPct val="90000"/>
        </a:lnSpc>
        <a:spcBef>
          <a:spcPct val="0"/>
        </a:spcBef>
        <a:spcAft>
          <a:spcPct val="0"/>
        </a:spcAft>
        <a:defRPr sz="8800" b="1">
          <a:solidFill>
            <a:srgbClr val="144381"/>
          </a:solidFill>
          <a:latin typeface="Arial" pitchFamily="34" charset="0"/>
          <a:cs typeface="Arial" pitchFamily="34" charset="0"/>
        </a:defRPr>
      </a:lvl8pPr>
      <a:lvl9pPr marL="3657563" algn="l" rtl="0" fontAlgn="base">
        <a:lnSpc>
          <a:spcPct val="90000"/>
        </a:lnSpc>
        <a:spcBef>
          <a:spcPct val="0"/>
        </a:spcBef>
        <a:spcAft>
          <a:spcPct val="0"/>
        </a:spcAft>
        <a:defRPr sz="8800" b="1">
          <a:solidFill>
            <a:srgbClr val="144381"/>
          </a:solidFill>
          <a:latin typeface="Arial" pitchFamily="34" charset="0"/>
          <a:cs typeface="Arial" pitchFamily="34" charset="0"/>
        </a:defRPr>
      </a:lvl9pPr>
    </p:titleStyle>
    <p:bodyStyle>
      <a:lvl1pPr marL="457196" indent="-457196" algn="l" rtl="0" eaLnBrk="0" fontAlgn="base" hangingPunct="0">
        <a:lnSpc>
          <a:spcPct val="90000"/>
        </a:lnSpc>
        <a:spcBef>
          <a:spcPts val="2000"/>
        </a:spcBef>
        <a:spcAft>
          <a:spcPct val="0"/>
        </a:spcAft>
        <a:buFont typeface="Arial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586" indent="-457196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5976" indent="-457196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367" indent="-457196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4114757" indent="-457196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5029147" indent="-457196" algn="l" defTabSz="182878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538" indent="-457196" algn="l" defTabSz="182878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7929" indent="-457196" algn="l" defTabSz="182878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320" indent="-457196" algn="l" defTabSz="182878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82878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391" algn="l" defTabSz="182878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80" algn="l" defTabSz="182878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171" algn="l" defTabSz="182878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563" algn="l" defTabSz="182878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953" algn="l" defTabSz="182878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343" algn="l" defTabSz="182878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733" algn="l" defTabSz="182878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124" algn="l" defTabSz="182878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7"/>
          <p:cNvSpPr/>
          <p:nvPr/>
        </p:nvSpPr>
        <p:spPr>
          <a:xfrm>
            <a:off x="-22483" y="-155267"/>
            <a:ext cx="24384000" cy="75438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723446" fontAlgn="base" hangingPunct="1">
              <a:spcBef>
                <a:spcPct val="0"/>
              </a:spcBef>
              <a:spcAft>
                <a:spcPct val="0"/>
              </a:spcAft>
            </a:pPr>
            <a:endParaRPr lang="ru-RU" sz="3016" dirty="0">
              <a:solidFill>
                <a:srgbClr val="1F497D"/>
              </a:solidFill>
              <a:latin typeface="Helvetica Neue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9896" y="228600"/>
            <a:ext cx="11813411" cy="1325880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" t="54217" r="794"/>
          <a:stretch/>
        </p:blipFill>
        <p:spPr>
          <a:xfrm>
            <a:off x="12359896" y="7417024"/>
            <a:ext cx="11813411" cy="6070376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1606827" y="2707034"/>
            <a:ext cx="12426663" cy="4320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b">
            <a:noAutofit/>
          </a:bodyPr>
          <a:lstStyle>
            <a:lvl1pPr marL="0" marR="0" indent="0" algn="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34" b="1" i="0" u="none" strike="noStrike" cap="none" spc="0" baseline="0">
                <a:solidFill>
                  <a:schemeClr val="tx2"/>
                </a:solidFill>
                <a:uFillTx/>
                <a:latin typeface="Arial"/>
                <a:ea typeface="+mn-ea"/>
                <a:cs typeface="Arial"/>
                <a:sym typeface="Helvetica Neue Medium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algn="l"/>
            <a:endParaRPr lang="ru-RU" sz="5400" dirty="0">
              <a:solidFill>
                <a:schemeClr val="bg1"/>
              </a:solidFill>
              <a:latin typeface="Segoe UI Light" panose="020B0502040204020203" pitchFamily="34" charset="0"/>
              <a:ea typeface="Segoe UI Historic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06824" y="7749595"/>
            <a:ext cx="11593288" cy="2862143"/>
          </a:xfrm>
          <a:prstGeom prst="rect">
            <a:avLst/>
          </a:prstGeom>
          <a:noFill/>
        </p:spPr>
        <p:txBody>
          <a:bodyPr wrap="square" lIns="91255" tIns="45619" rIns="91255" bIns="45619" rtlCol="0">
            <a:spAutoFit/>
          </a:bodyPr>
          <a:lstStyle/>
          <a:p>
            <a:pPr algn="l"/>
            <a:r>
              <a:rPr lang="ru-RU" sz="3500" b="0" kern="1200" dirty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Седина Ольга Ишхановна</a:t>
            </a:r>
          </a:p>
          <a:p>
            <a:pPr algn="l"/>
            <a:r>
              <a:rPr lang="ru-RU" sz="3500" b="0" kern="1200" dirty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Начальник Отдела анализа казначейского сопровождения Управления казначейского сопровождения </a:t>
            </a:r>
          </a:p>
          <a:p>
            <a:pPr algn="l"/>
            <a:r>
              <a:rPr lang="ru-RU" sz="3500" b="0" kern="1200" dirty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Федерального казначейства</a:t>
            </a:r>
          </a:p>
          <a:p>
            <a:pPr algn="l"/>
            <a:endParaRPr lang="ru-RU" sz="4000" dirty="0">
              <a:solidFill>
                <a:schemeClr val="accent1">
                  <a:lumMod val="50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67665" y="12735581"/>
            <a:ext cx="7429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0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г. Москва, сентябрь 2021 год</a:t>
            </a:r>
            <a:endParaRPr lang="en-US" sz="2800" b="0" dirty="0">
              <a:solidFill>
                <a:schemeClr val="bg1">
                  <a:lumMod val="65000"/>
                </a:schemeClr>
              </a:solidFill>
              <a:latin typeface="Segoe UI Light" panose="020B0502040204020203" pitchFamily="34" charset="0"/>
              <a:ea typeface="Segoe UI Black" panose="020B0A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9" name="Заголовок 2"/>
          <p:cNvSpPr txBox="1">
            <a:spLocks/>
          </p:cNvSpPr>
          <p:nvPr/>
        </p:nvSpPr>
        <p:spPr bwMode="auto">
          <a:xfrm>
            <a:off x="1558696" y="591658"/>
            <a:ext cx="10801200" cy="58169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750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 algn="l">
              <a:defRPr/>
            </a:pPr>
            <a:r>
              <a:rPr lang="ru-RU" sz="5400" dirty="0">
                <a:solidFill>
                  <a:schemeClr val="bg1"/>
                </a:solidFill>
                <a:latin typeface="Segoe UI Light" panose="020B0502040204020203" pitchFamily="34" charset="0"/>
                <a:ea typeface="Segoe UI Historic" panose="020B0502040204020203" pitchFamily="34" charset="0"/>
                <a:cs typeface="Segoe UI Light" panose="020B0502040204020203" pitchFamily="34" charset="0"/>
                <a:sym typeface="Helvetica Neue Medium"/>
              </a:rPr>
              <a:t>РЕЗУЛЬТАТЫ ПРОВЕДЕНИЯ МЕРОПРИЯТИЙ В ЦЕЛЯХ ПЕРЕДАЧИ ДАННЫХ ПО КАЗНАЧЕЙСКОМУ СОПРОВОЖДЕНИЮ В ИНФОРМАЦИОННЫХ СИСТЕМАХ ФЕДЕРАЛЬНОГО КАЗНАЧЕЙСТВА</a:t>
            </a:r>
          </a:p>
        </p:txBody>
      </p:sp>
    </p:spTree>
    <p:extLst>
      <p:ext uri="{BB962C8B-B14F-4D97-AF65-F5344CB8AC3E}">
        <p14:creationId xmlns:p14="http://schemas.microsoft.com/office/powerpoint/2010/main" val="3650798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606824" y="1745432"/>
            <a:ext cx="21314368" cy="1859251"/>
          </a:xfrm>
        </p:spPr>
        <p:txBody>
          <a:bodyPr/>
          <a:lstStyle/>
          <a:p>
            <a:pPr algn="ctr" defTabSz="4048790">
              <a:defRPr/>
            </a:pPr>
            <a:r>
              <a:rPr lang="ru-RU" sz="4400" dirty="0">
                <a:solidFill>
                  <a:srgbClr val="14438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Результаты перевода лицевых счетов с кодом «41» из ИС АСФК в ГИИС ЭБ</a:t>
            </a:r>
            <a:br>
              <a:rPr lang="ru-RU" sz="4400" dirty="0">
                <a:solidFill>
                  <a:srgbClr val="14438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(федеральный уровень)</a:t>
            </a:r>
            <a:r>
              <a:rPr lang="ru-RU" sz="4400" dirty="0">
                <a:solidFill>
                  <a:schemeClr val="bg2">
                    <a:lumMod val="10000"/>
                  </a:schemeClr>
                </a:solidFill>
                <a:latin typeface="Arial" charset="0"/>
                <a:cs typeface="Arial" charset="0"/>
              </a:rPr>
              <a:t/>
            </a:r>
            <a:br>
              <a:rPr lang="ru-RU" sz="4400" dirty="0">
                <a:solidFill>
                  <a:schemeClr val="bg2">
                    <a:lumMod val="10000"/>
                  </a:schemeClr>
                </a:solidFill>
                <a:latin typeface="Arial" charset="0"/>
                <a:cs typeface="Arial" charset="0"/>
              </a:rPr>
            </a:br>
            <a:endParaRPr lang="ru-RU" sz="4400" dirty="0">
              <a:solidFill>
                <a:schemeClr val="bg2">
                  <a:lumMod val="10000"/>
                </a:schemeClr>
              </a:solidFill>
              <a:latin typeface="Arial" charset="0"/>
              <a:cs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08324" y="10005091"/>
            <a:ext cx="288862" cy="120032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ru-RU"/>
            </a:defPPr>
            <a:lvl1pPr algn="ctr">
              <a:defRPr sz="1800" b="1">
                <a:solidFill>
                  <a:schemeClr val="tx2"/>
                </a:solidFill>
              </a:defRPr>
            </a:lvl1pPr>
          </a:lstStyle>
          <a:p>
            <a:pPr defTabSz="1828780" eaLnBrk="0" fontAlgn="base">
              <a:spcBef>
                <a:spcPct val="0"/>
              </a:spcBef>
              <a:spcAft>
                <a:spcPct val="0"/>
              </a:spcAft>
            </a:pPr>
            <a:r>
              <a:rPr lang="ru-RU" sz="3600" kern="1200" dirty="0">
                <a:solidFill>
                  <a:srgbClr val="44546A"/>
                </a:solidFill>
                <a:latin typeface="Calibri" pitchFamily="34" charset="0"/>
                <a:ea typeface="+mn-ea"/>
                <a:cs typeface="Arial" charset="0"/>
              </a:rPr>
              <a:t> </a:t>
            </a:r>
          </a:p>
          <a:p>
            <a:pPr defTabSz="1828780" eaLnBrk="0" fontAlgn="base">
              <a:spcBef>
                <a:spcPct val="0"/>
              </a:spcBef>
              <a:spcAft>
                <a:spcPct val="0"/>
              </a:spcAft>
            </a:pPr>
            <a:endParaRPr lang="ru-RU" sz="3600" kern="1200" dirty="0">
              <a:solidFill>
                <a:srgbClr val="44546A"/>
              </a:solidFill>
              <a:latin typeface="Calibri" pitchFamily="34" charset="0"/>
              <a:ea typeface="+mn-ea"/>
              <a:cs typeface="Arial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652355"/>
              </p:ext>
            </p:extLst>
          </p:nvPr>
        </p:nvGraphicFramePr>
        <p:xfrm>
          <a:off x="1420227" y="3641368"/>
          <a:ext cx="21602400" cy="868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48072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70378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b="0" kern="1200" dirty="0">
                          <a:solidFill>
                            <a:schemeClr val="dk1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Количество</a:t>
                      </a:r>
                      <a:r>
                        <a:rPr lang="ru-RU" sz="3600" b="0" kern="1200" baseline="0" dirty="0">
                          <a:solidFill>
                            <a:schemeClr val="dk1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 лицевых счетов по состоянию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b="0" kern="1200" baseline="0" dirty="0">
                          <a:solidFill>
                            <a:srgbClr val="002060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на 1 января 2021 года</a:t>
                      </a:r>
                      <a:endParaRPr lang="ru-RU" sz="3600" b="0" kern="1200" baseline="0" dirty="0">
                        <a:solidFill>
                          <a:schemeClr val="dk1"/>
                        </a:solidFill>
                        <a:latin typeface="Segoe UI Semilight" panose="020B0402040204020203" pitchFamily="34" charset="0"/>
                        <a:ea typeface="+mn-ea"/>
                        <a:cs typeface="Segoe UI Semilight" panose="020B0402040204020203" pitchFamily="34" charset="0"/>
                      </a:endParaRPr>
                    </a:p>
                  </a:txBody>
                  <a:tcPr marL="182880" marR="182880"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8287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1" kern="1200" dirty="0">
                          <a:solidFill>
                            <a:srgbClr val="17517F"/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31 959</a:t>
                      </a:r>
                      <a:endParaRPr lang="ru-RU" sz="3600" b="1" kern="1200" dirty="0">
                        <a:solidFill>
                          <a:srgbClr val="17517F"/>
                        </a:solidFill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</a:endParaRPr>
                    </a:p>
                  </a:txBody>
                  <a:tcPr marL="182880" marR="182880"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88693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b="0" kern="1200" dirty="0">
                          <a:solidFill>
                            <a:schemeClr val="dk1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Количество</a:t>
                      </a:r>
                      <a:r>
                        <a:rPr lang="ru-RU" sz="3600" b="0" kern="1200" baseline="0" dirty="0">
                          <a:solidFill>
                            <a:schemeClr val="dk1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 лицевых</a:t>
                      </a:r>
                      <a:r>
                        <a:rPr lang="ru-RU" sz="3600" b="0" kern="1200" dirty="0">
                          <a:solidFill>
                            <a:schemeClr val="dk1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 счетов,</a:t>
                      </a:r>
                      <a:r>
                        <a:rPr lang="ru-RU" sz="3600" b="0" kern="1200" baseline="0" dirty="0">
                          <a:solidFill>
                            <a:schemeClr val="dk1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 </a:t>
                      </a:r>
                      <a:r>
                        <a:rPr lang="ru-RU" sz="3600" b="0" kern="1200" dirty="0">
                          <a:solidFill>
                            <a:schemeClr val="dk1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переведенных в</a:t>
                      </a:r>
                      <a:r>
                        <a:rPr lang="ru-RU" sz="3600" b="0" kern="1200" baseline="0" dirty="0">
                          <a:solidFill>
                            <a:schemeClr val="dk1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 ГИИС ЭБ,</a:t>
                      </a:r>
                    </a:p>
                    <a:p>
                      <a:pPr marL="0" marR="0" indent="0" algn="ctr" defTabSz="18287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b="0" kern="1200" baseline="0" dirty="0">
                          <a:solidFill>
                            <a:schemeClr val="dk1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по состоянию </a:t>
                      </a:r>
                      <a:r>
                        <a:rPr lang="ru-RU" sz="3600" b="0" kern="1200" baseline="0" dirty="0">
                          <a:solidFill>
                            <a:srgbClr val="002060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на </a:t>
                      </a:r>
                      <a:r>
                        <a:rPr lang="en-US" sz="3600" b="0" kern="1200" baseline="0" dirty="0">
                          <a:solidFill>
                            <a:srgbClr val="002060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1</a:t>
                      </a:r>
                      <a:r>
                        <a:rPr lang="ru-RU" sz="3600" b="0" kern="1200" baseline="0" dirty="0">
                          <a:solidFill>
                            <a:srgbClr val="002060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 октября 2021 года</a:t>
                      </a:r>
                    </a:p>
                  </a:txBody>
                  <a:tcPr marL="182880" marR="182880"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828780" rtl="0" eaLnBrk="1" latinLnBrk="0" hangingPunct="1"/>
                      <a:r>
                        <a:rPr lang="ru-RU" sz="3600" b="1" kern="1200" dirty="0">
                          <a:solidFill>
                            <a:srgbClr val="17517F"/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11 899</a:t>
                      </a:r>
                    </a:p>
                  </a:txBody>
                  <a:tcPr marL="182880" marR="182880"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808312">
                <a:tc>
                  <a:txBody>
                    <a:bodyPr/>
                    <a:lstStyle/>
                    <a:p>
                      <a:pPr algn="ctr"/>
                      <a:r>
                        <a:rPr lang="ru-RU" sz="3600" b="0" kern="1200" dirty="0">
                          <a:solidFill>
                            <a:schemeClr val="dk1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Количество</a:t>
                      </a:r>
                      <a:r>
                        <a:rPr lang="ru-RU" sz="3600" b="0" kern="1200" baseline="0" dirty="0">
                          <a:solidFill>
                            <a:schemeClr val="dk1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 лицевых счетов, планируемых к переводу</a:t>
                      </a:r>
                    </a:p>
                    <a:p>
                      <a:pPr algn="ctr"/>
                      <a:r>
                        <a:rPr lang="ru-RU" sz="3600" b="0" kern="1200" baseline="0" dirty="0">
                          <a:solidFill>
                            <a:srgbClr val="002060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до 1 декабря 2021 года</a:t>
                      </a:r>
                    </a:p>
                  </a:txBody>
                  <a:tcPr marL="182880" marR="182880"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>
                          <a:solidFill>
                            <a:srgbClr val="17517F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3 389</a:t>
                      </a:r>
                    </a:p>
                  </a:txBody>
                  <a:tcPr marL="182880" marR="182880"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290210">
                <a:tc>
                  <a:txBody>
                    <a:bodyPr/>
                    <a:lstStyle/>
                    <a:p>
                      <a:pPr marL="0" algn="l" defTabSz="182878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3600" b="0" i="1" kern="1200" dirty="0" err="1">
                          <a:solidFill>
                            <a:schemeClr val="dk1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справочно</a:t>
                      </a:r>
                      <a:r>
                        <a:rPr lang="ru-RU" sz="3600" b="0" i="1" kern="1200" dirty="0">
                          <a:solidFill>
                            <a:schemeClr val="dk1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:</a:t>
                      </a:r>
                      <a:endParaRPr lang="en-US" sz="3600" b="0" i="1" kern="1200" dirty="0">
                        <a:solidFill>
                          <a:schemeClr val="dk1"/>
                        </a:solidFill>
                        <a:latin typeface="Segoe UI Semilight" panose="020B0402040204020203" pitchFamily="34" charset="0"/>
                        <a:ea typeface="+mn-ea"/>
                        <a:cs typeface="Segoe UI Semilight" panose="020B0402040204020203" pitchFamily="34" charset="0"/>
                      </a:endParaRPr>
                    </a:p>
                    <a:p>
                      <a:pPr marL="571500" marR="0" indent="-571500" algn="l" defTabSz="18287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ru-RU" sz="3200" b="0" i="0" kern="1200" dirty="0">
                          <a:solidFill>
                            <a:schemeClr val="dk1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количество закрытых лицевых счетов по состоянию </a:t>
                      </a:r>
                      <a:r>
                        <a:rPr lang="ru-RU" sz="3200" b="0" kern="1200" baseline="0" dirty="0">
                          <a:solidFill>
                            <a:srgbClr val="002060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на 1 октября 2021 года;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000" b="0" i="1" kern="1200" dirty="0">
                        <a:solidFill>
                          <a:schemeClr val="dk1"/>
                        </a:solidFill>
                        <a:latin typeface="Segoe UI Semilight" panose="020B0402040204020203" pitchFamily="34" charset="0"/>
                        <a:ea typeface="+mn-ea"/>
                        <a:cs typeface="Segoe UI Semilight" panose="020B0402040204020203" pitchFamily="34" charset="0"/>
                      </a:endParaRPr>
                    </a:p>
                    <a:p>
                      <a:pPr marL="571500" indent="-571500" algn="l">
                        <a:lnSpc>
                          <a:spcPct val="10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ru-RU" sz="3200" b="0" i="0" kern="1200" dirty="0">
                          <a:solidFill>
                            <a:schemeClr val="dk1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количество лицевых счетов, подлежащих закрытию </a:t>
                      </a:r>
                      <a:r>
                        <a:rPr lang="ru-RU" sz="3200" b="0" kern="1200" baseline="0" dirty="0">
                          <a:solidFill>
                            <a:srgbClr val="002060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до 1 января 2022 года;</a:t>
                      </a:r>
                    </a:p>
                    <a:p>
                      <a:pPr marL="571500" indent="-571500" algn="ctr">
                        <a:lnSpc>
                          <a:spcPct val="100000"/>
                        </a:lnSpc>
                        <a:buFontTx/>
                        <a:buChar char="-"/>
                      </a:pPr>
                      <a:endParaRPr lang="ru-RU" sz="1400" b="0" kern="1200" baseline="0" dirty="0">
                        <a:solidFill>
                          <a:srgbClr val="0070C0"/>
                        </a:solidFill>
                        <a:latin typeface="Segoe UI Semilight" panose="020B0402040204020203" pitchFamily="34" charset="0"/>
                        <a:ea typeface="+mn-ea"/>
                        <a:cs typeface="Segoe UI Semilight" panose="020B0402040204020203" pitchFamily="34" charset="0"/>
                      </a:endParaRPr>
                    </a:p>
                    <a:p>
                      <a:pPr marL="571500" indent="-571500" algn="l">
                        <a:lnSpc>
                          <a:spcPct val="10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ru-RU" sz="3200" b="0" i="0" kern="1200" dirty="0">
                          <a:solidFill>
                            <a:schemeClr val="dk1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количество лицевых счетов по которым необходимо</a:t>
                      </a:r>
                      <a:r>
                        <a:rPr lang="ru-RU" sz="3200" b="0" i="0" kern="1200" baseline="0" dirty="0">
                          <a:solidFill>
                            <a:schemeClr val="dk1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 решение МФ РФ (банкроты, ликвидированные юридические лица).</a:t>
                      </a:r>
                      <a:endParaRPr lang="ru-RU" sz="3200" b="0" i="0" kern="1200" dirty="0">
                        <a:solidFill>
                          <a:schemeClr val="dk1"/>
                        </a:solidFill>
                        <a:latin typeface="Segoe UI Semilight" panose="020B0402040204020203" pitchFamily="34" charset="0"/>
                        <a:ea typeface="+mn-ea"/>
                        <a:cs typeface="Segoe UI Semilight" panose="020B0402040204020203" pitchFamily="34" charset="0"/>
                      </a:endParaRPr>
                    </a:p>
                  </a:txBody>
                  <a:tcPr marL="182880" marR="182880"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71500" indent="-571500" algn="ctr">
                        <a:buFont typeface="Wingdings" panose="05000000000000000000" pitchFamily="2" charset="2"/>
                        <a:buChar char="§"/>
                      </a:pPr>
                      <a:r>
                        <a:rPr lang="ru-RU" sz="3200" b="1" kern="1200" dirty="0">
                          <a:solidFill>
                            <a:srgbClr val="17517F"/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11 820</a:t>
                      </a:r>
                    </a:p>
                    <a:p>
                      <a:pPr marL="571500" indent="-571500" algn="ctr">
                        <a:buFont typeface="Wingdings" panose="05000000000000000000" pitchFamily="2" charset="2"/>
                        <a:buChar char="§"/>
                      </a:pPr>
                      <a:r>
                        <a:rPr lang="ru-RU" sz="3200" b="1" kern="1200" dirty="0">
                          <a:solidFill>
                            <a:srgbClr val="17517F"/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4 408</a:t>
                      </a:r>
                    </a:p>
                    <a:p>
                      <a:pPr marL="571500" indent="-571500" algn="ctr">
                        <a:buFont typeface="Wingdings" panose="05000000000000000000" pitchFamily="2" charset="2"/>
                        <a:buChar char="§"/>
                      </a:pPr>
                      <a:r>
                        <a:rPr lang="ru-RU" sz="3200" b="1" kern="1200" dirty="0">
                          <a:solidFill>
                            <a:srgbClr val="17517F"/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   443</a:t>
                      </a:r>
                      <a:endParaRPr lang="ru-RU" sz="3600" b="1" i="0" kern="1200" dirty="0">
                        <a:solidFill>
                          <a:srgbClr val="17517F"/>
                        </a:solidFill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</a:endParaRPr>
                    </a:p>
                  </a:txBody>
                  <a:tcPr marL="182880" marR="182880"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55306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534816" y="2105472"/>
            <a:ext cx="21314368" cy="1584176"/>
          </a:xfrm>
        </p:spPr>
        <p:txBody>
          <a:bodyPr/>
          <a:lstStyle/>
          <a:p>
            <a:pPr algn="ctr" defTabSz="4048790">
              <a:defRPr/>
            </a:pPr>
            <a:r>
              <a:rPr lang="ru-RU" sz="4400" dirty="0">
                <a:solidFill>
                  <a:srgbClr val="14438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Результаты перевода лицевых счетов с кодом «41» из ИС АСФК в ГИИС ЭБ</a:t>
            </a:r>
            <a:br>
              <a:rPr lang="ru-RU" sz="4400" dirty="0">
                <a:solidFill>
                  <a:srgbClr val="14438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субъектовый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/ муниципальный уровень)</a:t>
            </a:r>
            <a:r>
              <a:rPr lang="ru-RU" dirty="0">
                <a:solidFill>
                  <a:srgbClr val="14438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/>
            </a:r>
            <a:br>
              <a:rPr lang="ru-RU" dirty="0">
                <a:solidFill>
                  <a:srgbClr val="14438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endParaRPr lang="ru-RU" sz="4400" dirty="0">
              <a:solidFill>
                <a:srgbClr val="14438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08324" y="10005091"/>
            <a:ext cx="288862" cy="120032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ru-RU"/>
            </a:defPPr>
            <a:lvl1pPr algn="ctr">
              <a:defRPr sz="1800" b="1">
                <a:solidFill>
                  <a:schemeClr val="tx2"/>
                </a:solidFill>
              </a:defRPr>
            </a:lvl1pPr>
          </a:lstStyle>
          <a:p>
            <a:pPr defTabSz="1828780" eaLnBrk="0" fontAlgn="base">
              <a:spcBef>
                <a:spcPct val="0"/>
              </a:spcBef>
              <a:spcAft>
                <a:spcPct val="0"/>
              </a:spcAft>
            </a:pPr>
            <a:r>
              <a:rPr lang="ru-RU" sz="3600" kern="1200" dirty="0">
                <a:solidFill>
                  <a:srgbClr val="44546A"/>
                </a:solidFill>
                <a:latin typeface="Calibri" pitchFamily="34" charset="0"/>
                <a:ea typeface="+mn-ea"/>
                <a:cs typeface="Arial" charset="0"/>
              </a:rPr>
              <a:t> </a:t>
            </a:r>
          </a:p>
          <a:p>
            <a:pPr defTabSz="1828780" eaLnBrk="0" fontAlgn="base">
              <a:spcBef>
                <a:spcPct val="0"/>
              </a:spcBef>
              <a:spcAft>
                <a:spcPct val="0"/>
              </a:spcAft>
            </a:pPr>
            <a:endParaRPr lang="ru-RU" sz="3600" kern="1200" dirty="0">
              <a:solidFill>
                <a:srgbClr val="44546A"/>
              </a:solidFill>
              <a:latin typeface="Calibri" pitchFamily="34" charset="0"/>
              <a:ea typeface="+mn-ea"/>
              <a:cs typeface="Arial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6057533"/>
              </p:ext>
            </p:extLst>
          </p:nvPr>
        </p:nvGraphicFramePr>
        <p:xfrm>
          <a:off x="1420227" y="4025268"/>
          <a:ext cx="21602400" cy="70812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48072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62404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b="0" kern="1200" dirty="0">
                          <a:solidFill>
                            <a:schemeClr val="dk1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Количество лицевых счетов по состоянию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b="0" kern="1200" baseline="0" dirty="0">
                          <a:solidFill>
                            <a:srgbClr val="002060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на 1 января 2021 года</a:t>
                      </a:r>
                      <a:endParaRPr lang="ru-RU" sz="3600" b="0" kern="1200" dirty="0">
                        <a:solidFill>
                          <a:schemeClr val="dk1"/>
                        </a:solidFill>
                        <a:latin typeface="Segoe UI Semilight" panose="020B0402040204020203" pitchFamily="34" charset="0"/>
                        <a:ea typeface="+mn-ea"/>
                        <a:cs typeface="Segoe UI Semilight" panose="020B0402040204020203" pitchFamily="34" charset="0"/>
                      </a:endParaRPr>
                    </a:p>
                  </a:txBody>
                  <a:tcPr marL="182880" marR="182880"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8287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b="1" kern="1200" dirty="0">
                          <a:solidFill>
                            <a:srgbClr val="17517F"/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12 536</a:t>
                      </a:r>
                    </a:p>
                  </a:txBody>
                  <a:tcPr marL="182880" marR="182880"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63296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b="0" kern="1200" dirty="0">
                          <a:solidFill>
                            <a:schemeClr val="dk1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Количество лицевых счетов, переведенных в ГИИС ЭБ,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b="0" kern="1200" dirty="0">
                          <a:solidFill>
                            <a:schemeClr val="dk1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по состоянию </a:t>
                      </a:r>
                      <a:r>
                        <a:rPr lang="ru-RU" sz="3600" b="0" kern="1200" baseline="0" dirty="0">
                          <a:solidFill>
                            <a:srgbClr val="002060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на </a:t>
                      </a:r>
                      <a:r>
                        <a:rPr lang="en-US" sz="3600" b="0" kern="1200" baseline="0" dirty="0">
                          <a:solidFill>
                            <a:srgbClr val="002060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1</a:t>
                      </a:r>
                      <a:r>
                        <a:rPr lang="ru-RU" sz="3600" b="0" kern="1200" baseline="0" dirty="0">
                          <a:solidFill>
                            <a:srgbClr val="002060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 октября 2021 года</a:t>
                      </a:r>
                    </a:p>
                  </a:txBody>
                  <a:tcPr marL="182880" marR="182880"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828780" rtl="0" eaLnBrk="1" latinLnBrk="0" hangingPunct="1"/>
                      <a:r>
                        <a:rPr lang="ru-RU" sz="3600" b="1" kern="1200" dirty="0">
                          <a:solidFill>
                            <a:srgbClr val="17517F"/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3</a:t>
                      </a:r>
                      <a:r>
                        <a:rPr lang="ru-RU" sz="3600" b="1" kern="1200" baseline="0" dirty="0">
                          <a:solidFill>
                            <a:srgbClr val="17517F"/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 965</a:t>
                      </a:r>
                      <a:endParaRPr lang="ru-RU" sz="3600" b="1" kern="1200" dirty="0">
                        <a:solidFill>
                          <a:srgbClr val="17517F"/>
                        </a:solidFill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</a:endParaRPr>
                    </a:p>
                  </a:txBody>
                  <a:tcPr marL="182880" marR="182880"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82419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3600" b="0" i="1" kern="1200" dirty="0" err="1">
                          <a:solidFill>
                            <a:schemeClr val="dk1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справочно</a:t>
                      </a:r>
                      <a:r>
                        <a:rPr lang="ru-RU" sz="3600" b="0" i="1" kern="1200" dirty="0">
                          <a:solidFill>
                            <a:schemeClr val="dk1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:</a:t>
                      </a:r>
                    </a:p>
                    <a:p>
                      <a:pPr marL="457200" marR="0" indent="-457200" algn="l" defTabSz="18287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ru-RU" sz="3200" b="0" i="0" kern="1200" dirty="0">
                          <a:solidFill>
                            <a:schemeClr val="dk1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количество закрытых лицевых счетов по состоянию </a:t>
                      </a:r>
                      <a:r>
                        <a:rPr lang="ru-RU" sz="3200" b="0" kern="1200" baseline="0" dirty="0">
                          <a:solidFill>
                            <a:srgbClr val="002060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на 1 октября 2021 года;</a:t>
                      </a:r>
                    </a:p>
                    <a:p>
                      <a:pPr defTabSz="1828780" rtl="0" eaLnBrk="1" latinLnBrk="0" hangingPunct="1">
                        <a:lnSpc>
                          <a:spcPct val="100000"/>
                        </a:lnSpc>
                      </a:pPr>
                      <a:endParaRPr lang="ru-RU" sz="1000" b="0" i="1" kern="1200" dirty="0">
                        <a:solidFill>
                          <a:schemeClr val="dk1"/>
                        </a:solidFill>
                        <a:latin typeface="Segoe UI Semilight" panose="020B0402040204020203" pitchFamily="34" charset="0"/>
                        <a:ea typeface="+mn-ea"/>
                        <a:cs typeface="Segoe UI Semilight" panose="020B0402040204020203" pitchFamily="34" charset="0"/>
                      </a:endParaRPr>
                    </a:p>
                    <a:p>
                      <a:pPr marL="571500" indent="-571500" algn="l">
                        <a:lnSpc>
                          <a:spcPct val="10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ru-RU" sz="3200" b="0" i="0" kern="1200" dirty="0">
                          <a:solidFill>
                            <a:schemeClr val="dk1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количество лицевых счетов, подлежащих закрытию </a:t>
                      </a:r>
                      <a:r>
                        <a:rPr lang="ru-RU" sz="3200" b="0" kern="1200" baseline="0" dirty="0">
                          <a:solidFill>
                            <a:srgbClr val="002060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до 1 января 2022 года;</a:t>
                      </a:r>
                    </a:p>
                    <a:p>
                      <a:pPr marL="571500" indent="-571500" algn="ctr">
                        <a:lnSpc>
                          <a:spcPct val="100000"/>
                        </a:lnSpc>
                        <a:buFontTx/>
                        <a:buChar char="-"/>
                      </a:pPr>
                      <a:endParaRPr lang="ru-RU" sz="1400" b="0" kern="1200" baseline="0" dirty="0">
                        <a:solidFill>
                          <a:srgbClr val="0070C0"/>
                        </a:solidFill>
                        <a:latin typeface="Segoe UI Semilight" panose="020B0402040204020203" pitchFamily="34" charset="0"/>
                        <a:ea typeface="+mn-ea"/>
                        <a:cs typeface="Segoe UI Semilight" panose="020B0402040204020203" pitchFamily="34" charset="0"/>
                      </a:endParaRPr>
                    </a:p>
                    <a:p>
                      <a:pPr marL="571500" indent="-571500" algn="l">
                        <a:lnSpc>
                          <a:spcPct val="10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ru-RU" sz="3200" b="0" i="0" kern="1200" dirty="0">
                          <a:solidFill>
                            <a:schemeClr val="dk1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количество лицевых счетов по которым необходимо</a:t>
                      </a:r>
                      <a:r>
                        <a:rPr lang="ru-RU" sz="3200" b="0" i="0" kern="1200" baseline="0" dirty="0">
                          <a:solidFill>
                            <a:schemeClr val="dk1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 решение МФ РФ (банкроты, ликвидированные юридические лица).</a:t>
                      </a:r>
                      <a:endParaRPr lang="ru-RU" sz="3200" b="0" i="0" kern="1200" dirty="0">
                        <a:solidFill>
                          <a:schemeClr val="dk1"/>
                        </a:solidFill>
                        <a:latin typeface="Segoe UI Semilight" panose="020B0402040204020203" pitchFamily="34" charset="0"/>
                        <a:ea typeface="+mn-ea"/>
                        <a:cs typeface="Segoe UI Semilight" panose="020B0402040204020203" pitchFamily="34" charset="0"/>
                      </a:endParaRPr>
                    </a:p>
                    <a:p>
                      <a:pPr defTabSz="1828780" rtl="0" eaLnBrk="1" latinLnBrk="0" hangingPunct="1">
                        <a:lnSpc>
                          <a:spcPct val="100000"/>
                        </a:lnSpc>
                      </a:pPr>
                      <a:endParaRPr lang="ru-RU" sz="3600" b="0" i="1" kern="1200" dirty="0">
                        <a:solidFill>
                          <a:schemeClr val="dk1"/>
                        </a:solidFill>
                        <a:latin typeface="Segoe UI Semilight" panose="020B0402040204020203" pitchFamily="34" charset="0"/>
                        <a:ea typeface="+mn-ea"/>
                        <a:cs typeface="Segoe UI Semilight" panose="020B0402040204020203" pitchFamily="34" charset="0"/>
                      </a:endParaRPr>
                    </a:p>
                  </a:txBody>
                  <a:tcPr marL="182880" marR="182880"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71500" indent="-571500" algn="ctr">
                        <a:buFont typeface="Wingdings" panose="05000000000000000000" pitchFamily="2" charset="2"/>
                        <a:buChar char="§"/>
                      </a:pPr>
                      <a:r>
                        <a:rPr lang="ru-RU" sz="3600" b="1" kern="1200" dirty="0">
                          <a:solidFill>
                            <a:srgbClr val="17517F"/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5 890</a:t>
                      </a:r>
                    </a:p>
                    <a:p>
                      <a:pPr marL="571500" indent="-571500" algn="ctr">
                        <a:buFont typeface="Wingdings" panose="05000000000000000000" pitchFamily="2" charset="2"/>
                        <a:buChar char="§"/>
                      </a:pPr>
                      <a:r>
                        <a:rPr lang="ru-RU" sz="3600" b="1" kern="1200" dirty="0">
                          <a:solidFill>
                            <a:srgbClr val="17517F"/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2 574</a:t>
                      </a:r>
                    </a:p>
                    <a:p>
                      <a:pPr marL="571500" indent="-571500" algn="ctr">
                        <a:buFont typeface="Wingdings" panose="05000000000000000000" pitchFamily="2" charset="2"/>
                        <a:buChar char="§"/>
                      </a:pPr>
                      <a:r>
                        <a:rPr lang="ru-RU" sz="3600" b="1" kern="1200" dirty="0">
                          <a:solidFill>
                            <a:srgbClr val="17517F"/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   107</a:t>
                      </a:r>
                    </a:p>
                  </a:txBody>
                  <a:tcPr marL="182880" marR="182880"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69431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110880" y="1529408"/>
            <a:ext cx="19802200" cy="1224136"/>
          </a:xfrm>
        </p:spPr>
        <p:txBody>
          <a:bodyPr/>
          <a:lstStyle/>
          <a:p>
            <a:pPr algn="ctr" defTabSz="4048790">
              <a:defRPr/>
            </a:pPr>
            <a:r>
              <a:rPr lang="ru-RU" sz="3200" dirty="0">
                <a:solidFill>
                  <a:srgbClr val="14438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Информация по открытым «единым» лицевым счетам (разделам) в ГИИС ЭБ</a:t>
            </a:r>
            <a:br>
              <a:rPr lang="ru-RU" sz="3200" dirty="0">
                <a:solidFill>
                  <a:srgbClr val="14438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sz="3200" dirty="0">
                <a:solidFill>
                  <a:srgbClr val="14438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 состоянию на 1 октября 2021 года</a:t>
            </a:r>
            <a:r>
              <a:rPr lang="ru-RU" sz="3200" i="1" dirty="0">
                <a:solidFill>
                  <a:srgbClr val="14438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/>
            </a:r>
            <a:br>
              <a:rPr lang="ru-RU" sz="3200" i="1" dirty="0">
                <a:solidFill>
                  <a:srgbClr val="14438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endParaRPr lang="ru-RU" sz="3200" i="1" dirty="0">
              <a:solidFill>
                <a:srgbClr val="14438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08324" y="10005091"/>
            <a:ext cx="288862" cy="120032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ru-RU"/>
            </a:defPPr>
            <a:lvl1pPr algn="ctr">
              <a:defRPr sz="1800" b="1">
                <a:solidFill>
                  <a:schemeClr val="tx2"/>
                </a:solidFill>
              </a:defRPr>
            </a:lvl1pPr>
          </a:lstStyle>
          <a:p>
            <a:pPr defTabSz="1828780" eaLnBrk="0" fontAlgn="base">
              <a:spcBef>
                <a:spcPct val="0"/>
              </a:spcBef>
              <a:spcAft>
                <a:spcPct val="0"/>
              </a:spcAft>
            </a:pPr>
            <a:r>
              <a:rPr lang="ru-RU" sz="3600" kern="1200" dirty="0">
                <a:solidFill>
                  <a:srgbClr val="44546A"/>
                </a:solidFill>
                <a:latin typeface="Calibri" pitchFamily="34" charset="0"/>
                <a:ea typeface="+mn-ea"/>
                <a:cs typeface="Arial" charset="0"/>
              </a:rPr>
              <a:t> </a:t>
            </a:r>
          </a:p>
          <a:p>
            <a:pPr defTabSz="1828780" eaLnBrk="0" fontAlgn="base">
              <a:spcBef>
                <a:spcPct val="0"/>
              </a:spcBef>
              <a:spcAft>
                <a:spcPct val="0"/>
              </a:spcAft>
            </a:pPr>
            <a:endParaRPr lang="ru-RU" sz="3600" kern="1200" dirty="0">
              <a:solidFill>
                <a:srgbClr val="44546A"/>
              </a:solidFill>
              <a:latin typeface="Calibri" pitchFamily="34" charset="0"/>
              <a:ea typeface="+mn-ea"/>
              <a:cs typeface="Arial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2638407"/>
              </p:ext>
            </p:extLst>
          </p:nvPr>
        </p:nvGraphicFramePr>
        <p:xfrm>
          <a:off x="1678832" y="2897560"/>
          <a:ext cx="21098344" cy="101262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2108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68863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68863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122413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b="0" i="0" kern="1200" dirty="0">
                          <a:solidFill>
                            <a:schemeClr val="tx1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Наименование показателя</a:t>
                      </a:r>
                    </a:p>
                  </a:txBody>
                  <a:tcPr marL="182880" marR="182880"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b="0" i="0" kern="1200" dirty="0">
                          <a:solidFill>
                            <a:schemeClr val="tx1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Количество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b="0" i="0" kern="1200" dirty="0">
                          <a:solidFill>
                            <a:schemeClr val="tx1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лицевых счетов</a:t>
                      </a:r>
                    </a:p>
                  </a:txBody>
                  <a:tcPr marL="182880" marR="182880"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b="0" i="0" kern="1200" dirty="0">
                          <a:solidFill>
                            <a:schemeClr val="tx1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Количество аналитических разделов</a:t>
                      </a:r>
                    </a:p>
                  </a:txBody>
                  <a:tcPr marL="182880" marR="182880"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83316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ИТОГО:</a:t>
                      </a:r>
                    </a:p>
                  </a:txBody>
                  <a:tcPr marL="182880" marR="182880"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27 009</a:t>
                      </a:r>
                    </a:p>
                  </a:txBody>
                  <a:tcPr marL="182880" marR="182880"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kern="1200" dirty="0">
                          <a:solidFill>
                            <a:schemeClr val="tx1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94 400</a:t>
                      </a:r>
                    </a:p>
                  </a:txBody>
                  <a:tcPr marL="182880" marR="182880"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4538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17517F"/>
                          </a:solidFill>
                          <a:effectLst/>
                          <a:uLnTx/>
                          <a:uFillTx/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Федеральный уровень, </a:t>
                      </a:r>
                      <a:r>
                        <a:rPr kumimoji="0" lang="ru-RU" sz="2800" b="0" i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17517F"/>
                          </a:solidFill>
                          <a:effectLst/>
                          <a:uLnTx/>
                          <a:uFillTx/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в том числе:</a:t>
                      </a:r>
                    </a:p>
                  </a:txBody>
                  <a:tcPr marL="182880" marR="182880"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kern="1200" dirty="0">
                          <a:solidFill>
                            <a:srgbClr val="17517F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21 986</a:t>
                      </a:r>
                    </a:p>
                  </a:txBody>
                  <a:tcPr marL="182880" marR="182880"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kern="1200" dirty="0">
                          <a:solidFill>
                            <a:srgbClr val="17517F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87 636</a:t>
                      </a:r>
                    </a:p>
                  </a:txBody>
                  <a:tcPr marL="182880" marR="182880"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5301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0" i="1" kern="1200" dirty="0">
                          <a:solidFill>
                            <a:schemeClr val="dk1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УФК по</a:t>
                      </a:r>
                      <a:r>
                        <a:rPr lang="ru-RU" sz="2800" b="0" i="1" kern="1200" baseline="0" dirty="0">
                          <a:solidFill>
                            <a:schemeClr val="dk1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 г. Москве</a:t>
                      </a:r>
                      <a:endParaRPr lang="ru-RU" sz="2800" b="0" i="1" kern="1200" dirty="0">
                        <a:solidFill>
                          <a:schemeClr val="dk1"/>
                        </a:solidFill>
                        <a:latin typeface="Segoe UI Semilight" panose="020B0402040204020203" pitchFamily="34" charset="0"/>
                        <a:ea typeface="+mn-ea"/>
                        <a:cs typeface="Segoe UI Semilight" panose="020B0402040204020203" pitchFamily="34" charset="0"/>
                      </a:endParaRPr>
                    </a:p>
                  </a:txBody>
                  <a:tcPr marL="182880" marR="182880"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0" i="1" kern="1200" dirty="0">
                          <a:solidFill>
                            <a:schemeClr val="tx1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6 677</a:t>
                      </a:r>
                    </a:p>
                  </a:txBody>
                  <a:tcPr marL="182880" marR="182880"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0" i="1" kern="1200" dirty="0">
                          <a:solidFill>
                            <a:schemeClr val="tx1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34 289</a:t>
                      </a:r>
                    </a:p>
                  </a:txBody>
                  <a:tcPr marL="182880" marR="182880"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55370">
                <a:tc>
                  <a:txBody>
                    <a:bodyPr/>
                    <a:lstStyle/>
                    <a:p>
                      <a:r>
                        <a:rPr lang="ru-RU" sz="2800" b="0" i="1" kern="1200" dirty="0">
                          <a:solidFill>
                            <a:schemeClr val="dk1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УФК по г. Санкт-Петербургу</a:t>
                      </a:r>
                    </a:p>
                  </a:txBody>
                  <a:tcPr marL="182880" marR="182880"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8287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0" i="1" kern="1200" dirty="0">
                          <a:solidFill>
                            <a:schemeClr val="tx1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6 716</a:t>
                      </a:r>
                    </a:p>
                  </a:txBody>
                  <a:tcPr marL="182880" marR="182880"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0" i="1" kern="1200" dirty="0">
                          <a:solidFill>
                            <a:schemeClr val="tx1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24 432</a:t>
                      </a:r>
                    </a:p>
                  </a:txBody>
                  <a:tcPr marL="182880" marR="182880"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944161">
                <a:tc>
                  <a:txBody>
                    <a:bodyPr/>
                    <a:lstStyle/>
                    <a:p>
                      <a:pPr marL="0" marR="0" indent="0" algn="l" defTabSz="18287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0" i="1" kern="1200" dirty="0">
                          <a:solidFill>
                            <a:schemeClr val="dk1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УФК по Самарской области</a:t>
                      </a:r>
                    </a:p>
                  </a:txBody>
                  <a:tcPr marL="182880" marR="182880"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8287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0" i="1" kern="1200" dirty="0">
                          <a:solidFill>
                            <a:schemeClr val="tx1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2 996</a:t>
                      </a:r>
                    </a:p>
                  </a:txBody>
                  <a:tcPr marL="182880" marR="182880"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0" i="1" kern="1200" dirty="0">
                          <a:solidFill>
                            <a:schemeClr val="tx1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10 351</a:t>
                      </a:r>
                    </a:p>
                  </a:txBody>
                  <a:tcPr marL="182880" marR="182880"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944161">
                <a:tc>
                  <a:txBody>
                    <a:bodyPr/>
                    <a:lstStyle/>
                    <a:p>
                      <a:r>
                        <a:rPr lang="ru-RU" sz="2800" b="0" i="1" kern="1200" dirty="0">
                          <a:solidFill>
                            <a:schemeClr val="dk1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УФК по Краснодарскому краю</a:t>
                      </a:r>
                    </a:p>
                  </a:txBody>
                  <a:tcPr marL="182880" marR="182880"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0" i="1" kern="1200" dirty="0">
                          <a:solidFill>
                            <a:schemeClr val="tx1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2 404</a:t>
                      </a:r>
                    </a:p>
                  </a:txBody>
                  <a:tcPr marL="182880" marR="182880"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0" i="1" kern="1200" dirty="0">
                          <a:solidFill>
                            <a:schemeClr val="tx1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7 431</a:t>
                      </a:r>
                    </a:p>
                  </a:txBody>
                  <a:tcPr marL="182880" marR="182880"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95124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0" i="1" kern="1200" dirty="0">
                          <a:solidFill>
                            <a:schemeClr val="dk1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УФК по Кемеровской области - Кузбассу</a:t>
                      </a:r>
                    </a:p>
                  </a:txBody>
                  <a:tcPr marL="182880" marR="182880"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0" i="1" kern="1200" dirty="0">
                          <a:solidFill>
                            <a:schemeClr val="tx1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1 443</a:t>
                      </a:r>
                    </a:p>
                  </a:txBody>
                  <a:tcPr marL="182880" marR="182880"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0" i="1" kern="1200" dirty="0">
                          <a:solidFill>
                            <a:schemeClr val="tx1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4</a:t>
                      </a:r>
                      <a:r>
                        <a:rPr lang="ru-RU" sz="2800" b="0" i="1" kern="1200" baseline="0" dirty="0">
                          <a:solidFill>
                            <a:schemeClr val="tx1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 500</a:t>
                      </a:r>
                      <a:endParaRPr lang="ru-RU" sz="2800" b="0" i="1" kern="1200" dirty="0">
                        <a:solidFill>
                          <a:schemeClr val="tx1"/>
                        </a:solidFill>
                        <a:latin typeface="Segoe UI Semilight" panose="020B0402040204020203" pitchFamily="34" charset="0"/>
                        <a:ea typeface="+mn-ea"/>
                        <a:cs typeface="Segoe UI Semilight" panose="020B0402040204020203" pitchFamily="34" charset="0"/>
                      </a:endParaRPr>
                    </a:p>
                  </a:txBody>
                  <a:tcPr marL="182880" marR="182880"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944161">
                <a:tc>
                  <a:txBody>
                    <a:bodyPr/>
                    <a:lstStyle/>
                    <a:p>
                      <a:r>
                        <a:rPr lang="ru-RU" sz="2800" b="0" i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УФК по Приморскому краю</a:t>
                      </a:r>
                    </a:p>
                  </a:txBody>
                  <a:tcPr marL="182880" marR="182880"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0" i="1" kern="1200" dirty="0">
                          <a:solidFill>
                            <a:schemeClr val="tx1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803</a:t>
                      </a:r>
                    </a:p>
                  </a:txBody>
                  <a:tcPr marL="182880" marR="182880"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0" i="1" kern="1200" dirty="0">
                          <a:solidFill>
                            <a:schemeClr val="tx1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3 512</a:t>
                      </a:r>
                    </a:p>
                  </a:txBody>
                  <a:tcPr marL="182880" marR="182880"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908578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kumimoji="0" lang="ru-RU" sz="2800" b="0" i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УФК по Алтайскому краю</a:t>
                      </a:r>
                    </a:p>
                  </a:txBody>
                  <a:tcPr marL="182880" marR="182880"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0" i="1" kern="1200" dirty="0">
                          <a:solidFill>
                            <a:schemeClr val="tx1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947</a:t>
                      </a:r>
                    </a:p>
                  </a:txBody>
                  <a:tcPr marL="182880" marR="182880"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0" i="1" kern="1200" dirty="0">
                          <a:solidFill>
                            <a:schemeClr val="tx1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3 121</a:t>
                      </a:r>
                    </a:p>
                  </a:txBody>
                  <a:tcPr marL="182880" marR="182880"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072743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kumimoji="0" lang="ru-RU" sz="2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17517F"/>
                          </a:solidFill>
                          <a:effectLst/>
                          <a:uLnTx/>
                          <a:uFillTx/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Уровень субъектов Российской Федерации</a:t>
                      </a:r>
                    </a:p>
                    <a:p>
                      <a:pPr marL="0" algn="ctr" defTabSz="914400" rtl="0" eaLnBrk="1" latinLnBrk="0" hangingPunct="1"/>
                      <a:r>
                        <a:rPr kumimoji="0" lang="ru-RU" sz="2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17517F"/>
                          </a:solidFill>
                          <a:effectLst/>
                          <a:uLnTx/>
                          <a:uFillTx/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(муниципальных образований)</a:t>
                      </a:r>
                    </a:p>
                  </a:txBody>
                  <a:tcPr marL="182880" marR="182880"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kern="1200" dirty="0">
                          <a:solidFill>
                            <a:srgbClr val="17517F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5 023</a:t>
                      </a:r>
                    </a:p>
                  </a:txBody>
                  <a:tcPr marL="182880" marR="182880"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kern="1200" dirty="0">
                          <a:solidFill>
                            <a:srgbClr val="17517F"/>
                          </a:solidFill>
                          <a:latin typeface="Segoe UI Semilight" panose="020B0402040204020203" pitchFamily="34" charset="0"/>
                          <a:ea typeface="+mn-ea"/>
                          <a:cs typeface="Segoe UI Semilight" panose="020B0402040204020203" pitchFamily="34" charset="0"/>
                        </a:rPr>
                        <a:t>6 764</a:t>
                      </a:r>
                    </a:p>
                  </a:txBody>
                  <a:tcPr marL="182880" marR="182880"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2211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6708324" y="10005091"/>
            <a:ext cx="288862" cy="120032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ru-RU"/>
            </a:defPPr>
            <a:lvl1pPr algn="ctr">
              <a:defRPr sz="1800" b="1">
                <a:solidFill>
                  <a:schemeClr val="tx2"/>
                </a:solidFill>
              </a:defRPr>
            </a:lvl1pPr>
          </a:lstStyle>
          <a:p>
            <a:pPr defTabSz="1828780" eaLnBrk="0" fontAlgn="base">
              <a:spcBef>
                <a:spcPct val="0"/>
              </a:spcBef>
              <a:spcAft>
                <a:spcPct val="0"/>
              </a:spcAft>
            </a:pPr>
            <a:r>
              <a:rPr lang="ru-RU" sz="3600" kern="1200" dirty="0">
                <a:solidFill>
                  <a:srgbClr val="44546A"/>
                </a:solidFill>
                <a:latin typeface="Calibri" pitchFamily="34" charset="0"/>
                <a:ea typeface="+mn-ea"/>
                <a:cs typeface="Arial" charset="0"/>
              </a:rPr>
              <a:t> </a:t>
            </a:r>
          </a:p>
          <a:p>
            <a:pPr defTabSz="1828780" eaLnBrk="0" fontAlgn="base">
              <a:spcBef>
                <a:spcPct val="0"/>
              </a:spcBef>
              <a:spcAft>
                <a:spcPct val="0"/>
              </a:spcAft>
            </a:pPr>
            <a:endParaRPr lang="ru-RU" sz="3600" kern="1200" dirty="0">
              <a:solidFill>
                <a:srgbClr val="44546A"/>
              </a:solidFill>
              <a:latin typeface="Calibri" pitchFamily="34" charset="0"/>
              <a:ea typeface="+mn-ea"/>
              <a:cs typeface="Arial" charset="0"/>
            </a:endParaRPr>
          </a:p>
        </p:txBody>
      </p:sp>
      <p:graphicFrame>
        <p:nvGraphicFramePr>
          <p:cNvPr id="8" name="Диаграмма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2343834"/>
              </p:ext>
            </p:extLst>
          </p:nvPr>
        </p:nvGraphicFramePr>
        <p:xfrm>
          <a:off x="2830960" y="2249488"/>
          <a:ext cx="19946216" cy="11178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Заголовок 2"/>
          <p:cNvSpPr>
            <a:spLocks noGrp="1"/>
          </p:cNvSpPr>
          <p:nvPr>
            <p:ph type="title"/>
          </p:nvPr>
        </p:nvSpPr>
        <p:spPr>
          <a:xfrm>
            <a:off x="5351240" y="449288"/>
            <a:ext cx="18650072" cy="1440160"/>
          </a:xfrm>
        </p:spPr>
        <p:txBody>
          <a:bodyPr/>
          <a:lstStyle/>
          <a:p>
            <a:pPr algn="ctr" defTabSz="4048790">
              <a:defRPr/>
            </a:pPr>
            <a:r>
              <a:rPr lang="ru-RU" sz="3200" dirty="0">
                <a:solidFill>
                  <a:srgbClr val="14438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Информация по лицевым счетам с кодом «41» и разделам на лицевых счетах с кодом «71» в 2021 году</a:t>
            </a:r>
            <a:br>
              <a:rPr lang="ru-RU" sz="3200" dirty="0">
                <a:solidFill>
                  <a:srgbClr val="14438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sz="3200" dirty="0">
                <a:solidFill>
                  <a:srgbClr val="14438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 состоянию на 1 октября 2021 года</a:t>
            </a:r>
            <a:br>
              <a:rPr lang="ru-RU" sz="3200" dirty="0">
                <a:solidFill>
                  <a:srgbClr val="14438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sz="3200" i="1" dirty="0">
                <a:solidFill>
                  <a:srgbClr val="14438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(федеральный бюджет)</a:t>
            </a:r>
            <a:br>
              <a:rPr lang="ru-RU" sz="3200" i="1" dirty="0">
                <a:solidFill>
                  <a:srgbClr val="14438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endParaRPr lang="ru-RU" sz="3200" i="1" dirty="0">
              <a:solidFill>
                <a:srgbClr val="14438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0252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6708324" y="10005091"/>
            <a:ext cx="288862" cy="120032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ru-RU"/>
            </a:defPPr>
            <a:lvl1pPr algn="ctr">
              <a:defRPr sz="1800" b="1">
                <a:solidFill>
                  <a:schemeClr val="tx2"/>
                </a:solidFill>
              </a:defRPr>
            </a:lvl1pPr>
          </a:lstStyle>
          <a:p>
            <a:pPr defTabSz="1828780" eaLnBrk="0" fontAlgn="base">
              <a:spcBef>
                <a:spcPct val="0"/>
              </a:spcBef>
              <a:spcAft>
                <a:spcPct val="0"/>
              </a:spcAft>
            </a:pPr>
            <a:r>
              <a:rPr lang="ru-RU" sz="3600" kern="1200" dirty="0">
                <a:solidFill>
                  <a:srgbClr val="44546A"/>
                </a:solidFill>
                <a:latin typeface="Calibri" pitchFamily="34" charset="0"/>
                <a:ea typeface="+mn-ea"/>
                <a:cs typeface="Arial" charset="0"/>
              </a:rPr>
              <a:t> </a:t>
            </a:r>
          </a:p>
          <a:p>
            <a:pPr defTabSz="1828780" eaLnBrk="0" fontAlgn="base">
              <a:spcBef>
                <a:spcPct val="0"/>
              </a:spcBef>
              <a:spcAft>
                <a:spcPct val="0"/>
              </a:spcAft>
            </a:pPr>
            <a:endParaRPr lang="ru-RU" sz="3600" kern="1200" dirty="0">
              <a:solidFill>
                <a:srgbClr val="44546A"/>
              </a:solidFill>
              <a:latin typeface="Calibri" pitchFamily="34" charset="0"/>
              <a:ea typeface="+mn-ea"/>
              <a:cs typeface="Arial" charset="0"/>
            </a:endParaRPr>
          </a:p>
        </p:txBody>
      </p:sp>
      <p:graphicFrame>
        <p:nvGraphicFramePr>
          <p:cNvPr id="8" name="Диаграмма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4107433"/>
              </p:ext>
            </p:extLst>
          </p:nvPr>
        </p:nvGraphicFramePr>
        <p:xfrm>
          <a:off x="2830960" y="2249488"/>
          <a:ext cx="19946216" cy="11178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Заголовок 2"/>
          <p:cNvSpPr>
            <a:spLocks noGrp="1"/>
          </p:cNvSpPr>
          <p:nvPr>
            <p:ph type="title"/>
          </p:nvPr>
        </p:nvSpPr>
        <p:spPr>
          <a:xfrm>
            <a:off x="5351240" y="449288"/>
            <a:ext cx="18650072" cy="1440160"/>
          </a:xfrm>
        </p:spPr>
        <p:txBody>
          <a:bodyPr/>
          <a:lstStyle/>
          <a:p>
            <a:pPr algn="ctr" defTabSz="4048790">
              <a:defRPr/>
            </a:pPr>
            <a:r>
              <a:rPr lang="ru-RU" sz="3200" dirty="0">
                <a:solidFill>
                  <a:srgbClr val="14438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Информация по лицевым счетам с кодом «41» и </a:t>
            </a:r>
            <a:r>
              <a:rPr lang="ru-RU" sz="3200" dirty="0" err="1">
                <a:solidFill>
                  <a:srgbClr val="14438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разделамна</a:t>
            </a:r>
            <a:r>
              <a:rPr lang="ru-RU" sz="3200" dirty="0">
                <a:solidFill>
                  <a:srgbClr val="14438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лицевых счетах с кодом «71» в 2021 году</a:t>
            </a:r>
            <a:br>
              <a:rPr lang="ru-RU" sz="3200" dirty="0">
                <a:solidFill>
                  <a:srgbClr val="14438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sz="3200" dirty="0">
                <a:solidFill>
                  <a:srgbClr val="14438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 состоянию на 1 октября 2021 года</a:t>
            </a:r>
            <a:br>
              <a:rPr lang="ru-RU" sz="3200" dirty="0">
                <a:solidFill>
                  <a:srgbClr val="14438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sz="3200" i="1" dirty="0">
                <a:solidFill>
                  <a:srgbClr val="14438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</a:t>
            </a:r>
            <a:r>
              <a:rPr lang="ru-RU" sz="3200" i="1" dirty="0" err="1">
                <a:solidFill>
                  <a:srgbClr val="14438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субъектовый</a:t>
            </a:r>
            <a:r>
              <a:rPr lang="ru-RU" sz="3200" i="1" dirty="0">
                <a:solidFill>
                  <a:srgbClr val="14438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/ муниципальный уровень)</a:t>
            </a:r>
            <a:br>
              <a:rPr lang="ru-RU" sz="3200" i="1" dirty="0">
                <a:solidFill>
                  <a:srgbClr val="14438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endParaRPr lang="ru-RU" sz="3200" i="1" dirty="0">
              <a:solidFill>
                <a:srgbClr val="14438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40077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847184" y="521834"/>
            <a:ext cx="18938104" cy="719542"/>
          </a:xfrm>
        </p:spPr>
        <p:txBody>
          <a:bodyPr/>
          <a:lstStyle/>
          <a:p>
            <a:pPr algn="ctr" defTabSz="4048790">
              <a:defRPr/>
            </a:pPr>
            <a:r>
              <a:rPr lang="ru-RU" dirty="0">
                <a:solidFill>
                  <a:srgbClr val="14438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Витрина «Казначейское сопровождение» ПИАО ГИИС ЭБ в части ФБ</a:t>
            </a:r>
            <a:endParaRPr lang="ru-RU" sz="2400" i="1" dirty="0">
              <a:solidFill>
                <a:srgbClr val="14438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08324" y="10005091"/>
            <a:ext cx="288862" cy="120032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ru-RU"/>
            </a:defPPr>
            <a:lvl1pPr algn="ctr">
              <a:defRPr sz="1800" b="1">
                <a:solidFill>
                  <a:schemeClr val="tx2"/>
                </a:solidFill>
              </a:defRPr>
            </a:lvl1pPr>
          </a:lstStyle>
          <a:p>
            <a:pPr defTabSz="1828780" eaLnBrk="0" fontAlgn="base">
              <a:spcBef>
                <a:spcPct val="0"/>
              </a:spcBef>
              <a:spcAft>
                <a:spcPct val="0"/>
              </a:spcAft>
            </a:pPr>
            <a:r>
              <a:rPr lang="ru-RU" sz="3600" kern="1200" dirty="0">
                <a:solidFill>
                  <a:srgbClr val="44546A"/>
                </a:solidFill>
                <a:latin typeface="Calibri" pitchFamily="34" charset="0"/>
                <a:ea typeface="+mn-ea"/>
                <a:cs typeface="Arial" charset="0"/>
              </a:rPr>
              <a:t> </a:t>
            </a:r>
          </a:p>
          <a:p>
            <a:pPr defTabSz="1828780" eaLnBrk="0" fontAlgn="base">
              <a:spcBef>
                <a:spcPct val="0"/>
              </a:spcBef>
              <a:spcAft>
                <a:spcPct val="0"/>
              </a:spcAft>
            </a:pPr>
            <a:endParaRPr lang="ru-RU" sz="3600" kern="1200" dirty="0">
              <a:solidFill>
                <a:srgbClr val="44546A"/>
              </a:solidFill>
              <a:latin typeface="Calibri" pitchFamily="34" charset="0"/>
              <a:ea typeface="+mn-ea"/>
              <a:cs typeface="Arial" charset="0"/>
            </a:endParaRPr>
          </a:p>
        </p:txBody>
      </p:sp>
      <p:grpSp>
        <p:nvGrpSpPr>
          <p:cNvPr id="23" name="Группа 22"/>
          <p:cNvGrpSpPr/>
          <p:nvPr/>
        </p:nvGrpSpPr>
        <p:grpSpPr>
          <a:xfrm>
            <a:off x="2038872" y="1241376"/>
            <a:ext cx="20738304" cy="12133349"/>
            <a:chOff x="3839072" y="1457400"/>
            <a:chExt cx="15999743" cy="11917325"/>
          </a:xfrm>
        </p:grpSpPr>
        <p:grpSp>
          <p:nvGrpSpPr>
            <p:cNvPr id="19" name="Группа 18"/>
            <p:cNvGrpSpPr/>
            <p:nvPr/>
          </p:nvGrpSpPr>
          <p:grpSpPr>
            <a:xfrm>
              <a:off x="3839072" y="1457400"/>
              <a:ext cx="15999743" cy="11917325"/>
              <a:chOff x="506186" y="1565411"/>
              <a:chExt cx="16596325" cy="12349373"/>
            </a:xfrm>
          </p:grpSpPr>
          <p:pic>
            <p:nvPicPr>
              <p:cNvPr id="17" name="Рисунок 16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06186" y="9715097"/>
                <a:ext cx="16596325" cy="4199687"/>
              </a:xfrm>
              <a:prstGeom prst="rect">
                <a:avLst/>
              </a:prstGeom>
            </p:spPr>
          </p:pic>
          <p:pic>
            <p:nvPicPr>
              <p:cNvPr id="18" name="Рисунок 17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06186" y="1565411"/>
                <a:ext cx="16596325" cy="8223877"/>
              </a:xfrm>
              <a:prstGeom prst="rect">
                <a:avLst/>
              </a:prstGeom>
            </p:spPr>
          </p:pic>
        </p:grpSp>
        <p:sp>
          <p:nvSpPr>
            <p:cNvPr id="20" name="Прямоугольник 19"/>
            <p:cNvSpPr/>
            <p:nvPr/>
          </p:nvSpPr>
          <p:spPr>
            <a:xfrm>
              <a:off x="18744728" y="1529408"/>
              <a:ext cx="1080120" cy="21656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3839072" y="9393561"/>
              <a:ext cx="288032" cy="27275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3714604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055096" y="521834"/>
            <a:ext cx="19802200" cy="719542"/>
          </a:xfrm>
        </p:spPr>
        <p:txBody>
          <a:bodyPr/>
          <a:lstStyle/>
          <a:p>
            <a:pPr algn="ctr" defTabSz="4048790">
              <a:defRPr/>
            </a:pPr>
            <a:r>
              <a:rPr lang="ru-RU" sz="3200" dirty="0">
                <a:solidFill>
                  <a:srgbClr val="14438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Витрина «Казначейское сопровождение» ПИАО ГИИС ЭБ в части БС/МБ</a:t>
            </a:r>
            <a:endParaRPr lang="ru-RU" sz="2000" i="1" dirty="0">
              <a:solidFill>
                <a:srgbClr val="14438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08324" y="10005091"/>
            <a:ext cx="288862" cy="120032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ru-RU"/>
            </a:defPPr>
            <a:lvl1pPr algn="ctr">
              <a:defRPr sz="1800" b="1">
                <a:solidFill>
                  <a:schemeClr val="tx2"/>
                </a:solidFill>
              </a:defRPr>
            </a:lvl1pPr>
          </a:lstStyle>
          <a:p>
            <a:pPr defTabSz="1828780" eaLnBrk="0" fontAlgn="base">
              <a:spcBef>
                <a:spcPct val="0"/>
              </a:spcBef>
              <a:spcAft>
                <a:spcPct val="0"/>
              </a:spcAft>
            </a:pPr>
            <a:r>
              <a:rPr lang="ru-RU" sz="3600" kern="1200" dirty="0">
                <a:solidFill>
                  <a:srgbClr val="44546A"/>
                </a:solidFill>
                <a:latin typeface="Calibri" pitchFamily="34" charset="0"/>
                <a:ea typeface="+mn-ea"/>
                <a:cs typeface="Arial" charset="0"/>
              </a:rPr>
              <a:t> </a:t>
            </a:r>
          </a:p>
          <a:p>
            <a:pPr defTabSz="1828780" eaLnBrk="0" fontAlgn="base">
              <a:spcBef>
                <a:spcPct val="0"/>
              </a:spcBef>
              <a:spcAft>
                <a:spcPct val="0"/>
              </a:spcAft>
            </a:pPr>
            <a:endParaRPr lang="ru-RU" sz="3600" kern="1200" dirty="0">
              <a:solidFill>
                <a:srgbClr val="44546A"/>
              </a:solidFill>
              <a:latin typeface="Calibri" pitchFamily="34" charset="0"/>
              <a:ea typeface="+mn-ea"/>
              <a:cs typeface="Arial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1894856" y="1274338"/>
            <a:ext cx="20738304" cy="12280406"/>
            <a:chOff x="4487144" y="1346508"/>
            <a:chExt cx="17131681" cy="13198712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87144" y="1346508"/>
              <a:ext cx="17131680" cy="8046155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87145" y="9392663"/>
              <a:ext cx="17131680" cy="51525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238926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6708324" y="10005091"/>
            <a:ext cx="288862" cy="120032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ru-RU"/>
            </a:defPPr>
            <a:lvl1pPr algn="ctr">
              <a:defRPr sz="1800" b="1">
                <a:solidFill>
                  <a:schemeClr val="tx2"/>
                </a:solidFill>
              </a:defRPr>
            </a:lvl1pPr>
          </a:lstStyle>
          <a:p>
            <a:pPr defTabSz="1828780" eaLnBrk="0" fontAlgn="base">
              <a:spcBef>
                <a:spcPct val="0"/>
              </a:spcBef>
              <a:spcAft>
                <a:spcPct val="0"/>
              </a:spcAft>
            </a:pPr>
            <a:r>
              <a:rPr lang="ru-RU" sz="3600" kern="1200" dirty="0">
                <a:solidFill>
                  <a:srgbClr val="44546A"/>
                </a:solidFill>
                <a:latin typeface="Calibri" pitchFamily="34" charset="0"/>
                <a:ea typeface="+mn-ea"/>
                <a:cs typeface="Arial" charset="0"/>
              </a:rPr>
              <a:t> </a:t>
            </a:r>
          </a:p>
          <a:p>
            <a:pPr defTabSz="1828780" eaLnBrk="0" fontAlgn="base">
              <a:spcBef>
                <a:spcPct val="0"/>
              </a:spcBef>
              <a:spcAft>
                <a:spcPct val="0"/>
              </a:spcAft>
            </a:pPr>
            <a:endParaRPr lang="ru-RU" sz="3600" kern="1200" dirty="0">
              <a:solidFill>
                <a:srgbClr val="44546A"/>
              </a:solidFill>
              <a:latin typeface="Calibri" pitchFamily="34" charset="0"/>
              <a:ea typeface="+mn-ea"/>
              <a:cs typeface="Arial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2968" y="1241376"/>
            <a:ext cx="19298144" cy="11720021"/>
          </a:xfrm>
          <a:prstGeom prst="rect">
            <a:avLst/>
          </a:prstGeom>
        </p:spPr>
      </p:pic>
      <p:sp>
        <p:nvSpPr>
          <p:cNvPr id="12" name="Заголовок 2"/>
          <p:cNvSpPr>
            <a:spLocks noGrp="1"/>
          </p:cNvSpPr>
          <p:nvPr>
            <p:ph type="title"/>
          </p:nvPr>
        </p:nvSpPr>
        <p:spPr>
          <a:xfrm>
            <a:off x="5279232" y="377280"/>
            <a:ext cx="18578064" cy="719542"/>
          </a:xfrm>
        </p:spPr>
        <p:txBody>
          <a:bodyPr/>
          <a:lstStyle/>
          <a:p>
            <a:pPr algn="ctr" defTabSz="4048790">
              <a:defRPr/>
            </a:pPr>
            <a:r>
              <a:rPr lang="ru-RU" dirty="0">
                <a:solidFill>
                  <a:srgbClr val="14438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Информация по подключению пользователей к подсистемам ГИИС ЭБ</a:t>
            </a:r>
            <a:endParaRPr lang="ru-RU" sz="2400" i="1" dirty="0">
              <a:solidFill>
                <a:srgbClr val="14438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79772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97" b="-1"/>
          <a:stretch/>
        </p:blipFill>
        <p:spPr>
          <a:xfrm>
            <a:off x="12039481" y="-20141"/>
            <a:ext cx="12337573" cy="13731527"/>
          </a:xfrm>
          <a:prstGeom prst="rect">
            <a:avLst/>
          </a:prstGeom>
          <a:solidFill>
            <a:schemeClr val="bg1">
              <a:alpha val="23000"/>
            </a:schemeClr>
          </a:solidFill>
        </p:spPr>
      </p:pic>
      <p:sp>
        <p:nvSpPr>
          <p:cNvPr id="3" name="TextBox 2"/>
          <p:cNvSpPr txBox="1"/>
          <p:nvPr/>
        </p:nvSpPr>
        <p:spPr>
          <a:xfrm>
            <a:off x="0" y="6101626"/>
            <a:ext cx="12039481" cy="111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6600" b="0" dirty="0">
                <a:solidFill>
                  <a:srgbClr val="1751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034489796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Шаблон_2015_16x9_PTSerif">
  <a:themeElements>
    <a:clrScheme name="Другая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T Serif">
      <a:majorFont>
        <a:latin typeface="PT Serif"/>
        <a:ea typeface=""/>
        <a:cs typeface=""/>
      </a:majorFont>
      <a:minorFont>
        <a:latin typeface="PT Serif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Особенности ответственности по ПП РФ от 30.09.2020 № 999 в 2020 году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Казначейство России - 2020">
      <a:majorFont>
        <a:latin typeface="Arial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5. Седина Итоговая_ОИ (с диаграммой)</Template>
  <TotalTime>0</TotalTime>
  <Words>421</Words>
  <Application>Microsoft Office PowerPoint</Application>
  <PresentationFormat>Произвольный</PresentationFormat>
  <Paragraphs>90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14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10</vt:i4>
      </vt:variant>
    </vt:vector>
  </HeadingPairs>
  <TitlesOfParts>
    <vt:vector size="27" baseType="lpstr">
      <vt:lpstr>Arial</vt:lpstr>
      <vt:lpstr>Arial Narrow</vt:lpstr>
      <vt:lpstr>Calibri</vt:lpstr>
      <vt:lpstr>Helvetica Neue</vt:lpstr>
      <vt:lpstr>Helvetica Neue Light</vt:lpstr>
      <vt:lpstr>Helvetica Neue Medium</vt:lpstr>
      <vt:lpstr>PT Serif</vt:lpstr>
      <vt:lpstr>Segoe UI Black</vt:lpstr>
      <vt:lpstr>Segoe UI Historic</vt:lpstr>
      <vt:lpstr>Segoe UI Light</vt:lpstr>
      <vt:lpstr>Segoe UI Semilight</vt:lpstr>
      <vt:lpstr>Tahoma</vt:lpstr>
      <vt:lpstr>Trebuchet MS</vt:lpstr>
      <vt:lpstr>Wingdings</vt:lpstr>
      <vt:lpstr>White</vt:lpstr>
      <vt:lpstr>Шаблон_2015_16x9_PTSerif</vt:lpstr>
      <vt:lpstr>1_Особенности ответственности по ПП РФ от 30.09.2020 № 999 в 2020 году</vt:lpstr>
      <vt:lpstr>Презентация PowerPoint</vt:lpstr>
      <vt:lpstr>Результаты перевода лицевых счетов с кодом «41» из ИС АСФК в ГИИС ЭБ (федеральный уровень) </vt:lpstr>
      <vt:lpstr>Результаты перевода лицевых счетов с кодом «41» из ИС АСФК в ГИИС ЭБ (субъектовый / муниципальный уровень) </vt:lpstr>
      <vt:lpstr>Информация по открытым «единым» лицевым счетам (разделам) в ГИИС ЭБ по состоянию на 1 октября 2021 года </vt:lpstr>
      <vt:lpstr>Информация по лицевым счетам с кодом «41» и разделам на лицевых счетах с кодом «71» в 2021 году по состоянию на 1 октября 2021 года (федеральный бюджет) </vt:lpstr>
      <vt:lpstr>Информация по лицевым счетам с кодом «41» и разделамна лицевых счетах с кодом «71» в 2021 году по состоянию на 1 октября 2021 года (субъектовый / муниципальный уровень) </vt:lpstr>
      <vt:lpstr>Витрина «Казначейское сопровождение» ПИАО ГИИС ЭБ в части ФБ</vt:lpstr>
      <vt:lpstr>Витрина «Казначейское сопровождение» ПИАО ГИИС ЭБ в части БС/МБ</vt:lpstr>
      <vt:lpstr>Информация по подключению пользователей к подсистемам ГИИС ЭБ</vt:lpstr>
      <vt:lpstr>Презентация PowerPoint</vt:lpstr>
    </vt:vector>
  </TitlesOfParts>
  <Company>S9500SCCM01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Доценко Наталья Ивановна</dc:creator>
  <cp:lastModifiedBy>Доценко Наталья Ивановна</cp:lastModifiedBy>
  <cp:revision>1</cp:revision>
  <cp:lastPrinted>2021-09-29T12:18:30Z</cp:lastPrinted>
  <dcterms:created xsi:type="dcterms:W3CDTF">2021-10-05T09:37:18Z</dcterms:created>
  <dcterms:modified xsi:type="dcterms:W3CDTF">2021-10-05T09:37:31Z</dcterms:modified>
</cp:coreProperties>
</file>