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2" r:id="rId2"/>
    <p:sldId id="297" r:id="rId3"/>
    <p:sldId id="298" r:id="rId4"/>
    <p:sldId id="299" r:id="rId5"/>
    <p:sldId id="296" r:id="rId6"/>
    <p:sldId id="295" r:id="rId7"/>
    <p:sldId id="300" r:id="rId8"/>
    <p:sldId id="293" r:id="rId9"/>
  </p:sldIdLst>
  <p:sldSz cx="12192000" cy="6858000"/>
  <p:notesSz cx="5765800" cy="3244850"/>
  <p:defaultTextStyle>
    <a:defPPr>
      <a:defRPr lang="ru-RU"/>
    </a:defPPr>
    <a:lvl1pPr marL="0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087" userDrawn="1">
          <p15:clr>
            <a:srgbClr val="A4A3A4"/>
          </p15:clr>
        </p15:guide>
        <p15:guide id="2" pos="4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00"/>
  </p:normalViewPr>
  <p:slideViewPr>
    <p:cSldViewPr>
      <p:cViewPr varScale="1">
        <p:scale>
          <a:sx n="116" d="100"/>
          <a:sy n="116" d="100"/>
        </p:scale>
        <p:origin x="-372" y="-102"/>
      </p:cViewPr>
      <p:guideLst>
        <p:guide orient="horz" pos="6087"/>
        <p:guide pos="45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3" y="2125979"/>
            <a:ext cx="1036320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8" y="3840494"/>
            <a:ext cx="85344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" y="1088796"/>
            <a:ext cx="790493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894047" y="1149149"/>
            <a:ext cx="10747437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9" y="4134318"/>
            <a:ext cx="241005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3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k object 18"/>
          <p:cNvSpPr/>
          <p:nvPr/>
        </p:nvSpPr>
        <p:spPr>
          <a:xfrm>
            <a:off x="1552104" y="5198930"/>
            <a:ext cx="321330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9" name="bk object 19"/>
          <p:cNvSpPr/>
          <p:nvPr/>
        </p:nvSpPr>
        <p:spPr>
          <a:xfrm>
            <a:off x="6626354" y="5897198"/>
            <a:ext cx="256420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0" name="bk object 20"/>
          <p:cNvSpPr/>
          <p:nvPr/>
        </p:nvSpPr>
        <p:spPr>
          <a:xfrm>
            <a:off x="6593669" y="5372227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bk object 21"/>
          <p:cNvSpPr/>
          <p:nvPr/>
        </p:nvSpPr>
        <p:spPr>
          <a:xfrm>
            <a:off x="6593669" y="4832610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61" y="1175573"/>
            <a:ext cx="31916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28" y="1480267"/>
            <a:ext cx="4351791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1" y="6377949"/>
            <a:ext cx="2804159" cy="585438"/>
          </a:xfrm>
        </p:spPr>
        <p:txBody>
          <a:bodyPr/>
          <a:lstStyle/>
          <a:p>
            <a:fld id="{98206734-726E-46B9-B3CD-75FDA00F97BD}" type="datetime1">
              <a:rPr lang="ru-RU" smtClean="0"/>
              <a:t>02.06.2020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55"/>
            <a:ext cx="3901440" cy="5854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55"/>
            <a:ext cx="2804159" cy="585438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2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51"/>
            <a:ext cx="10972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53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6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53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2566164" y="2598427"/>
            <a:ext cx="7847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настройки интеграции ПУОТ и ЕИСУКС и сверки расчетов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www.roskazna.ru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май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2020 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1303" y="5472468"/>
            <a:ext cx="11397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Межрегионального бухгалтерского</a:t>
            </a:r>
          </a:p>
          <a:p>
            <a:pPr algn="r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управления Федерального казначейства</a:t>
            </a:r>
          </a:p>
          <a:p>
            <a:pPr algn="r"/>
            <a:endParaRPr lang="ru-RU" sz="14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400" b="1" i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Соломатин Дмитрий Владимирович</a:t>
            </a:r>
            <a:endParaRPr lang="ru-RU" sz="1400" b="1" i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523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=""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=""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=""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=""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=""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=""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=""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=""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=""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=""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=""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=""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=""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=""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446763" y="121307"/>
            <a:ext cx="57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Интеграция ПУОТ и ЕИСУКС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1921715" y="1748174"/>
            <a:ext cx="2955085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1</a:t>
            </a:r>
          </a:p>
        </p:txBody>
      </p:sp>
      <p:sp>
        <p:nvSpPr>
          <p:cNvPr id="5" name="Стрелка: шеврон 4">
            <a:extLst>
              <a:ext uri="{FF2B5EF4-FFF2-40B4-BE49-F238E27FC236}">
                <a16:creationId xmlns="" xmlns:a16="http://schemas.microsoft.com/office/drawing/2014/main" id="{C49F4B22-5707-497E-8501-3EE11C9EABFF}"/>
              </a:ext>
            </a:extLst>
          </p:cNvPr>
          <p:cNvSpPr/>
          <p:nvPr/>
        </p:nvSpPr>
        <p:spPr>
          <a:xfrm>
            <a:off x="6110190" y="1752600"/>
            <a:ext cx="2955083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</a:t>
            </a:r>
            <a:r>
              <a:rPr lang="ru-RU" sz="18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ru-RU" sz="18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B729E6-FE65-4C08-894A-A01635089A44}"/>
              </a:ext>
            </a:extLst>
          </p:cNvPr>
          <p:cNvSpPr txBox="1"/>
          <p:nvPr/>
        </p:nvSpPr>
        <p:spPr>
          <a:xfrm>
            <a:off x="1170089" y="975873"/>
            <a:ext cx="9893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интеграции ПУОТ и ЕИСУКС и сверки расчетов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учреждений передавших полномочия до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01.01.2020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 волна) состоит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 шагов: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888470" y="2362200"/>
            <a:ext cx="2743200" cy="4267200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«Запрос, чтение и </a:t>
            </a:r>
            <a:r>
              <a:rPr lang="ru-RU" sz="1250" b="1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сверка 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первоначальных кадровых сведений»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Участники: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Локальный администратор ЦБ 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” / “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Локальный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администратор ТОФК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Осуществление расчета и выплаты заработной платы, налогов и взносов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сотрудник ЦБ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Формирование кадровых документов c ЦБ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Сотрудник кадровой службы ФОИВ, пользователь ЕИСУ КС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000" i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Технологи МБУ (кураторы)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FE6795A-3619-4272-AA8E-B43270B936D0}"/>
              </a:ext>
            </a:extLst>
          </p:cNvPr>
          <p:cNvSpPr/>
          <p:nvPr/>
        </p:nvSpPr>
        <p:spPr>
          <a:xfrm>
            <a:off x="6096000" y="2362200"/>
            <a:ext cx="2743200" cy="426719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Настройка регламентного задания на получение кадровых сведений для расчета «день в день»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Участники: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УК Локальный администратор ЦБ ввод” / “УК 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Локальный администратор ТОФК</a:t>
            </a: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2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000" i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Технологи </a:t>
            </a:r>
            <a:r>
              <a:rPr lang="ru-RU" sz="1000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МБУ (кураторы)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3412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=""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=""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=""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=""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=""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=""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=""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=""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=""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=""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=""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=""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=""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=""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446763" y="121307"/>
            <a:ext cx="57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Интеграция ПУОТ и ЕИСУКС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1997915" y="1919252"/>
            <a:ext cx="2955085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1</a:t>
            </a:r>
          </a:p>
        </p:txBody>
      </p:sp>
      <p:sp>
        <p:nvSpPr>
          <p:cNvPr id="5" name="Стрелка: шеврон 4">
            <a:extLst>
              <a:ext uri="{FF2B5EF4-FFF2-40B4-BE49-F238E27FC236}">
                <a16:creationId xmlns="" xmlns:a16="http://schemas.microsoft.com/office/drawing/2014/main" id="{C49F4B22-5707-497E-8501-3EE11C9EABFF}"/>
              </a:ext>
            </a:extLst>
          </p:cNvPr>
          <p:cNvSpPr/>
          <p:nvPr/>
        </p:nvSpPr>
        <p:spPr>
          <a:xfrm>
            <a:off x="6033990" y="1919252"/>
            <a:ext cx="2955083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</a:t>
            </a:r>
            <a:r>
              <a:rPr lang="ru-RU" sz="18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ru-RU" sz="18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B729E6-FE65-4C08-894A-A01635089A44}"/>
              </a:ext>
            </a:extLst>
          </p:cNvPr>
          <p:cNvSpPr txBox="1"/>
          <p:nvPr/>
        </p:nvSpPr>
        <p:spPr>
          <a:xfrm>
            <a:off x="1170089" y="975873"/>
            <a:ext cx="7783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интеграции ПУОТ и ЕИСУКС и сверки расчетов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</a:t>
            </a:r>
            <a:r>
              <a:rPr lang="ru-RU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службы 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аккредитации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964670" y="2688052"/>
            <a:ext cx="2743200" cy="356034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«Запрос и чтение первоначальных кадровых сведений»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Сроки: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18.05.2020 – 28.05.2020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FE6795A-3619-4272-AA8E-B43270B936D0}"/>
              </a:ext>
            </a:extLst>
          </p:cNvPr>
          <p:cNvSpPr/>
          <p:nvPr/>
        </p:nvSpPr>
        <p:spPr>
          <a:xfrm>
            <a:off x="6019800" y="2680557"/>
            <a:ext cx="2743200" cy="3567843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Настройка регламентного задания на получение кадровых сведений для расчете «день в день»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Сроки:</a:t>
            </a:r>
          </a:p>
          <a:p>
            <a:pPr algn="just"/>
            <a:endParaRPr lang="ru-RU" sz="125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29.05.2020</a:t>
            </a:r>
            <a:endParaRPr lang="ru-RU" sz="2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534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=""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=""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=""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=""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=""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=""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=""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=""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=""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=""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=""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=""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=""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=""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446763" y="121307"/>
            <a:ext cx="57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Интеграция ПУОТ и ЕИСУКС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1176245" y="1752600"/>
            <a:ext cx="2955085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1</a:t>
            </a:r>
          </a:p>
        </p:txBody>
      </p:sp>
      <p:sp>
        <p:nvSpPr>
          <p:cNvPr id="4" name="Стрелка: шеврон 3">
            <a:extLst>
              <a:ext uri="{FF2B5EF4-FFF2-40B4-BE49-F238E27FC236}">
                <a16:creationId xmlns="" xmlns:a16="http://schemas.microsoft.com/office/drawing/2014/main" id="{88C4B9FE-997F-430F-BE73-04D89E698496}"/>
              </a:ext>
            </a:extLst>
          </p:cNvPr>
          <p:cNvSpPr/>
          <p:nvPr/>
        </p:nvSpPr>
        <p:spPr>
          <a:xfrm>
            <a:off x="4131327" y="1752600"/>
            <a:ext cx="2955084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2</a:t>
            </a:r>
          </a:p>
        </p:txBody>
      </p:sp>
      <p:sp>
        <p:nvSpPr>
          <p:cNvPr id="5" name="Стрелка: шеврон 4">
            <a:extLst>
              <a:ext uri="{FF2B5EF4-FFF2-40B4-BE49-F238E27FC236}">
                <a16:creationId xmlns="" xmlns:a16="http://schemas.microsoft.com/office/drawing/2014/main" id="{C49F4B22-5707-497E-8501-3EE11C9EABFF}"/>
              </a:ext>
            </a:extLst>
          </p:cNvPr>
          <p:cNvSpPr/>
          <p:nvPr/>
        </p:nvSpPr>
        <p:spPr>
          <a:xfrm>
            <a:off x="7086410" y="1752600"/>
            <a:ext cx="2955083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B729E6-FE65-4C08-894A-A01635089A44}"/>
              </a:ext>
            </a:extLst>
          </p:cNvPr>
          <p:cNvSpPr txBox="1"/>
          <p:nvPr/>
        </p:nvSpPr>
        <p:spPr>
          <a:xfrm>
            <a:off x="1170089" y="975873"/>
            <a:ext cx="97322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интеграции ПУОТ и ЕИСУКС и сверки расчетов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учреждений передавших полномочия с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01.01.2020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 волна) состоит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трех шагов: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143000" y="2362200"/>
            <a:ext cx="2743200" cy="4267200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«Запрос и чтение и </a:t>
            </a:r>
            <a:r>
              <a:rPr lang="ru-RU" sz="1250" b="1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сверка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первоначальных кадровых сведений»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Участники: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Локальный администратор ЦБ ввод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” / “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Локальный администратор ТОФК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Осуществление расчета и выплаты заработной платы, налогов и взносов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сотрудник ЦБ</a:t>
            </a: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УК Формирование кадровых документов c ЦБ </a:t>
            </a:r>
            <a:r>
              <a:rPr lang="ru-RU" sz="125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ввод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Сотрудник кадровой службы ФОИВ, 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пользователь ЕИСУ КС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000" i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Технологи </a:t>
            </a:r>
            <a:r>
              <a:rPr lang="ru-RU" sz="1000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МБУ (кураторы)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D0C574E-BCD1-47F6-8199-B8C5EDAA011B}"/>
              </a:ext>
            </a:extLst>
          </p:cNvPr>
          <p:cNvSpPr/>
          <p:nvPr/>
        </p:nvSpPr>
        <p:spPr>
          <a:xfrm>
            <a:off x="4107610" y="2362200"/>
            <a:ext cx="2743200" cy="426719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«Запрос и 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кадровых сведений за расчетный период»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Участники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УК Локальный администратор ЦБ ввод” / </a:t>
            </a:r>
            <a:r>
              <a:rPr lang="ru-RU" sz="12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“УК </a:t>
            </a:r>
            <a:r>
              <a:rPr lang="ru-RU" sz="125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Локальный администратор ТОФК </a:t>
            </a: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УК Осуществление расчета и выплаты заработной платы, налогов и взносов 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сотрудник ЦБ</a:t>
            </a: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2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УК Формирование кадровых документов c ЦБ ввод </a:t>
            </a: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Сотрудник кадровой службы ФОИВ, пользователь 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ЕИСУ КС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000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Технологи МБУ (кураторы)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FE6795A-3619-4272-AA8E-B43270B936D0}"/>
              </a:ext>
            </a:extLst>
          </p:cNvPr>
          <p:cNvSpPr/>
          <p:nvPr/>
        </p:nvSpPr>
        <p:spPr>
          <a:xfrm>
            <a:off x="7072220" y="2375757"/>
            <a:ext cx="2743200" cy="4253642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Настройка регламентного задания на получение кадровых сведений для расчета «день в день»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Участники: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УК Локальный администратор ЦБ ввод” / “УК 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Локальный администратор</a:t>
            </a:r>
            <a:r>
              <a:rPr lang="ru-RU" sz="1250" dirty="0">
                <a:solidFill>
                  <a:schemeClr val="tx1"/>
                </a:solidFill>
                <a:cs typeface="Times New Roman" panose="02020603050405020304" pitchFamily="18" charset="0"/>
              </a:rPr>
              <a:t> ТОФК </a:t>
            </a:r>
            <a:r>
              <a:rPr lang="ru-RU" sz="125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ввод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000" i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000" i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Технологи </a:t>
            </a:r>
            <a:r>
              <a:rPr lang="ru-RU" sz="1000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МБУ (кураторы)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185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=""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=""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=""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=""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=""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=""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=""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=""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=""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=""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=""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=""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=""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=""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446763" y="121307"/>
            <a:ext cx="5745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Интеграция ПУОТ и ЕИСУКС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1176245" y="1919252"/>
            <a:ext cx="2955085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1</a:t>
            </a:r>
          </a:p>
        </p:txBody>
      </p:sp>
      <p:sp>
        <p:nvSpPr>
          <p:cNvPr id="4" name="Стрелка: шеврон 3">
            <a:extLst>
              <a:ext uri="{FF2B5EF4-FFF2-40B4-BE49-F238E27FC236}">
                <a16:creationId xmlns="" xmlns:a16="http://schemas.microsoft.com/office/drawing/2014/main" id="{88C4B9FE-997F-430F-BE73-04D89E698496}"/>
              </a:ext>
            </a:extLst>
          </p:cNvPr>
          <p:cNvSpPr/>
          <p:nvPr/>
        </p:nvSpPr>
        <p:spPr>
          <a:xfrm>
            <a:off x="4131327" y="1919252"/>
            <a:ext cx="2955084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2</a:t>
            </a:r>
          </a:p>
        </p:txBody>
      </p:sp>
      <p:sp>
        <p:nvSpPr>
          <p:cNvPr id="5" name="Стрелка: шеврон 4">
            <a:extLst>
              <a:ext uri="{FF2B5EF4-FFF2-40B4-BE49-F238E27FC236}">
                <a16:creationId xmlns="" xmlns:a16="http://schemas.microsoft.com/office/drawing/2014/main" id="{C49F4B22-5707-497E-8501-3EE11C9EABFF}"/>
              </a:ext>
            </a:extLst>
          </p:cNvPr>
          <p:cNvSpPr/>
          <p:nvPr/>
        </p:nvSpPr>
        <p:spPr>
          <a:xfrm>
            <a:off x="7086410" y="1919252"/>
            <a:ext cx="2955083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1B729E6-FE65-4C08-894A-A01635089A44}"/>
              </a:ext>
            </a:extLst>
          </p:cNvPr>
          <p:cNvSpPr txBox="1"/>
          <p:nvPr/>
        </p:nvSpPr>
        <p:spPr>
          <a:xfrm>
            <a:off x="1170089" y="975873"/>
            <a:ext cx="7783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интеграции ПУОТ и ЕИСУКС и сверки расчетов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</a:t>
            </a:r>
            <a:r>
              <a:rPr lang="ru-RU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службы </a:t>
            </a:r>
            <a:r>
              <a:rPr lang="ru-RU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статистики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143000" y="2688052"/>
            <a:ext cx="2743200" cy="356034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«Запрос и чтение первоначальных кадровых сведений»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Сроки: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15.06.2020 –16.06.2020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D0C574E-BCD1-47F6-8199-B8C5EDAA011B}"/>
              </a:ext>
            </a:extLst>
          </p:cNvPr>
          <p:cNvSpPr/>
          <p:nvPr/>
        </p:nvSpPr>
        <p:spPr>
          <a:xfrm>
            <a:off x="4107610" y="2680557"/>
            <a:ext cx="2743200" cy="3567843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«Запрос и 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кадровых сведений за расчетный период»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ru-RU" sz="125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endParaRPr lang="ru-RU" sz="125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Сроки</a:t>
            </a:r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17.06.2020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– </a:t>
            </a:r>
            <a:r>
              <a:rPr lang="ru-RU" sz="20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14.07.2020</a:t>
            </a:r>
            <a:endParaRPr lang="ru-RU" sz="2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FE6795A-3619-4272-AA8E-B43270B936D0}"/>
              </a:ext>
            </a:extLst>
          </p:cNvPr>
          <p:cNvSpPr/>
          <p:nvPr/>
        </p:nvSpPr>
        <p:spPr>
          <a:xfrm>
            <a:off x="7072220" y="2680557"/>
            <a:ext cx="2743200" cy="3567843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Настройка регламентного задания на получение кадровых сведений для расчете «день в день»</a:t>
            </a:r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ru-RU" sz="1250" b="1" dirty="0">
                <a:solidFill>
                  <a:schemeClr val="tx1"/>
                </a:solidFill>
                <a:cs typeface="Times New Roman" panose="02020603050405020304" pitchFamily="18" charset="0"/>
              </a:rPr>
              <a:t>Сроки:</a:t>
            </a:r>
          </a:p>
          <a:p>
            <a:pPr algn="just"/>
            <a:endParaRPr lang="ru-RU" sz="105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15.07.2020</a:t>
            </a:r>
            <a:endParaRPr lang="ru-RU" sz="2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775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=""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=""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=""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=""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=""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=""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=""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=""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=""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=""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=""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=""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=""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=""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347581" y="34006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Интеграция ПУОТ и ЕИСУКС для учреждений передавших полномочия </a:t>
            </a:r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 и 2 волны 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933886" y="1006458"/>
            <a:ext cx="9657914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1 </a:t>
            </a:r>
            <a:r>
              <a:rPr lang="ru-RU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«</a:t>
            </a:r>
            <a:r>
              <a:rPr lang="ru-RU" sz="1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Запрос, </a:t>
            </a:r>
            <a:r>
              <a:rPr lang="ru-RU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чтение </a:t>
            </a:r>
            <a:r>
              <a:rPr lang="ru-RU" sz="1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сверка</a:t>
            </a:r>
            <a:r>
              <a:rPr lang="ru-RU" sz="1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первоначальных </a:t>
            </a:r>
            <a:r>
              <a:rPr lang="ru-RU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кадровых сведений»</a:t>
            </a:r>
          </a:p>
          <a:p>
            <a:pPr algn="ctr"/>
            <a:endParaRPr lang="ru-RU" sz="18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7541142" y="3676604"/>
            <a:ext cx="2373833" cy="175259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ЭТАП 7: </a:t>
            </a:r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Переводы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 неполное рабочее время, Изменение графика рабочего времени, Предоставление перерывов на кормление.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8660172" y="1744041"/>
            <a:ext cx="1709433" cy="1430016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4 ЭТАП: </a:t>
            </a:r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Назначения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 должность, Увольнения.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4466565" y="3686500"/>
            <a:ext cx="2366986" cy="175259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ЭТАП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6: </a:t>
            </a:r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Приказ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 замещении, Приказы на отпуск, иные отсутствия, Командировки, Листы нетрудоспособности, Приказы о награждении.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478859" y="3686500"/>
            <a:ext cx="2296742" cy="1741514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5 ЭТАП: 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Назначения/изменения условно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постоянный начислений, Материальное стимулирование, Индексация.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157841" y="1762942"/>
            <a:ext cx="1869626" cy="1411932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3 ЭТАП: </a:t>
            </a:r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Физические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лица, Родственники, Сведения об инвалидности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3652814" y="1762620"/>
            <a:ext cx="1839071" cy="141472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 ЭТАП: </a:t>
            </a:r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Штатное 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расписание, Производственные календари.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033767" y="1762620"/>
            <a:ext cx="1888079" cy="14147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 ЭТАП: </a:t>
            </a:r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Организация</a:t>
            </a:r>
            <a:r>
              <a:rPr lang="ru-RU" sz="125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 Подразделения, Должности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8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2836130" y="2816171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9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7785817" y="2835525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0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5405339" y="2836255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1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10218332" y="2852594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2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6742785" y="5118125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3630107" y="5118125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4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665027" y="5118125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527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=""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=""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=""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=""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=""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=""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=""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=""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=""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=""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=""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=""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=""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=""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347581" y="34006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на </a:t>
            </a:r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примере Федеральной службы государственной статистики  (2 волна) </a:t>
            </a:r>
          </a:p>
        </p:txBody>
      </p:sp>
      <p:sp>
        <p:nvSpPr>
          <p:cNvPr id="3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933886" y="1006458"/>
            <a:ext cx="9657914" cy="461626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Шаг 2 </a:t>
            </a:r>
            <a:r>
              <a:rPr lang="ru-RU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«Запрос и </a:t>
            </a:r>
            <a:r>
              <a:rPr lang="ru-RU" sz="1800" b="1" dirty="0">
                <a:solidFill>
                  <a:srgbClr val="FF0000"/>
                </a:solidFill>
                <a:cs typeface="Times New Roman" panose="02020603050405020304" pitchFamily="18" charset="0"/>
              </a:rPr>
              <a:t>загрузка</a:t>
            </a:r>
            <a:r>
              <a:rPr lang="ru-RU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 кадровых сведений за расчетный период»</a:t>
            </a:r>
          </a:p>
          <a:p>
            <a:pPr algn="ctr"/>
            <a:endParaRPr lang="ru-RU" sz="18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08810" y="5899521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998117" y="1786978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Январь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8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3735124" y="3462557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998117" y="2192089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 smtClean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январь,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984262" y="3641912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17.06.2020-20.06.2020</a:t>
            </a:r>
            <a:endParaRPr lang="ru-RU" sz="1250" u="sng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4475497" y="1806147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Февраль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2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6216901" y="3474861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4475497" y="2211258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февраль,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4461642" y="3661081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21.06.2020-24.06.2020</a:t>
            </a:r>
            <a:endParaRPr lang="ru-RU" sz="125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939022" y="1806147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Март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6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8582758" y="3492586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939022" y="2211258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март,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925167" y="3661081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25.06.2020-28.06.2020</a:t>
            </a:r>
            <a:endParaRPr lang="ru-RU" sz="125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085872" y="4166937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Апрель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0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2740768" y="5831600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085872" y="4572048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апрель,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1072017" y="6021871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29.06.2020-02.07.2020</a:t>
            </a:r>
            <a:endParaRPr lang="ru-RU" sz="125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3563252" y="4188732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Май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4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5301346" y="5831599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3563252" y="4593345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май,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3549397" y="6043168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03.07.2020-06.07.2020</a:t>
            </a:r>
            <a:endParaRPr lang="ru-RU" sz="125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040632" y="4126216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Июнь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8" name="Стрелка: шеврон 2">
            <a:extLst>
              <a:ext uri="{FF2B5EF4-FFF2-40B4-BE49-F238E27FC236}">
                <a16:creationId xmlns="" xmlns:a16="http://schemas.microsoft.com/office/drawing/2014/main" id="{4FD1ED45-461D-4FF2-8353-54ECC1B39DF0}"/>
              </a:ext>
            </a:extLst>
          </p:cNvPr>
          <p:cNvSpPr/>
          <p:nvPr/>
        </p:nvSpPr>
        <p:spPr>
          <a:xfrm>
            <a:off x="7684368" y="5812655"/>
            <a:ext cx="942242" cy="2000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далее</a:t>
            </a:r>
            <a:endParaRPr lang="ru-RU" sz="10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040632" y="4531327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июнь,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6026777" y="5981150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07.07.2020-11.07.2020</a:t>
            </a:r>
            <a:endParaRPr lang="ru-RU" sz="125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5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 txBox="1">
            <a:spLocks/>
          </p:cNvSpPr>
          <p:nvPr/>
        </p:nvSpPr>
        <p:spPr>
          <a:xfrm>
            <a:off x="8393811" y="5889399"/>
            <a:ext cx="274320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1932493" rtl="0" eaLnBrk="1" latinLnBrk="0" hangingPunct="1">
              <a:defRPr sz="380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66246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932493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98739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64986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1232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97479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63725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29972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8525633" y="4116094"/>
            <a:ext cx="1839071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1/2 июля 2020</a:t>
            </a:r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8" name="Прямоугольник 87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8525633" y="4521205"/>
            <a:ext cx="1839071" cy="128132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25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этапов 1-7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Загрузка табеля</a:t>
            </a:r>
          </a:p>
          <a:p>
            <a:pPr algn="ctr"/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Расчета за ½ </a:t>
            </a:r>
            <a:r>
              <a:rPr lang="ru-RU" sz="125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июля,</a:t>
            </a:r>
            <a:r>
              <a:rPr lang="ru-RU" sz="1250" b="1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сверка с ФОИВ</a:t>
            </a:r>
          </a:p>
          <a:p>
            <a:pPr algn="ctr"/>
            <a:endParaRPr lang="ru-RU" sz="125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9" name="Прямоугольник 88">
            <a:extLst>
              <a:ext uri="{FF2B5EF4-FFF2-40B4-BE49-F238E27FC236}">
                <a16:creationId xmlns="" xmlns:a16="http://schemas.microsoft.com/office/drawing/2014/main" id="{70573BF4-5BF5-4840-AC30-E2D764A65935}"/>
              </a:ext>
            </a:extLst>
          </p:cNvPr>
          <p:cNvSpPr/>
          <p:nvPr/>
        </p:nvSpPr>
        <p:spPr>
          <a:xfrm>
            <a:off x="8511778" y="5971028"/>
            <a:ext cx="1852926" cy="278659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250" b="1" u="sng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12.07.2020-14.07.2020</a:t>
            </a:r>
            <a:endParaRPr lang="ru-RU" sz="125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196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3429000" y="2916548"/>
            <a:ext cx="7847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внимание. </a:t>
            </a:r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www.roskazna.ru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май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2020 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</p:spTree>
    <p:extLst>
      <p:ext uri="{BB962C8B-B14F-4D97-AF65-F5344CB8AC3E}">
        <p14:creationId xmlns:p14="http://schemas.microsoft.com/office/powerpoint/2010/main" val="239546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11594</TotalTime>
  <Words>754</Words>
  <Application>Microsoft Office PowerPoint</Application>
  <PresentationFormat>Произвольный</PresentationFormat>
  <Paragraphs>228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Войтович Виктория Викторовна</cp:lastModifiedBy>
  <cp:revision>97</cp:revision>
  <dcterms:created xsi:type="dcterms:W3CDTF">2019-07-31T16:47:50Z</dcterms:created>
  <dcterms:modified xsi:type="dcterms:W3CDTF">2020-06-02T15:40:15Z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