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307" r:id="rId2"/>
    <p:sldId id="27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8" r:id="rId11"/>
    <p:sldId id="289" r:id="rId12"/>
    <p:sldId id="290" r:id="rId13"/>
    <p:sldId id="291" r:id="rId14"/>
    <p:sldId id="292" r:id="rId15"/>
    <p:sldId id="294" r:id="rId16"/>
    <p:sldId id="293" r:id="rId17"/>
    <p:sldId id="295" r:id="rId18"/>
    <p:sldId id="296" r:id="rId19"/>
    <p:sldId id="297" r:id="rId20"/>
    <p:sldId id="298" r:id="rId21"/>
    <p:sldId id="299" r:id="rId22"/>
    <p:sldId id="300" r:id="rId23"/>
    <p:sldId id="301" r:id="rId24"/>
    <p:sldId id="302" r:id="rId25"/>
    <p:sldId id="304" r:id="rId26"/>
    <p:sldId id="305" r:id="rId27"/>
    <p:sldId id="306" r:id="rId28"/>
  </p:sldIdLst>
  <p:sldSz cx="6858000" cy="5143500"/>
  <p:notesSz cx="5765800" cy="3244850"/>
  <p:defaultTextStyle>
    <a:defPPr>
      <a:defRPr lang="ru-RU"/>
    </a:defPPr>
    <a:lvl1pPr marL="0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1pPr>
    <a:lvl2pPr marL="724662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2pPr>
    <a:lvl3pPr marL="1449324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3pPr>
    <a:lvl4pPr marL="2173986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4pPr>
    <a:lvl5pPr marL="2898648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5pPr>
    <a:lvl6pPr marL="3623310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6pPr>
    <a:lvl7pPr marL="4347972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7pPr>
    <a:lvl8pPr marL="5072634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8pPr>
    <a:lvl9pPr marL="5797296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565" userDrawn="1">
          <p15:clr>
            <a:srgbClr val="A4A3A4"/>
          </p15:clr>
        </p15:guide>
        <p15:guide id="2" pos="255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437F"/>
    <a:srgbClr val="E6E6E6"/>
    <a:srgbClr val="DDDDDD"/>
    <a:srgbClr val="99CCFF"/>
    <a:srgbClr val="4978B1"/>
    <a:srgbClr val="FCFCFC"/>
    <a:srgbClr val="003B59"/>
    <a:srgbClr val="ECD6A5"/>
    <a:srgbClr val="C19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9" autoAdjust="0"/>
    <p:restoredTop sz="77396" autoAdjust="0"/>
  </p:normalViewPr>
  <p:slideViewPr>
    <p:cSldViewPr>
      <p:cViewPr varScale="1">
        <p:scale>
          <a:sx n="115" d="100"/>
          <a:sy n="115" d="100"/>
        </p:scale>
        <p:origin x="-2448" y="-90"/>
      </p:cViewPr>
      <p:guideLst>
        <p:guide orient="horz" pos="4565"/>
        <p:guide pos="255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E30B252F-8492-4B2F-BA77-150FFEA847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C33C85C5-53C6-4F20-A46C-AE2DEDE0481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265488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19EF66-CBD7-4FA5-874F-C15789B8559E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DCB46D85-D407-4DF4-945D-6827D592EB9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A525DC81-42C0-4D20-A881-B2050CF5607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265488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3B98C-91AF-4E43-94DE-89EACF5A2C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34497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265488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7CBA3A-4016-4326-8AC3-4CA1C77DF708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54238" y="406400"/>
            <a:ext cx="1457325" cy="10937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576263" y="1562100"/>
            <a:ext cx="4613275" cy="12779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265488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1pPr>
    <a:lvl2pPr marL="724662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2pPr>
    <a:lvl3pPr marL="1449324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3pPr>
    <a:lvl4pPr marL="2173986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4pPr>
    <a:lvl5pPr marL="2898648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5pPr>
    <a:lvl6pPr marL="3623310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6pPr>
    <a:lvl7pPr marL="4347972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7pPr>
    <a:lvl8pPr marL="5072634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8pPr>
    <a:lvl9pPr marL="5797296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154238" y="406400"/>
            <a:ext cx="1457325" cy="10937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12386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 smtClean="0"/>
          </a:p>
          <a:p>
            <a:endParaRPr lang="ru-RU" baseline="0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1851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1449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000" kern="1200" dirty="0" smtClean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  <a:p>
            <a:endParaRPr lang="ru-RU" altLang="ru-RU" b="0" dirty="0" smtClean="0"/>
          </a:p>
          <a:p>
            <a:endParaRPr lang="ru-RU" altLang="ru-RU" b="0" dirty="0" smtClean="0"/>
          </a:p>
          <a:p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F16DCC7-DBB0-4525-8418-D4B34866110F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48235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9909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21452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158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5919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3168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8568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defRPr/>
            </a:pPr>
            <a:endParaRPr lang="ru-RU" sz="2000" kern="1200" baseline="0" dirty="0" smtClean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  <a:p>
            <a:pPr algn="just">
              <a:defRPr/>
            </a:pPr>
            <a:endParaRPr lang="ru-RU" sz="2000" kern="1200" dirty="0" smtClean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  <a:p>
            <a:pPr algn="just">
              <a:defRPr/>
            </a:pPr>
            <a:endParaRPr lang="ru-RU" sz="20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69297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13945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86315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0558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32034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69400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1449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000" kern="1200" dirty="0" smtClean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82015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5015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5447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5593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4138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71086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98839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6842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346502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5081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30397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516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699274" y="1363884"/>
            <a:ext cx="4800601" cy="201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7"/>
            </a:lvl1pPr>
          </a:lstStyle>
          <a:p>
            <a:endParaRPr/>
          </a:p>
        </p:txBody>
      </p:sp>
      <p:sp>
        <p:nvSpPr>
          <p:cNvPr id="7" name="Holder 2">
            <a:extLst>
              <a:ext uri="{FF2B5EF4-FFF2-40B4-BE49-F238E27FC236}">
                <a16:creationId xmlns:a16="http://schemas.microsoft.com/office/drawing/2014/main" xmlns="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5617" y="35233"/>
            <a:ext cx="3256857" cy="20159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31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0" name="Дата 9">
            <a:extLst>
              <a:ext uri="{FF2B5EF4-FFF2-40B4-BE49-F238E27FC236}">
                <a16:creationId xmlns:a16="http://schemas.microsoft.com/office/drawing/2014/main" xmlns="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340C1-9663-4834-9678-E2A955AB6CD1}" type="datetime1">
              <a:rPr lang="en-US" smtClean="0"/>
              <a:t>9/26/2022</a:t>
            </a:fld>
            <a:endParaRPr lang="en-US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xmlns="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xmlns="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0545A-7CB3-4638-8526-C2A293956A7E}" type="datetime1">
              <a:rPr lang="en-US" smtClean="0"/>
              <a:t>9/26/2022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xmlns="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5617" y="35233"/>
            <a:ext cx="3256857" cy="20159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31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7DF15-E714-4CF6-BEF1-7D53FFC8CFCA}" type="datetime1">
              <a:rPr lang="en-US" smtClean="0"/>
              <a:t>9/26/2022</a:t>
            </a:fld>
            <a:endParaRPr lang="en-US"/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xmlns="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5617" y="35233"/>
            <a:ext cx="3256857" cy="20159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31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4" name="Holder 6">
            <a:extLst>
              <a:ext uri="{FF2B5EF4-FFF2-40B4-BE49-F238E27FC236}">
                <a16:creationId xmlns:a16="http://schemas.microsoft.com/office/drawing/2014/main" xmlns="" id="{72B907B9-426E-4B38-8F01-4BD15A5C52D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5205132" y="4916696"/>
            <a:ext cx="1577341" cy="201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310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6362" y="307443"/>
            <a:ext cx="5238992" cy="644128"/>
          </a:xfrm>
        </p:spPr>
        <p:txBody>
          <a:bodyPr>
            <a:normAutofit/>
          </a:bodyPr>
          <a:lstStyle>
            <a:lvl1pPr>
              <a:defRPr baseline="0">
                <a:solidFill>
                  <a:srgbClr val="80000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6221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8929" y="2425391"/>
            <a:ext cx="450918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2900" y="3684404"/>
            <a:ext cx="317668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331721" y="4783459"/>
            <a:ext cx="2194560" cy="439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42901" y="4783457"/>
            <a:ext cx="1577341" cy="439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340C1-9663-4834-9678-E2A955AB6CD1}" type="datetime1">
              <a:rPr lang="en-US" smtClean="0"/>
              <a:t>9/26/2022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205132" y="4916696"/>
            <a:ext cx="1577341" cy="201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310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50F777F-F515-4D06-8533-650D147B7E4D}"/>
              </a:ext>
            </a:extLst>
          </p:cNvPr>
          <p:cNvSpPr/>
          <p:nvPr userDrawn="1"/>
        </p:nvSpPr>
        <p:spPr>
          <a:xfrm flipV="1">
            <a:off x="-1" y="322685"/>
            <a:ext cx="6851723" cy="210729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142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BE07E7B4-4E17-4405-93E2-17D14195C15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1400"/>
            <a:ext cx="1051831" cy="41173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6" r:id="rId4"/>
  </p:sldLayoutIdLst>
  <p:hf hdr="0" ftr="0" dt="0"/>
  <p:txStyles>
    <p:titleStyle>
      <a:lvl1pPr>
        <a:defRPr sz="2378"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543859">
        <a:defRPr>
          <a:latin typeface="+mn-lt"/>
          <a:ea typeface="+mn-ea"/>
          <a:cs typeface="+mn-cs"/>
        </a:defRPr>
      </a:lvl2pPr>
      <a:lvl3pPr marL="1087718">
        <a:defRPr>
          <a:latin typeface="+mn-lt"/>
          <a:ea typeface="+mn-ea"/>
          <a:cs typeface="+mn-cs"/>
        </a:defRPr>
      </a:lvl3pPr>
      <a:lvl4pPr marL="1631576">
        <a:defRPr>
          <a:latin typeface="+mn-lt"/>
          <a:ea typeface="+mn-ea"/>
          <a:cs typeface="+mn-cs"/>
        </a:defRPr>
      </a:lvl4pPr>
      <a:lvl5pPr marL="2175435">
        <a:defRPr>
          <a:latin typeface="+mn-lt"/>
          <a:ea typeface="+mn-ea"/>
          <a:cs typeface="+mn-cs"/>
        </a:defRPr>
      </a:lvl5pPr>
      <a:lvl6pPr marL="2719295">
        <a:defRPr>
          <a:latin typeface="+mn-lt"/>
          <a:ea typeface="+mn-ea"/>
          <a:cs typeface="+mn-cs"/>
        </a:defRPr>
      </a:lvl6pPr>
      <a:lvl7pPr marL="3263153">
        <a:defRPr>
          <a:latin typeface="+mn-lt"/>
          <a:ea typeface="+mn-ea"/>
          <a:cs typeface="+mn-cs"/>
        </a:defRPr>
      </a:lvl7pPr>
      <a:lvl8pPr marL="3807012">
        <a:defRPr>
          <a:latin typeface="+mn-lt"/>
          <a:ea typeface="+mn-ea"/>
          <a:cs typeface="+mn-cs"/>
        </a:defRPr>
      </a:lvl8pPr>
      <a:lvl9pPr marL="435087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543859">
        <a:defRPr>
          <a:latin typeface="+mn-lt"/>
          <a:ea typeface="+mn-ea"/>
          <a:cs typeface="+mn-cs"/>
        </a:defRPr>
      </a:lvl2pPr>
      <a:lvl3pPr marL="1087718">
        <a:defRPr>
          <a:latin typeface="+mn-lt"/>
          <a:ea typeface="+mn-ea"/>
          <a:cs typeface="+mn-cs"/>
        </a:defRPr>
      </a:lvl3pPr>
      <a:lvl4pPr marL="1631576">
        <a:defRPr>
          <a:latin typeface="+mn-lt"/>
          <a:ea typeface="+mn-ea"/>
          <a:cs typeface="+mn-cs"/>
        </a:defRPr>
      </a:lvl4pPr>
      <a:lvl5pPr marL="2175435">
        <a:defRPr>
          <a:latin typeface="+mn-lt"/>
          <a:ea typeface="+mn-ea"/>
          <a:cs typeface="+mn-cs"/>
        </a:defRPr>
      </a:lvl5pPr>
      <a:lvl6pPr marL="2719295">
        <a:defRPr>
          <a:latin typeface="+mn-lt"/>
          <a:ea typeface="+mn-ea"/>
          <a:cs typeface="+mn-cs"/>
        </a:defRPr>
      </a:lvl6pPr>
      <a:lvl7pPr marL="3263153">
        <a:defRPr>
          <a:latin typeface="+mn-lt"/>
          <a:ea typeface="+mn-ea"/>
          <a:cs typeface="+mn-cs"/>
        </a:defRPr>
      </a:lvl7pPr>
      <a:lvl8pPr marL="3807012">
        <a:defRPr>
          <a:latin typeface="+mn-lt"/>
          <a:ea typeface="+mn-ea"/>
          <a:cs typeface="+mn-cs"/>
        </a:defRPr>
      </a:lvl8pPr>
      <a:lvl9pPr marL="4350872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9583" y="4913344"/>
            <a:ext cx="6842140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2142"/>
          </a:p>
        </p:txBody>
      </p:sp>
      <p:sp>
        <p:nvSpPr>
          <p:cNvPr id="9" name="object 9"/>
          <p:cNvSpPr/>
          <p:nvPr/>
        </p:nvSpPr>
        <p:spPr>
          <a:xfrm>
            <a:off x="4876800" y="412865"/>
            <a:ext cx="1974297" cy="43807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142"/>
          </a:p>
        </p:txBody>
      </p:sp>
      <p:sp>
        <p:nvSpPr>
          <p:cNvPr id="10" name="TextBox 9"/>
          <p:cNvSpPr txBox="1"/>
          <p:nvPr/>
        </p:nvSpPr>
        <p:spPr>
          <a:xfrm>
            <a:off x="2276" y="1809750"/>
            <a:ext cx="516060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7086600" algn="l"/>
              </a:tabLst>
              <a:defRPr/>
            </a:pPr>
            <a:r>
              <a:rPr lang="ru-RU" sz="1600" b="1" dirty="0">
                <a:solidFill>
                  <a:srgbClr val="11437F"/>
                </a:solidFill>
              </a:rPr>
              <a:t>Реализация в ПУиО ГИИС </a:t>
            </a:r>
            <a:r>
              <a:rPr lang="ru-RU" sz="1600" b="1" dirty="0" smtClean="0">
                <a:solidFill>
                  <a:srgbClr val="11437F"/>
                </a:solidFill>
              </a:rPr>
              <a:t>«</a:t>
            </a:r>
            <a:r>
              <a:rPr lang="ru-RU" sz="1600" b="1" dirty="0">
                <a:solidFill>
                  <a:srgbClr val="11437F"/>
                </a:solidFill>
              </a:rPr>
              <a:t>Электронный </a:t>
            </a:r>
            <a:r>
              <a:rPr lang="ru-RU" sz="1600" b="1" dirty="0" smtClean="0">
                <a:solidFill>
                  <a:srgbClr val="11437F"/>
                </a:solidFill>
              </a:rPr>
              <a:t>бюджет»</a:t>
            </a:r>
            <a:r>
              <a:rPr lang="ru-RU" sz="1600" b="1" dirty="0">
                <a:solidFill>
                  <a:srgbClr val="11437F"/>
                </a:solidFill>
              </a:rPr>
              <a:t> </a:t>
            </a:r>
            <a:r>
              <a:rPr lang="ru-RU" sz="1600" b="1" dirty="0" smtClean="0">
                <a:solidFill>
                  <a:srgbClr val="11437F"/>
                </a:solidFill>
              </a:rPr>
              <a:t>первичных </a:t>
            </a:r>
            <a:r>
              <a:rPr lang="ru-RU" sz="1600" b="1" dirty="0">
                <a:solidFill>
                  <a:srgbClr val="11437F"/>
                </a:solidFill>
              </a:rPr>
              <a:t>учетных документов </a:t>
            </a:r>
            <a:r>
              <a:rPr lang="ru-RU" sz="1600" b="1" dirty="0" smtClean="0">
                <a:solidFill>
                  <a:srgbClr val="11437F"/>
                </a:solidFill>
              </a:rPr>
              <a:t>и </a:t>
            </a:r>
          </a:p>
          <a:p>
            <a:pPr>
              <a:tabLst>
                <a:tab pos="7086600" algn="l"/>
              </a:tabLst>
              <a:defRPr/>
            </a:pPr>
            <a:r>
              <a:rPr lang="ru-RU" sz="1600" b="1" dirty="0" smtClean="0">
                <a:solidFill>
                  <a:srgbClr val="11437F"/>
                </a:solidFill>
              </a:rPr>
              <a:t>регистров </a:t>
            </a:r>
            <a:r>
              <a:rPr lang="ru-RU" sz="1600" b="1" dirty="0">
                <a:solidFill>
                  <a:srgbClr val="11437F"/>
                </a:solidFill>
              </a:rPr>
              <a:t>по Приказам Минфина России </a:t>
            </a:r>
            <a:r>
              <a:rPr lang="ru-RU" sz="1600" b="1" dirty="0" smtClean="0">
                <a:solidFill>
                  <a:srgbClr val="11437F"/>
                </a:solidFill>
              </a:rPr>
              <a:t>от </a:t>
            </a:r>
            <a:r>
              <a:rPr lang="ru-RU" altLang="ru-RU" sz="1600" b="1" dirty="0" smtClean="0">
                <a:solidFill>
                  <a:srgbClr val="11437F"/>
                </a:solidFill>
              </a:rPr>
              <a:t>15.04.2021 №61н </a:t>
            </a:r>
            <a:r>
              <a:rPr lang="ru-RU" altLang="ru-RU" sz="1600" b="1" dirty="0">
                <a:solidFill>
                  <a:srgbClr val="11437F"/>
                </a:solidFill>
              </a:rPr>
              <a:t>и</a:t>
            </a:r>
            <a:r>
              <a:rPr lang="ru-RU" sz="1600" b="1" dirty="0">
                <a:solidFill>
                  <a:srgbClr val="11437F"/>
                </a:solidFill>
              </a:rPr>
              <a:t> от 30.09.2021 </a:t>
            </a:r>
            <a:r>
              <a:rPr lang="ru-RU" altLang="ru-RU" sz="1600" b="1" dirty="0" smtClean="0">
                <a:solidFill>
                  <a:srgbClr val="11437F"/>
                </a:solidFill>
              </a:rPr>
              <a:t>№</a:t>
            </a:r>
            <a:r>
              <a:rPr lang="en-US" sz="1600" b="1" dirty="0" smtClean="0">
                <a:solidFill>
                  <a:srgbClr val="11437F"/>
                </a:solidFill>
              </a:rPr>
              <a:t>142</a:t>
            </a:r>
            <a:r>
              <a:rPr lang="ru-RU" sz="1600" b="1" dirty="0">
                <a:solidFill>
                  <a:srgbClr val="11437F"/>
                </a:solidFill>
              </a:rPr>
              <a:t>н</a:t>
            </a:r>
          </a:p>
          <a:p>
            <a:pPr algn="ctr">
              <a:tabLst>
                <a:tab pos="7086600" algn="l"/>
              </a:tabLst>
              <a:defRPr/>
            </a:pPr>
            <a:endParaRPr lang="ru-RU" altLang="ru-RU" sz="2000" b="1" dirty="0">
              <a:solidFill>
                <a:srgbClr val="11437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" y="4894439"/>
            <a:ext cx="2728612" cy="238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51" dirty="0">
                <a:solidFill>
                  <a:schemeClr val="bg1">
                    <a:lumMod val="65000"/>
                  </a:schemeClr>
                </a:solidFill>
              </a:rPr>
              <a:t>www.roskazna.ru</a:t>
            </a:r>
            <a:endParaRPr lang="ru-RU" sz="95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54075" y="4894439"/>
            <a:ext cx="2719032" cy="238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951" dirty="0">
                <a:solidFill>
                  <a:schemeClr val="bg1">
                    <a:lumMod val="65000"/>
                  </a:schemeClr>
                </a:solidFill>
              </a:rPr>
              <a:t> г. Москва, </a:t>
            </a:r>
            <a:r>
              <a:rPr lang="ru-RU" sz="951" dirty="0" smtClean="0">
                <a:solidFill>
                  <a:schemeClr val="bg1">
                    <a:lumMod val="65000"/>
                  </a:schemeClr>
                </a:solidFill>
              </a:rPr>
              <a:t>сентябрь 2022 </a:t>
            </a:r>
            <a:r>
              <a:rPr lang="ru-RU" sz="951" dirty="0">
                <a:solidFill>
                  <a:schemeClr val="bg1">
                    <a:lumMod val="65000"/>
                  </a:schemeClr>
                </a:solidFill>
              </a:rPr>
              <a:t>год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3583" y="4054499"/>
            <a:ext cx="3913367" cy="513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73" b="1" dirty="0" smtClean="0">
                <a:solidFill>
                  <a:srgbClr val="11437F"/>
                </a:solidFill>
              </a:rPr>
              <a:t>Дельдинов Михаил Юрьевич</a:t>
            </a:r>
            <a:endParaRPr lang="ru-RU" sz="1073" b="1" dirty="0">
              <a:solidFill>
                <a:srgbClr val="11437F"/>
              </a:solidFill>
            </a:endParaRPr>
          </a:p>
          <a:p>
            <a:r>
              <a:rPr lang="ru-RU" sz="832" dirty="0" smtClean="0">
                <a:solidFill>
                  <a:srgbClr val="11437F"/>
                </a:solidFill>
              </a:rPr>
              <a:t>Заместитель начальника</a:t>
            </a:r>
            <a:endParaRPr lang="ru-RU" sz="832" dirty="0">
              <a:solidFill>
                <a:srgbClr val="11437F"/>
              </a:solidFill>
            </a:endParaRPr>
          </a:p>
          <a:p>
            <a:r>
              <a:rPr lang="ru-RU" sz="832" dirty="0">
                <a:solidFill>
                  <a:srgbClr val="11437F"/>
                </a:solidFill>
              </a:rPr>
              <a:t>Управления развития информационных систем</a:t>
            </a:r>
          </a:p>
        </p:txBody>
      </p:sp>
      <p:sp>
        <p:nvSpPr>
          <p:cNvPr id="16" name="object 2"/>
          <p:cNvSpPr/>
          <p:nvPr/>
        </p:nvSpPr>
        <p:spPr>
          <a:xfrm>
            <a:off x="4" y="4614779"/>
            <a:ext cx="3157097" cy="186179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2142"/>
          </a:p>
        </p:txBody>
      </p:sp>
      <p:sp>
        <p:nvSpPr>
          <p:cNvPr id="20" name="object 2">
            <a:extLst>
              <a:ext uri="{FF2B5EF4-FFF2-40B4-BE49-F238E27FC236}">
                <a16:creationId xmlns:a16="http://schemas.microsoft.com/office/drawing/2014/main" xmlns="" id="{5B18A36C-A304-4C91-856D-493F17EA7DB3}"/>
              </a:ext>
            </a:extLst>
          </p:cNvPr>
          <p:cNvSpPr/>
          <p:nvPr/>
        </p:nvSpPr>
        <p:spPr>
          <a:xfrm flipV="1">
            <a:off x="0" y="322684"/>
            <a:ext cx="6553200" cy="210729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142"/>
          </a:p>
        </p:txBody>
      </p:sp>
    </p:spTree>
    <p:extLst>
      <p:ext uri="{BB962C8B-B14F-4D97-AF65-F5344CB8AC3E}">
        <p14:creationId xmlns:p14="http://schemas.microsoft.com/office/powerpoint/2010/main" val="3857852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Прямоугольник 1"/>
          <p:cNvSpPr>
            <a:spLocks noChangeArrowheads="1"/>
          </p:cNvSpPr>
          <p:nvPr/>
        </p:nvSpPr>
        <p:spPr bwMode="auto">
          <a:xfrm>
            <a:off x="1066800" y="57150"/>
            <a:ext cx="5887640" cy="42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Char char="•"/>
              <a:defRPr sz="2000">
                <a:solidFill>
                  <a:srgbClr val="292929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3300"/>
              </a:buClr>
              <a:buChar char="•"/>
              <a:defRPr>
                <a:solidFill>
                  <a:srgbClr val="292929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3300"/>
              </a:buClr>
              <a:buChar char="•"/>
              <a:defRPr sz="1600">
                <a:solidFill>
                  <a:srgbClr val="292929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3300"/>
              </a:buClr>
              <a:buChar char="•"/>
              <a:defRPr sz="1400">
                <a:solidFill>
                  <a:srgbClr val="292929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73" b="1" dirty="0">
                <a:solidFill>
                  <a:srgbClr val="11437F"/>
                </a:solidFill>
                <a:latin typeface="+mn-lt"/>
              </a:rPr>
              <a:t>План-график со сроками технологической готовности ГИИС </a:t>
            </a:r>
            <a:endParaRPr lang="ru-RU" altLang="ru-RU" sz="1073" b="1" dirty="0" smtClean="0">
              <a:solidFill>
                <a:srgbClr val="11437F"/>
              </a:solidFill>
              <a:latin typeface="+mn-lt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73" b="1" dirty="0" smtClean="0">
                <a:solidFill>
                  <a:srgbClr val="11437F"/>
                </a:solidFill>
                <a:latin typeface="+mn-lt"/>
              </a:rPr>
              <a:t>«</a:t>
            </a:r>
            <a:r>
              <a:rPr lang="ru-RU" altLang="ru-RU" sz="1073" b="1" dirty="0">
                <a:solidFill>
                  <a:srgbClr val="11437F"/>
                </a:solidFill>
                <a:latin typeface="+mn-lt"/>
              </a:rPr>
              <a:t>Электронный бюджет» в части использования документов </a:t>
            </a:r>
            <a:r>
              <a:rPr lang="ru-RU" altLang="ru-RU" sz="1073" b="1" dirty="0" smtClean="0">
                <a:solidFill>
                  <a:srgbClr val="11437F"/>
                </a:solidFill>
                <a:latin typeface="+mn-lt"/>
              </a:rPr>
              <a:t>и регистров</a:t>
            </a:r>
          </a:p>
        </p:txBody>
      </p:sp>
      <p:pic>
        <p:nvPicPr>
          <p:cNvPr id="16387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1372791"/>
            <a:ext cx="6426994" cy="3398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42888" y="1003459"/>
            <a:ext cx="622315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dirty="0">
                <a:solidFill>
                  <a:srgbClr val="11437F"/>
                </a:solidFill>
              </a:rPr>
              <a:t>П</a:t>
            </a:r>
            <a:r>
              <a:rPr lang="ru-RU" altLang="ru-RU" sz="1000" b="1" dirty="0" smtClean="0">
                <a:solidFill>
                  <a:srgbClr val="11437F"/>
                </a:solidFill>
              </a:rPr>
              <a:t>исьмо </a:t>
            </a:r>
            <a:r>
              <a:rPr lang="ru-RU" altLang="ru-RU" sz="1000" b="1" dirty="0">
                <a:solidFill>
                  <a:srgbClr val="11437F"/>
                </a:solidFill>
              </a:rPr>
              <a:t>Федерального казначейства от 28.07.2022 №07-04-05/13-18745 </a:t>
            </a:r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25314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Прямоугольник 1"/>
          <p:cNvSpPr>
            <a:spLocks noChangeArrowheads="1"/>
          </p:cNvSpPr>
          <p:nvPr/>
        </p:nvSpPr>
        <p:spPr bwMode="auto">
          <a:xfrm>
            <a:off x="1143000" y="91798"/>
            <a:ext cx="5887640" cy="42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Char char="•"/>
              <a:defRPr sz="2000">
                <a:solidFill>
                  <a:srgbClr val="292929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3300"/>
              </a:buClr>
              <a:buChar char="•"/>
              <a:defRPr>
                <a:solidFill>
                  <a:srgbClr val="292929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3300"/>
              </a:buClr>
              <a:buChar char="•"/>
              <a:defRPr sz="1600">
                <a:solidFill>
                  <a:srgbClr val="292929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3300"/>
              </a:buClr>
              <a:buChar char="•"/>
              <a:defRPr sz="1400">
                <a:solidFill>
                  <a:srgbClr val="292929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73" b="1" dirty="0">
                <a:solidFill>
                  <a:srgbClr val="11437F"/>
                </a:solidFill>
                <a:latin typeface="+mn-lt"/>
              </a:rPr>
              <a:t>Решение о прекращении признания активами объектов нефинансовых активов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73" b="1" dirty="0">
                <a:solidFill>
                  <a:srgbClr val="11437F"/>
                </a:solidFill>
                <a:latin typeface="+mn-lt"/>
              </a:rPr>
              <a:t>(ф. 0510440)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61925" y="1383507"/>
            <a:ext cx="3429000" cy="218521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1000" b="1" dirty="0" smtClean="0">
                <a:solidFill>
                  <a:srgbClr val="000000"/>
                </a:solidFill>
                <a:latin typeface="+mj-lt"/>
              </a:rPr>
              <a:t>Формируется:</a:t>
            </a:r>
          </a:p>
          <a:p>
            <a:pPr marL="171450" indent="-171450" algn="just">
              <a:buFont typeface="Wingdings" panose="05000000000000000000" pitchFamily="2" charset="2"/>
              <a:buChar char="ü"/>
              <a:defRPr/>
            </a:pPr>
            <a:r>
              <a:rPr lang="ru-RU" sz="1000" dirty="0" smtClean="0">
                <a:solidFill>
                  <a:srgbClr val="000000"/>
                </a:solidFill>
                <a:latin typeface="+mj-lt"/>
              </a:rPr>
              <a:t>ответственным </a:t>
            </a:r>
            <a:r>
              <a:rPr lang="ru-RU" sz="1000" dirty="0">
                <a:solidFill>
                  <a:srgbClr val="000000"/>
                </a:solidFill>
                <a:latin typeface="+mj-lt"/>
              </a:rPr>
              <a:t>исполнителем из состава Комиссии, уполномоченным на его формирование</a:t>
            </a:r>
          </a:p>
          <a:p>
            <a:pPr algn="just">
              <a:defRPr/>
            </a:pPr>
            <a:endParaRPr lang="ru-RU" sz="900" dirty="0">
              <a:solidFill>
                <a:srgbClr val="000000"/>
              </a:solidFill>
              <a:latin typeface="+mj-lt"/>
            </a:endParaRPr>
          </a:p>
          <a:p>
            <a:pPr algn="just">
              <a:defRPr/>
            </a:pPr>
            <a:endParaRPr lang="ru-RU" sz="900" dirty="0" smtClean="0">
              <a:solidFill>
                <a:srgbClr val="000000"/>
              </a:solidFill>
              <a:latin typeface="+mj-lt"/>
            </a:endParaRPr>
          </a:p>
          <a:p>
            <a:pPr algn="just">
              <a:defRPr/>
            </a:pPr>
            <a:endParaRPr lang="ru-RU" sz="900" dirty="0">
              <a:solidFill>
                <a:srgbClr val="000000"/>
              </a:solidFill>
              <a:latin typeface="+mj-lt"/>
            </a:endParaRPr>
          </a:p>
          <a:p>
            <a:pPr algn="just">
              <a:defRPr/>
            </a:pPr>
            <a:endParaRPr lang="ru-RU" sz="900" dirty="0" smtClean="0">
              <a:solidFill>
                <a:srgbClr val="000000"/>
              </a:solidFill>
              <a:latin typeface="+mj-lt"/>
            </a:endParaRPr>
          </a:p>
          <a:p>
            <a:pPr algn="just">
              <a:defRPr/>
            </a:pPr>
            <a:endParaRPr lang="ru-RU" sz="1000" dirty="0" smtClean="0">
              <a:latin typeface="+mj-lt"/>
            </a:endParaRPr>
          </a:p>
          <a:p>
            <a:pPr algn="just">
              <a:defRPr/>
            </a:pPr>
            <a:r>
              <a:rPr lang="ru-RU" sz="1000" b="1" dirty="0" smtClean="0">
                <a:latin typeface="+mj-lt"/>
              </a:rPr>
              <a:t>Подписывается:</a:t>
            </a:r>
          </a:p>
          <a:p>
            <a:pPr marL="171450" indent="-171450" algn="just">
              <a:buFont typeface="Wingdings" panose="05000000000000000000" pitchFamily="2" charset="2"/>
              <a:buChar char="ü"/>
              <a:defRPr/>
            </a:pPr>
            <a:r>
              <a:rPr lang="ru-RU" sz="1000" dirty="0" smtClean="0">
                <a:latin typeface="+mj-lt"/>
              </a:rPr>
              <a:t>членами Комиссии - </a:t>
            </a:r>
            <a:r>
              <a:rPr lang="ru-RU" sz="1000" dirty="0">
                <a:latin typeface="+mj-lt"/>
              </a:rPr>
              <a:t>простой </a:t>
            </a:r>
            <a:r>
              <a:rPr lang="ru-RU" sz="1000" dirty="0" smtClean="0">
                <a:latin typeface="+mj-lt"/>
              </a:rPr>
              <a:t>ЭП</a:t>
            </a:r>
          </a:p>
          <a:p>
            <a:pPr marL="171450" indent="-171450" algn="just">
              <a:buFont typeface="Wingdings" panose="05000000000000000000" pitchFamily="2" charset="2"/>
              <a:buChar char="ü"/>
              <a:defRPr/>
            </a:pPr>
            <a:r>
              <a:rPr lang="ru-RU" sz="1000" dirty="0" smtClean="0">
                <a:latin typeface="+mj-lt"/>
              </a:rPr>
              <a:t>председателем </a:t>
            </a:r>
            <a:r>
              <a:rPr lang="ru-RU" sz="1000" dirty="0">
                <a:latin typeface="+mj-lt"/>
              </a:rPr>
              <a:t>Комиссии </a:t>
            </a:r>
            <a:r>
              <a:rPr lang="ru-RU" sz="1000" dirty="0" smtClean="0">
                <a:latin typeface="+mj-lt"/>
              </a:rPr>
              <a:t>– ЭЦП</a:t>
            </a:r>
            <a:endParaRPr lang="ru-RU" sz="1000" dirty="0">
              <a:latin typeface="+mj-lt"/>
            </a:endParaRPr>
          </a:p>
          <a:p>
            <a:pPr algn="just">
              <a:defRPr/>
            </a:pPr>
            <a:endParaRPr lang="ru-RU" sz="1000" dirty="0" smtClean="0">
              <a:latin typeface="+mj-lt"/>
            </a:endParaRPr>
          </a:p>
          <a:p>
            <a:pPr algn="just">
              <a:defRPr/>
            </a:pPr>
            <a:r>
              <a:rPr lang="ru-RU" sz="1000" b="1" dirty="0" smtClean="0">
                <a:latin typeface="+mj-lt"/>
              </a:rPr>
              <a:t>Утверждается:</a:t>
            </a:r>
          </a:p>
          <a:p>
            <a:pPr marL="171450" indent="-171450" algn="just">
              <a:buFont typeface="Wingdings" panose="05000000000000000000" pitchFamily="2" charset="2"/>
              <a:buChar char="ü"/>
              <a:defRPr/>
            </a:pPr>
            <a:r>
              <a:rPr lang="ru-RU" sz="1000" dirty="0" smtClean="0">
                <a:latin typeface="+mj-lt"/>
              </a:rPr>
              <a:t>руководителем - ЭЦП</a:t>
            </a:r>
            <a:endParaRPr lang="ru-RU" sz="1000" dirty="0">
              <a:latin typeface="+mj-lt"/>
            </a:endParaRPr>
          </a:p>
        </p:txBody>
      </p:sp>
      <p:sp>
        <p:nvSpPr>
          <p:cNvPr id="17412" name="Прямоугольник 1"/>
          <p:cNvSpPr>
            <a:spLocks noChangeArrowheads="1"/>
          </p:cNvSpPr>
          <p:nvPr/>
        </p:nvSpPr>
        <p:spPr bwMode="auto">
          <a:xfrm>
            <a:off x="178594" y="928687"/>
            <a:ext cx="3250406" cy="42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Char char="•"/>
              <a:defRPr sz="2000">
                <a:solidFill>
                  <a:srgbClr val="292929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3300"/>
              </a:buClr>
              <a:buChar char="•"/>
              <a:defRPr>
                <a:solidFill>
                  <a:srgbClr val="292929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3300"/>
              </a:buClr>
              <a:buChar char="•"/>
              <a:defRPr sz="1600">
                <a:solidFill>
                  <a:srgbClr val="292929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3300"/>
              </a:buClr>
              <a:buChar char="•"/>
              <a:defRPr sz="1400">
                <a:solidFill>
                  <a:srgbClr val="292929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73" b="1" dirty="0">
                <a:solidFill>
                  <a:srgbClr val="11437F"/>
                </a:solidFill>
                <a:latin typeface="+mn-lt"/>
              </a:rPr>
              <a:t>П.36 Приложения №5 к Приказу Минфина России от 15 апреля 2021 г. N 61н</a:t>
            </a:r>
          </a:p>
        </p:txBody>
      </p:sp>
      <p:sp>
        <p:nvSpPr>
          <p:cNvPr id="17413" name="Прямоугольник 1"/>
          <p:cNvSpPr>
            <a:spLocks noChangeArrowheads="1"/>
          </p:cNvSpPr>
          <p:nvPr/>
        </p:nvSpPr>
        <p:spPr bwMode="auto">
          <a:xfrm>
            <a:off x="161925" y="2114550"/>
            <a:ext cx="3250406" cy="42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1073" b="1" dirty="0">
                <a:solidFill>
                  <a:srgbClr val="11437F"/>
                </a:solidFill>
              </a:rPr>
              <a:t>П.40 Приложения №5 к Приказу Минфина России от 15 апреля 2021 г. N 61н</a:t>
            </a:r>
          </a:p>
        </p:txBody>
      </p:sp>
      <p:sp>
        <p:nvSpPr>
          <p:cNvPr id="17414" name="Прямоугольник 1"/>
          <p:cNvSpPr>
            <a:spLocks noChangeArrowheads="1"/>
          </p:cNvSpPr>
          <p:nvPr/>
        </p:nvSpPr>
        <p:spPr bwMode="auto">
          <a:xfrm>
            <a:off x="4017169" y="573881"/>
            <a:ext cx="2696766" cy="25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Char char="•"/>
              <a:defRPr sz="2000">
                <a:solidFill>
                  <a:srgbClr val="292929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3300"/>
              </a:buClr>
              <a:buChar char="•"/>
              <a:defRPr>
                <a:solidFill>
                  <a:srgbClr val="292929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3300"/>
              </a:buClr>
              <a:buChar char="•"/>
              <a:defRPr sz="1600">
                <a:solidFill>
                  <a:srgbClr val="292929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3300"/>
              </a:buClr>
              <a:buChar char="•"/>
              <a:defRPr sz="1400">
                <a:solidFill>
                  <a:srgbClr val="292929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73" b="1" dirty="0">
                <a:solidFill>
                  <a:srgbClr val="11437F"/>
                </a:solidFill>
                <a:latin typeface="+mn-lt"/>
              </a:rPr>
              <a:t>Шаблон бизнес-процесса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0" y="789108"/>
            <a:ext cx="2286000" cy="4187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24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Прямоугольник 1"/>
          <p:cNvSpPr>
            <a:spLocks noChangeArrowheads="1"/>
          </p:cNvSpPr>
          <p:nvPr/>
        </p:nvSpPr>
        <p:spPr bwMode="auto">
          <a:xfrm>
            <a:off x="1066800" y="133350"/>
            <a:ext cx="5887640" cy="42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Char char="•"/>
              <a:defRPr sz="2000">
                <a:solidFill>
                  <a:srgbClr val="292929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3300"/>
              </a:buClr>
              <a:buChar char="•"/>
              <a:defRPr>
                <a:solidFill>
                  <a:srgbClr val="292929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3300"/>
              </a:buClr>
              <a:buChar char="•"/>
              <a:defRPr sz="1600">
                <a:solidFill>
                  <a:srgbClr val="292929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3300"/>
              </a:buClr>
              <a:buChar char="•"/>
              <a:defRPr sz="1400">
                <a:solidFill>
                  <a:srgbClr val="292929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73" b="1" dirty="0">
                <a:solidFill>
                  <a:srgbClr val="11437F"/>
                </a:solidFill>
                <a:latin typeface="+mn-lt"/>
              </a:rPr>
              <a:t>Решение о прекращении признания активами объектов нефинансовых активов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73" b="1" dirty="0">
                <a:solidFill>
                  <a:srgbClr val="11437F"/>
                </a:solidFill>
                <a:latin typeface="+mn-lt"/>
              </a:rPr>
              <a:t>(ф. 0510440)</a:t>
            </a:r>
          </a:p>
        </p:txBody>
      </p:sp>
      <p:pic>
        <p:nvPicPr>
          <p:cNvPr id="19459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119" y="1437085"/>
            <a:ext cx="6535341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Прямоугольник 1"/>
          <p:cNvSpPr>
            <a:spLocks noChangeArrowheads="1"/>
          </p:cNvSpPr>
          <p:nvPr/>
        </p:nvSpPr>
        <p:spPr bwMode="auto">
          <a:xfrm>
            <a:off x="620317" y="1006079"/>
            <a:ext cx="5887640" cy="25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Char char="•"/>
              <a:defRPr sz="2000">
                <a:solidFill>
                  <a:srgbClr val="292929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3300"/>
              </a:buClr>
              <a:buChar char="•"/>
              <a:defRPr>
                <a:solidFill>
                  <a:srgbClr val="292929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3300"/>
              </a:buClr>
              <a:buChar char="•"/>
              <a:defRPr sz="1600">
                <a:solidFill>
                  <a:srgbClr val="292929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3300"/>
              </a:buClr>
              <a:buChar char="•"/>
              <a:defRPr sz="1400">
                <a:solidFill>
                  <a:srgbClr val="292929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73" b="1" dirty="0">
                <a:solidFill>
                  <a:srgbClr val="11437F"/>
                </a:solidFill>
                <a:latin typeface="+mn-lt"/>
              </a:rPr>
              <a:t>П.36 Приложения №5 к Приказу Минфина России от 15 апреля 2021 г. N 61н</a:t>
            </a:r>
          </a:p>
        </p:txBody>
      </p:sp>
      <p:sp>
        <p:nvSpPr>
          <p:cNvPr id="19461" name="Прямоугольник 1"/>
          <p:cNvSpPr>
            <a:spLocks noChangeArrowheads="1"/>
          </p:cNvSpPr>
          <p:nvPr/>
        </p:nvSpPr>
        <p:spPr bwMode="auto">
          <a:xfrm>
            <a:off x="2025254" y="652463"/>
            <a:ext cx="2696765" cy="25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Char char="•"/>
              <a:defRPr sz="2000">
                <a:solidFill>
                  <a:srgbClr val="292929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3300"/>
              </a:buClr>
              <a:buChar char="•"/>
              <a:defRPr>
                <a:solidFill>
                  <a:srgbClr val="292929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3300"/>
              </a:buClr>
              <a:buChar char="•"/>
              <a:defRPr sz="1600">
                <a:solidFill>
                  <a:srgbClr val="292929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3300"/>
              </a:buClr>
              <a:buChar char="•"/>
              <a:defRPr sz="1400">
                <a:solidFill>
                  <a:srgbClr val="292929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73" b="1" dirty="0">
                <a:solidFill>
                  <a:srgbClr val="11437F"/>
                </a:solidFill>
                <a:latin typeface="+mn-lt"/>
              </a:rPr>
              <a:t>Особенности формирования</a:t>
            </a:r>
          </a:p>
        </p:txBody>
      </p:sp>
    </p:spTree>
    <p:extLst>
      <p:ext uri="{BB962C8B-B14F-4D97-AF65-F5344CB8AC3E}">
        <p14:creationId xmlns:p14="http://schemas.microsoft.com/office/powerpoint/2010/main" val="3820361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Прямоугольник 1"/>
          <p:cNvSpPr>
            <a:spLocks noChangeArrowheads="1"/>
          </p:cNvSpPr>
          <p:nvPr/>
        </p:nvSpPr>
        <p:spPr bwMode="auto">
          <a:xfrm>
            <a:off x="1143000" y="133350"/>
            <a:ext cx="5887640" cy="42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Char char="•"/>
              <a:defRPr sz="2000">
                <a:solidFill>
                  <a:srgbClr val="292929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3300"/>
              </a:buClr>
              <a:buChar char="•"/>
              <a:defRPr>
                <a:solidFill>
                  <a:srgbClr val="292929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3300"/>
              </a:buClr>
              <a:buChar char="•"/>
              <a:defRPr sz="1600">
                <a:solidFill>
                  <a:srgbClr val="292929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3300"/>
              </a:buClr>
              <a:buChar char="•"/>
              <a:defRPr sz="1400">
                <a:solidFill>
                  <a:srgbClr val="292929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73" b="1" dirty="0">
                <a:solidFill>
                  <a:srgbClr val="11437F"/>
                </a:solidFill>
                <a:latin typeface="+mn-lt"/>
              </a:rPr>
              <a:t>Решение о прекращении признания активами объектов нефинансовых активов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73" b="1" dirty="0">
                <a:solidFill>
                  <a:srgbClr val="11437F"/>
                </a:solidFill>
                <a:latin typeface="+mn-lt"/>
              </a:rPr>
              <a:t>(ф. 0510440)</a:t>
            </a:r>
          </a:p>
        </p:txBody>
      </p:sp>
      <p:pic>
        <p:nvPicPr>
          <p:cNvPr id="20483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681037"/>
            <a:ext cx="5657850" cy="396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694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Прямоугольник 1"/>
          <p:cNvSpPr>
            <a:spLocks noChangeArrowheads="1"/>
          </p:cNvSpPr>
          <p:nvPr/>
        </p:nvSpPr>
        <p:spPr bwMode="auto">
          <a:xfrm>
            <a:off x="1122760" y="133350"/>
            <a:ext cx="5887640" cy="42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1073" b="1" dirty="0">
                <a:solidFill>
                  <a:srgbClr val="11437F"/>
                </a:solidFill>
              </a:rPr>
              <a:t>Решение о прекращении признания активами объектов нефинансовых активов </a:t>
            </a:r>
          </a:p>
          <a:p>
            <a:pPr algn="ctr">
              <a:spcBef>
                <a:spcPct val="0"/>
              </a:spcBef>
            </a:pPr>
            <a:r>
              <a:rPr lang="ru-RU" altLang="ru-RU" sz="1073" b="1" dirty="0">
                <a:solidFill>
                  <a:srgbClr val="11437F"/>
                </a:solidFill>
              </a:rPr>
              <a:t>(ф. 0510440)</a:t>
            </a:r>
          </a:p>
        </p:txBody>
      </p:sp>
      <p:pic>
        <p:nvPicPr>
          <p:cNvPr id="21507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45394"/>
            <a:ext cx="6453188" cy="2901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96466" y="733425"/>
            <a:ext cx="6426994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1200" dirty="0" smtClean="0">
                <a:solidFill>
                  <a:srgbClr val="000000"/>
                </a:solidFill>
                <a:latin typeface="+mj-lt"/>
              </a:rPr>
              <a:t>ВАЖНО! </a:t>
            </a:r>
            <a:r>
              <a:rPr lang="ru-RU" sz="1200" dirty="0">
                <a:solidFill>
                  <a:srgbClr val="000000"/>
                </a:solidFill>
                <a:latin typeface="+mj-lt"/>
              </a:rPr>
              <a:t>Н</a:t>
            </a:r>
            <a:r>
              <a:rPr lang="ru-RU" sz="1200" dirty="0" smtClean="0">
                <a:solidFill>
                  <a:srgbClr val="000000"/>
                </a:solidFill>
                <a:latin typeface="+mj-lt"/>
              </a:rPr>
              <a:t>еобходимо </a:t>
            </a:r>
            <a:r>
              <a:rPr lang="ru-RU" sz="1200" dirty="0">
                <a:solidFill>
                  <a:srgbClr val="000000"/>
                </a:solidFill>
                <a:latin typeface="+mj-lt"/>
              </a:rPr>
              <a:t>провести </a:t>
            </a:r>
            <a:r>
              <a:rPr lang="ru-RU" sz="1200" dirty="0" smtClean="0">
                <a:solidFill>
                  <a:srgbClr val="000000"/>
                </a:solidFill>
                <a:latin typeface="+mj-lt"/>
              </a:rPr>
              <a:t>инвентаризацию</a:t>
            </a:r>
            <a:endParaRPr lang="ru-RU" sz="1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13065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Прямоугольник 1"/>
          <p:cNvSpPr>
            <a:spLocks noChangeArrowheads="1"/>
          </p:cNvSpPr>
          <p:nvPr/>
        </p:nvSpPr>
        <p:spPr bwMode="auto">
          <a:xfrm>
            <a:off x="1122760" y="91798"/>
            <a:ext cx="5887640" cy="42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Char char="•"/>
              <a:defRPr sz="2000">
                <a:solidFill>
                  <a:srgbClr val="292929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3300"/>
              </a:buClr>
              <a:buChar char="•"/>
              <a:defRPr>
                <a:solidFill>
                  <a:srgbClr val="292929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3300"/>
              </a:buClr>
              <a:buChar char="•"/>
              <a:defRPr sz="1600">
                <a:solidFill>
                  <a:srgbClr val="292929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3300"/>
              </a:buClr>
              <a:buChar char="•"/>
              <a:defRPr sz="1400">
                <a:solidFill>
                  <a:srgbClr val="292929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73" b="1" dirty="0">
                <a:solidFill>
                  <a:srgbClr val="11437F"/>
                </a:solidFill>
                <a:latin typeface="+mn-lt"/>
              </a:rPr>
              <a:t>Решение о прекращении признания активами объектов нефинансовых активов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73" b="1" dirty="0">
                <a:solidFill>
                  <a:srgbClr val="11437F"/>
                </a:solidFill>
                <a:latin typeface="+mn-lt"/>
              </a:rPr>
              <a:t>(ф. </a:t>
            </a:r>
            <a:r>
              <a:rPr lang="ru-RU" altLang="ru-RU" sz="1073" b="1" dirty="0" smtClean="0">
                <a:solidFill>
                  <a:srgbClr val="11437F"/>
                </a:solidFill>
                <a:latin typeface="+mn-lt"/>
              </a:rPr>
              <a:t>0510440)</a:t>
            </a:r>
            <a:endParaRPr lang="ru-RU" altLang="ru-RU" sz="1073" b="1" dirty="0">
              <a:solidFill>
                <a:srgbClr val="11437F"/>
              </a:solidFill>
              <a:latin typeface="+mn-lt"/>
            </a:endParaRPr>
          </a:p>
        </p:txBody>
      </p:sp>
      <p:pic>
        <p:nvPicPr>
          <p:cNvPr id="22531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119" y="1059657"/>
            <a:ext cx="6588919" cy="355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1058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Прямоугольник 1"/>
          <p:cNvSpPr>
            <a:spLocks noChangeArrowheads="1"/>
          </p:cNvSpPr>
          <p:nvPr/>
        </p:nvSpPr>
        <p:spPr bwMode="auto">
          <a:xfrm>
            <a:off x="1046560" y="91798"/>
            <a:ext cx="5887640" cy="42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Char char="•"/>
              <a:defRPr sz="2000">
                <a:solidFill>
                  <a:srgbClr val="292929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3300"/>
              </a:buClr>
              <a:buChar char="•"/>
              <a:defRPr>
                <a:solidFill>
                  <a:srgbClr val="292929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3300"/>
              </a:buClr>
              <a:buChar char="•"/>
              <a:defRPr sz="1600">
                <a:solidFill>
                  <a:srgbClr val="292929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3300"/>
              </a:buClr>
              <a:buChar char="•"/>
              <a:defRPr sz="1400">
                <a:solidFill>
                  <a:srgbClr val="292929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73" b="1" dirty="0">
                <a:solidFill>
                  <a:srgbClr val="11437F"/>
                </a:solidFill>
                <a:latin typeface="+mn-lt"/>
              </a:rPr>
              <a:t>Решение о прекращении признания активами объектов нефинансовых активов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73" b="1" dirty="0">
                <a:solidFill>
                  <a:srgbClr val="11437F"/>
                </a:solidFill>
                <a:latin typeface="+mn-lt"/>
              </a:rPr>
              <a:t>(ф. 0510440)</a:t>
            </a:r>
          </a:p>
        </p:txBody>
      </p:sp>
      <p:pic>
        <p:nvPicPr>
          <p:cNvPr id="23555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" y="897732"/>
            <a:ext cx="6310313" cy="1603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3" y="3003948"/>
            <a:ext cx="6636544" cy="1859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6200" y="2674144"/>
            <a:ext cx="6426994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900" dirty="0">
                <a:solidFill>
                  <a:srgbClr val="000000"/>
                </a:solidFill>
                <a:latin typeface="+mj-lt"/>
              </a:rPr>
              <a:t>Закладка «Комиссия» заполняется данными комиссии, члены которой будут участвовать в голосовании</a:t>
            </a:r>
            <a:endParaRPr lang="ru-RU" sz="9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60917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Прямоугольник 1"/>
          <p:cNvSpPr>
            <a:spLocks noChangeArrowheads="1"/>
          </p:cNvSpPr>
          <p:nvPr/>
        </p:nvSpPr>
        <p:spPr bwMode="auto">
          <a:xfrm>
            <a:off x="1122760" y="91798"/>
            <a:ext cx="5887640" cy="42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Char char="•"/>
              <a:defRPr sz="2000">
                <a:solidFill>
                  <a:srgbClr val="292929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3300"/>
              </a:buClr>
              <a:buChar char="•"/>
              <a:defRPr>
                <a:solidFill>
                  <a:srgbClr val="292929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3300"/>
              </a:buClr>
              <a:buChar char="•"/>
              <a:defRPr sz="1600">
                <a:solidFill>
                  <a:srgbClr val="292929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3300"/>
              </a:buClr>
              <a:buChar char="•"/>
              <a:defRPr sz="1400">
                <a:solidFill>
                  <a:srgbClr val="292929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73" b="1" dirty="0">
                <a:solidFill>
                  <a:srgbClr val="11437F"/>
                </a:solidFill>
                <a:latin typeface="+mn-lt"/>
              </a:rPr>
              <a:t>Решение о прекращении признания активами объектов нефинансовых активов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73" b="1" dirty="0">
                <a:solidFill>
                  <a:srgbClr val="11437F"/>
                </a:solidFill>
                <a:latin typeface="+mn-lt"/>
              </a:rPr>
              <a:t>(ф. 0510440)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58391" y="1037035"/>
            <a:ext cx="6426994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900" dirty="0">
                <a:solidFill>
                  <a:srgbClr val="000000"/>
                </a:solidFill>
                <a:latin typeface="+mj-lt"/>
              </a:rPr>
              <a:t>Закладка «Бухгалтерская операция» </a:t>
            </a:r>
            <a:r>
              <a:rPr lang="ru-RU" sz="900" dirty="0" smtClean="0">
                <a:solidFill>
                  <a:srgbClr val="000000"/>
                </a:solidFill>
                <a:latin typeface="+mj-lt"/>
              </a:rPr>
              <a:t> - предустановлена типовая операция</a:t>
            </a:r>
            <a:endParaRPr lang="ru-RU" sz="900" dirty="0"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8391" y="1420267"/>
            <a:ext cx="588645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1000" b="1" dirty="0" smtClean="0">
                <a:solidFill>
                  <a:srgbClr val="000000"/>
                </a:solidFill>
                <a:latin typeface="+mj-lt"/>
              </a:rPr>
              <a:t>Формирование б/с только в случае </a:t>
            </a:r>
            <a:r>
              <a:rPr lang="ru-RU" sz="1000" b="1" dirty="0">
                <a:solidFill>
                  <a:srgbClr val="000000"/>
                </a:solidFill>
                <a:latin typeface="+mj-lt"/>
              </a:rPr>
              <a:t>п</a:t>
            </a:r>
            <a:r>
              <a:rPr lang="ru-RU" sz="1000" b="1" dirty="0" smtClean="0">
                <a:solidFill>
                  <a:srgbClr val="000000"/>
                </a:solidFill>
                <a:latin typeface="+mj-lt"/>
              </a:rPr>
              <a:t>оложительного голосования </a:t>
            </a:r>
            <a:r>
              <a:rPr lang="ru-RU" sz="1000" b="1" dirty="0">
                <a:solidFill>
                  <a:srgbClr val="000000"/>
                </a:solidFill>
                <a:latin typeface="+mj-lt"/>
              </a:rPr>
              <a:t>комиссии: </a:t>
            </a:r>
            <a:endParaRPr lang="ru-RU" sz="1000" b="1" dirty="0" smtClean="0">
              <a:solidFill>
                <a:srgbClr val="000000"/>
              </a:solidFill>
              <a:latin typeface="+mj-lt"/>
            </a:endParaRPr>
          </a:p>
          <a:p>
            <a:pPr marL="171450" indent="-171450" algn="just">
              <a:buFont typeface="Wingdings" panose="05000000000000000000" pitchFamily="2" charset="2"/>
              <a:buChar char="ü"/>
              <a:defRPr/>
            </a:pPr>
            <a:r>
              <a:rPr lang="ru-RU" sz="1000" dirty="0" smtClean="0">
                <a:solidFill>
                  <a:srgbClr val="000000"/>
                </a:solidFill>
                <a:latin typeface="+mj-lt"/>
              </a:rPr>
              <a:t>соблюден кворум</a:t>
            </a:r>
          </a:p>
          <a:p>
            <a:pPr marL="171450" indent="-171450" algn="just">
              <a:buFont typeface="Wingdings" panose="05000000000000000000" pitchFamily="2" charset="2"/>
              <a:buChar char="ü"/>
              <a:defRPr/>
            </a:pPr>
            <a:r>
              <a:rPr lang="ru-RU" sz="1000" dirty="0" smtClean="0">
                <a:solidFill>
                  <a:srgbClr val="000000"/>
                </a:solidFill>
                <a:latin typeface="+mj-lt"/>
              </a:rPr>
              <a:t>результат </a:t>
            </a:r>
            <a:r>
              <a:rPr lang="ru-RU" sz="1000" dirty="0">
                <a:solidFill>
                  <a:srgbClr val="000000"/>
                </a:solidFill>
                <a:latin typeface="+mj-lt"/>
              </a:rPr>
              <a:t>голосования утвержден Председателем комиссии</a:t>
            </a:r>
            <a:endParaRPr lang="ru-RU" sz="1000" dirty="0">
              <a:latin typeface="+mj-lt"/>
            </a:endParaRPr>
          </a:p>
        </p:txBody>
      </p:sp>
      <p:pic>
        <p:nvPicPr>
          <p:cNvPr id="24581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67" y="2266950"/>
            <a:ext cx="6642497" cy="1415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85181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Прямоугольник 1"/>
          <p:cNvSpPr>
            <a:spLocks noChangeArrowheads="1"/>
          </p:cNvSpPr>
          <p:nvPr/>
        </p:nvSpPr>
        <p:spPr bwMode="auto">
          <a:xfrm>
            <a:off x="1046560" y="133350"/>
            <a:ext cx="5887640" cy="42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Char char="•"/>
              <a:defRPr sz="2000">
                <a:solidFill>
                  <a:srgbClr val="292929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3300"/>
              </a:buClr>
              <a:buChar char="•"/>
              <a:defRPr>
                <a:solidFill>
                  <a:srgbClr val="292929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3300"/>
              </a:buClr>
              <a:buChar char="•"/>
              <a:defRPr sz="1600">
                <a:solidFill>
                  <a:srgbClr val="292929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3300"/>
              </a:buClr>
              <a:buChar char="•"/>
              <a:defRPr sz="1400">
                <a:solidFill>
                  <a:srgbClr val="292929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73" b="1" dirty="0">
                <a:solidFill>
                  <a:srgbClr val="11437F"/>
                </a:solidFill>
                <a:latin typeface="+mn-lt"/>
              </a:rPr>
              <a:t>Решение о прекращении признания активами объектов нефинансовых активов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73" b="1" dirty="0">
                <a:solidFill>
                  <a:srgbClr val="11437F"/>
                </a:solidFill>
                <a:latin typeface="+mn-lt"/>
              </a:rPr>
              <a:t>(ф. 0510440)</a:t>
            </a:r>
          </a:p>
        </p:txBody>
      </p:sp>
      <p:pic>
        <p:nvPicPr>
          <p:cNvPr id="28675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160" y="1063229"/>
            <a:ext cx="6105525" cy="390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93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Прямоугольник 1"/>
          <p:cNvSpPr>
            <a:spLocks noChangeArrowheads="1"/>
          </p:cNvSpPr>
          <p:nvPr/>
        </p:nvSpPr>
        <p:spPr bwMode="auto">
          <a:xfrm>
            <a:off x="970360" y="133350"/>
            <a:ext cx="5887640" cy="25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Char char="•"/>
              <a:defRPr sz="2000">
                <a:solidFill>
                  <a:srgbClr val="292929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3300"/>
              </a:buClr>
              <a:buChar char="•"/>
              <a:defRPr>
                <a:solidFill>
                  <a:srgbClr val="292929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3300"/>
              </a:buClr>
              <a:buChar char="•"/>
              <a:defRPr sz="1600">
                <a:solidFill>
                  <a:srgbClr val="292929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3300"/>
              </a:buClr>
              <a:buChar char="•"/>
              <a:defRPr sz="1400">
                <a:solidFill>
                  <a:srgbClr val="292929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73" b="1" dirty="0">
                <a:solidFill>
                  <a:srgbClr val="11437F"/>
                </a:solidFill>
                <a:latin typeface="+mn-lt"/>
              </a:rPr>
              <a:t>Акт о консервации (</a:t>
            </a:r>
            <a:r>
              <a:rPr lang="ru-RU" altLang="ru-RU" sz="1073" b="1" dirty="0" err="1">
                <a:solidFill>
                  <a:srgbClr val="11437F"/>
                </a:solidFill>
                <a:latin typeface="+mn-lt"/>
              </a:rPr>
              <a:t>расконсервации</a:t>
            </a:r>
            <a:r>
              <a:rPr lang="ru-RU" altLang="ru-RU" sz="1073" b="1" dirty="0">
                <a:solidFill>
                  <a:srgbClr val="11437F"/>
                </a:solidFill>
                <a:latin typeface="+mn-lt"/>
              </a:rPr>
              <a:t>) объекта основных средств (ф. 0510433)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68168" y="1070252"/>
            <a:ext cx="3213497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900" b="1" dirty="0">
                <a:solidFill>
                  <a:srgbClr val="000000"/>
                </a:solidFill>
              </a:rPr>
              <a:t>Формируется:</a:t>
            </a:r>
          </a:p>
          <a:p>
            <a:pPr marL="171450" indent="-171450" algn="just">
              <a:buFont typeface="Wingdings" panose="05000000000000000000" pitchFamily="2" charset="2"/>
              <a:buChar char="ü"/>
              <a:defRPr/>
            </a:pPr>
            <a:r>
              <a:rPr lang="ru-RU" sz="900" dirty="0">
                <a:solidFill>
                  <a:srgbClr val="000000"/>
                </a:solidFill>
              </a:rPr>
              <a:t>ответственным членом Комиссии, уполномоченным принимать решение о переводе основных средств на консервацию</a:t>
            </a:r>
            <a:endParaRPr lang="ru-RU" sz="900" dirty="0">
              <a:solidFill>
                <a:srgbClr val="000000"/>
              </a:solidFill>
              <a:latin typeface="+mj-lt"/>
            </a:endParaRPr>
          </a:p>
          <a:p>
            <a:pPr algn="just">
              <a:defRPr/>
            </a:pPr>
            <a:endParaRPr lang="ru-RU" sz="900" dirty="0" smtClean="0">
              <a:solidFill>
                <a:srgbClr val="000000"/>
              </a:solidFill>
              <a:latin typeface="+mj-lt"/>
            </a:endParaRPr>
          </a:p>
          <a:p>
            <a:pPr algn="just">
              <a:defRPr/>
            </a:pPr>
            <a:endParaRPr lang="ru-RU" sz="900" dirty="0">
              <a:solidFill>
                <a:srgbClr val="000000"/>
              </a:solidFill>
              <a:latin typeface="+mj-lt"/>
            </a:endParaRPr>
          </a:p>
          <a:p>
            <a:pPr algn="just">
              <a:defRPr/>
            </a:pPr>
            <a:endParaRPr lang="ru-RU" sz="900" dirty="0" smtClean="0">
              <a:solidFill>
                <a:srgbClr val="000000"/>
              </a:solidFill>
              <a:latin typeface="+mj-lt"/>
            </a:endParaRPr>
          </a:p>
          <a:p>
            <a:pPr algn="just">
              <a:defRPr/>
            </a:pPr>
            <a:endParaRPr lang="ru-RU" sz="900" dirty="0">
              <a:solidFill>
                <a:srgbClr val="000000"/>
              </a:solidFill>
              <a:latin typeface="+mj-lt"/>
            </a:endParaRPr>
          </a:p>
          <a:p>
            <a:pPr algn="just">
              <a:defRPr/>
            </a:pPr>
            <a:endParaRPr lang="ru-RU" sz="900" dirty="0">
              <a:solidFill>
                <a:srgbClr val="000000"/>
              </a:solidFill>
              <a:latin typeface="+mj-lt"/>
            </a:endParaRPr>
          </a:p>
          <a:p>
            <a:pPr algn="just">
              <a:defRPr/>
            </a:pPr>
            <a:endParaRPr lang="ru-RU" sz="900" dirty="0">
              <a:solidFill>
                <a:srgbClr val="000000"/>
              </a:solidFill>
              <a:latin typeface="+mj-lt"/>
            </a:endParaRPr>
          </a:p>
          <a:p>
            <a:pPr algn="just">
              <a:defRPr/>
            </a:pPr>
            <a:endParaRPr lang="ru-RU" sz="900" dirty="0" smtClean="0">
              <a:latin typeface="+mj-lt"/>
            </a:endParaRPr>
          </a:p>
          <a:p>
            <a:pPr algn="just">
              <a:defRPr/>
            </a:pPr>
            <a:endParaRPr lang="ru-RU" sz="900" dirty="0">
              <a:latin typeface="+mj-lt"/>
            </a:endParaRPr>
          </a:p>
          <a:p>
            <a:pPr algn="just">
              <a:defRPr/>
            </a:pPr>
            <a:r>
              <a:rPr lang="ru-RU" sz="900" b="1" dirty="0"/>
              <a:t>Подписывается:</a:t>
            </a:r>
          </a:p>
          <a:p>
            <a:pPr marL="171450" indent="-171450" algn="just">
              <a:buFont typeface="Wingdings" panose="05000000000000000000" pitchFamily="2" charset="2"/>
              <a:buChar char="ü"/>
              <a:defRPr/>
            </a:pPr>
            <a:r>
              <a:rPr lang="ru-RU" sz="900" dirty="0"/>
              <a:t>членами Комиссии - простой ЭП</a:t>
            </a:r>
          </a:p>
          <a:p>
            <a:pPr marL="171450" indent="-171450" algn="just">
              <a:buFont typeface="Wingdings" panose="05000000000000000000" pitchFamily="2" charset="2"/>
              <a:buChar char="ü"/>
              <a:defRPr/>
            </a:pPr>
            <a:r>
              <a:rPr lang="ru-RU" sz="900" dirty="0"/>
              <a:t>председателем Комиссии – ЭЦП</a:t>
            </a:r>
          </a:p>
          <a:p>
            <a:pPr algn="just">
              <a:defRPr/>
            </a:pPr>
            <a:endParaRPr lang="ru-RU" sz="900" dirty="0"/>
          </a:p>
          <a:p>
            <a:pPr algn="just">
              <a:defRPr/>
            </a:pPr>
            <a:r>
              <a:rPr lang="ru-RU" sz="900" b="1" dirty="0"/>
              <a:t>Утверждается:</a:t>
            </a:r>
          </a:p>
          <a:p>
            <a:pPr marL="171450" indent="-171450" algn="just">
              <a:buFont typeface="Wingdings" panose="05000000000000000000" pitchFamily="2" charset="2"/>
              <a:buChar char="ü"/>
              <a:defRPr/>
            </a:pPr>
            <a:r>
              <a:rPr lang="ru-RU" sz="900" dirty="0"/>
              <a:t>руководителем - </a:t>
            </a:r>
            <a:r>
              <a:rPr lang="ru-RU" sz="900" dirty="0" smtClean="0"/>
              <a:t>ЭЦП</a:t>
            </a:r>
            <a:endParaRPr lang="ru-RU" sz="900" dirty="0"/>
          </a:p>
        </p:txBody>
      </p:sp>
      <p:sp>
        <p:nvSpPr>
          <p:cNvPr id="29700" name="Прямоугольник 1"/>
          <p:cNvSpPr>
            <a:spLocks noChangeArrowheads="1"/>
          </p:cNvSpPr>
          <p:nvPr/>
        </p:nvSpPr>
        <p:spPr bwMode="auto">
          <a:xfrm>
            <a:off x="351235" y="666750"/>
            <a:ext cx="3024188" cy="42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Char char="•"/>
              <a:defRPr sz="2000">
                <a:solidFill>
                  <a:srgbClr val="292929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3300"/>
              </a:buClr>
              <a:buChar char="•"/>
              <a:defRPr>
                <a:solidFill>
                  <a:srgbClr val="292929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3300"/>
              </a:buClr>
              <a:buChar char="•"/>
              <a:defRPr sz="1600">
                <a:solidFill>
                  <a:srgbClr val="292929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3300"/>
              </a:buClr>
              <a:buChar char="•"/>
              <a:defRPr sz="1400">
                <a:solidFill>
                  <a:srgbClr val="292929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73" b="1" dirty="0">
                <a:solidFill>
                  <a:srgbClr val="11437F"/>
                </a:solidFill>
                <a:latin typeface="+mn-lt"/>
              </a:rPr>
              <a:t>П.10 Приложения №5 к Приказу Минфина России от 15 апреля 2021 г. N 61н</a:t>
            </a:r>
          </a:p>
        </p:txBody>
      </p:sp>
      <p:sp>
        <p:nvSpPr>
          <p:cNvPr id="29701" name="Прямоугольник 1"/>
          <p:cNvSpPr>
            <a:spLocks noChangeArrowheads="1"/>
          </p:cNvSpPr>
          <p:nvPr/>
        </p:nvSpPr>
        <p:spPr bwMode="auto">
          <a:xfrm>
            <a:off x="351235" y="1732360"/>
            <a:ext cx="3024188" cy="91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Char char="•"/>
              <a:defRPr sz="2000">
                <a:solidFill>
                  <a:srgbClr val="292929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3300"/>
              </a:buClr>
              <a:buChar char="•"/>
              <a:defRPr>
                <a:solidFill>
                  <a:srgbClr val="292929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3300"/>
              </a:buClr>
              <a:buChar char="•"/>
              <a:defRPr sz="1600">
                <a:solidFill>
                  <a:srgbClr val="292929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3300"/>
              </a:buClr>
              <a:buChar char="•"/>
              <a:defRPr sz="1400">
                <a:solidFill>
                  <a:srgbClr val="292929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None/>
            </a:pPr>
            <a:endParaRPr lang="ru-RU" altLang="ru-RU" sz="1073" b="1" dirty="0" smtClean="0">
              <a:solidFill>
                <a:srgbClr val="11437F"/>
              </a:solidFill>
              <a:latin typeface="+mn-lt"/>
            </a:endParaRPr>
          </a:p>
          <a:p>
            <a:pPr algn="ctr">
              <a:spcBef>
                <a:spcPct val="0"/>
              </a:spcBef>
              <a:buClrTx/>
              <a:buNone/>
            </a:pPr>
            <a:endParaRPr lang="ru-RU" altLang="ru-RU" sz="1073" b="1" dirty="0">
              <a:solidFill>
                <a:srgbClr val="11437F"/>
              </a:solidFill>
              <a:latin typeface="+mn-lt"/>
            </a:endParaRPr>
          </a:p>
          <a:p>
            <a:pPr algn="ctr">
              <a:spcBef>
                <a:spcPct val="0"/>
              </a:spcBef>
              <a:buClrTx/>
              <a:buNone/>
            </a:pPr>
            <a:endParaRPr lang="ru-RU" altLang="ru-RU" sz="1073" b="1" dirty="0" smtClean="0">
              <a:solidFill>
                <a:srgbClr val="11437F"/>
              </a:solidFill>
              <a:latin typeface="+mn-lt"/>
            </a:endParaRPr>
          </a:p>
          <a:p>
            <a:pPr algn="ctr">
              <a:spcBef>
                <a:spcPct val="0"/>
              </a:spcBef>
              <a:buClrTx/>
              <a:buNone/>
            </a:pPr>
            <a:r>
              <a:rPr lang="ru-RU" altLang="ru-RU" sz="1073" b="1" dirty="0" smtClean="0">
                <a:solidFill>
                  <a:srgbClr val="11437F"/>
                </a:solidFill>
                <a:latin typeface="+mn-lt"/>
              </a:rPr>
              <a:t>П.13 </a:t>
            </a:r>
            <a:r>
              <a:rPr lang="ru-RU" altLang="ru-RU" sz="1073" b="1" dirty="0">
                <a:solidFill>
                  <a:srgbClr val="11437F"/>
                </a:solidFill>
                <a:latin typeface="+mn-lt"/>
              </a:rPr>
              <a:t>Приложения №5 к Приказу Минфина России от 15 апреля 2021 г. N 61н</a:t>
            </a:r>
          </a:p>
        </p:txBody>
      </p:sp>
      <p:sp>
        <p:nvSpPr>
          <p:cNvPr id="29703" name="Прямоугольник 1"/>
          <p:cNvSpPr>
            <a:spLocks noChangeArrowheads="1"/>
          </p:cNvSpPr>
          <p:nvPr/>
        </p:nvSpPr>
        <p:spPr bwMode="auto">
          <a:xfrm>
            <a:off x="3726458" y="539792"/>
            <a:ext cx="2696765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Char char="•"/>
              <a:defRPr sz="2000">
                <a:solidFill>
                  <a:srgbClr val="292929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3300"/>
              </a:buClr>
              <a:buChar char="•"/>
              <a:defRPr>
                <a:solidFill>
                  <a:srgbClr val="292929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3300"/>
              </a:buClr>
              <a:buChar char="•"/>
              <a:defRPr sz="1600">
                <a:solidFill>
                  <a:srgbClr val="292929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3300"/>
              </a:buClr>
              <a:buChar char="•"/>
              <a:defRPr sz="1400">
                <a:solidFill>
                  <a:srgbClr val="292929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5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Шаблон бизнес-процесса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6482" y="742950"/>
            <a:ext cx="2956718" cy="4319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91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Прямоугольник 1"/>
          <p:cNvSpPr>
            <a:spLocks noChangeArrowheads="1"/>
          </p:cNvSpPr>
          <p:nvPr/>
        </p:nvSpPr>
        <p:spPr bwMode="auto">
          <a:xfrm>
            <a:off x="1122760" y="133350"/>
            <a:ext cx="5887640" cy="25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Char char="•"/>
              <a:defRPr sz="2000">
                <a:solidFill>
                  <a:srgbClr val="292929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3300"/>
              </a:buClr>
              <a:buChar char="•"/>
              <a:defRPr>
                <a:solidFill>
                  <a:srgbClr val="292929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3300"/>
              </a:buClr>
              <a:buChar char="•"/>
              <a:defRPr sz="1600">
                <a:solidFill>
                  <a:srgbClr val="292929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3300"/>
              </a:buClr>
              <a:buChar char="•"/>
              <a:defRPr sz="1400">
                <a:solidFill>
                  <a:srgbClr val="292929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73" b="1" dirty="0">
                <a:solidFill>
                  <a:srgbClr val="11437F"/>
                </a:solidFill>
                <a:latin typeface="+mn-lt"/>
              </a:rPr>
              <a:t>Акт о консервации (</a:t>
            </a:r>
            <a:r>
              <a:rPr lang="ru-RU" altLang="ru-RU" sz="1073" b="1" dirty="0" err="1">
                <a:solidFill>
                  <a:srgbClr val="11437F"/>
                </a:solidFill>
                <a:latin typeface="+mn-lt"/>
              </a:rPr>
              <a:t>расконсервации</a:t>
            </a:r>
            <a:r>
              <a:rPr lang="ru-RU" altLang="ru-RU" sz="1073" b="1" dirty="0">
                <a:solidFill>
                  <a:srgbClr val="11437F"/>
                </a:solidFill>
                <a:latin typeface="+mn-lt"/>
              </a:rPr>
              <a:t>) объекта основных средств (ф. 0510433)</a:t>
            </a:r>
          </a:p>
        </p:txBody>
      </p:sp>
      <p:pic>
        <p:nvPicPr>
          <p:cNvPr id="30723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466" y="792957"/>
            <a:ext cx="5761434" cy="4350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261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Прямоугольник 1"/>
          <p:cNvSpPr>
            <a:spLocks noChangeArrowheads="1"/>
          </p:cNvSpPr>
          <p:nvPr/>
        </p:nvSpPr>
        <p:spPr bwMode="auto">
          <a:xfrm>
            <a:off x="1046560" y="104432"/>
            <a:ext cx="5887640" cy="25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Char char="•"/>
              <a:defRPr sz="2000">
                <a:solidFill>
                  <a:srgbClr val="292929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3300"/>
              </a:buClr>
              <a:buChar char="•"/>
              <a:defRPr>
                <a:solidFill>
                  <a:srgbClr val="292929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3300"/>
              </a:buClr>
              <a:buChar char="•"/>
              <a:defRPr sz="1600">
                <a:solidFill>
                  <a:srgbClr val="292929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3300"/>
              </a:buClr>
              <a:buChar char="•"/>
              <a:defRPr sz="1400">
                <a:solidFill>
                  <a:srgbClr val="292929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73" b="1" dirty="0">
                <a:solidFill>
                  <a:srgbClr val="11437F"/>
                </a:solidFill>
                <a:latin typeface="+mn-lt"/>
              </a:rPr>
              <a:t>Акт о консервации (</a:t>
            </a:r>
            <a:r>
              <a:rPr lang="ru-RU" altLang="ru-RU" sz="1073" b="1" dirty="0" err="1">
                <a:solidFill>
                  <a:srgbClr val="11437F"/>
                </a:solidFill>
                <a:latin typeface="+mn-lt"/>
              </a:rPr>
              <a:t>расконсервации</a:t>
            </a:r>
            <a:r>
              <a:rPr lang="ru-RU" altLang="ru-RU" sz="1073" b="1" dirty="0">
                <a:solidFill>
                  <a:srgbClr val="11437F"/>
                </a:solidFill>
                <a:latin typeface="+mn-lt"/>
              </a:rPr>
              <a:t>) объекта основных средств (ф. 0510433)</a:t>
            </a:r>
          </a:p>
        </p:txBody>
      </p:sp>
      <p:pic>
        <p:nvPicPr>
          <p:cNvPr id="31747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79" y="627460"/>
            <a:ext cx="4093369" cy="1607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4607" y="2247900"/>
            <a:ext cx="3942160" cy="2845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3" name="Прямоугольник 4"/>
          <p:cNvSpPr>
            <a:spLocks noChangeArrowheads="1"/>
          </p:cNvSpPr>
          <p:nvPr/>
        </p:nvSpPr>
        <p:spPr bwMode="auto">
          <a:xfrm>
            <a:off x="-52387" y="3003947"/>
            <a:ext cx="2616994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0800" indent="254000">
              <a:spcBef>
                <a:spcPct val="20000"/>
              </a:spcBef>
              <a:buClr>
                <a:srgbClr val="CC3300"/>
              </a:buClr>
              <a:buChar char="•"/>
              <a:defRPr sz="2000">
                <a:solidFill>
                  <a:srgbClr val="292929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3300"/>
              </a:buClr>
              <a:buChar char="•"/>
              <a:defRPr>
                <a:solidFill>
                  <a:srgbClr val="292929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3300"/>
              </a:buClr>
              <a:buChar char="•"/>
              <a:defRPr sz="1600">
                <a:solidFill>
                  <a:srgbClr val="292929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3300"/>
              </a:buClr>
              <a:buChar char="•"/>
              <a:defRPr sz="1400">
                <a:solidFill>
                  <a:srgbClr val="292929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9pPr>
          </a:lstStyle>
          <a:p>
            <a:pPr marL="0" indent="0">
              <a:spcBef>
                <a:spcPts val="0"/>
              </a:spcBef>
              <a:buClrTx/>
              <a:buNone/>
              <a:defRPr/>
            </a:pPr>
            <a:r>
              <a:rPr lang="ru-RU" altLang="ru-RU" sz="900" dirty="0">
                <a:solidFill>
                  <a:srgbClr val="000000"/>
                </a:solidFill>
              </a:rPr>
              <a:t>Н</a:t>
            </a:r>
            <a:r>
              <a:rPr lang="ru-RU" altLang="ru-RU" sz="900" dirty="0" smtClean="0">
                <a:solidFill>
                  <a:srgbClr val="000000"/>
                </a:solidFill>
              </a:rPr>
              <a:t>а </a:t>
            </a:r>
            <a:r>
              <a:rPr lang="ru-RU" altLang="ru-RU" sz="900" dirty="0">
                <a:solidFill>
                  <a:srgbClr val="000000"/>
                </a:solidFill>
              </a:rPr>
              <a:t>основании </a:t>
            </a:r>
            <a:r>
              <a:rPr lang="ru-RU" altLang="ru-RU" sz="900" dirty="0" smtClean="0">
                <a:solidFill>
                  <a:srgbClr val="000000"/>
                </a:solidFill>
              </a:rPr>
              <a:t>Акта информация </a:t>
            </a:r>
            <a:r>
              <a:rPr lang="ru-RU" altLang="ru-RU" sz="900" dirty="0">
                <a:solidFill>
                  <a:srgbClr val="000000"/>
                </a:solidFill>
              </a:rPr>
              <a:t>о переводе объекта основных средств на консервацию </a:t>
            </a:r>
            <a:r>
              <a:rPr lang="ru-RU" altLang="ru-RU" sz="900" b="1" dirty="0">
                <a:solidFill>
                  <a:srgbClr val="000000"/>
                </a:solidFill>
              </a:rPr>
              <a:t>сроком более трех месяцев</a:t>
            </a:r>
            <a:r>
              <a:rPr lang="ru-RU" altLang="ru-RU" sz="900" dirty="0">
                <a:solidFill>
                  <a:srgbClr val="000000"/>
                </a:solidFill>
              </a:rPr>
              <a:t>, </a:t>
            </a:r>
            <a:endParaRPr lang="ru-RU" altLang="ru-RU" sz="900" dirty="0" smtClean="0">
              <a:solidFill>
                <a:srgbClr val="000000"/>
              </a:solidFill>
            </a:endParaRPr>
          </a:p>
          <a:p>
            <a:pPr marL="0" indent="0">
              <a:spcBef>
                <a:spcPts val="0"/>
              </a:spcBef>
              <a:buClrTx/>
              <a:buNone/>
              <a:defRPr/>
            </a:pPr>
            <a:r>
              <a:rPr lang="ru-RU" altLang="ru-RU" sz="900" dirty="0" smtClean="0">
                <a:solidFill>
                  <a:srgbClr val="000000"/>
                </a:solidFill>
              </a:rPr>
              <a:t>информация </a:t>
            </a:r>
            <a:r>
              <a:rPr lang="ru-RU" altLang="ru-RU" sz="900" dirty="0">
                <a:solidFill>
                  <a:srgbClr val="000000"/>
                </a:solidFill>
              </a:rPr>
              <a:t>о </a:t>
            </a:r>
            <a:r>
              <a:rPr lang="ru-RU" altLang="ru-RU" sz="900" dirty="0" err="1">
                <a:solidFill>
                  <a:srgbClr val="000000"/>
                </a:solidFill>
              </a:rPr>
              <a:t>расконсервации</a:t>
            </a:r>
            <a:r>
              <a:rPr lang="ru-RU" altLang="ru-RU" sz="900" dirty="0">
                <a:solidFill>
                  <a:srgbClr val="000000"/>
                </a:solidFill>
              </a:rPr>
              <a:t> объекта основных средств отражается в Инвентарной карточке учета </a:t>
            </a:r>
            <a:r>
              <a:rPr lang="ru-RU" altLang="ru-RU" sz="900" dirty="0" smtClean="0">
                <a:solidFill>
                  <a:srgbClr val="000000"/>
                </a:solidFill>
              </a:rPr>
              <a:t>НФА и Инвентарной </a:t>
            </a:r>
            <a:r>
              <a:rPr lang="ru-RU" altLang="ru-RU" sz="900" dirty="0">
                <a:solidFill>
                  <a:srgbClr val="000000"/>
                </a:solidFill>
              </a:rPr>
              <a:t>карточке группового учета </a:t>
            </a:r>
            <a:r>
              <a:rPr lang="ru-RU" altLang="ru-RU" sz="900" dirty="0" smtClean="0">
                <a:solidFill>
                  <a:srgbClr val="000000"/>
                </a:solidFill>
              </a:rPr>
              <a:t>НФА</a:t>
            </a:r>
            <a:endParaRPr lang="ru-RU" altLang="ru-RU" sz="900" dirty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sz="900" dirty="0">
                <a:solidFill>
                  <a:schemeClr val="tx1"/>
                </a:solidFill>
                <a:latin typeface="+mj-lt"/>
              </a:rPr>
              <a:t/>
            </a:r>
            <a:br>
              <a:rPr lang="ru-RU" altLang="ru-RU" sz="900" dirty="0">
                <a:solidFill>
                  <a:schemeClr val="tx1"/>
                </a:solidFill>
                <a:latin typeface="+mj-lt"/>
              </a:rPr>
            </a:br>
            <a:endParaRPr lang="ru-RU" altLang="ru-RU" sz="9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1750" name="Прямоугольник 1"/>
          <p:cNvSpPr>
            <a:spLocks noChangeArrowheads="1"/>
          </p:cNvSpPr>
          <p:nvPr/>
        </p:nvSpPr>
        <p:spPr bwMode="auto">
          <a:xfrm>
            <a:off x="-52388" y="2343150"/>
            <a:ext cx="2762251" cy="587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Char char="•"/>
              <a:defRPr sz="2000">
                <a:solidFill>
                  <a:srgbClr val="292929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3300"/>
              </a:buClr>
              <a:buChar char="•"/>
              <a:defRPr>
                <a:solidFill>
                  <a:srgbClr val="292929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3300"/>
              </a:buClr>
              <a:buChar char="•"/>
              <a:defRPr sz="1600">
                <a:solidFill>
                  <a:srgbClr val="292929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3300"/>
              </a:buClr>
              <a:buChar char="•"/>
              <a:defRPr sz="1400">
                <a:solidFill>
                  <a:srgbClr val="292929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73" b="1" dirty="0">
                <a:solidFill>
                  <a:srgbClr val="11437F"/>
                </a:solidFill>
                <a:latin typeface="+mn-lt"/>
              </a:rPr>
              <a:t>П.13 Приложения №5 к Приказу Минфина России от 15 апреля 2021 г. N 61н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371962" y="1203540"/>
            <a:ext cx="2269331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900" dirty="0" smtClean="0">
                <a:solidFill>
                  <a:srgbClr val="000000"/>
                </a:solidFill>
              </a:rPr>
              <a:t>Акт применяется </a:t>
            </a:r>
            <a:r>
              <a:rPr lang="ru-RU" sz="900" dirty="0">
                <a:solidFill>
                  <a:srgbClr val="000000"/>
                </a:solidFill>
              </a:rPr>
              <a:t>для отражения информации о консервации (</a:t>
            </a:r>
            <a:r>
              <a:rPr lang="ru-RU" sz="900" dirty="0" err="1">
                <a:solidFill>
                  <a:srgbClr val="000000"/>
                </a:solidFill>
              </a:rPr>
              <a:t>расконсервации</a:t>
            </a:r>
            <a:r>
              <a:rPr lang="ru-RU" sz="900" dirty="0">
                <a:solidFill>
                  <a:srgbClr val="000000"/>
                </a:solidFill>
              </a:rPr>
              <a:t>) объекта основных средств</a:t>
            </a:r>
          </a:p>
        </p:txBody>
      </p:sp>
      <p:sp>
        <p:nvSpPr>
          <p:cNvPr id="31752" name="Прямоугольник 1"/>
          <p:cNvSpPr>
            <a:spLocks noChangeArrowheads="1"/>
          </p:cNvSpPr>
          <p:nvPr/>
        </p:nvSpPr>
        <p:spPr bwMode="auto">
          <a:xfrm>
            <a:off x="4211241" y="664810"/>
            <a:ext cx="2646759" cy="587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Char char="•"/>
              <a:defRPr sz="2000">
                <a:solidFill>
                  <a:srgbClr val="292929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3300"/>
              </a:buClr>
              <a:buChar char="•"/>
              <a:defRPr>
                <a:solidFill>
                  <a:srgbClr val="292929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3300"/>
              </a:buClr>
              <a:buChar char="•"/>
              <a:defRPr sz="1600">
                <a:solidFill>
                  <a:srgbClr val="292929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3300"/>
              </a:buClr>
              <a:buChar char="•"/>
              <a:defRPr sz="1400">
                <a:solidFill>
                  <a:srgbClr val="292929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73" b="1" dirty="0">
                <a:solidFill>
                  <a:srgbClr val="11437F"/>
                </a:solidFill>
                <a:latin typeface="+mn-lt"/>
              </a:rPr>
              <a:t>П.10 Приложения №5 к Приказу Минфина России от 15 апреля 2021 г. N 61н</a:t>
            </a:r>
          </a:p>
        </p:txBody>
      </p:sp>
    </p:spTree>
    <p:extLst>
      <p:ext uri="{BB962C8B-B14F-4D97-AF65-F5344CB8AC3E}">
        <p14:creationId xmlns:p14="http://schemas.microsoft.com/office/powerpoint/2010/main" val="86547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Прямоугольник 1"/>
          <p:cNvSpPr>
            <a:spLocks noChangeArrowheads="1"/>
          </p:cNvSpPr>
          <p:nvPr/>
        </p:nvSpPr>
        <p:spPr bwMode="auto">
          <a:xfrm>
            <a:off x="1046560" y="104507"/>
            <a:ext cx="5887640" cy="25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Char char="•"/>
              <a:defRPr sz="2000">
                <a:solidFill>
                  <a:srgbClr val="292929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3300"/>
              </a:buClr>
              <a:buChar char="•"/>
              <a:defRPr>
                <a:solidFill>
                  <a:srgbClr val="292929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3300"/>
              </a:buClr>
              <a:buChar char="•"/>
              <a:defRPr sz="1600">
                <a:solidFill>
                  <a:srgbClr val="292929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3300"/>
              </a:buClr>
              <a:buChar char="•"/>
              <a:defRPr sz="1400">
                <a:solidFill>
                  <a:srgbClr val="292929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73" b="1" dirty="0">
                <a:solidFill>
                  <a:srgbClr val="11437F"/>
                </a:solidFill>
                <a:latin typeface="+mn-lt"/>
              </a:rPr>
              <a:t>Акт о консервации (</a:t>
            </a:r>
            <a:r>
              <a:rPr lang="ru-RU" altLang="ru-RU" sz="1073" b="1" dirty="0" err="1">
                <a:solidFill>
                  <a:srgbClr val="11437F"/>
                </a:solidFill>
                <a:latin typeface="+mn-lt"/>
              </a:rPr>
              <a:t>расконсервации</a:t>
            </a:r>
            <a:r>
              <a:rPr lang="ru-RU" altLang="ru-RU" sz="1073" b="1" dirty="0">
                <a:solidFill>
                  <a:srgbClr val="11437F"/>
                </a:solidFill>
                <a:latin typeface="+mn-lt"/>
              </a:rPr>
              <a:t>) объекта основных средств (ф. 0510433)</a:t>
            </a:r>
          </a:p>
        </p:txBody>
      </p:sp>
      <p:pic>
        <p:nvPicPr>
          <p:cNvPr id="32771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542" y="789385"/>
            <a:ext cx="6355556" cy="4273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1474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Прямоугольник 1"/>
          <p:cNvSpPr>
            <a:spLocks noChangeArrowheads="1"/>
          </p:cNvSpPr>
          <p:nvPr/>
        </p:nvSpPr>
        <p:spPr bwMode="auto">
          <a:xfrm>
            <a:off x="1122760" y="104507"/>
            <a:ext cx="5887640" cy="25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Char char="•"/>
              <a:defRPr sz="2000">
                <a:solidFill>
                  <a:srgbClr val="292929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3300"/>
              </a:buClr>
              <a:buChar char="•"/>
              <a:defRPr>
                <a:solidFill>
                  <a:srgbClr val="292929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3300"/>
              </a:buClr>
              <a:buChar char="•"/>
              <a:defRPr sz="1600">
                <a:solidFill>
                  <a:srgbClr val="292929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3300"/>
              </a:buClr>
              <a:buChar char="•"/>
              <a:defRPr sz="1400">
                <a:solidFill>
                  <a:srgbClr val="292929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73" b="1" dirty="0">
                <a:solidFill>
                  <a:srgbClr val="11437F"/>
                </a:solidFill>
                <a:latin typeface="+mn-lt"/>
              </a:rPr>
              <a:t>Акт приема-передачи объектов, полученных в личное пользование (ф. 0510434)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13135" y="1640681"/>
            <a:ext cx="2726531" cy="24468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900" dirty="0">
                <a:solidFill>
                  <a:srgbClr val="000000"/>
                </a:solidFill>
                <a:latin typeface="+mj-lt"/>
              </a:rPr>
              <a:t>Акт приема-передачи (ф. 0510434) в случае выдачи имущества в личное пользование (основных средств, материальных запасов) заполняется лицом, ответственным за их сохранность и (или) целевое использование </a:t>
            </a:r>
            <a:r>
              <a:rPr lang="ru-RU" sz="900" dirty="0" smtClean="0">
                <a:solidFill>
                  <a:srgbClr val="000000"/>
                </a:solidFill>
                <a:latin typeface="+mj-lt"/>
              </a:rPr>
              <a:t>имущества</a:t>
            </a:r>
          </a:p>
          <a:p>
            <a:pPr algn="just">
              <a:defRPr/>
            </a:pPr>
            <a:endParaRPr lang="ru-RU" sz="900" dirty="0">
              <a:solidFill>
                <a:srgbClr val="000000"/>
              </a:solidFill>
              <a:latin typeface="+mj-lt"/>
            </a:endParaRPr>
          </a:p>
          <a:p>
            <a:pPr algn="just">
              <a:defRPr/>
            </a:pPr>
            <a:endParaRPr lang="ru-RU" sz="900" dirty="0">
              <a:solidFill>
                <a:srgbClr val="000000"/>
              </a:solidFill>
              <a:latin typeface="+mj-lt"/>
            </a:endParaRPr>
          </a:p>
          <a:p>
            <a:pPr algn="just">
              <a:defRPr/>
            </a:pPr>
            <a:endParaRPr lang="ru-RU" sz="900" dirty="0">
              <a:solidFill>
                <a:srgbClr val="000000"/>
              </a:solidFill>
              <a:latin typeface="+mj-lt"/>
            </a:endParaRPr>
          </a:p>
          <a:p>
            <a:pPr algn="just">
              <a:defRPr/>
            </a:pPr>
            <a:endParaRPr lang="ru-RU" sz="900" dirty="0">
              <a:solidFill>
                <a:srgbClr val="000000"/>
              </a:solidFill>
              <a:latin typeface="+mj-lt"/>
            </a:endParaRPr>
          </a:p>
          <a:p>
            <a:pPr algn="just">
              <a:defRPr/>
            </a:pPr>
            <a:r>
              <a:rPr lang="ru-RU" sz="900" dirty="0">
                <a:latin typeface="+mj-lt"/>
              </a:rPr>
              <a:t>Акт приема-передачи (ф. 0510434) подписывается лицом, ответственным за выдачу имущества в личное пользование (получение возвращенного имущества), ЭЦП и лицом, получившим имущество в личное пользование (возвратившим имущество), простой ЭП</a:t>
            </a:r>
          </a:p>
        </p:txBody>
      </p:sp>
      <p:sp>
        <p:nvSpPr>
          <p:cNvPr id="34820" name="Прямоугольник 1"/>
          <p:cNvSpPr>
            <a:spLocks noChangeArrowheads="1"/>
          </p:cNvSpPr>
          <p:nvPr/>
        </p:nvSpPr>
        <p:spPr bwMode="auto">
          <a:xfrm>
            <a:off x="152400" y="1221581"/>
            <a:ext cx="3056334" cy="42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Char char="•"/>
              <a:defRPr sz="2000">
                <a:solidFill>
                  <a:srgbClr val="292929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3300"/>
              </a:buClr>
              <a:buChar char="•"/>
              <a:defRPr>
                <a:solidFill>
                  <a:srgbClr val="292929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3300"/>
              </a:buClr>
              <a:buChar char="•"/>
              <a:defRPr sz="1600">
                <a:solidFill>
                  <a:srgbClr val="292929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3300"/>
              </a:buClr>
              <a:buChar char="•"/>
              <a:defRPr sz="1400">
                <a:solidFill>
                  <a:srgbClr val="292929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73" b="1" dirty="0">
                <a:solidFill>
                  <a:srgbClr val="11437F"/>
                </a:solidFill>
                <a:latin typeface="+mn-lt"/>
              </a:rPr>
              <a:t>П.14 Приложения №5 к Приказу Минфина России от 15 апреля 2021 г. N 61н</a:t>
            </a:r>
          </a:p>
        </p:txBody>
      </p:sp>
      <p:sp>
        <p:nvSpPr>
          <p:cNvPr id="34821" name="Прямоугольник 1"/>
          <p:cNvSpPr>
            <a:spLocks noChangeArrowheads="1"/>
          </p:cNvSpPr>
          <p:nvPr/>
        </p:nvSpPr>
        <p:spPr bwMode="auto">
          <a:xfrm>
            <a:off x="152400" y="2647950"/>
            <a:ext cx="3013472" cy="42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1073" b="1" dirty="0">
                <a:solidFill>
                  <a:srgbClr val="11437F"/>
                </a:solidFill>
              </a:rPr>
              <a:t>П.18 Приложения №5 к Приказу Минфина России от 15 апреля 2021 г. N 61н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399917" y="270560"/>
            <a:ext cx="6143108" cy="257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073" b="1" dirty="0">
                <a:solidFill>
                  <a:srgbClr val="11437F"/>
                </a:solidFill>
              </a:rPr>
              <a:t>В части передачи/приема в личное пользование объектов основных средств</a:t>
            </a:r>
          </a:p>
        </p:txBody>
      </p:sp>
      <p:pic>
        <p:nvPicPr>
          <p:cNvPr id="34823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471" y="846217"/>
            <a:ext cx="1900238" cy="430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4" name="Прямоугольник 1"/>
          <p:cNvSpPr>
            <a:spLocks noChangeArrowheads="1"/>
          </p:cNvSpPr>
          <p:nvPr/>
        </p:nvSpPr>
        <p:spPr bwMode="auto">
          <a:xfrm>
            <a:off x="3962400" y="628650"/>
            <a:ext cx="2696766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Char char="•"/>
              <a:defRPr sz="2000">
                <a:solidFill>
                  <a:srgbClr val="292929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3300"/>
              </a:buClr>
              <a:buChar char="•"/>
              <a:defRPr>
                <a:solidFill>
                  <a:srgbClr val="292929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3300"/>
              </a:buClr>
              <a:buChar char="•"/>
              <a:defRPr sz="1600">
                <a:solidFill>
                  <a:srgbClr val="292929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3300"/>
              </a:buClr>
              <a:buChar char="•"/>
              <a:defRPr sz="1400">
                <a:solidFill>
                  <a:srgbClr val="292929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5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Шаблон бизнес-процесса</a:t>
            </a:r>
          </a:p>
        </p:txBody>
      </p:sp>
    </p:spTree>
    <p:extLst>
      <p:ext uri="{BB962C8B-B14F-4D97-AF65-F5344CB8AC3E}">
        <p14:creationId xmlns:p14="http://schemas.microsoft.com/office/powerpoint/2010/main" val="576423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Прямоугольник 1"/>
          <p:cNvSpPr>
            <a:spLocks noChangeArrowheads="1"/>
          </p:cNvSpPr>
          <p:nvPr/>
        </p:nvSpPr>
        <p:spPr bwMode="auto">
          <a:xfrm>
            <a:off x="1122760" y="133350"/>
            <a:ext cx="5887640" cy="25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Char char="•"/>
              <a:defRPr sz="2000">
                <a:solidFill>
                  <a:srgbClr val="292929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3300"/>
              </a:buClr>
              <a:buChar char="•"/>
              <a:defRPr>
                <a:solidFill>
                  <a:srgbClr val="292929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3300"/>
              </a:buClr>
              <a:buChar char="•"/>
              <a:defRPr sz="1600">
                <a:solidFill>
                  <a:srgbClr val="292929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3300"/>
              </a:buClr>
              <a:buChar char="•"/>
              <a:defRPr sz="1400">
                <a:solidFill>
                  <a:srgbClr val="292929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73" b="1" dirty="0">
                <a:solidFill>
                  <a:srgbClr val="11437F"/>
                </a:solidFill>
                <a:latin typeface="+mn-lt"/>
              </a:rPr>
              <a:t>Акт приема-передачи объектов, полученных в личное пользование (ф. 0510434)</a:t>
            </a:r>
          </a:p>
        </p:txBody>
      </p:sp>
      <p:sp>
        <p:nvSpPr>
          <p:cNvPr id="33796" name="Прямоугольник 1"/>
          <p:cNvSpPr>
            <a:spLocks noChangeArrowheads="1"/>
          </p:cNvSpPr>
          <p:nvPr/>
        </p:nvSpPr>
        <p:spPr bwMode="auto">
          <a:xfrm>
            <a:off x="152400" y="819150"/>
            <a:ext cx="588764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Char char="•"/>
              <a:defRPr sz="2000">
                <a:solidFill>
                  <a:srgbClr val="292929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3300"/>
              </a:buClr>
              <a:buChar char="•"/>
              <a:defRPr>
                <a:solidFill>
                  <a:srgbClr val="292929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3300"/>
              </a:buClr>
              <a:buChar char="•"/>
              <a:defRPr sz="1600">
                <a:solidFill>
                  <a:srgbClr val="292929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3300"/>
              </a:buClr>
              <a:buChar char="•"/>
              <a:defRPr sz="1400">
                <a:solidFill>
                  <a:srgbClr val="292929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200" b="1" dirty="0">
                <a:solidFill>
                  <a:srgbClr val="000000"/>
                </a:solidFill>
                <a:latin typeface="+mn-lt"/>
              </a:rPr>
              <a:t>Ввод норм обеспечения сотрудника имуществом</a:t>
            </a:r>
          </a:p>
        </p:txBody>
      </p:sp>
      <p:pic>
        <p:nvPicPr>
          <p:cNvPr id="33798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76350"/>
            <a:ext cx="6561534" cy="3101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530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Прямоугольник 1"/>
          <p:cNvSpPr>
            <a:spLocks noChangeArrowheads="1"/>
          </p:cNvSpPr>
          <p:nvPr/>
        </p:nvSpPr>
        <p:spPr bwMode="auto">
          <a:xfrm>
            <a:off x="1122760" y="133350"/>
            <a:ext cx="5887640" cy="25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Char char="•"/>
              <a:defRPr sz="2000">
                <a:solidFill>
                  <a:srgbClr val="292929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3300"/>
              </a:buClr>
              <a:buChar char="•"/>
              <a:defRPr>
                <a:solidFill>
                  <a:srgbClr val="292929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3300"/>
              </a:buClr>
              <a:buChar char="•"/>
              <a:defRPr sz="1600">
                <a:solidFill>
                  <a:srgbClr val="292929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3300"/>
              </a:buClr>
              <a:buChar char="•"/>
              <a:defRPr sz="1400">
                <a:solidFill>
                  <a:srgbClr val="292929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73" b="1" dirty="0">
                <a:solidFill>
                  <a:srgbClr val="11437F"/>
                </a:solidFill>
                <a:latin typeface="+mn-lt"/>
              </a:rPr>
              <a:t>Акт приема-передачи объектов, полученных в личное пользование (ф. 0510434)</a:t>
            </a:r>
          </a:p>
        </p:txBody>
      </p:sp>
      <p:pic>
        <p:nvPicPr>
          <p:cNvPr id="3584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" y="789385"/>
            <a:ext cx="6273404" cy="4213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4986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Прямоугольник 1"/>
          <p:cNvSpPr>
            <a:spLocks noChangeArrowheads="1"/>
          </p:cNvSpPr>
          <p:nvPr/>
        </p:nvSpPr>
        <p:spPr bwMode="auto">
          <a:xfrm>
            <a:off x="1122760" y="104507"/>
            <a:ext cx="5887640" cy="25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Char char="•"/>
              <a:defRPr sz="2000">
                <a:solidFill>
                  <a:srgbClr val="292929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3300"/>
              </a:buClr>
              <a:buChar char="•"/>
              <a:defRPr>
                <a:solidFill>
                  <a:srgbClr val="292929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3300"/>
              </a:buClr>
              <a:buChar char="•"/>
              <a:defRPr sz="1600">
                <a:solidFill>
                  <a:srgbClr val="292929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3300"/>
              </a:buClr>
              <a:buChar char="•"/>
              <a:defRPr sz="1400">
                <a:solidFill>
                  <a:srgbClr val="292929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73" b="1" dirty="0">
                <a:solidFill>
                  <a:srgbClr val="11437F"/>
                </a:solidFill>
                <a:latin typeface="+mn-lt"/>
              </a:rPr>
              <a:t>Акт приема-передачи объектов, полученных в личное пользование (ф. 0510434)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66736" y="1123950"/>
            <a:ext cx="5724525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1200" b="1" dirty="0">
                <a:solidFill>
                  <a:srgbClr val="000000"/>
                </a:solidFill>
              </a:rPr>
              <a:t>передача ОС в личное пользование</a:t>
            </a:r>
          </a:p>
        </p:txBody>
      </p:sp>
      <p:pic>
        <p:nvPicPr>
          <p:cNvPr id="36868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51" y="1581150"/>
            <a:ext cx="6642497" cy="218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4397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Прямоугольник 1"/>
          <p:cNvSpPr>
            <a:spLocks noChangeArrowheads="1"/>
          </p:cNvSpPr>
          <p:nvPr/>
        </p:nvSpPr>
        <p:spPr bwMode="auto">
          <a:xfrm>
            <a:off x="1066800" y="104507"/>
            <a:ext cx="5887640" cy="25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Char char="•"/>
              <a:defRPr sz="2000">
                <a:solidFill>
                  <a:srgbClr val="292929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3300"/>
              </a:buClr>
              <a:buChar char="•"/>
              <a:defRPr>
                <a:solidFill>
                  <a:srgbClr val="292929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3300"/>
              </a:buClr>
              <a:buChar char="•"/>
              <a:defRPr sz="1600">
                <a:solidFill>
                  <a:srgbClr val="292929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3300"/>
              </a:buClr>
              <a:buChar char="•"/>
              <a:defRPr sz="1400">
                <a:solidFill>
                  <a:srgbClr val="292929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73" b="1" dirty="0">
                <a:solidFill>
                  <a:srgbClr val="11437F"/>
                </a:solidFill>
                <a:latin typeface="+mn-lt"/>
              </a:rPr>
              <a:t>Акт приема-передачи объектов, полученных в личное пользование (ф. 0510434)</a:t>
            </a:r>
          </a:p>
        </p:txBody>
      </p:sp>
      <p:pic>
        <p:nvPicPr>
          <p:cNvPr id="3789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17" y="1491854"/>
            <a:ext cx="6697265" cy="1968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66736" y="1123950"/>
            <a:ext cx="5724525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1200" b="1" dirty="0" smtClean="0">
                <a:solidFill>
                  <a:srgbClr val="000000"/>
                </a:solidFill>
              </a:rPr>
              <a:t>Возврат </a:t>
            </a:r>
            <a:r>
              <a:rPr lang="ru-RU" sz="1200" b="1" dirty="0">
                <a:solidFill>
                  <a:srgbClr val="000000"/>
                </a:solidFill>
              </a:rPr>
              <a:t>ОС </a:t>
            </a:r>
            <a:r>
              <a:rPr lang="ru-RU" sz="1200" b="1" dirty="0" smtClean="0">
                <a:solidFill>
                  <a:srgbClr val="000000"/>
                </a:solidFill>
              </a:rPr>
              <a:t>из личного пользования</a:t>
            </a:r>
            <a:endParaRPr lang="ru-RU" sz="12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427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Прямоугольник 1"/>
          <p:cNvSpPr>
            <a:spLocks noChangeArrowheads="1"/>
          </p:cNvSpPr>
          <p:nvPr/>
        </p:nvSpPr>
        <p:spPr bwMode="auto">
          <a:xfrm>
            <a:off x="1122760" y="104507"/>
            <a:ext cx="5887640" cy="25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Char char="•"/>
              <a:defRPr sz="2000">
                <a:solidFill>
                  <a:srgbClr val="292929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3300"/>
              </a:buClr>
              <a:buChar char="•"/>
              <a:defRPr>
                <a:solidFill>
                  <a:srgbClr val="292929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3300"/>
              </a:buClr>
              <a:buChar char="•"/>
              <a:defRPr sz="1600">
                <a:solidFill>
                  <a:srgbClr val="292929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3300"/>
              </a:buClr>
              <a:buChar char="•"/>
              <a:defRPr sz="1400">
                <a:solidFill>
                  <a:srgbClr val="292929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73" b="1" dirty="0">
                <a:solidFill>
                  <a:srgbClr val="11437F"/>
                </a:solidFill>
                <a:latin typeface="+mn-lt"/>
              </a:rPr>
              <a:t>Акт приема-передачи объектов, полученных в личное пользование (ф. 0510434)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66751" y="1537097"/>
            <a:ext cx="2727722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900" dirty="0">
                <a:solidFill>
                  <a:srgbClr val="000000"/>
                </a:solidFill>
                <a:latin typeface="+mj-lt"/>
              </a:rPr>
              <a:t>Акт приема-передачи (ф. 0510434) в случае выдачи имущества в личное пользование (основных средств, материальных запасов) заполняется лицом, ответственным за их сохранность и (или) целевое использование имущества</a:t>
            </a:r>
          </a:p>
          <a:p>
            <a:pPr algn="just">
              <a:defRPr/>
            </a:pPr>
            <a:endParaRPr lang="ru-RU" sz="900" dirty="0">
              <a:solidFill>
                <a:srgbClr val="000000"/>
              </a:solidFill>
              <a:latin typeface="+mj-lt"/>
            </a:endParaRPr>
          </a:p>
          <a:p>
            <a:pPr algn="just">
              <a:defRPr/>
            </a:pPr>
            <a:endParaRPr lang="ru-RU" sz="900" dirty="0">
              <a:solidFill>
                <a:srgbClr val="000000"/>
              </a:solidFill>
              <a:latin typeface="+mj-lt"/>
            </a:endParaRPr>
          </a:p>
          <a:p>
            <a:pPr algn="just">
              <a:defRPr/>
            </a:pPr>
            <a:endParaRPr lang="ru-RU" sz="900" dirty="0">
              <a:solidFill>
                <a:srgbClr val="000000"/>
              </a:solidFill>
              <a:latin typeface="+mj-lt"/>
            </a:endParaRPr>
          </a:p>
          <a:p>
            <a:pPr algn="just">
              <a:defRPr/>
            </a:pPr>
            <a:endParaRPr lang="ru-RU" sz="9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8916" name="Прямоугольник 1"/>
          <p:cNvSpPr>
            <a:spLocks noChangeArrowheads="1"/>
          </p:cNvSpPr>
          <p:nvPr/>
        </p:nvSpPr>
        <p:spPr bwMode="auto">
          <a:xfrm>
            <a:off x="521493" y="1059656"/>
            <a:ext cx="3212307" cy="42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Char char="•"/>
              <a:defRPr sz="2000">
                <a:solidFill>
                  <a:srgbClr val="292929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3300"/>
              </a:buClr>
              <a:buChar char="•"/>
              <a:defRPr>
                <a:solidFill>
                  <a:srgbClr val="292929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3300"/>
              </a:buClr>
              <a:buChar char="•"/>
              <a:defRPr sz="1600">
                <a:solidFill>
                  <a:srgbClr val="292929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3300"/>
              </a:buClr>
              <a:buChar char="•"/>
              <a:defRPr sz="1400">
                <a:solidFill>
                  <a:srgbClr val="292929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73" b="1" dirty="0">
                <a:solidFill>
                  <a:srgbClr val="11437F"/>
                </a:solidFill>
                <a:latin typeface="+mn-lt"/>
              </a:rPr>
              <a:t>П.14 Приложения №5 к Приказу Минфина России от 15 апреля 2021 г. N 61н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322785" y="285750"/>
            <a:ext cx="5230415" cy="25744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1073" b="1" dirty="0">
                <a:solidFill>
                  <a:srgbClr val="11437F"/>
                </a:solidFill>
              </a:rPr>
              <a:t>В части передачи/приема в личное пользование материальных запасов</a:t>
            </a:r>
          </a:p>
        </p:txBody>
      </p:sp>
      <p:pic>
        <p:nvPicPr>
          <p:cNvPr id="38919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5319" y="832247"/>
            <a:ext cx="1900238" cy="430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20" name="Прямоугольник 1"/>
          <p:cNvSpPr>
            <a:spLocks noChangeArrowheads="1"/>
          </p:cNvSpPr>
          <p:nvPr/>
        </p:nvSpPr>
        <p:spPr bwMode="auto">
          <a:xfrm>
            <a:off x="3962400" y="628650"/>
            <a:ext cx="2696766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Char char="•"/>
              <a:defRPr sz="2000">
                <a:solidFill>
                  <a:srgbClr val="292929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3300"/>
              </a:buClr>
              <a:buChar char="•"/>
              <a:defRPr>
                <a:solidFill>
                  <a:srgbClr val="292929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3300"/>
              </a:buClr>
              <a:buChar char="•"/>
              <a:defRPr sz="1600">
                <a:solidFill>
                  <a:srgbClr val="292929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3300"/>
              </a:buClr>
              <a:buChar char="•"/>
              <a:defRPr sz="1400">
                <a:solidFill>
                  <a:srgbClr val="292929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50" b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Шаблон бизнес-процесса</a:t>
            </a:r>
          </a:p>
        </p:txBody>
      </p:sp>
    </p:spTree>
    <p:extLst>
      <p:ext uri="{BB962C8B-B14F-4D97-AF65-F5344CB8AC3E}">
        <p14:creationId xmlns:p14="http://schemas.microsoft.com/office/powerpoint/2010/main" val="61909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Прямоугольник 1"/>
          <p:cNvSpPr>
            <a:spLocks noChangeArrowheads="1"/>
          </p:cNvSpPr>
          <p:nvPr/>
        </p:nvSpPr>
        <p:spPr bwMode="auto">
          <a:xfrm>
            <a:off x="1122760" y="133350"/>
            <a:ext cx="5887640" cy="25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Char char="•"/>
              <a:defRPr sz="2000">
                <a:solidFill>
                  <a:srgbClr val="292929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3300"/>
              </a:buClr>
              <a:buChar char="•"/>
              <a:defRPr>
                <a:solidFill>
                  <a:srgbClr val="292929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3300"/>
              </a:buClr>
              <a:buChar char="•"/>
              <a:defRPr sz="1600">
                <a:solidFill>
                  <a:srgbClr val="292929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3300"/>
              </a:buClr>
              <a:buChar char="•"/>
              <a:defRPr sz="1400">
                <a:solidFill>
                  <a:srgbClr val="292929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73" b="1" dirty="0">
                <a:solidFill>
                  <a:srgbClr val="11437F"/>
                </a:solidFill>
                <a:latin typeface="+mn-lt"/>
              </a:rPr>
              <a:t>Акт приема-передачи объектов, полученных в личное пользование (ф. 0510434)</a:t>
            </a:r>
          </a:p>
        </p:txBody>
      </p:sp>
      <p:pic>
        <p:nvPicPr>
          <p:cNvPr id="39939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119" y="897731"/>
            <a:ext cx="6481763" cy="3858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463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Прямоугольник 1"/>
          <p:cNvSpPr>
            <a:spLocks noChangeArrowheads="1"/>
          </p:cNvSpPr>
          <p:nvPr/>
        </p:nvSpPr>
        <p:spPr bwMode="auto">
          <a:xfrm>
            <a:off x="1066800" y="133350"/>
            <a:ext cx="5887640" cy="42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Char char="•"/>
              <a:defRPr sz="2000">
                <a:solidFill>
                  <a:srgbClr val="292929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3300"/>
              </a:buClr>
              <a:buChar char="•"/>
              <a:defRPr>
                <a:solidFill>
                  <a:srgbClr val="292929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3300"/>
              </a:buClr>
              <a:buChar char="•"/>
              <a:defRPr sz="1600">
                <a:solidFill>
                  <a:srgbClr val="292929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3300"/>
              </a:buClr>
              <a:buChar char="•"/>
              <a:defRPr sz="1400">
                <a:solidFill>
                  <a:srgbClr val="292929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73" b="1" dirty="0">
                <a:solidFill>
                  <a:srgbClr val="11437F"/>
                </a:solidFill>
                <a:latin typeface="+mn-lt"/>
              </a:rPr>
              <a:t>Решение об оценке стоимости имущества, отчуждаемого не в пользу организаций бюджетной сферы (ф. 0510442)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61926" y="1059656"/>
            <a:ext cx="2726531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900" b="1" dirty="0">
                <a:solidFill>
                  <a:srgbClr val="000000"/>
                </a:solidFill>
              </a:rPr>
              <a:t>Формируется:</a:t>
            </a:r>
          </a:p>
          <a:p>
            <a:pPr marL="171450" indent="-171450" algn="just">
              <a:buFont typeface="Wingdings" panose="05000000000000000000" pitchFamily="2" charset="2"/>
              <a:buChar char="ü"/>
              <a:defRPr/>
            </a:pPr>
            <a:r>
              <a:rPr lang="ru-RU" sz="900" dirty="0">
                <a:solidFill>
                  <a:srgbClr val="000000"/>
                </a:solidFill>
              </a:rPr>
              <a:t>ответственным исполнителем из состава Комиссии, уполномоченным на его формирование</a:t>
            </a:r>
          </a:p>
          <a:p>
            <a:pPr algn="just">
              <a:defRPr/>
            </a:pPr>
            <a:endParaRPr lang="ru-RU" sz="900" dirty="0" smtClean="0">
              <a:solidFill>
                <a:srgbClr val="000000"/>
              </a:solidFill>
              <a:latin typeface="+mj-lt"/>
            </a:endParaRPr>
          </a:p>
          <a:p>
            <a:pPr algn="just">
              <a:defRPr/>
            </a:pPr>
            <a:endParaRPr lang="ru-RU" sz="900" dirty="0">
              <a:solidFill>
                <a:srgbClr val="000000"/>
              </a:solidFill>
              <a:latin typeface="+mj-lt"/>
            </a:endParaRPr>
          </a:p>
          <a:p>
            <a:pPr algn="just">
              <a:defRPr/>
            </a:pPr>
            <a:endParaRPr lang="ru-RU" sz="900" dirty="0" smtClean="0">
              <a:solidFill>
                <a:srgbClr val="000000"/>
              </a:solidFill>
              <a:latin typeface="+mj-lt"/>
            </a:endParaRPr>
          </a:p>
          <a:p>
            <a:pPr algn="just">
              <a:defRPr/>
            </a:pPr>
            <a:endParaRPr lang="ru-RU" sz="900" dirty="0">
              <a:solidFill>
                <a:srgbClr val="000000"/>
              </a:solidFill>
              <a:latin typeface="+mj-lt"/>
            </a:endParaRPr>
          </a:p>
          <a:p>
            <a:pPr algn="just">
              <a:defRPr/>
            </a:pPr>
            <a:endParaRPr lang="ru-RU" sz="900" dirty="0"/>
          </a:p>
          <a:p>
            <a:pPr algn="just">
              <a:defRPr/>
            </a:pPr>
            <a:r>
              <a:rPr lang="ru-RU" sz="900" b="1" dirty="0"/>
              <a:t>Подписывается:</a:t>
            </a:r>
          </a:p>
          <a:p>
            <a:pPr marL="171450" indent="-171450" algn="just">
              <a:buFont typeface="Wingdings" panose="05000000000000000000" pitchFamily="2" charset="2"/>
              <a:buChar char="ü"/>
              <a:defRPr/>
            </a:pPr>
            <a:r>
              <a:rPr lang="ru-RU" sz="900" dirty="0"/>
              <a:t>членами Комиссии - простой ЭП</a:t>
            </a:r>
          </a:p>
          <a:p>
            <a:pPr marL="171450" indent="-171450" algn="just">
              <a:buFont typeface="Wingdings" panose="05000000000000000000" pitchFamily="2" charset="2"/>
              <a:buChar char="ü"/>
              <a:defRPr/>
            </a:pPr>
            <a:r>
              <a:rPr lang="ru-RU" sz="900" dirty="0"/>
              <a:t>председателем Комиссии – ЭЦП</a:t>
            </a:r>
          </a:p>
          <a:p>
            <a:pPr algn="just">
              <a:defRPr/>
            </a:pPr>
            <a:endParaRPr lang="ru-RU" sz="900" dirty="0"/>
          </a:p>
          <a:p>
            <a:pPr algn="just">
              <a:defRPr/>
            </a:pPr>
            <a:r>
              <a:rPr lang="ru-RU" sz="900" b="1" dirty="0"/>
              <a:t>Утверждается:</a:t>
            </a:r>
          </a:p>
          <a:p>
            <a:pPr marL="171450" indent="-171450" algn="just">
              <a:buFont typeface="Wingdings" panose="05000000000000000000" pitchFamily="2" charset="2"/>
              <a:buChar char="ü"/>
              <a:defRPr/>
            </a:pPr>
            <a:r>
              <a:rPr lang="ru-RU" sz="900" dirty="0"/>
              <a:t>руководителем - ЭЦП</a:t>
            </a:r>
          </a:p>
          <a:p>
            <a:pPr algn="just">
              <a:defRPr/>
            </a:pPr>
            <a:endParaRPr lang="ru-RU" sz="9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0964" name="Прямоугольник 1"/>
          <p:cNvSpPr>
            <a:spLocks noChangeArrowheads="1"/>
          </p:cNvSpPr>
          <p:nvPr/>
        </p:nvSpPr>
        <p:spPr bwMode="auto">
          <a:xfrm>
            <a:off x="76200" y="666750"/>
            <a:ext cx="3087290" cy="42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Char char="•"/>
              <a:defRPr sz="2000">
                <a:solidFill>
                  <a:srgbClr val="292929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3300"/>
              </a:buClr>
              <a:buChar char="•"/>
              <a:defRPr>
                <a:solidFill>
                  <a:srgbClr val="292929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3300"/>
              </a:buClr>
              <a:buChar char="•"/>
              <a:defRPr sz="1600">
                <a:solidFill>
                  <a:srgbClr val="292929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3300"/>
              </a:buClr>
              <a:buChar char="•"/>
              <a:defRPr sz="1400">
                <a:solidFill>
                  <a:srgbClr val="292929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73" b="1" dirty="0">
                <a:solidFill>
                  <a:srgbClr val="11437F"/>
                </a:solidFill>
                <a:latin typeface="+mn-lt"/>
              </a:rPr>
              <a:t>П.41 Приложения №5 к Приказу Минфина России от 15 апреля 2021 г. N 61н</a:t>
            </a:r>
          </a:p>
        </p:txBody>
      </p:sp>
      <p:sp>
        <p:nvSpPr>
          <p:cNvPr id="40965" name="Прямоугольник 1"/>
          <p:cNvSpPr>
            <a:spLocks noChangeArrowheads="1"/>
          </p:cNvSpPr>
          <p:nvPr/>
        </p:nvSpPr>
        <p:spPr bwMode="auto">
          <a:xfrm>
            <a:off x="91677" y="1885950"/>
            <a:ext cx="3056336" cy="42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Char char="•"/>
              <a:defRPr sz="2000">
                <a:solidFill>
                  <a:srgbClr val="292929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3300"/>
              </a:buClr>
              <a:buChar char="•"/>
              <a:defRPr>
                <a:solidFill>
                  <a:srgbClr val="292929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3300"/>
              </a:buClr>
              <a:buChar char="•"/>
              <a:defRPr sz="1600">
                <a:solidFill>
                  <a:srgbClr val="292929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3300"/>
              </a:buClr>
              <a:buChar char="•"/>
              <a:defRPr sz="1400">
                <a:solidFill>
                  <a:srgbClr val="292929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73" b="1" dirty="0" smtClean="0">
                <a:solidFill>
                  <a:srgbClr val="11437F"/>
                </a:solidFill>
                <a:latin typeface="+mn-lt"/>
              </a:rPr>
              <a:t>П.43 </a:t>
            </a:r>
            <a:r>
              <a:rPr lang="ru-RU" altLang="ru-RU" sz="1073" b="1" dirty="0">
                <a:solidFill>
                  <a:srgbClr val="11437F"/>
                </a:solidFill>
                <a:latin typeface="+mn-lt"/>
              </a:rPr>
              <a:t>Приложения №5 к Приказу Минфина России от 15 апреля 2021 г. N 61н</a:t>
            </a:r>
          </a:p>
        </p:txBody>
      </p:sp>
      <p:pic>
        <p:nvPicPr>
          <p:cNvPr id="40966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925" y="894160"/>
            <a:ext cx="2808685" cy="4249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7" name="Прямоугольник 1"/>
          <p:cNvSpPr>
            <a:spLocks noChangeArrowheads="1"/>
          </p:cNvSpPr>
          <p:nvPr/>
        </p:nvSpPr>
        <p:spPr bwMode="auto">
          <a:xfrm>
            <a:off x="3696892" y="632222"/>
            <a:ext cx="2696765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Char char="•"/>
              <a:defRPr sz="2000">
                <a:solidFill>
                  <a:srgbClr val="292929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3300"/>
              </a:buClr>
              <a:buChar char="•"/>
              <a:defRPr>
                <a:solidFill>
                  <a:srgbClr val="292929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3300"/>
              </a:buClr>
              <a:buChar char="•"/>
              <a:defRPr sz="1600">
                <a:solidFill>
                  <a:srgbClr val="292929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3300"/>
              </a:buClr>
              <a:buChar char="•"/>
              <a:defRPr sz="1400">
                <a:solidFill>
                  <a:srgbClr val="292929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50" b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Шаблон бизнес-процесса</a:t>
            </a:r>
          </a:p>
        </p:txBody>
      </p:sp>
    </p:spTree>
    <p:extLst>
      <p:ext uri="{BB962C8B-B14F-4D97-AF65-F5344CB8AC3E}">
        <p14:creationId xmlns:p14="http://schemas.microsoft.com/office/powerpoint/2010/main" val="3345735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Прямоугольник 1"/>
          <p:cNvSpPr>
            <a:spLocks noChangeArrowheads="1"/>
          </p:cNvSpPr>
          <p:nvPr/>
        </p:nvSpPr>
        <p:spPr bwMode="auto">
          <a:xfrm>
            <a:off x="1122760" y="133350"/>
            <a:ext cx="5887640" cy="42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Char char="•"/>
              <a:defRPr sz="2000">
                <a:solidFill>
                  <a:srgbClr val="292929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3300"/>
              </a:buClr>
              <a:buChar char="•"/>
              <a:defRPr>
                <a:solidFill>
                  <a:srgbClr val="292929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3300"/>
              </a:buClr>
              <a:buChar char="•"/>
              <a:defRPr sz="1600">
                <a:solidFill>
                  <a:srgbClr val="292929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3300"/>
              </a:buClr>
              <a:buChar char="•"/>
              <a:defRPr sz="1400">
                <a:solidFill>
                  <a:srgbClr val="292929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73" b="1" dirty="0">
                <a:solidFill>
                  <a:srgbClr val="11437F"/>
                </a:solidFill>
                <a:latin typeface="+mn-lt"/>
              </a:rPr>
              <a:t>Решение об оценке стоимости имущества, отчуждаемого не в пользу организаций бюджетной сферы (ф. 0510442)</a:t>
            </a:r>
          </a:p>
        </p:txBody>
      </p:sp>
      <p:pic>
        <p:nvPicPr>
          <p:cNvPr id="41987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213" y="951310"/>
            <a:ext cx="5104210" cy="3835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517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Прямоугольник 1"/>
          <p:cNvSpPr>
            <a:spLocks noChangeArrowheads="1"/>
          </p:cNvSpPr>
          <p:nvPr/>
        </p:nvSpPr>
        <p:spPr bwMode="auto">
          <a:xfrm>
            <a:off x="1122760" y="133350"/>
            <a:ext cx="5887640" cy="42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Char char="•"/>
              <a:defRPr sz="2000">
                <a:solidFill>
                  <a:srgbClr val="292929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3300"/>
              </a:buClr>
              <a:buChar char="•"/>
              <a:defRPr>
                <a:solidFill>
                  <a:srgbClr val="292929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3300"/>
              </a:buClr>
              <a:buChar char="•"/>
              <a:defRPr sz="1600">
                <a:solidFill>
                  <a:srgbClr val="292929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3300"/>
              </a:buClr>
              <a:buChar char="•"/>
              <a:defRPr sz="1400">
                <a:solidFill>
                  <a:srgbClr val="292929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73" b="1" dirty="0">
                <a:solidFill>
                  <a:srgbClr val="11437F"/>
                </a:solidFill>
                <a:latin typeface="+mn-lt"/>
              </a:rPr>
              <a:t>Решение об оценке стоимости имущества, отчуждаемого не в пользу организаций бюджетной сферы (ф. 0510442)</a:t>
            </a:r>
          </a:p>
        </p:txBody>
      </p:sp>
      <p:pic>
        <p:nvPicPr>
          <p:cNvPr id="43011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48" y="795337"/>
            <a:ext cx="6426994" cy="177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2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19" y="2950369"/>
            <a:ext cx="6373416" cy="2193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6067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Прямоугольник 1"/>
          <p:cNvSpPr>
            <a:spLocks noChangeArrowheads="1"/>
          </p:cNvSpPr>
          <p:nvPr/>
        </p:nvSpPr>
        <p:spPr bwMode="auto">
          <a:xfrm>
            <a:off x="944167" y="-19050"/>
            <a:ext cx="5887640" cy="587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Char char="•"/>
              <a:defRPr sz="2000">
                <a:solidFill>
                  <a:srgbClr val="292929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3300"/>
              </a:buClr>
              <a:buChar char="•"/>
              <a:defRPr>
                <a:solidFill>
                  <a:srgbClr val="292929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3300"/>
              </a:buClr>
              <a:buChar char="•"/>
              <a:defRPr sz="1600">
                <a:solidFill>
                  <a:srgbClr val="292929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3300"/>
              </a:buClr>
              <a:buChar char="•"/>
              <a:defRPr sz="1400">
                <a:solidFill>
                  <a:srgbClr val="292929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73" b="1" dirty="0">
                <a:solidFill>
                  <a:srgbClr val="11437F"/>
                </a:solidFill>
                <a:latin typeface="+mn-lt"/>
              </a:rPr>
              <a:t>Журнал операций по забалансовому счету ____ (ф. 509213)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73" b="1" dirty="0">
                <a:solidFill>
                  <a:srgbClr val="11437F"/>
                </a:solidFill>
                <a:latin typeface="+mn-lt"/>
              </a:rPr>
              <a:t>Карточка учета имущества в личном пользовании (ф. 509097)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73" b="1" dirty="0">
                <a:solidFill>
                  <a:srgbClr val="11437F"/>
                </a:solidFill>
                <a:latin typeface="+mn-lt"/>
              </a:rPr>
              <a:t>Журнал регистрации приходных и расходных кассовых ордеров (ф.0504093)</a:t>
            </a:r>
          </a:p>
        </p:txBody>
      </p:sp>
      <p:pic>
        <p:nvPicPr>
          <p:cNvPr id="45059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542" y="1006079"/>
            <a:ext cx="6535340" cy="1777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0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466" y="2950369"/>
            <a:ext cx="5670947" cy="2137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2255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Прямоугольник 1"/>
          <p:cNvSpPr>
            <a:spLocks noChangeArrowheads="1"/>
          </p:cNvSpPr>
          <p:nvPr/>
        </p:nvSpPr>
        <p:spPr bwMode="auto">
          <a:xfrm>
            <a:off x="838200" y="133350"/>
            <a:ext cx="6096000" cy="25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Char char="•"/>
              <a:defRPr sz="2000">
                <a:solidFill>
                  <a:srgbClr val="292929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3300"/>
              </a:buClr>
              <a:buChar char="•"/>
              <a:defRPr>
                <a:solidFill>
                  <a:srgbClr val="292929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3300"/>
              </a:buClr>
              <a:buChar char="•"/>
              <a:defRPr sz="1600">
                <a:solidFill>
                  <a:srgbClr val="292929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3300"/>
              </a:buClr>
              <a:buChar char="•"/>
              <a:defRPr sz="1400">
                <a:solidFill>
                  <a:srgbClr val="292929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73" b="1" dirty="0">
                <a:solidFill>
                  <a:srgbClr val="11437F"/>
                </a:solidFill>
                <a:latin typeface="+mn-lt"/>
              </a:rPr>
              <a:t>З</a:t>
            </a:r>
            <a:r>
              <a:rPr lang="ru-RU" altLang="ru-RU" sz="1073" b="1" dirty="0" smtClean="0">
                <a:solidFill>
                  <a:srgbClr val="11437F"/>
                </a:solidFill>
                <a:latin typeface="+mn-lt"/>
              </a:rPr>
              <a:t>апланированы к выводу в промышленный контур 30.09.2022</a:t>
            </a:r>
            <a:endParaRPr lang="ru-RU" altLang="ru-RU" sz="1073" b="1" dirty="0">
              <a:solidFill>
                <a:srgbClr val="11437F"/>
              </a:solidFill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1235" y="1113235"/>
            <a:ext cx="6372225" cy="300082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57175" indent="-257175">
              <a:lnSpc>
                <a:spcPct val="150000"/>
              </a:lnSpc>
              <a:buClr>
                <a:srgbClr val="002060"/>
              </a:buClr>
              <a:buFont typeface="Wingdings" panose="05000000000000000000" pitchFamily="2" charset="2"/>
              <a:buChar char="Ø"/>
              <a:defRPr/>
            </a:pPr>
            <a:r>
              <a:rPr lang="ru-RU" sz="1050" dirty="0">
                <a:solidFill>
                  <a:srgbClr val="000000"/>
                </a:solidFill>
                <a:latin typeface="+mj-lt"/>
              </a:rPr>
              <a:t>Ведомость начисления доходов бюджета (ф. 0510837)</a:t>
            </a:r>
          </a:p>
          <a:p>
            <a:pPr marL="257175" indent="-257175">
              <a:lnSpc>
                <a:spcPct val="150000"/>
              </a:lnSpc>
              <a:buClr>
                <a:srgbClr val="002060"/>
              </a:buClr>
              <a:buFont typeface="Wingdings" panose="05000000000000000000" pitchFamily="2" charset="2"/>
              <a:buChar char="Ø"/>
              <a:defRPr/>
            </a:pPr>
            <a:r>
              <a:rPr lang="ru-RU" sz="1050" dirty="0">
                <a:solidFill>
                  <a:srgbClr val="000000"/>
                </a:solidFill>
                <a:latin typeface="+mj-lt"/>
              </a:rPr>
              <a:t>Ведомость группового начисления доходов (ф. 0510431)</a:t>
            </a:r>
          </a:p>
          <a:p>
            <a:pPr marL="257175" indent="-257175">
              <a:lnSpc>
                <a:spcPct val="150000"/>
              </a:lnSpc>
              <a:buClr>
                <a:srgbClr val="002060"/>
              </a:buClr>
              <a:buFont typeface="Wingdings" panose="05000000000000000000" pitchFamily="2" charset="2"/>
              <a:buChar char="Ø"/>
              <a:defRPr/>
            </a:pPr>
            <a:r>
              <a:rPr lang="ru-RU" sz="1050" dirty="0">
                <a:solidFill>
                  <a:srgbClr val="000000"/>
                </a:solidFill>
                <a:latin typeface="+mj-lt"/>
              </a:rPr>
              <a:t>Ведомость выпадающих доходов (ф. 0510838)</a:t>
            </a:r>
          </a:p>
          <a:p>
            <a:pPr marL="257175" indent="-257175">
              <a:lnSpc>
                <a:spcPct val="150000"/>
              </a:lnSpc>
              <a:buClr>
                <a:srgbClr val="002060"/>
              </a:buClr>
              <a:buFont typeface="Wingdings" panose="05000000000000000000" pitchFamily="2" charset="2"/>
              <a:buChar char="Ø"/>
              <a:defRPr/>
            </a:pPr>
            <a:r>
              <a:rPr lang="ru-RU" sz="1050" dirty="0">
                <a:solidFill>
                  <a:srgbClr val="000000"/>
                </a:solidFill>
                <a:latin typeface="+mj-lt"/>
              </a:rPr>
              <a:t>Акт о признании безнадежной к взысканию задолженности по доходам (ф. 0510436)</a:t>
            </a:r>
          </a:p>
          <a:p>
            <a:pPr marL="257175" indent="-257175">
              <a:lnSpc>
                <a:spcPct val="150000"/>
              </a:lnSpc>
              <a:buClr>
                <a:srgbClr val="002060"/>
              </a:buClr>
              <a:buFont typeface="Wingdings" panose="05000000000000000000" pitchFamily="2" charset="2"/>
              <a:buChar char="Ø"/>
              <a:defRPr/>
            </a:pPr>
            <a:r>
              <a:rPr lang="ru-RU" sz="1050" dirty="0">
                <a:solidFill>
                  <a:srgbClr val="000000"/>
                </a:solidFill>
                <a:latin typeface="+mj-lt"/>
              </a:rPr>
              <a:t>Решение о признании (восстановлении) сомнительной задолженности по доходам (ф. 0510445)</a:t>
            </a:r>
          </a:p>
          <a:p>
            <a:pPr marL="257175" indent="-257175">
              <a:lnSpc>
                <a:spcPct val="150000"/>
              </a:lnSpc>
              <a:buClr>
                <a:srgbClr val="002060"/>
              </a:buClr>
              <a:buFont typeface="Wingdings" panose="05000000000000000000" pitchFamily="2" charset="2"/>
              <a:buChar char="Ø"/>
              <a:defRPr/>
            </a:pPr>
            <a:r>
              <a:rPr lang="ru-RU" sz="1050" dirty="0">
                <a:solidFill>
                  <a:srgbClr val="000000"/>
                </a:solidFill>
                <a:latin typeface="+mj-lt"/>
              </a:rPr>
              <a:t>Акт о результатах инвентаризации наличных денежных средств (ф. 0510836)</a:t>
            </a:r>
          </a:p>
          <a:p>
            <a:pPr marL="257175" indent="-257175">
              <a:lnSpc>
                <a:spcPct val="150000"/>
              </a:lnSpc>
              <a:buClr>
                <a:srgbClr val="002060"/>
              </a:buClr>
              <a:buFont typeface="Wingdings" panose="05000000000000000000" pitchFamily="2" charset="2"/>
              <a:buChar char="Ø"/>
              <a:defRPr/>
            </a:pPr>
            <a:r>
              <a:rPr lang="ru-RU" sz="1050" dirty="0">
                <a:solidFill>
                  <a:srgbClr val="000000"/>
                </a:solidFill>
                <a:latin typeface="+mj-lt"/>
              </a:rPr>
              <a:t>Решение о восстановлении кредиторской задолженности (ф. 0510446)</a:t>
            </a:r>
          </a:p>
          <a:p>
            <a:pPr marL="257175" indent="-257175">
              <a:lnSpc>
                <a:spcPct val="150000"/>
              </a:lnSpc>
              <a:buClr>
                <a:srgbClr val="002060"/>
              </a:buClr>
              <a:buFont typeface="Wingdings" panose="05000000000000000000" pitchFamily="2" charset="2"/>
              <a:buChar char="Ø"/>
              <a:defRPr/>
            </a:pPr>
            <a:r>
              <a:rPr lang="ru-RU" sz="1050" dirty="0">
                <a:solidFill>
                  <a:srgbClr val="000000"/>
                </a:solidFill>
                <a:latin typeface="+mj-lt"/>
              </a:rPr>
              <a:t>Решение о списании задолженности, невостребованной кредиторами,</a:t>
            </a:r>
            <a:br>
              <a:rPr lang="ru-RU" sz="1050" dirty="0">
                <a:solidFill>
                  <a:srgbClr val="000000"/>
                </a:solidFill>
                <a:latin typeface="+mj-lt"/>
              </a:rPr>
            </a:br>
            <a:r>
              <a:rPr lang="ru-RU" sz="1050" dirty="0">
                <a:solidFill>
                  <a:srgbClr val="000000"/>
                </a:solidFill>
                <a:latin typeface="+mj-lt"/>
              </a:rPr>
              <a:t>со счета _______ (ф. 0510437)</a:t>
            </a:r>
          </a:p>
          <a:p>
            <a:pPr marL="257175" indent="-257175">
              <a:lnSpc>
                <a:spcPct val="150000"/>
              </a:lnSpc>
              <a:buClr>
                <a:srgbClr val="002060"/>
              </a:buClr>
              <a:buFont typeface="Wingdings" panose="05000000000000000000" pitchFamily="2" charset="2"/>
              <a:buChar char="Ø"/>
              <a:defRPr/>
            </a:pPr>
            <a:r>
              <a:rPr lang="ru-RU" sz="1050" dirty="0">
                <a:solidFill>
                  <a:srgbClr val="000000"/>
                </a:solidFill>
                <a:latin typeface="+mj-lt"/>
              </a:rPr>
              <a:t>Акт об утилизации (уничтожении) материальных ценностей (ф. 0510435)</a:t>
            </a:r>
          </a:p>
          <a:p>
            <a:pPr marL="257175" indent="-257175">
              <a:lnSpc>
                <a:spcPct val="150000"/>
              </a:lnSpc>
              <a:buClr>
                <a:srgbClr val="002060"/>
              </a:buClr>
              <a:buFont typeface="Wingdings" panose="05000000000000000000" pitchFamily="2" charset="2"/>
              <a:buChar char="Ø"/>
              <a:defRPr/>
            </a:pPr>
            <a:r>
              <a:rPr lang="ru-RU" sz="1050" dirty="0">
                <a:solidFill>
                  <a:srgbClr val="000000"/>
                </a:solidFill>
                <a:latin typeface="+mj-lt"/>
              </a:rPr>
              <a:t>Решение о признании объектов нефинансовых активов (ф. 0510441)</a:t>
            </a:r>
          </a:p>
        </p:txBody>
      </p:sp>
    </p:spTree>
    <p:extLst>
      <p:ext uri="{BB962C8B-B14F-4D97-AF65-F5344CB8AC3E}">
        <p14:creationId xmlns:p14="http://schemas.microsoft.com/office/powerpoint/2010/main" val="955470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Прямоугольник 1"/>
          <p:cNvSpPr>
            <a:spLocks noChangeArrowheads="1"/>
          </p:cNvSpPr>
          <p:nvPr/>
        </p:nvSpPr>
        <p:spPr bwMode="auto">
          <a:xfrm>
            <a:off x="944167" y="133350"/>
            <a:ext cx="5887640" cy="25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Char char="•"/>
              <a:defRPr sz="2000">
                <a:solidFill>
                  <a:srgbClr val="292929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3300"/>
              </a:buClr>
              <a:buChar char="•"/>
              <a:defRPr>
                <a:solidFill>
                  <a:srgbClr val="292929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3300"/>
              </a:buClr>
              <a:buChar char="•"/>
              <a:defRPr sz="1600">
                <a:solidFill>
                  <a:srgbClr val="292929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3300"/>
              </a:buClr>
              <a:buChar char="•"/>
              <a:defRPr sz="1400">
                <a:solidFill>
                  <a:srgbClr val="292929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73" b="1" dirty="0">
                <a:solidFill>
                  <a:srgbClr val="11437F"/>
                </a:solidFill>
                <a:latin typeface="+mn-lt"/>
              </a:rPr>
              <a:t>Интернет-ресурс</a:t>
            </a:r>
            <a:r>
              <a:rPr lang="ru-RU" altLang="ru-RU" sz="105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1073" b="1" dirty="0">
                <a:solidFill>
                  <a:srgbClr val="11437F"/>
                </a:solidFill>
                <a:latin typeface="+mn-lt"/>
              </a:rPr>
              <a:t>ИТС в помощь пользователям</a:t>
            </a:r>
          </a:p>
        </p:txBody>
      </p:sp>
      <p:sp>
        <p:nvSpPr>
          <p:cNvPr id="47107" name="Прямоугольник 1"/>
          <p:cNvSpPr>
            <a:spLocks noChangeArrowheads="1"/>
          </p:cNvSpPr>
          <p:nvPr/>
        </p:nvSpPr>
        <p:spPr bwMode="auto">
          <a:xfrm>
            <a:off x="756048" y="547687"/>
            <a:ext cx="6020990" cy="611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Char char="•"/>
              <a:defRPr sz="2000">
                <a:solidFill>
                  <a:srgbClr val="292929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3300"/>
              </a:buClr>
              <a:buChar char="•"/>
              <a:defRPr>
                <a:solidFill>
                  <a:srgbClr val="292929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3300"/>
              </a:buClr>
              <a:buChar char="•"/>
              <a:defRPr sz="1600">
                <a:solidFill>
                  <a:srgbClr val="292929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3300"/>
              </a:buClr>
              <a:buChar char="•"/>
              <a:defRPr sz="1400">
                <a:solidFill>
                  <a:srgbClr val="292929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•"/>
              <a:defRPr sz="1200">
                <a:solidFill>
                  <a:srgbClr val="292929"/>
                </a:solidFill>
                <a:latin typeface="Futura PT Demi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1050" dirty="0">
                <a:solidFill>
                  <a:schemeClr val="tx1"/>
                </a:solidFill>
              </a:rPr>
              <a:t>Статья ИТС одержит перечень документов Приказа 61н, а также ссылки на методологические статьи в разрезе видов документов: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1275" i="1" dirty="0">
                <a:solidFill>
                  <a:srgbClr val="0070C0"/>
                </a:solidFill>
              </a:rPr>
              <a:t>https://its.1c.ru/db/metbud81#content:7934:hdoc</a:t>
            </a:r>
          </a:p>
        </p:txBody>
      </p:sp>
      <p:pic>
        <p:nvPicPr>
          <p:cNvPr id="47108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1194198"/>
            <a:ext cx="6372225" cy="253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9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3" y="1447800"/>
            <a:ext cx="4713685" cy="353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347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2923</TotalTime>
  <Words>1072</Words>
  <Application>Microsoft Office PowerPoint</Application>
  <PresentationFormat>Произвольный</PresentationFormat>
  <Paragraphs>176</Paragraphs>
  <Slides>27</Slides>
  <Notes>27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Дельдинов Михаил Юрьевич</cp:lastModifiedBy>
  <cp:revision>145</cp:revision>
  <dcterms:created xsi:type="dcterms:W3CDTF">2019-07-31T16:47:50Z</dcterms:created>
  <dcterms:modified xsi:type="dcterms:W3CDTF">2022-09-26T13:30:33Z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