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1" r:id="rId1"/>
    <p:sldMasterId id="2147483652" r:id="rId2"/>
    <p:sldMasterId id="2147483699" r:id="rId3"/>
  </p:sldMasterIdLst>
  <p:notesMasterIdLst>
    <p:notesMasterId r:id="rId16"/>
  </p:notesMasterIdLst>
  <p:handoutMasterIdLst>
    <p:handoutMasterId r:id="rId17"/>
  </p:handoutMasterIdLst>
  <p:sldIdLst>
    <p:sldId id="319" r:id="rId4"/>
    <p:sldId id="320" r:id="rId5"/>
    <p:sldId id="330" r:id="rId6"/>
    <p:sldId id="348" r:id="rId7"/>
    <p:sldId id="356" r:id="rId8"/>
    <p:sldId id="349" r:id="rId9"/>
    <p:sldId id="350" r:id="rId10"/>
    <p:sldId id="327" r:id="rId11"/>
    <p:sldId id="357" r:id="rId12"/>
    <p:sldId id="353" r:id="rId13"/>
    <p:sldId id="352" r:id="rId14"/>
    <p:sldId id="318" r:id="rId15"/>
  </p:sldIdLst>
  <p:sldSz cx="9144000" cy="6858000" type="screen4x3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6CD0F4"/>
    <a:srgbClr val="BBE0E3"/>
    <a:srgbClr val="52B1C4"/>
    <a:srgbClr val="CFF8FD"/>
    <a:srgbClr val="4F81BD"/>
    <a:srgbClr val="DEF7FA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8284" autoAdjust="0"/>
  </p:normalViewPr>
  <p:slideViewPr>
    <p:cSldViewPr>
      <p:cViewPr varScale="1">
        <p:scale>
          <a:sx n="115" d="100"/>
          <a:sy n="115" d="100"/>
        </p:scale>
        <p:origin x="-153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7DFF1F6-6A34-4586-AC3A-C611D408814A}" type="datetimeFigureOut">
              <a:rPr lang="ru-RU"/>
              <a:pPr>
                <a:defRPr/>
              </a:pPr>
              <a:t>18.07.2017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C3B1911-46B9-4F6B-B7A7-5BC33BF2B4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0556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4F7B5A0-289B-4943-A98E-47833454BF15}" type="datetimeFigureOut">
              <a:rPr lang="ru-RU"/>
              <a:pPr>
                <a:defRPr/>
              </a:pPr>
              <a:t>18.07.2017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0A13B10-FCCF-46E1-BC20-6965E08008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16443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8500" y="1628775"/>
            <a:ext cx="4016375" cy="4059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7275" y="1628775"/>
            <a:ext cx="4016375" cy="4059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13550" y="134938"/>
            <a:ext cx="2070100" cy="5553075"/>
          </a:xfrm>
        </p:spPr>
        <p:txBody>
          <a:bodyPr vert="eaVert"/>
          <a:lstStyle/>
          <a:p>
            <a:r>
              <a:rPr lang="ru-RU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8488" y="134938"/>
            <a:ext cx="6062662" cy="5553075"/>
          </a:xfrm>
        </p:spPr>
        <p:txBody>
          <a:bodyPr vert="eaVert"/>
          <a:lstStyle/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Click to edit Master subtitle style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F8A4A7-60C2-4DF6-8A2E-664934E24A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2FB873-6F96-4093-98BD-AFB1EC4D63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6D00CB-C7F6-4A4D-93BC-CF895D0C39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8500" y="1628775"/>
            <a:ext cx="4016375" cy="4059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7275" y="1628775"/>
            <a:ext cx="4016375" cy="4059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4FDD0A-6808-451C-BC14-E053945F4A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C7E31-942C-46F8-A502-89AC9EE406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Click to edit Master title style</a:t>
            </a:r>
          </a:p>
        </p:txBody>
      </p:sp>
      <p:sp>
        <p:nvSpPr>
          <p:cNvPr id="3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20BD2E-ECBC-42E0-9F84-21878FAA5C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5B54B6-3B1F-4704-A102-C4C140CDD3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B2ABD6-19D5-4305-9DE7-D62295470A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DEEAC9-1EFC-43DA-8B83-1D927F2E92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2BF22E-12D9-4073-8D88-07737152E5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13550" y="134938"/>
            <a:ext cx="2070100" cy="5553075"/>
          </a:xfrm>
        </p:spPr>
        <p:txBody>
          <a:bodyPr vert="eaVert"/>
          <a:lstStyle/>
          <a:p>
            <a:r>
              <a:rPr lang="ru-RU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8488" y="134938"/>
            <a:ext cx="6062662" cy="5553075"/>
          </a:xfrm>
        </p:spPr>
        <p:txBody>
          <a:bodyPr vert="eaVert"/>
          <a:lstStyle/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D6C6B9-E496-49DE-8D64-081A02D308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11116-43F3-4CE6-8949-B088AC567784}" type="datetime1">
              <a:rPr lang="en-US" smtClean="0"/>
              <a:t>7/18/2017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FB381-6128-457F-ACB9-3CFDC4D93ACE}" type="datetime1">
              <a:rPr lang="en-US" smtClean="0"/>
              <a:t>7/18/2017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9F3E4-D123-485A-846F-AB689782019D}" type="datetime1">
              <a:rPr lang="en-US" smtClean="0"/>
              <a:t>7/18/2017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F542E-E7D5-4F8A-96B6-1C6C504A22D3}" type="datetime1">
              <a:rPr lang="en-US" smtClean="0"/>
              <a:t>7/18/2017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19E59-F715-4A94-91B4-374ADBB68136}" type="datetime1">
              <a:rPr lang="en-US" smtClean="0"/>
              <a:t>7/18/2017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F54CB-B801-47FE-8C75-53FBFB19823F}" type="datetime1">
              <a:rPr lang="en-US" smtClean="0"/>
              <a:t>7/18/2017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51858-ADC0-4A00-8FD8-2C2C6E2EE1FF}" type="datetime1">
              <a:rPr lang="en-US" smtClean="0"/>
              <a:t>7/18/2017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D1B12-809F-4D67-89B0-860EE612C4F7}" type="datetime1">
              <a:rPr lang="en-US" smtClean="0"/>
              <a:t>7/18/2017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2FBFD-D2DE-4E71-9ABC-C98D6BAE3E71}" type="datetime1">
              <a:rPr lang="en-US" smtClean="0"/>
              <a:t>7/18/2017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ADBB8-EE1D-4F0D-A232-0F29A405C4F7}" type="datetime1">
              <a:rPr lang="en-US" smtClean="0"/>
              <a:t>7/18/2017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D9D3-C99A-469A-B622-AFD4C680D09E}" type="datetime1">
              <a:rPr lang="en-US" smtClean="0"/>
              <a:t>7/18/2017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8500" y="1628775"/>
            <a:ext cx="8185150" cy="40592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8195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598488" y="134938"/>
            <a:ext cx="62357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transition>
    <p:zoom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  <a:cs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  <a:cs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  <a:cs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  <a:cs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  <a:cs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  <a:cs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  <a:cs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  <a:cs typeface="Arial" charset="0"/>
        </a:defRPr>
      </a:lvl9pPr>
    </p:titleStyle>
    <p:bodyStyle>
      <a:lvl1pPr marL="276225" indent="-276225" algn="l" rtl="0" eaLnBrk="0" fontAlgn="base" hangingPunct="0">
        <a:spcBef>
          <a:spcPct val="0"/>
        </a:spcBef>
        <a:spcAft>
          <a:spcPct val="30000"/>
        </a:spcAft>
        <a:buSzPct val="80000"/>
        <a:buBlip>
          <a:blip r:embed="rId13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530225" indent="-252413" algn="l" rtl="0" eaLnBrk="0" fontAlgn="base" hangingPunct="0">
        <a:spcBef>
          <a:spcPct val="0"/>
        </a:spcBef>
        <a:spcAft>
          <a:spcPct val="30000"/>
        </a:spcAft>
        <a:buSzPct val="80000"/>
        <a:buBlip>
          <a:blip r:embed="rId13"/>
        </a:buBlip>
        <a:defRPr sz="2400">
          <a:solidFill>
            <a:schemeClr val="tx1"/>
          </a:solidFill>
          <a:latin typeface="+mn-lt"/>
          <a:cs typeface="+mn-cs"/>
        </a:defRPr>
      </a:lvl2pPr>
      <a:lvl3pPr marL="808038" indent="-276225" algn="l" rtl="0" eaLnBrk="0" fontAlgn="base" hangingPunct="0">
        <a:spcBef>
          <a:spcPct val="0"/>
        </a:spcBef>
        <a:spcAft>
          <a:spcPct val="3000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3pPr>
      <a:lvl4pPr marL="1062038" indent="-252413" algn="l" rtl="0" eaLnBrk="0" fontAlgn="base" hangingPunct="0">
        <a:spcBef>
          <a:spcPct val="0"/>
        </a:spcBef>
        <a:spcAft>
          <a:spcPct val="30000"/>
        </a:spcAft>
        <a:buSzPct val="80000"/>
        <a:buBlip>
          <a:blip r:embed="rId13"/>
        </a:buBlip>
        <a:defRPr>
          <a:solidFill>
            <a:schemeClr val="tx1"/>
          </a:solidFill>
          <a:latin typeface="+mn-lt"/>
          <a:cs typeface="+mn-cs"/>
        </a:defRPr>
      </a:lvl4pPr>
      <a:lvl5pPr marL="1347788" indent="-284163" algn="l" rtl="0" eaLnBrk="0" fontAlgn="base" hangingPunct="0">
        <a:spcBef>
          <a:spcPct val="0"/>
        </a:spcBef>
        <a:spcAft>
          <a:spcPct val="30000"/>
        </a:spcAft>
        <a:buSzPct val="80000"/>
        <a:buBlip>
          <a:blip r:embed="rId13"/>
        </a:buBlip>
        <a:defRPr>
          <a:solidFill>
            <a:schemeClr val="tx1"/>
          </a:solidFill>
          <a:latin typeface="+mn-lt"/>
          <a:cs typeface="+mn-cs"/>
        </a:defRPr>
      </a:lvl5pPr>
      <a:lvl6pPr marL="1804988" indent="-284163" algn="l" rtl="0" fontAlgn="base">
        <a:spcBef>
          <a:spcPct val="0"/>
        </a:spcBef>
        <a:spcAft>
          <a:spcPct val="30000"/>
        </a:spcAft>
        <a:buSzPct val="80000"/>
        <a:buBlip>
          <a:blip r:embed="rId13"/>
        </a:buBlip>
        <a:defRPr>
          <a:solidFill>
            <a:schemeClr val="tx1"/>
          </a:solidFill>
          <a:latin typeface="+mn-lt"/>
          <a:cs typeface="+mn-cs"/>
        </a:defRPr>
      </a:lvl6pPr>
      <a:lvl7pPr marL="2262188" indent="-284163" algn="l" rtl="0" fontAlgn="base">
        <a:spcBef>
          <a:spcPct val="0"/>
        </a:spcBef>
        <a:spcAft>
          <a:spcPct val="30000"/>
        </a:spcAft>
        <a:buSzPct val="80000"/>
        <a:buBlip>
          <a:blip r:embed="rId13"/>
        </a:buBlip>
        <a:defRPr>
          <a:solidFill>
            <a:schemeClr val="tx1"/>
          </a:solidFill>
          <a:latin typeface="+mn-lt"/>
          <a:cs typeface="+mn-cs"/>
        </a:defRPr>
      </a:lvl7pPr>
      <a:lvl8pPr marL="2719388" indent="-284163" algn="l" rtl="0" fontAlgn="base">
        <a:spcBef>
          <a:spcPct val="0"/>
        </a:spcBef>
        <a:spcAft>
          <a:spcPct val="30000"/>
        </a:spcAft>
        <a:buSzPct val="80000"/>
        <a:buBlip>
          <a:blip r:embed="rId13"/>
        </a:buBlip>
        <a:defRPr>
          <a:solidFill>
            <a:schemeClr val="tx1"/>
          </a:solidFill>
          <a:latin typeface="+mn-lt"/>
          <a:cs typeface="+mn-cs"/>
        </a:defRPr>
      </a:lvl8pPr>
      <a:lvl9pPr marL="3176588" indent="-284163" algn="l" rtl="0" fontAlgn="base">
        <a:spcBef>
          <a:spcPct val="0"/>
        </a:spcBef>
        <a:spcAft>
          <a:spcPct val="30000"/>
        </a:spcAft>
        <a:buSzPct val="80000"/>
        <a:buBlip>
          <a:blip r:embed="rId13"/>
        </a:buBlip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8500" y="1628775"/>
            <a:ext cx="8185150" cy="40592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826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43875" y="6330950"/>
            <a:ext cx="576263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defRPr sz="2200" b="1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45E9106-B5B4-4921-9BEA-06DA552150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220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598488" y="134938"/>
            <a:ext cx="62357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ransition>
    <p:push dir="r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  <a:cs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  <a:cs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  <a:cs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  <a:cs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  <a:cs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  <a:cs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  <a:cs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  <a:cs typeface="Arial" charset="0"/>
        </a:defRPr>
      </a:lvl9pPr>
    </p:titleStyle>
    <p:bodyStyle>
      <a:lvl1pPr marL="276225" indent="-276225" algn="l" rtl="0" eaLnBrk="0" fontAlgn="base" hangingPunct="0">
        <a:spcBef>
          <a:spcPct val="0"/>
        </a:spcBef>
        <a:spcAft>
          <a:spcPct val="30000"/>
        </a:spcAft>
        <a:buSzPct val="80000"/>
        <a:buBlip>
          <a:blip r:embed="rId13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530225" indent="-252413" algn="l" rtl="0" eaLnBrk="0" fontAlgn="base" hangingPunct="0">
        <a:spcBef>
          <a:spcPct val="0"/>
        </a:spcBef>
        <a:spcAft>
          <a:spcPct val="30000"/>
        </a:spcAft>
        <a:buSzPct val="80000"/>
        <a:buBlip>
          <a:blip r:embed="rId13"/>
        </a:buBlip>
        <a:defRPr sz="2400">
          <a:solidFill>
            <a:schemeClr val="tx1"/>
          </a:solidFill>
          <a:latin typeface="+mn-lt"/>
          <a:cs typeface="+mn-cs"/>
        </a:defRPr>
      </a:lvl2pPr>
      <a:lvl3pPr marL="808038" indent="-276225" algn="l" rtl="0" eaLnBrk="0" fontAlgn="base" hangingPunct="0">
        <a:spcBef>
          <a:spcPct val="0"/>
        </a:spcBef>
        <a:spcAft>
          <a:spcPct val="3000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3pPr>
      <a:lvl4pPr marL="1062038" indent="-252413" algn="l" rtl="0" eaLnBrk="0" fontAlgn="base" hangingPunct="0">
        <a:spcBef>
          <a:spcPct val="0"/>
        </a:spcBef>
        <a:spcAft>
          <a:spcPct val="30000"/>
        </a:spcAft>
        <a:buSzPct val="80000"/>
        <a:buBlip>
          <a:blip r:embed="rId13"/>
        </a:buBlip>
        <a:defRPr>
          <a:solidFill>
            <a:schemeClr val="tx1"/>
          </a:solidFill>
          <a:latin typeface="+mn-lt"/>
          <a:cs typeface="+mn-cs"/>
        </a:defRPr>
      </a:lvl4pPr>
      <a:lvl5pPr marL="1347788" indent="-284163" algn="l" rtl="0" eaLnBrk="0" fontAlgn="base" hangingPunct="0">
        <a:spcBef>
          <a:spcPct val="0"/>
        </a:spcBef>
        <a:spcAft>
          <a:spcPct val="30000"/>
        </a:spcAft>
        <a:buSzPct val="80000"/>
        <a:buBlip>
          <a:blip r:embed="rId13"/>
        </a:buBlip>
        <a:defRPr>
          <a:solidFill>
            <a:schemeClr val="tx1"/>
          </a:solidFill>
          <a:latin typeface="+mn-lt"/>
          <a:cs typeface="+mn-cs"/>
        </a:defRPr>
      </a:lvl5pPr>
      <a:lvl6pPr marL="1804988" indent="-284163" algn="l" rtl="0" fontAlgn="base">
        <a:spcBef>
          <a:spcPct val="0"/>
        </a:spcBef>
        <a:spcAft>
          <a:spcPct val="30000"/>
        </a:spcAft>
        <a:buSzPct val="80000"/>
        <a:buBlip>
          <a:blip r:embed="rId13"/>
        </a:buBlip>
        <a:defRPr>
          <a:solidFill>
            <a:schemeClr val="tx1"/>
          </a:solidFill>
          <a:latin typeface="+mn-lt"/>
          <a:cs typeface="+mn-cs"/>
        </a:defRPr>
      </a:lvl6pPr>
      <a:lvl7pPr marL="2262188" indent="-284163" algn="l" rtl="0" fontAlgn="base">
        <a:spcBef>
          <a:spcPct val="0"/>
        </a:spcBef>
        <a:spcAft>
          <a:spcPct val="30000"/>
        </a:spcAft>
        <a:buSzPct val="80000"/>
        <a:buBlip>
          <a:blip r:embed="rId13"/>
        </a:buBlip>
        <a:defRPr>
          <a:solidFill>
            <a:schemeClr val="tx1"/>
          </a:solidFill>
          <a:latin typeface="+mn-lt"/>
          <a:cs typeface="+mn-cs"/>
        </a:defRPr>
      </a:lvl7pPr>
      <a:lvl8pPr marL="2719388" indent="-284163" algn="l" rtl="0" fontAlgn="base">
        <a:spcBef>
          <a:spcPct val="0"/>
        </a:spcBef>
        <a:spcAft>
          <a:spcPct val="30000"/>
        </a:spcAft>
        <a:buSzPct val="80000"/>
        <a:buBlip>
          <a:blip r:embed="rId13"/>
        </a:buBlip>
        <a:defRPr>
          <a:solidFill>
            <a:schemeClr val="tx1"/>
          </a:solidFill>
          <a:latin typeface="+mn-lt"/>
          <a:cs typeface="+mn-cs"/>
        </a:defRPr>
      </a:lvl8pPr>
      <a:lvl9pPr marL="3176588" indent="-284163" algn="l" rtl="0" fontAlgn="base">
        <a:spcBef>
          <a:spcPct val="0"/>
        </a:spcBef>
        <a:spcAft>
          <a:spcPct val="30000"/>
        </a:spcAft>
        <a:buSzPct val="80000"/>
        <a:buBlip>
          <a:blip r:embed="rId13"/>
        </a:buBlip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9E676BB-8A3C-4063-AC73-5D0E032A6EF0}" type="datetime1">
              <a:rPr lang="en-US" smtClean="0"/>
              <a:t>7/18/2017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7E63A33-8271-4DD0-9C48-789913D7C11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ransition>
    <p:zoom/>
  </p:transition>
  <p:timing>
    <p:tnLst>
      <p:par>
        <p:cTn id="1" dur="indefinite" restart="never" nodeType="tmRoot"/>
      </p:par>
    </p:tnLst>
  </p:timing>
  <p:hf hdr="0" ft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1.jp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3.pn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3.xml"/><Relationship Id="rId5" Type="http://schemas.microsoft.com/office/2007/relationships/hdphoto" Target="../media/hdphoto2.wdp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0"/>
            <a:ext cx="9144000" cy="928688"/>
            <a:chOff x="0" y="0"/>
            <a:chExt cx="9144000" cy="928688"/>
          </a:xfrm>
        </p:grpSpPr>
        <p:grpSp>
          <p:nvGrpSpPr>
            <p:cNvPr id="10" name="Группа 10"/>
            <p:cNvGrpSpPr>
              <a:grpSpLocks/>
            </p:cNvGrpSpPr>
            <p:nvPr/>
          </p:nvGrpSpPr>
          <p:grpSpPr bwMode="auto">
            <a:xfrm>
              <a:off x="0" y="0"/>
              <a:ext cx="9144000" cy="928688"/>
              <a:chOff x="0" y="0"/>
              <a:chExt cx="9144000" cy="928670"/>
            </a:xfrm>
          </p:grpSpPr>
          <p:grpSp>
            <p:nvGrpSpPr>
              <p:cNvPr id="11" name="Группа 14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928670"/>
                <a:chOff x="0" y="0"/>
                <a:chExt cx="9144000" cy="928670"/>
              </a:xfrm>
            </p:grpSpPr>
            <p:sp>
              <p:nvSpPr>
                <p:cNvPr id="13" name="Прямоугольник 12"/>
                <p:cNvSpPr/>
                <p:nvPr/>
              </p:nvSpPr>
              <p:spPr>
                <a:xfrm>
                  <a:off x="0" y="0"/>
                  <a:ext cx="9144000" cy="928670"/>
                </a:xfrm>
                <a:prstGeom prst="rect">
                  <a:avLst/>
                </a:prstGeom>
                <a:solidFill>
                  <a:srgbClr val="4F81B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 dirty="0"/>
                </a:p>
              </p:txBody>
            </p:sp>
            <p:sp>
              <p:nvSpPr>
                <p:cNvPr id="16" name="Прямоугольник 15"/>
                <p:cNvSpPr/>
                <p:nvPr/>
              </p:nvSpPr>
              <p:spPr>
                <a:xfrm>
                  <a:off x="1115616" y="44623"/>
                  <a:ext cx="7200800" cy="86175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ru-RU" sz="2400" b="1" dirty="0">
                      <a:solidFill>
                        <a:prstClr val="white">
                          <a:alpha val="97000"/>
                        </a:prstClr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</a:rPr>
                    <a:t>Управление Федерального </a:t>
                  </a:r>
                  <a:r>
                    <a:rPr lang="ru-RU" sz="2400" b="1" kern="1600" dirty="0">
                      <a:solidFill>
                        <a:prstClr val="white">
                          <a:alpha val="97000"/>
                        </a:prstClr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</a:rPr>
                    <a:t>казначейства</a:t>
                  </a:r>
                  <a:r>
                    <a:rPr lang="ru-RU" sz="2400" b="1" dirty="0">
                      <a:solidFill>
                        <a:prstClr val="white">
                          <a:alpha val="97000"/>
                        </a:prstClr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</a:rPr>
                    <a:t> </a:t>
                  </a:r>
                </a:p>
                <a:p>
                  <a:pPr algn="ctr">
                    <a:defRPr/>
                  </a:pPr>
                  <a:r>
                    <a:rPr lang="ru-RU" sz="2400" b="1" dirty="0">
                      <a:solidFill>
                        <a:prstClr val="white">
                          <a:alpha val="97000"/>
                        </a:prstClr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</a:rPr>
                    <a:t>по </a:t>
                  </a:r>
                  <a:r>
                    <a:rPr lang="ru-RU" sz="2400" b="1" dirty="0" smtClean="0">
                      <a:solidFill>
                        <a:prstClr val="white">
                          <a:alpha val="97000"/>
                        </a:prstClr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</a:rPr>
                    <a:t>Новосибирской области</a:t>
                  </a:r>
                  <a:endParaRPr lang="ru-RU" sz="2400" b="1" dirty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endParaRPr>
                </a:p>
              </p:txBody>
            </p:sp>
          </p:grpSp>
          <p:pic>
            <p:nvPicPr>
              <p:cNvPr id="12" name="Рисунок 12" descr="539px-Roskazna.png"/>
              <p:cNvPicPr>
                <a:picLocks noChangeAspect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243950" y="75600"/>
                <a:ext cx="727650" cy="81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026" name="Picture 2" descr="C:\Users\user\Desktop\Logo novosibirsk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16416" y="44624"/>
              <a:ext cx="667558" cy="8330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27" name="Picture 3" descr="C:\Users\user\Desktop\43.38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0" y="960071"/>
            <a:ext cx="9138010" cy="6107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0" y="928688"/>
            <a:ext cx="9144000" cy="6138696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8800" b="1" dirty="0">
              <a:solidFill>
                <a:prstClr val="white">
                  <a:alpha val="97000"/>
                </a:prst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916832"/>
            <a:ext cx="8804462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Arial" charset="0"/>
              <a:buNone/>
            </a:pPr>
            <a:r>
              <a:rPr lang="ru-RU" altLang="ru-RU" sz="3200" b="1" dirty="0" smtClean="0">
                <a:solidFill>
                  <a:srgbClr val="214ABD"/>
                </a:solidFill>
              </a:rPr>
              <a:t>Текущие вопросы представления участниками бюджетного процесса бюджетной (бухгалтерской) отчетности в подсистеме «Учет и отчетность» государственной интегрированной информационной </a:t>
            </a:r>
            <a:r>
              <a:rPr lang="ru-RU" altLang="ru-RU" sz="3200" b="1" dirty="0">
                <a:solidFill>
                  <a:srgbClr val="214ABD"/>
                </a:solidFill>
              </a:rPr>
              <a:t>системы управления общественными финансами «Электронный бюджет</a:t>
            </a:r>
            <a:r>
              <a:rPr lang="ru-RU" altLang="ru-RU" sz="3200" b="1" dirty="0" smtClean="0">
                <a:solidFill>
                  <a:srgbClr val="214ABD"/>
                </a:solidFill>
              </a:rPr>
              <a:t>»</a:t>
            </a:r>
          </a:p>
          <a:p>
            <a:pPr algn="r">
              <a:buFont typeface="Arial" charset="0"/>
              <a:buNone/>
            </a:pPr>
            <a:endParaRPr lang="ru-RU" altLang="ru-RU" sz="2000" b="1" dirty="0" smtClean="0">
              <a:solidFill>
                <a:srgbClr val="7030A0"/>
              </a:solidFill>
            </a:endParaRPr>
          </a:p>
          <a:p>
            <a:pPr algn="r">
              <a:buFont typeface="Arial" charset="0"/>
              <a:buNone/>
            </a:pPr>
            <a:r>
              <a:rPr lang="ru-RU" altLang="ru-RU" sz="2000" b="1" dirty="0" smtClean="0">
                <a:solidFill>
                  <a:schemeClr val="bg2">
                    <a:lumMod val="50000"/>
                  </a:schemeClr>
                </a:solidFill>
              </a:rPr>
              <a:t>Н.А. </a:t>
            </a:r>
            <a:r>
              <a:rPr lang="ru-RU" altLang="ru-RU" sz="2000" b="1" dirty="0" err="1" smtClean="0">
                <a:solidFill>
                  <a:schemeClr val="bg2">
                    <a:lumMod val="50000"/>
                  </a:schemeClr>
                </a:solidFill>
              </a:rPr>
              <a:t>Резникова</a:t>
            </a:r>
            <a:r>
              <a:rPr lang="ru-RU" altLang="ru-RU" sz="2000" b="1" dirty="0" smtClean="0">
                <a:solidFill>
                  <a:schemeClr val="bg2">
                    <a:lumMod val="50000"/>
                  </a:schemeClr>
                </a:solidFill>
              </a:rPr>
              <a:t>, </a:t>
            </a:r>
          </a:p>
          <a:p>
            <a:pPr algn="r">
              <a:buFont typeface="Arial" charset="0"/>
              <a:buNone/>
            </a:pPr>
            <a:r>
              <a:rPr lang="ru-RU" altLang="ru-RU" sz="2000" b="1" dirty="0" smtClean="0">
                <a:solidFill>
                  <a:schemeClr val="bg2">
                    <a:lumMod val="50000"/>
                  </a:schemeClr>
                </a:solidFill>
              </a:rPr>
              <a:t>начальник отдела финансового обеспечения</a:t>
            </a:r>
            <a:endParaRPr lang="ru-RU" altLang="ru-RU" sz="20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0"/>
            <a:ext cx="9144000" cy="836711"/>
            <a:chOff x="0" y="0"/>
            <a:chExt cx="9144000" cy="928688"/>
          </a:xfrm>
        </p:grpSpPr>
        <p:grpSp>
          <p:nvGrpSpPr>
            <p:cNvPr id="10" name="Группа 10"/>
            <p:cNvGrpSpPr>
              <a:grpSpLocks/>
            </p:cNvGrpSpPr>
            <p:nvPr/>
          </p:nvGrpSpPr>
          <p:grpSpPr bwMode="auto">
            <a:xfrm>
              <a:off x="0" y="0"/>
              <a:ext cx="9144000" cy="928688"/>
              <a:chOff x="0" y="0"/>
              <a:chExt cx="9144000" cy="928670"/>
            </a:xfrm>
          </p:grpSpPr>
          <p:grpSp>
            <p:nvGrpSpPr>
              <p:cNvPr id="11" name="Группа 14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928670"/>
                <a:chOff x="0" y="0"/>
                <a:chExt cx="9144000" cy="928670"/>
              </a:xfrm>
            </p:grpSpPr>
            <p:sp>
              <p:nvSpPr>
                <p:cNvPr id="13" name="Прямоугольник 12"/>
                <p:cNvSpPr/>
                <p:nvPr/>
              </p:nvSpPr>
              <p:spPr>
                <a:xfrm>
                  <a:off x="0" y="0"/>
                  <a:ext cx="9144000" cy="928670"/>
                </a:xfrm>
                <a:prstGeom prst="rect">
                  <a:avLst/>
                </a:prstGeom>
                <a:solidFill>
                  <a:srgbClr val="4F81B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 dirty="0"/>
                </a:p>
              </p:txBody>
            </p:sp>
            <p:sp>
              <p:nvSpPr>
                <p:cNvPr id="16" name="Прямоугольник 15"/>
                <p:cNvSpPr/>
                <p:nvPr/>
              </p:nvSpPr>
              <p:spPr>
                <a:xfrm>
                  <a:off x="974595" y="49528"/>
                  <a:ext cx="7200800" cy="78568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ru-RU" sz="2000" b="1" dirty="0">
                      <a:solidFill>
                        <a:prstClr val="white">
                          <a:alpha val="97000"/>
                        </a:prstClr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</a:rPr>
                    <a:t>Управление Федерального </a:t>
                  </a:r>
                  <a:r>
                    <a:rPr lang="ru-RU" sz="2000" b="1" kern="1600" dirty="0" smtClean="0">
                      <a:solidFill>
                        <a:prstClr val="white">
                          <a:alpha val="97000"/>
                        </a:prstClr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</a:rPr>
                    <a:t>казначейства </a:t>
                  </a:r>
                  <a:r>
                    <a:rPr lang="ru-RU" sz="2000" b="1" dirty="0" smtClean="0">
                      <a:solidFill>
                        <a:prstClr val="white">
                          <a:alpha val="97000"/>
                        </a:prstClr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</a:rPr>
                    <a:t>по Новосибирской области</a:t>
                  </a:r>
                  <a:endParaRPr lang="ru-RU" sz="2000" b="1" dirty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endParaRPr>
                </a:p>
              </p:txBody>
            </p:sp>
          </p:grpSp>
          <p:pic>
            <p:nvPicPr>
              <p:cNvPr id="12" name="Рисунок 12" descr="539px-Roskazna.png"/>
              <p:cNvPicPr>
                <a:picLocks noChangeAspect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07504" y="75600"/>
                <a:ext cx="727650" cy="81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026" name="Picture 2" descr="C:\Users\user\Desktop\Logo novosibirsk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8424" y="44624"/>
              <a:ext cx="667558" cy="8330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5" name="Прямоугольник 14"/>
          <p:cNvSpPr/>
          <p:nvPr/>
        </p:nvSpPr>
        <p:spPr>
          <a:xfrm>
            <a:off x="24613" y="837640"/>
            <a:ext cx="9119387" cy="359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>
                <a:solidFill>
                  <a:srgbClr val="0070C0"/>
                </a:solidFill>
              </a:rPr>
              <a:t>Охват субъектов отчетности</a:t>
            </a:r>
            <a:endParaRPr lang="ru-RU" sz="2000" b="1" dirty="0">
              <a:solidFill>
                <a:srgbClr val="0070C0"/>
              </a:solidFill>
            </a:endParaRPr>
          </a:p>
        </p:txBody>
      </p:sp>
      <p:sp>
        <p:nvSpPr>
          <p:cNvPr id="2" name="Овал 1"/>
          <p:cNvSpPr/>
          <p:nvPr/>
        </p:nvSpPr>
        <p:spPr>
          <a:xfrm>
            <a:off x="755576" y="1772816"/>
            <a:ext cx="2016224" cy="1944216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848974" y="2283259"/>
            <a:ext cx="1872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pc="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283</a:t>
            </a:r>
          </a:p>
          <a:p>
            <a:pPr algn="ctr"/>
            <a:r>
              <a:rPr lang="ru-RU" spc="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субъекта отчетности</a:t>
            </a:r>
            <a:endParaRPr lang="ru-RU" spc="3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5001053" y="2492896"/>
            <a:ext cx="2016224" cy="1944216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5094451" y="3003339"/>
            <a:ext cx="1872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pc="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372</a:t>
            </a:r>
          </a:p>
          <a:p>
            <a:pPr algn="ctr"/>
            <a:r>
              <a:rPr lang="ru-RU" spc="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комплекта отчетности</a:t>
            </a:r>
            <a:endParaRPr lang="ru-RU" spc="3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cxnSp>
        <p:nvCxnSpPr>
          <p:cNvPr id="6" name="Прямая со стрелкой 5"/>
          <p:cNvCxnSpPr>
            <a:stCxn id="14" idx="3"/>
          </p:cNvCxnSpPr>
          <p:nvPr/>
        </p:nvCxnSpPr>
        <p:spPr>
          <a:xfrm flipH="1">
            <a:off x="4136957" y="4152388"/>
            <a:ext cx="1159365" cy="71677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6729245" y="4152388"/>
            <a:ext cx="1371147" cy="71677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6009165" y="4437112"/>
            <a:ext cx="0" cy="43039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4" name="Скругленный прямоугольник 23"/>
          <p:cNvSpPr/>
          <p:nvPr/>
        </p:nvSpPr>
        <p:spPr>
          <a:xfrm>
            <a:off x="2627784" y="4941168"/>
            <a:ext cx="1872208" cy="151216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158 комплектов, </a:t>
            </a:r>
            <a:r>
              <a:rPr lang="ru-RU" sz="1200" dirty="0" smtClean="0"/>
              <a:t>по</a:t>
            </a:r>
            <a:r>
              <a:rPr lang="ru-RU" sz="1400" dirty="0" smtClean="0"/>
              <a:t> И</a:t>
            </a:r>
            <a:r>
              <a:rPr lang="ru-RU" sz="1200" dirty="0" smtClean="0"/>
              <a:t>нструкции, утвержденной приказом Минфина 33н</a:t>
            </a:r>
            <a:endParaRPr lang="ru-RU" dirty="0"/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4932041" y="4941168"/>
            <a:ext cx="2034618" cy="151216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176 комплектов, </a:t>
            </a:r>
          </a:p>
          <a:p>
            <a:pPr algn="ctr"/>
            <a:r>
              <a:rPr lang="ru-RU" sz="1200" dirty="0" smtClean="0"/>
              <a:t>по</a:t>
            </a:r>
            <a:r>
              <a:rPr lang="ru-RU" sz="1400" dirty="0" smtClean="0"/>
              <a:t> </a:t>
            </a:r>
            <a:r>
              <a:rPr lang="ru-RU" sz="1200" dirty="0" smtClean="0"/>
              <a:t>Инструкции, утвержденной приказом Минфина 191н</a:t>
            </a:r>
            <a:endParaRPr lang="ru-RU" dirty="0"/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7236296" y="4941168"/>
            <a:ext cx="1819686" cy="151216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38 комплектов, </a:t>
            </a:r>
            <a:r>
              <a:rPr lang="ru-RU" sz="1200" dirty="0" smtClean="0"/>
              <a:t>консолидированная отчетность</a:t>
            </a:r>
            <a:endParaRPr lang="ru-RU" dirty="0"/>
          </a:p>
        </p:txBody>
      </p:sp>
      <p:sp>
        <p:nvSpPr>
          <p:cNvPr id="7" name="Штриховая стрелка вправо 6"/>
          <p:cNvSpPr/>
          <p:nvPr/>
        </p:nvSpPr>
        <p:spPr>
          <a:xfrm rot="588599">
            <a:off x="3031055" y="2849959"/>
            <a:ext cx="1825359" cy="713259"/>
          </a:xfrm>
          <a:prstGeom prst="stripedRightArrow">
            <a:avLst/>
          </a:prstGeom>
          <a:pattFill prst="solidDmnd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Рисунок 20" descr="E:\hilf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3789352"/>
            <a:ext cx="2808000" cy="2808000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1099978" rev="0"/>
            </a:camera>
            <a:lightRig rig="threePt" dir="t"/>
          </a:scene3d>
        </p:spPr>
      </p:pic>
      <p:sp>
        <p:nvSpPr>
          <p:cNvPr id="2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820471" y="6488023"/>
            <a:ext cx="344141" cy="365125"/>
          </a:xfrm>
        </p:spPr>
        <p:txBody>
          <a:bodyPr/>
          <a:lstStyle/>
          <a:p>
            <a:fld id="{687D7A59-36E2-48B9-B146-C1E59501F63F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3411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>
          <a:xfrm>
            <a:off x="0" y="0"/>
            <a:ext cx="9144000" cy="836711"/>
            <a:chOff x="0" y="0"/>
            <a:chExt cx="9144000" cy="928688"/>
          </a:xfrm>
        </p:grpSpPr>
        <p:grpSp>
          <p:nvGrpSpPr>
            <p:cNvPr id="14" name="Группа 10"/>
            <p:cNvGrpSpPr>
              <a:grpSpLocks/>
            </p:cNvGrpSpPr>
            <p:nvPr/>
          </p:nvGrpSpPr>
          <p:grpSpPr bwMode="auto">
            <a:xfrm>
              <a:off x="0" y="0"/>
              <a:ext cx="9144000" cy="928688"/>
              <a:chOff x="0" y="0"/>
              <a:chExt cx="9144000" cy="928670"/>
            </a:xfrm>
          </p:grpSpPr>
          <p:grpSp>
            <p:nvGrpSpPr>
              <p:cNvPr id="17" name="Группа 14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928670"/>
                <a:chOff x="0" y="0"/>
                <a:chExt cx="9144000" cy="928670"/>
              </a:xfrm>
            </p:grpSpPr>
            <p:sp>
              <p:nvSpPr>
                <p:cNvPr id="19" name="Прямоугольник 18"/>
                <p:cNvSpPr/>
                <p:nvPr/>
              </p:nvSpPr>
              <p:spPr>
                <a:xfrm>
                  <a:off x="0" y="0"/>
                  <a:ext cx="9144000" cy="928670"/>
                </a:xfrm>
                <a:prstGeom prst="rect">
                  <a:avLst/>
                </a:prstGeom>
                <a:solidFill>
                  <a:srgbClr val="4F81B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 dirty="0"/>
                </a:p>
              </p:txBody>
            </p:sp>
            <p:sp>
              <p:nvSpPr>
                <p:cNvPr id="20" name="Прямоугольник 19"/>
                <p:cNvSpPr/>
                <p:nvPr/>
              </p:nvSpPr>
              <p:spPr>
                <a:xfrm>
                  <a:off x="974595" y="49528"/>
                  <a:ext cx="7200800" cy="78568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ru-RU" sz="2000" b="1" dirty="0">
                      <a:solidFill>
                        <a:prstClr val="white">
                          <a:alpha val="97000"/>
                        </a:prstClr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</a:rPr>
                    <a:t>Управление Федерального </a:t>
                  </a:r>
                  <a:r>
                    <a:rPr lang="ru-RU" sz="2000" b="1" kern="1600" dirty="0" smtClean="0">
                      <a:solidFill>
                        <a:prstClr val="white">
                          <a:alpha val="97000"/>
                        </a:prstClr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</a:rPr>
                    <a:t>казначейства </a:t>
                  </a:r>
                  <a:r>
                    <a:rPr lang="ru-RU" sz="2000" b="1" dirty="0" smtClean="0">
                      <a:solidFill>
                        <a:prstClr val="white">
                          <a:alpha val="97000"/>
                        </a:prstClr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</a:rPr>
                    <a:t>по Новосибирской области</a:t>
                  </a:r>
                  <a:endParaRPr lang="ru-RU" sz="2000" b="1" dirty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endParaRPr>
                </a:p>
              </p:txBody>
            </p:sp>
          </p:grpSp>
          <p:pic>
            <p:nvPicPr>
              <p:cNvPr id="18" name="Рисунок 12" descr="539px-Roskazna.png"/>
              <p:cNvPicPr>
                <a:picLocks noChangeAspect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07504" y="75600"/>
                <a:ext cx="727650" cy="81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5" name="Picture 2" descr="C:\Users\user\Desktop\Logo novosibirsk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8424" y="44624"/>
              <a:ext cx="667558" cy="8330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0533674"/>
              </p:ext>
            </p:extLst>
          </p:nvPr>
        </p:nvGraphicFramePr>
        <p:xfrm>
          <a:off x="179513" y="1340768"/>
          <a:ext cx="8784975" cy="53416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648071"/>
                <a:gridCol w="4248472"/>
                <a:gridCol w="3888432"/>
              </a:tblGrid>
              <a:tr h="53601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№ п/п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Причины несвоевременного представления отчетности в ГИИС "Электронный бюджет"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u="none" strike="noStrike" dirty="0" smtClean="0">
                        <a:effectLst/>
                      </a:endParaRPr>
                    </a:p>
                    <a:p>
                      <a:pPr algn="ctr" fontAlgn="b"/>
                      <a:r>
                        <a:rPr lang="ru-RU" sz="1600" u="none" strike="noStrike" dirty="0" smtClean="0">
                          <a:effectLst/>
                        </a:rPr>
                        <a:t>Предложения </a:t>
                      </a:r>
                      <a:r>
                        <a:rPr lang="ru-RU" sz="1600" u="none" strike="noStrike" dirty="0">
                          <a:effectLst/>
                        </a:rPr>
                        <a:t>по предупреждению риска несвоевременного представления отчетности в ГИИС "Электронный </a:t>
                      </a:r>
                      <a:r>
                        <a:rPr lang="ru-RU" sz="1600" u="none" strike="noStrike" dirty="0" smtClean="0">
                          <a:effectLst/>
                        </a:rPr>
                        <a:t>бюджет“</a:t>
                      </a:r>
                      <a:endParaRPr lang="en-US" sz="1600" u="none" strike="noStrike" dirty="0" smtClean="0">
                        <a:effectLst/>
                      </a:endParaRPr>
                    </a:p>
                    <a:p>
                      <a:pPr algn="ctr" fontAlgn="b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5360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Длительная проверка главными распорядителями бюджетных средств отчетов подведомственных организаций и запрет на  загрузку до окончания проверки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Обращение </a:t>
                      </a:r>
                      <a:r>
                        <a:rPr lang="ru-RU" sz="1400" u="none" strike="noStrike" dirty="0">
                          <a:effectLst/>
                        </a:rPr>
                        <a:t>к главным распорядителям бюджетных средств с просьбой  не устанавливать запрет на выгрузку отчетности подведомственными организациями до окончания ее проверки </a:t>
                      </a:r>
                      <a:endParaRPr lang="en-US" sz="1400" u="none" strike="noStrike" dirty="0" smtClean="0">
                        <a:effectLst/>
                      </a:endParaRPr>
                    </a:p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5360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Сложности при загрузке форм (технические причины и (или) выгрузка не  в тех форматах из своего ППО)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Более </a:t>
                      </a:r>
                      <a:r>
                        <a:rPr lang="ru-RU" sz="1400" u="none" strike="noStrike" dirty="0">
                          <a:effectLst/>
                        </a:rPr>
                        <a:t>тесное взаимодействие бухгалтерских служб и специалистов информационных систем субъектов отчетности </a:t>
                      </a:r>
                      <a:endParaRPr lang="en-US" sz="1400" u="none" strike="noStrike" dirty="0" smtClean="0">
                        <a:effectLst/>
                      </a:endParaRPr>
                    </a:p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5360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Отсутствие времени для загрузки отчетности (со слов представителей субъектов отчетности)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Заблаговременное </a:t>
                      </a:r>
                      <a:r>
                        <a:rPr lang="ru-RU" sz="1400" u="none" strike="noStrike" dirty="0">
                          <a:effectLst/>
                        </a:rPr>
                        <a:t>оповещение кураторами ТОФК субъектов отчетности о регламентированных сроках загрузки </a:t>
                      </a:r>
                      <a:r>
                        <a:rPr lang="ru-RU" sz="1400" u="none" strike="noStrike" dirty="0" smtClean="0">
                          <a:effectLst/>
                        </a:rPr>
                        <a:t>отчетности</a:t>
                      </a:r>
                      <a:endParaRPr lang="en-US" sz="1400" u="none" strike="noStrike" dirty="0" smtClean="0">
                        <a:effectLst/>
                      </a:endParaRPr>
                    </a:p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89671" y="836712"/>
            <a:ext cx="9119387" cy="359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>
                <a:solidFill>
                  <a:srgbClr val="0070C0"/>
                </a:solidFill>
              </a:rPr>
              <a:t>Своевременность представления отчетности</a:t>
            </a:r>
            <a:endParaRPr lang="ru-RU" sz="2000" b="1" dirty="0">
              <a:solidFill>
                <a:srgbClr val="0070C0"/>
              </a:solidFill>
            </a:endParaRPr>
          </a:p>
        </p:txBody>
      </p:sp>
      <p:sp>
        <p:nvSpPr>
          <p:cNvPr id="1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820471" y="6488023"/>
            <a:ext cx="344141" cy="365125"/>
          </a:xfrm>
        </p:spPr>
        <p:txBody>
          <a:bodyPr/>
          <a:lstStyle/>
          <a:p>
            <a:fld id="{687D7A59-36E2-48B9-B146-C1E59501F63F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253989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 bwMode="auto">
          <a:xfrm>
            <a:off x="0" y="0"/>
            <a:ext cx="9144000" cy="836711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charset="0"/>
                <a:cs typeface="Arial" charset="0"/>
              </a:rPr>
              <a:t>Управление Федерального </a:t>
            </a:r>
            <a:r>
              <a:rPr lang="ru-RU" sz="2000" b="1" kern="1600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charset="0"/>
                <a:cs typeface="Arial" charset="0"/>
              </a:rPr>
              <a:t>казначейства </a:t>
            </a:r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charset="0"/>
                <a:cs typeface="Arial" charset="0"/>
              </a:rPr>
              <a:t>по </a:t>
            </a:r>
            <a:endParaRPr lang="ru-RU" sz="2000" b="1" dirty="0" smtClean="0">
              <a:solidFill>
                <a:prstClr val="white">
                  <a:alpha val="97000"/>
                </a:prst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charset="0"/>
              <a:cs typeface="Arial" charset="0"/>
            </a:endParaRPr>
          </a:p>
          <a:p>
            <a:pPr lvl="0" algn="ctr">
              <a:defRPr/>
            </a:pPr>
            <a:r>
              <a:rPr lang="ru-RU" sz="2000" b="1" dirty="0" smtClean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charset="0"/>
                <a:cs typeface="Arial" charset="0"/>
              </a:rPr>
              <a:t>Новосибирской </a:t>
            </a:r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charset="0"/>
                <a:cs typeface="Arial" charset="0"/>
              </a:rPr>
              <a:t>области</a:t>
            </a:r>
          </a:p>
        </p:txBody>
      </p:sp>
      <p:pic>
        <p:nvPicPr>
          <p:cNvPr id="7" name="Рисунок 12" descr="539px-Roskazna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68114"/>
            <a:ext cx="727650" cy="729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C:\Users\user\Desktop\Logo novosibirs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424" y="40204"/>
            <a:ext cx="667558" cy="750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89671" y="836712"/>
            <a:ext cx="9119387" cy="359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>
                <a:solidFill>
                  <a:srgbClr val="0070C0"/>
                </a:solidFill>
              </a:rPr>
              <a:t>Полнота отчетности</a:t>
            </a:r>
            <a:endParaRPr lang="ru-RU" sz="2000" b="1" dirty="0">
              <a:solidFill>
                <a:srgbClr val="0070C0"/>
              </a:solidFill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0371932"/>
              </p:ext>
            </p:extLst>
          </p:nvPr>
        </p:nvGraphicFramePr>
        <p:xfrm>
          <a:off x="144015" y="3645024"/>
          <a:ext cx="8676456" cy="2982024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6061364"/>
                <a:gridCol w="2615092"/>
              </a:tblGrid>
              <a:tr h="352048"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Представление Пояснительной записки</a:t>
                      </a:r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368032"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За 1 полугодие 2017 года</a:t>
                      </a:r>
                    </a:p>
                    <a:p>
                      <a:pPr algn="ctr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(на 14.07.2017)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702920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/>
                        <a:t>Пояснительная записка представлена в соответствии</a:t>
                      </a:r>
                      <a:r>
                        <a:rPr lang="ru-RU" sz="1200" baseline="0" dirty="0" smtClean="0"/>
                        <a:t> с требованиями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88%</a:t>
                      </a:r>
                      <a:endParaRPr lang="ru-RU" sz="1400" dirty="0"/>
                    </a:p>
                  </a:txBody>
                  <a:tcPr anchor="ctr"/>
                </a:tc>
              </a:tr>
              <a:tr h="598954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/>
                        <a:t>Пояснительная записка представлена не в полном объеме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12%</a:t>
                      </a:r>
                      <a:endParaRPr lang="ru-RU" sz="1400" dirty="0"/>
                    </a:p>
                  </a:txBody>
                  <a:tcPr anchor="ctr"/>
                </a:tc>
              </a:tr>
              <a:tr h="870902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/>
                        <a:t>Пояснительная записка не представлена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5731412"/>
              </p:ext>
            </p:extLst>
          </p:nvPr>
        </p:nvGraphicFramePr>
        <p:xfrm>
          <a:off x="218381" y="1195824"/>
          <a:ext cx="8602090" cy="2011738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4947041"/>
                <a:gridCol w="3655049"/>
              </a:tblGrid>
              <a:tr h="236830"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Состав информации</a:t>
                      </a:r>
                      <a:endParaRPr lang="ru-RU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5510"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За 1 полугодие 2017 года </a:t>
                      </a:r>
                    </a:p>
                    <a:p>
                      <a:pPr algn="ctr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(на 14.07.2017)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54612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1 - все формы отчетности</a:t>
                      </a:r>
                      <a:r>
                        <a:rPr lang="ru-RU" sz="1400" baseline="0" dirty="0" smtClean="0"/>
                        <a:t> представлены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94%</a:t>
                      </a:r>
                      <a:endParaRPr lang="ru-RU" sz="1400" dirty="0"/>
                    </a:p>
                  </a:txBody>
                  <a:tcPr anchor="ctr"/>
                </a:tc>
              </a:tr>
              <a:tr h="6426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2 - не все формы отчетности</a:t>
                      </a:r>
                      <a:r>
                        <a:rPr lang="ru-RU" sz="1400" baseline="0" dirty="0" smtClean="0"/>
                        <a:t> представлены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6%</a:t>
                      </a:r>
                      <a:endParaRPr lang="ru-RU" sz="14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820471" y="6488023"/>
            <a:ext cx="344141" cy="365125"/>
          </a:xfrm>
        </p:spPr>
        <p:txBody>
          <a:bodyPr/>
          <a:lstStyle/>
          <a:p>
            <a:fld id="{687D7A59-36E2-48B9-B146-C1E59501F63F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697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0"/>
            <a:ext cx="9144000" cy="836711"/>
            <a:chOff x="0" y="0"/>
            <a:chExt cx="9144000" cy="928688"/>
          </a:xfrm>
        </p:grpSpPr>
        <p:grpSp>
          <p:nvGrpSpPr>
            <p:cNvPr id="10" name="Группа 10"/>
            <p:cNvGrpSpPr>
              <a:grpSpLocks/>
            </p:cNvGrpSpPr>
            <p:nvPr/>
          </p:nvGrpSpPr>
          <p:grpSpPr bwMode="auto">
            <a:xfrm>
              <a:off x="0" y="0"/>
              <a:ext cx="9144000" cy="928688"/>
              <a:chOff x="0" y="0"/>
              <a:chExt cx="9144000" cy="928670"/>
            </a:xfrm>
          </p:grpSpPr>
          <p:grpSp>
            <p:nvGrpSpPr>
              <p:cNvPr id="11" name="Группа 14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928670"/>
                <a:chOff x="0" y="0"/>
                <a:chExt cx="9144000" cy="928670"/>
              </a:xfrm>
            </p:grpSpPr>
            <p:sp>
              <p:nvSpPr>
                <p:cNvPr id="13" name="Прямоугольник 12"/>
                <p:cNvSpPr/>
                <p:nvPr/>
              </p:nvSpPr>
              <p:spPr>
                <a:xfrm>
                  <a:off x="0" y="0"/>
                  <a:ext cx="9144000" cy="928670"/>
                </a:xfrm>
                <a:prstGeom prst="rect">
                  <a:avLst/>
                </a:prstGeom>
                <a:solidFill>
                  <a:srgbClr val="4F81B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 dirty="0"/>
                </a:p>
              </p:txBody>
            </p:sp>
            <p:sp>
              <p:nvSpPr>
                <p:cNvPr id="16" name="Прямоугольник 15"/>
                <p:cNvSpPr/>
                <p:nvPr/>
              </p:nvSpPr>
              <p:spPr>
                <a:xfrm>
                  <a:off x="974595" y="49528"/>
                  <a:ext cx="7200800" cy="78568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ru-RU" sz="2000" b="1" dirty="0">
                      <a:solidFill>
                        <a:prstClr val="white">
                          <a:alpha val="97000"/>
                        </a:prstClr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</a:rPr>
                    <a:t>Управление Федерального </a:t>
                  </a:r>
                  <a:r>
                    <a:rPr lang="ru-RU" sz="2000" b="1" kern="1600" dirty="0" smtClean="0">
                      <a:solidFill>
                        <a:prstClr val="white">
                          <a:alpha val="97000"/>
                        </a:prstClr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</a:rPr>
                    <a:t>казначейства </a:t>
                  </a:r>
                  <a:r>
                    <a:rPr lang="ru-RU" sz="2000" b="1" dirty="0" smtClean="0">
                      <a:solidFill>
                        <a:prstClr val="white">
                          <a:alpha val="97000"/>
                        </a:prstClr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</a:rPr>
                    <a:t>по Новосибирской области</a:t>
                  </a:r>
                  <a:endParaRPr lang="ru-RU" sz="2000" b="1" dirty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endParaRPr>
                </a:p>
              </p:txBody>
            </p:sp>
          </p:grpSp>
          <p:pic>
            <p:nvPicPr>
              <p:cNvPr id="12" name="Рисунок 12" descr="539px-Roskazna.png"/>
              <p:cNvPicPr>
                <a:picLocks noChangeAspect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07504" y="75600"/>
                <a:ext cx="727650" cy="81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026" name="Picture 2" descr="C:\Users\user\Desktop\Logo novosibirsk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8424" y="44624"/>
              <a:ext cx="667558" cy="8330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Прямоугольник 2"/>
          <p:cNvSpPr/>
          <p:nvPr/>
        </p:nvSpPr>
        <p:spPr>
          <a:xfrm>
            <a:off x="0" y="1196752"/>
            <a:ext cx="9144000" cy="2569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ряде отчетов по требованию вышестоящей организации вводятся укрупненные или, наоборот детализированные коды бюджетной классификации, что противоречит требованиям Инструкции о порядке составления и представления годовой, квартальной и месячной отчетности об исполнении бюджетов бюджетной системы Российской Федерации, утвержденной приказом Министерства финансов Российской Федерации 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писем.</a:t>
            </a:r>
          </a:p>
          <a:p>
            <a:endParaRPr lang="ru-RU" sz="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Согласно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письму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Минфина   Российской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N 02-07-07/15237   и   Федерального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казначейства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marL="0" indent="0" algn="just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07-04-05/02-178 от 17 марта 2016 года п.2.1 «Информация в Сведениях ф. 0503164 </a:t>
            </a:r>
            <a:r>
              <a:rPr lang="ru-RU" sz="1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разделу 2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"Расходы бюджета" отражаются показатели, по которым по состоянию на 1 апреля, 1 июля, 1 октября исполнение составило соответственно менее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20%, 45%, 70%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утвержденных годовых назначений. Показатели в </a:t>
            </a:r>
            <a:r>
              <a:rPr lang="ru-RU" sz="1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отражаются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разрезе кодов главного распорядителя средств федерального бюджета, разделов, подразделов, программной (непрограммной) статьи целевой статьи расходов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.»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05108" y="3857462"/>
            <a:ext cx="825087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за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полугодие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составило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45%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расшифровку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показателям производить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нужно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же показатели в форме необходимо представить, то отражают только 12 знаков, остальные – нули</a:t>
            </a:r>
            <a:endParaRPr lang="ru-RU" sz="1400" dirty="0"/>
          </a:p>
        </p:txBody>
      </p:sp>
      <p:graphicFrame>
        <p:nvGraphicFramePr>
          <p:cNvPr id="21" name="Объект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9292810"/>
              </p:ext>
            </p:extLst>
          </p:nvPr>
        </p:nvGraphicFramePr>
        <p:xfrm>
          <a:off x="24337" y="4653136"/>
          <a:ext cx="9031649" cy="1719379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419178"/>
                <a:gridCol w="420084"/>
                <a:gridCol w="420084"/>
                <a:gridCol w="481781"/>
                <a:gridCol w="340538"/>
                <a:gridCol w="591488"/>
                <a:gridCol w="517552"/>
                <a:gridCol w="295744"/>
                <a:gridCol w="295744"/>
                <a:gridCol w="443616"/>
                <a:gridCol w="517552"/>
                <a:gridCol w="369680"/>
                <a:gridCol w="295744"/>
                <a:gridCol w="295744"/>
                <a:gridCol w="369680"/>
                <a:gridCol w="295744"/>
                <a:gridCol w="369680"/>
                <a:gridCol w="591488"/>
                <a:gridCol w="887232"/>
                <a:gridCol w="813296"/>
              </a:tblGrid>
              <a:tr h="309559">
                <a:tc gridSpan="20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Структура кода классификации расходов бюджетов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4459">
                <a:tc rowSpan="2"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Код главного распорядителя бюджетных средств</a:t>
                      </a:r>
                      <a:endParaRPr lang="ru-RU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Код раздела</a:t>
                      </a:r>
                      <a:endParaRPr lang="ru-RU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Код подраздела</a:t>
                      </a:r>
                      <a:endParaRPr lang="ru-RU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Код целевой статьи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Код вида расходов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Программная (непрограммная) статья</a:t>
                      </a:r>
                      <a:endParaRPr lang="ru-RU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Направление расходов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группа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подгруппа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элемент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70" marR="39370" marT="64770" marB="6477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1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2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3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4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5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6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7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8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9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10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11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12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13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14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15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16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17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18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19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70" marR="39370" marT="64770" marB="64770"/>
                </a:tc>
              </a:tr>
            </a:tbl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89671" y="836712"/>
            <a:ext cx="9119387" cy="359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>
                <a:solidFill>
                  <a:srgbClr val="0070C0"/>
                </a:solidFill>
              </a:rPr>
              <a:t>Качество отчетности</a:t>
            </a:r>
            <a:endParaRPr lang="ru-RU" sz="2000" b="1" dirty="0">
              <a:solidFill>
                <a:srgbClr val="0070C0"/>
              </a:solidFill>
            </a:endParaRPr>
          </a:p>
        </p:txBody>
      </p:sp>
      <p:sp>
        <p:nvSpPr>
          <p:cNvPr id="27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820471" y="6488023"/>
            <a:ext cx="344141" cy="365125"/>
          </a:xfrm>
        </p:spPr>
        <p:txBody>
          <a:bodyPr/>
          <a:lstStyle/>
          <a:p>
            <a:fld id="{687D7A59-36E2-48B9-B146-C1E59501F63F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28" name="Рисунок 2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10" y="3789040"/>
            <a:ext cx="800282" cy="831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856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33" y="1253529"/>
            <a:ext cx="8532439" cy="5559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Группа 3"/>
          <p:cNvGrpSpPr/>
          <p:nvPr/>
        </p:nvGrpSpPr>
        <p:grpSpPr>
          <a:xfrm>
            <a:off x="0" y="0"/>
            <a:ext cx="9144000" cy="836711"/>
            <a:chOff x="0" y="0"/>
            <a:chExt cx="9144000" cy="928688"/>
          </a:xfrm>
        </p:grpSpPr>
        <p:grpSp>
          <p:nvGrpSpPr>
            <p:cNvPr id="10" name="Группа 10"/>
            <p:cNvGrpSpPr>
              <a:grpSpLocks/>
            </p:cNvGrpSpPr>
            <p:nvPr/>
          </p:nvGrpSpPr>
          <p:grpSpPr bwMode="auto">
            <a:xfrm>
              <a:off x="0" y="0"/>
              <a:ext cx="9144000" cy="928688"/>
              <a:chOff x="0" y="0"/>
              <a:chExt cx="9144000" cy="928670"/>
            </a:xfrm>
          </p:grpSpPr>
          <p:grpSp>
            <p:nvGrpSpPr>
              <p:cNvPr id="11" name="Группа 14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928670"/>
                <a:chOff x="0" y="0"/>
                <a:chExt cx="9144000" cy="928670"/>
              </a:xfrm>
            </p:grpSpPr>
            <p:sp>
              <p:nvSpPr>
                <p:cNvPr id="13" name="Прямоугольник 12"/>
                <p:cNvSpPr/>
                <p:nvPr/>
              </p:nvSpPr>
              <p:spPr>
                <a:xfrm>
                  <a:off x="0" y="0"/>
                  <a:ext cx="9144000" cy="928670"/>
                </a:xfrm>
                <a:prstGeom prst="rect">
                  <a:avLst/>
                </a:prstGeom>
                <a:solidFill>
                  <a:srgbClr val="4F81B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 dirty="0"/>
                </a:p>
              </p:txBody>
            </p:sp>
            <p:sp>
              <p:nvSpPr>
                <p:cNvPr id="16" name="Прямоугольник 15"/>
                <p:cNvSpPr/>
                <p:nvPr/>
              </p:nvSpPr>
              <p:spPr>
                <a:xfrm>
                  <a:off x="974595" y="49528"/>
                  <a:ext cx="7200800" cy="78568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ru-RU" sz="2000" b="1" dirty="0">
                      <a:solidFill>
                        <a:prstClr val="white">
                          <a:alpha val="97000"/>
                        </a:prstClr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</a:rPr>
                    <a:t>Управление Федерального </a:t>
                  </a:r>
                  <a:r>
                    <a:rPr lang="ru-RU" sz="2000" b="1" kern="1600" dirty="0" smtClean="0">
                      <a:solidFill>
                        <a:prstClr val="white">
                          <a:alpha val="97000"/>
                        </a:prstClr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</a:rPr>
                    <a:t>казначейства </a:t>
                  </a:r>
                  <a:r>
                    <a:rPr lang="ru-RU" sz="2000" b="1" dirty="0" smtClean="0">
                      <a:solidFill>
                        <a:prstClr val="white">
                          <a:alpha val="97000"/>
                        </a:prstClr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</a:rPr>
                    <a:t>по Новосибирской области</a:t>
                  </a:r>
                  <a:endParaRPr lang="ru-RU" sz="2000" b="1" dirty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endParaRPr>
                </a:p>
              </p:txBody>
            </p:sp>
          </p:grpSp>
          <p:pic>
            <p:nvPicPr>
              <p:cNvPr id="12" name="Рисунок 12" descr="539px-Roskazna.png"/>
              <p:cNvPicPr>
                <a:picLocks noChangeAspect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07504" y="75600"/>
                <a:ext cx="727650" cy="81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026" name="Picture 2" descr="C:\Users\user\Desktop\Logo novosibirsk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8424" y="44624"/>
              <a:ext cx="667558" cy="8330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3" name="Прямоугольник 22"/>
          <p:cNvSpPr/>
          <p:nvPr/>
        </p:nvSpPr>
        <p:spPr>
          <a:xfrm>
            <a:off x="89671" y="836712"/>
            <a:ext cx="9119387" cy="359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>
                <a:solidFill>
                  <a:srgbClr val="0070C0"/>
                </a:solidFill>
              </a:rPr>
              <a:t>Качество отчетности</a:t>
            </a:r>
            <a:endParaRPr lang="ru-RU" sz="2000" b="1" dirty="0">
              <a:solidFill>
                <a:srgbClr val="0070C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51520" y="3933056"/>
            <a:ext cx="1508383" cy="10081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932040" y="3212976"/>
            <a:ext cx="387505" cy="3822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917465" y="3957532"/>
            <a:ext cx="459512" cy="72498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25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820471" y="6488023"/>
            <a:ext cx="344141" cy="365125"/>
          </a:xfrm>
        </p:spPr>
        <p:txBody>
          <a:bodyPr/>
          <a:lstStyle/>
          <a:p>
            <a:fld id="{687D7A59-36E2-48B9-B146-C1E59501F63F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472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0"/>
            <a:ext cx="9144000" cy="836711"/>
            <a:chOff x="0" y="0"/>
            <a:chExt cx="9144000" cy="928688"/>
          </a:xfrm>
        </p:grpSpPr>
        <p:grpSp>
          <p:nvGrpSpPr>
            <p:cNvPr id="10" name="Группа 10"/>
            <p:cNvGrpSpPr>
              <a:grpSpLocks/>
            </p:cNvGrpSpPr>
            <p:nvPr/>
          </p:nvGrpSpPr>
          <p:grpSpPr bwMode="auto">
            <a:xfrm>
              <a:off x="0" y="0"/>
              <a:ext cx="9144000" cy="928688"/>
              <a:chOff x="0" y="0"/>
              <a:chExt cx="9144000" cy="928670"/>
            </a:xfrm>
          </p:grpSpPr>
          <p:grpSp>
            <p:nvGrpSpPr>
              <p:cNvPr id="11" name="Группа 14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928670"/>
                <a:chOff x="0" y="0"/>
                <a:chExt cx="9144000" cy="928670"/>
              </a:xfrm>
            </p:grpSpPr>
            <p:sp>
              <p:nvSpPr>
                <p:cNvPr id="13" name="Прямоугольник 12"/>
                <p:cNvSpPr/>
                <p:nvPr/>
              </p:nvSpPr>
              <p:spPr>
                <a:xfrm>
                  <a:off x="0" y="0"/>
                  <a:ext cx="9144000" cy="928670"/>
                </a:xfrm>
                <a:prstGeom prst="rect">
                  <a:avLst/>
                </a:prstGeom>
                <a:solidFill>
                  <a:srgbClr val="4F81B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 dirty="0"/>
                </a:p>
              </p:txBody>
            </p:sp>
            <p:sp>
              <p:nvSpPr>
                <p:cNvPr id="16" name="Прямоугольник 15"/>
                <p:cNvSpPr/>
                <p:nvPr/>
              </p:nvSpPr>
              <p:spPr>
                <a:xfrm>
                  <a:off x="974595" y="49528"/>
                  <a:ext cx="7200800" cy="78568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ru-RU" sz="2000" b="1" dirty="0">
                      <a:solidFill>
                        <a:prstClr val="white">
                          <a:alpha val="97000"/>
                        </a:prstClr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</a:rPr>
                    <a:t>Управление Федерального </a:t>
                  </a:r>
                  <a:r>
                    <a:rPr lang="ru-RU" sz="2000" b="1" kern="1600" dirty="0" smtClean="0">
                      <a:solidFill>
                        <a:prstClr val="white">
                          <a:alpha val="97000"/>
                        </a:prstClr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</a:rPr>
                    <a:t>казначейства </a:t>
                  </a:r>
                  <a:r>
                    <a:rPr lang="ru-RU" sz="2000" b="1" dirty="0" smtClean="0">
                      <a:solidFill>
                        <a:prstClr val="white">
                          <a:alpha val="97000"/>
                        </a:prstClr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</a:rPr>
                    <a:t>по Новосибирской области</a:t>
                  </a:r>
                  <a:endParaRPr lang="ru-RU" sz="2000" b="1" dirty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endParaRPr>
                </a:p>
              </p:txBody>
            </p:sp>
          </p:grpSp>
          <p:pic>
            <p:nvPicPr>
              <p:cNvPr id="12" name="Рисунок 12" descr="539px-Roskazna.png"/>
              <p:cNvPicPr>
                <a:picLocks noChangeAspect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07504" y="75600"/>
                <a:ext cx="727650" cy="81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026" name="Picture 2" descr="C:\Users\user\Desktop\Logo novosibirsk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8424" y="44624"/>
              <a:ext cx="667558" cy="8330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3" name="Прямоугольник 22"/>
          <p:cNvSpPr/>
          <p:nvPr/>
        </p:nvSpPr>
        <p:spPr>
          <a:xfrm>
            <a:off x="89671" y="836712"/>
            <a:ext cx="9119387" cy="359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>
                <a:solidFill>
                  <a:srgbClr val="0070C0"/>
                </a:solidFill>
              </a:rPr>
              <a:t>Качество отчетности</a:t>
            </a:r>
            <a:endParaRPr lang="ru-RU" sz="2000" b="1" dirty="0">
              <a:solidFill>
                <a:srgbClr val="0070C0"/>
              </a:solidFill>
            </a:endParaRPr>
          </a:p>
        </p:txBody>
      </p:sp>
      <p:pic>
        <p:nvPicPr>
          <p:cNvPr id="2051" name="Picture 3" descr="C:\Users\user\Desktop\Scan\2017-07-11 (2)_0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87" t="5581" r="23586" b="5748"/>
          <a:stretch/>
        </p:blipFill>
        <p:spPr bwMode="auto">
          <a:xfrm rot="16200000">
            <a:off x="2806563" y="-1213673"/>
            <a:ext cx="3387159" cy="9034401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user\Desktop\Scan\2017-07-11 (1)_0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9" t="22132" r="7197" b="70109"/>
          <a:stretch/>
        </p:blipFill>
        <p:spPr bwMode="auto">
          <a:xfrm>
            <a:off x="89671" y="5445224"/>
            <a:ext cx="8964000" cy="720080"/>
          </a:xfrm>
          <a:prstGeom prst="rect">
            <a:avLst/>
          </a:prstGeom>
          <a:noFill/>
          <a:ln w="63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004" y="3068960"/>
            <a:ext cx="1187624" cy="28803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440431" y="5157192"/>
            <a:ext cx="108715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rgbClr val="FF0000"/>
                </a:solidFill>
              </a:rPr>
              <a:t>09</a:t>
            </a:r>
            <a:r>
              <a:rPr lang="ru-RU" sz="1100" b="1" dirty="0" smtClean="0">
                <a:solidFill>
                  <a:srgbClr val="FF0000"/>
                </a:solidFill>
              </a:rPr>
              <a:t> </a:t>
            </a:r>
            <a:r>
              <a:rPr lang="en-US" sz="1100" b="1" dirty="0" smtClean="0">
                <a:solidFill>
                  <a:srgbClr val="FF0000"/>
                </a:solidFill>
              </a:rPr>
              <a:t>109070524</a:t>
            </a:r>
            <a:endParaRPr lang="ru-RU" sz="1100" b="1" dirty="0">
              <a:solidFill>
                <a:srgbClr val="FF0000"/>
              </a:solidFill>
            </a:endParaRPr>
          </a:p>
        </p:txBody>
      </p:sp>
      <p:sp>
        <p:nvSpPr>
          <p:cNvPr id="6" name="Выноска 1 5"/>
          <p:cNvSpPr/>
          <p:nvPr/>
        </p:nvSpPr>
        <p:spPr>
          <a:xfrm>
            <a:off x="7344626" y="5157192"/>
            <a:ext cx="1259822" cy="261610"/>
          </a:xfrm>
          <a:prstGeom prst="borderCallout1">
            <a:avLst>
              <a:gd name="adj1" fmla="val 93707"/>
              <a:gd name="adj2" fmla="val -3924"/>
              <a:gd name="adj3" fmla="val 270686"/>
              <a:gd name="adj4" fmla="val -60261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7440431" y="1340768"/>
            <a:ext cx="1164017" cy="25535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ysClr val="windowText" lastClr="000000"/>
                </a:solidFill>
              </a:rPr>
              <a:t>ф. 0503164</a:t>
            </a:r>
            <a:endParaRPr lang="ru-RU" sz="2800" b="1" dirty="0">
              <a:solidFill>
                <a:sysClr val="windowText" lastClr="000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123728" y="1250827"/>
            <a:ext cx="4032448" cy="359122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ysClr val="windowText" lastClr="000000"/>
                </a:solidFill>
              </a:rPr>
              <a:t>Сведения об исполнении бюджета</a:t>
            </a:r>
          </a:p>
          <a:p>
            <a:pPr algn="ctr"/>
            <a:r>
              <a:rPr lang="ru-RU" sz="1100" b="1" dirty="0">
                <a:solidFill>
                  <a:sysClr val="windowText" lastClr="000000"/>
                </a:solidFill>
              </a:rPr>
              <a:t>н</a:t>
            </a:r>
            <a:r>
              <a:rPr lang="ru-RU" sz="1100" b="1" dirty="0" smtClean="0">
                <a:solidFill>
                  <a:sysClr val="windowText" lastClr="000000"/>
                </a:solidFill>
              </a:rPr>
              <a:t>а 1 июля 2017 г.</a:t>
            </a:r>
            <a:endParaRPr lang="ru-RU" sz="3200" b="1" dirty="0">
              <a:solidFill>
                <a:sysClr val="windowText" lastClr="00000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344984" y="5136286"/>
            <a:ext cx="4608512" cy="28803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ysClr val="windowText" lastClr="000000"/>
                </a:solidFill>
              </a:rPr>
              <a:t>Протокол форматно-логического контроля </a:t>
            </a:r>
            <a:endParaRPr lang="ru-RU" sz="3200" b="1" dirty="0">
              <a:solidFill>
                <a:sysClr val="windowText" lastClr="000000"/>
              </a:solidFill>
            </a:endParaRPr>
          </a:p>
        </p:txBody>
      </p:sp>
      <p:sp>
        <p:nvSpPr>
          <p:cNvPr id="1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820471" y="6488023"/>
            <a:ext cx="344141" cy="365125"/>
          </a:xfrm>
        </p:spPr>
        <p:txBody>
          <a:bodyPr/>
          <a:lstStyle/>
          <a:p>
            <a:fld id="{687D7A59-36E2-48B9-B146-C1E59501F63F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1780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0"/>
            <a:ext cx="9144000" cy="836711"/>
            <a:chOff x="0" y="0"/>
            <a:chExt cx="9144000" cy="928688"/>
          </a:xfrm>
        </p:grpSpPr>
        <p:grpSp>
          <p:nvGrpSpPr>
            <p:cNvPr id="10" name="Группа 10"/>
            <p:cNvGrpSpPr>
              <a:grpSpLocks/>
            </p:cNvGrpSpPr>
            <p:nvPr/>
          </p:nvGrpSpPr>
          <p:grpSpPr bwMode="auto">
            <a:xfrm>
              <a:off x="0" y="0"/>
              <a:ext cx="9144000" cy="928688"/>
              <a:chOff x="0" y="0"/>
              <a:chExt cx="9144000" cy="928670"/>
            </a:xfrm>
          </p:grpSpPr>
          <p:grpSp>
            <p:nvGrpSpPr>
              <p:cNvPr id="11" name="Группа 14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928670"/>
                <a:chOff x="0" y="0"/>
                <a:chExt cx="9144000" cy="928670"/>
              </a:xfrm>
            </p:grpSpPr>
            <p:sp>
              <p:nvSpPr>
                <p:cNvPr id="13" name="Прямоугольник 12"/>
                <p:cNvSpPr/>
                <p:nvPr/>
              </p:nvSpPr>
              <p:spPr>
                <a:xfrm>
                  <a:off x="0" y="0"/>
                  <a:ext cx="9144000" cy="928670"/>
                </a:xfrm>
                <a:prstGeom prst="rect">
                  <a:avLst/>
                </a:prstGeom>
                <a:solidFill>
                  <a:srgbClr val="4F81B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 dirty="0"/>
                </a:p>
              </p:txBody>
            </p:sp>
            <p:sp>
              <p:nvSpPr>
                <p:cNvPr id="16" name="Прямоугольник 15"/>
                <p:cNvSpPr/>
                <p:nvPr/>
              </p:nvSpPr>
              <p:spPr>
                <a:xfrm>
                  <a:off x="974595" y="49528"/>
                  <a:ext cx="7200800" cy="78568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ru-RU" sz="2000" b="1" dirty="0">
                      <a:solidFill>
                        <a:prstClr val="white">
                          <a:alpha val="97000"/>
                        </a:prstClr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</a:rPr>
                    <a:t>Управление Федерального </a:t>
                  </a:r>
                  <a:r>
                    <a:rPr lang="ru-RU" sz="2000" b="1" kern="1600" dirty="0" smtClean="0">
                      <a:solidFill>
                        <a:prstClr val="white">
                          <a:alpha val="97000"/>
                        </a:prstClr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</a:rPr>
                    <a:t>казначейства </a:t>
                  </a:r>
                  <a:r>
                    <a:rPr lang="ru-RU" sz="2000" b="1" dirty="0" smtClean="0">
                      <a:solidFill>
                        <a:prstClr val="white">
                          <a:alpha val="97000"/>
                        </a:prstClr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</a:rPr>
                    <a:t>по Новосибирской области</a:t>
                  </a:r>
                  <a:endParaRPr lang="ru-RU" sz="2000" b="1" dirty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endParaRPr>
                </a:p>
              </p:txBody>
            </p:sp>
          </p:grpSp>
          <p:pic>
            <p:nvPicPr>
              <p:cNvPr id="12" name="Рисунок 12" descr="539px-Roskazna.png"/>
              <p:cNvPicPr>
                <a:picLocks noChangeAspect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07504" y="75600"/>
                <a:ext cx="727650" cy="81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026" name="Picture 2" descr="C:\Users\user\Desktop\Logo novosibirsk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8424" y="44624"/>
              <a:ext cx="667558" cy="8330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2043" t="27375" r="2271" b="34357"/>
          <a:stretch/>
        </p:blipFill>
        <p:spPr bwMode="auto">
          <a:xfrm>
            <a:off x="179512" y="2740947"/>
            <a:ext cx="8838640" cy="21282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2214691" y="3933057"/>
            <a:ext cx="1584176" cy="5040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89671" y="836712"/>
            <a:ext cx="9119387" cy="359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>
                <a:solidFill>
                  <a:srgbClr val="0070C0"/>
                </a:solidFill>
              </a:rPr>
              <a:t>Качество отчетности</a:t>
            </a:r>
            <a:endParaRPr lang="ru-RU" sz="2000" b="1" dirty="0">
              <a:solidFill>
                <a:srgbClr val="0070C0"/>
              </a:solidFill>
            </a:endParaRPr>
          </a:p>
        </p:txBody>
      </p:sp>
      <p:pic>
        <p:nvPicPr>
          <p:cNvPr id="24" name="Рисунок 23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016268"/>
            <a:ext cx="1800200" cy="1663417"/>
          </a:xfrm>
          <a:prstGeom prst="rect">
            <a:avLst/>
          </a:prstGeom>
          <a:ln>
            <a:solidFill>
              <a:schemeClr val="accent2">
                <a:lumMod val="20000"/>
                <a:lumOff val="80000"/>
              </a:schemeClr>
            </a:solidFill>
          </a:ln>
        </p:spPr>
      </p:pic>
      <p:sp>
        <p:nvSpPr>
          <p:cNvPr id="14" name="Прямоугольник 13"/>
          <p:cNvSpPr/>
          <p:nvPr/>
        </p:nvSpPr>
        <p:spPr>
          <a:xfrm>
            <a:off x="7668344" y="2348880"/>
            <a:ext cx="1164017" cy="25535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ysClr val="windowText" lastClr="000000"/>
                </a:solidFill>
              </a:rPr>
              <a:t>ф. 0503125</a:t>
            </a:r>
            <a:endParaRPr lang="ru-RU" sz="2800" b="1" dirty="0">
              <a:solidFill>
                <a:sysClr val="windowText" lastClr="000000"/>
              </a:solidFill>
            </a:endParaRPr>
          </a:p>
        </p:txBody>
      </p:sp>
      <p:sp>
        <p:nvSpPr>
          <p:cNvPr id="15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820471" y="6488023"/>
            <a:ext cx="344141" cy="365125"/>
          </a:xfrm>
        </p:spPr>
        <p:txBody>
          <a:bodyPr/>
          <a:lstStyle/>
          <a:p>
            <a:fld id="{687D7A59-36E2-48B9-B146-C1E59501F63F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999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835" y="1246993"/>
            <a:ext cx="6486525" cy="290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Группа 3"/>
          <p:cNvGrpSpPr/>
          <p:nvPr/>
        </p:nvGrpSpPr>
        <p:grpSpPr>
          <a:xfrm>
            <a:off x="0" y="0"/>
            <a:ext cx="9144000" cy="836711"/>
            <a:chOff x="0" y="0"/>
            <a:chExt cx="9144000" cy="928688"/>
          </a:xfrm>
        </p:grpSpPr>
        <p:grpSp>
          <p:nvGrpSpPr>
            <p:cNvPr id="10" name="Группа 10"/>
            <p:cNvGrpSpPr>
              <a:grpSpLocks/>
            </p:cNvGrpSpPr>
            <p:nvPr/>
          </p:nvGrpSpPr>
          <p:grpSpPr bwMode="auto">
            <a:xfrm>
              <a:off x="0" y="0"/>
              <a:ext cx="9144000" cy="928688"/>
              <a:chOff x="0" y="0"/>
              <a:chExt cx="9144000" cy="928670"/>
            </a:xfrm>
          </p:grpSpPr>
          <p:grpSp>
            <p:nvGrpSpPr>
              <p:cNvPr id="11" name="Группа 14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928670"/>
                <a:chOff x="0" y="0"/>
                <a:chExt cx="9144000" cy="928670"/>
              </a:xfrm>
            </p:grpSpPr>
            <p:sp>
              <p:nvSpPr>
                <p:cNvPr id="13" name="Прямоугольник 12"/>
                <p:cNvSpPr/>
                <p:nvPr/>
              </p:nvSpPr>
              <p:spPr>
                <a:xfrm>
                  <a:off x="0" y="0"/>
                  <a:ext cx="9144000" cy="928670"/>
                </a:xfrm>
                <a:prstGeom prst="rect">
                  <a:avLst/>
                </a:prstGeom>
                <a:solidFill>
                  <a:srgbClr val="4F81B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 dirty="0"/>
                </a:p>
              </p:txBody>
            </p:sp>
            <p:sp>
              <p:nvSpPr>
                <p:cNvPr id="16" name="Прямоугольник 15"/>
                <p:cNvSpPr/>
                <p:nvPr/>
              </p:nvSpPr>
              <p:spPr>
                <a:xfrm>
                  <a:off x="974595" y="49528"/>
                  <a:ext cx="7200800" cy="78568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ru-RU" sz="2000" b="1" dirty="0">
                      <a:solidFill>
                        <a:prstClr val="white">
                          <a:alpha val="97000"/>
                        </a:prstClr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</a:rPr>
                    <a:t>Управление Федерального </a:t>
                  </a:r>
                  <a:r>
                    <a:rPr lang="ru-RU" sz="2000" b="1" kern="1600" dirty="0" smtClean="0">
                      <a:solidFill>
                        <a:prstClr val="white">
                          <a:alpha val="97000"/>
                        </a:prstClr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</a:rPr>
                    <a:t>казначейства </a:t>
                  </a:r>
                  <a:r>
                    <a:rPr lang="ru-RU" sz="2000" b="1" dirty="0" smtClean="0">
                      <a:solidFill>
                        <a:prstClr val="white">
                          <a:alpha val="97000"/>
                        </a:prstClr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</a:rPr>
                    <a:t>по Новосибирской области</a:t>
                  </a:r>
                  <a:endParaRPr lang="ru-RU" sz="2000" b="1" dirty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endParaRPr>
                </a:p>
              </p:txBody>
            </p:sp>
          </p:grpSp>
          <p:pic>
            <p:nvPicPr>
              <p:cNvPr id="12" name="Рисунок 12" descr="539px-Roskazna.png"/>
              <p:cNvPicPr>
                <a:picLocks noChangeAspect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07504" y="75600"/>
                <a:ext cx="727650" cy="81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026" name="Picture 2" descr="C:\Users\user\Desktop\Logo novosibirsk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8424" y="44624"/>
              <a:ext cx="667558" cy="8330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3" name="Прямоугольник 22"/>
          <p:cNvSpPr/>
          <p:nvPr/>
        </p:nvSpPr>
        <p:spPr>
          <a:xfrm>
            <a:off x="89671" y="836712"/>
            <a:ext cx="9119387" cy="359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>
                <a:solidFill>
                  <a:srgbClr val="0070C0"/>
                </a:solidFill>
              </a:rPr>
              <a:t>Качество отчетности</a:t>
            </a:r>
            <a:endParaRPr lang="ru-RU" sz="2000" b="1" dirty="0">
              <a:solidFill>
                <a:srgbClr val="0070C0"/>
              </a:solidFill>
            </a:endParaRPr>
          </a:p>
        </p:txBody>
      </p:sp>
      <p:sp>
        <p:nvSpPr>
          <p:cNvPr id="19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722203" y="6488023"/>
            <a:ext cx="442409" cy="365125"/>
          </a:xfrm>
        </p:spPr>
        <p:txBody>
          <a:bodyPr/>
          <a:lstStyle/>
          <a:p>
            <a:fld id="{687D7A59-36E2-48B9-B146-C1E59501F63F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473194"/>
            <a:ext cx="8208912" cy="2340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5796136" y="4941168"/>
            <a:ext cx="2736304" cy="187220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 w="76200">
                <a:solidFill>
                  <a:schemeClr val="tx1"/>
                </a:solidFill>
              </a:ln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5364088" y="2996952"/>
            <a:ext cx="1440160" cy="187220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0428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0"/>
            <a:ext cx="9144000" cy="836711"/>
            <a:chOff x="0" y="0"/>
            <a:chExt cx="9144000" cy="928688"/>
          </a:xfrm>
        </p:grpSpPr>
        <p:grpSp>
          <p:nvGrpSpPr>
            <p:cNvPr id="10" name="Группа 10"/>
            <p:cNvGrpSpPr>
              <a:grpSpLocks/>
            </p:cNvGrpSpPr>
            <p:nvPr/>
          </p:nvGrpSpPr>
          <p:grpSpPr bwMode="auto">
            <a:xfrm>
              <a:off x="0" y="0"/>
              <a:ext cx="9144000" cy="928688"/>
              <a:chOff x="0" y="0"/>
              <a:chExt cx="9144000" cy="928670"/>
            </a:xfrm>
          </p:grpSpPr>
          <p:grpSp>
            <p:nvGrpSpPr>
              <p:cNvPr id="11" name="Группа 14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928670"/>
                <a:chOff x="0" y="0"/>
                <a:chExt cx="9144000" cy="928670"/>
              </a:xfrm>
            </p:grpSpPr>
            <p:sp>
              <p:nvSpPr>
                <p:cNvPr id="13" name="Прямоугольник 12"/>
                <p:cNvSpPr/>
                <p:nvPr/>
              </p:nvSpPr>
              <p:spPr>
                <a:xfrm>
                  <a:off x="0" y="0"/>
                  <a:ext cx="9144000" cy="928670"/>
                </a:xfrm>
                <a:prstGeom prst="rect">
                  <a:avLst/>
                </a:prstGeom>
                <a:solidFill>
                  <a:srgbClr val="4F81B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 dirty="0"/>
                </a:p>
              </p:txBody>
            </p:sp>
            <p:sp>
              <p:nvSpPr>
                <p:cNvPr id="16" name="Прямоугольник 15"/>
                <p:cNvSpPr/>
                <p:nvPr/>
              </p:nvSpPr>
              <p:spPr>
                <a:xfrm>
                  <a:off x="974595" y="49528"/>
                  <a:ext cx="7200800" cy="78568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ru-RU" sz="2000" b="1" dirty="0">
                      <a:solidFill>
                        <a:prstClr val="white">
                          <a:alpha val="97000"/>
                        </a:prstClr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</a:rPr>
                    <a:t>Управление Федерального </a:t>
                  </a:r>
                  <a:r>
                    <a:rPr lang="ru-RU" sz="2000" b="1" kern="1600" dirty="0" smtClean="0">
                      <a:solidFill>
                        <a:prstClr val="white">
                          <a:alpha val="97000"/>
                        </a:prstClr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</a:rPr>
                    <a:t>казначейства </a:t>
                  </a:r>
                  <a:r>
                    <a:rPr lang="ru-RU" sz="2000" b="1" dirty="0" smtClean="0">
                      <a:solidFill>
                        <a:prstClr val="white">
                          <a:alpha val="97000"/>
                        </a:prstClr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</a:rPr>
                    <a:t>по Новосибирской области</a:t>
                  </a:r>
                  <a:endParaRPr lang="ru-RU" sz="2000" b="1" dirty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endParaRPr>
                </a:p>
              </p:txBody>
            </p:sp>
          </p:grpSp>
          <p:pic>
            <p:nvPicPr>
              <p:cNvPr id="12" name="Рисунок 12" descr="539px-Roskazna.png"/>
              <p:cNvPicPr>
                <a:picLocks noChangeAspect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07504" y="75600"/>
                <a:ext cx="727650" cy="81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026" name="Picture 2" descr="C:\Users\user\Desktop\Logo novosibirsk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8424" y="44624"/>
              <a:ext cx="667558" cy="8330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Прямоугольник 19"/>
          <p:cNvSpPr/>
          <p:nvPr/>
        </p:nvSpPr>
        <p:spPr>
          <a:xfrm>
            <a:off x="89671" y="836712"/>
            <a:ext cx="9119387" cy="359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>
                <a:solidFill>
                  <a:srgbClr val="0070C0"/>
                </a:solidFill>
              </a:rPr>
              <a:t>Результаты анкетирования</a:t>
            </a:r>
            <a:endParaRPr lang="ru-RU" sz="2000" b="1" dirty="0">
              <a:solidFill>
                <a:srgbClr val="0070C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9512" y="1196752"/>
            <a:ext cx="7272808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b="1" dirty="0" smtClean="0"/>
              <a:t>1. </a:t>
            </a:r>
            <a:r>
              <a:rPr lang="ru-RU" sz="1200" b="1" dirty="0" smtClean="0"/>
              <a:t>Оцените </a:t>
            </a:r>
            <a:r>
              <a:rPr lang="ru-RU" sz="1200" b="1" dirty="0"/>
              <a:t>(по пятибалльной системе от 1 до 5) помощь сотрудников УФК </a:t>
            </a:r>
            <a:endParaRPr lang="en-US" sz="1200" b="1" dirty="0" smtClean="0"/>
          </a:p>
          <a:p>
            <a:r>
              <a:rPr lang="ru-RU" sz="1200" b="1" dirty="0" smtClean="0"/>
              <a:t>при </a:t>
            </a:r>
            <a:r>
              <a:rPr lang="ru-RU" sz="1200" b="1" dirty="0"/>
              <a:t>представлении отчетности в подсистеме «Учет и отчетность» ГИИС «Электронный бюджет»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812360" y="1196752"/>
            <a:ext cx="648072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4,23</a:t>
            </a:r>
            <a:endParaRPr lang="ru-RU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179512" y="1916832"/>
            <a:ext cx="7272808" cy="46166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/>
            <a:r>
              <a:rPr lang="en-US" sz="1200" b="1" dirty="0" smtClean="0"/>
              <a:t>2. </a:t>
            </a:r>
            <a:r>
              <a:rPr lang="ru-RU" sz="1200" b="1" dirty="0" smtClean="0"/>
              <a:t>С </a:t>
            </a:r>
            <a:r>
              <a:rPr lang="ru-RU" sz="1200" b="1" dirty="0"/>
              <a:t>какими сложностями Вам пришлось столкнуться при работе в подсистеме «Учет и отчетность» ГИИС «Электронный бюджет» (актуальные на сегодняшний момент</a:t>
            </a:r>
            <a:r>
              <a:rPr lang="ru-RU" sz="1200" b="1" dirty="0" smtClean="0"/>
              <a:t>)?</a:t>
            </a:r>
            <a:endParaRPr lang="ru-RU" sz="1200" dirty="0"/>
          </a:p>
        </p:txBody>
      </p:sp>
      <p:sp>
        <p:nvSpPr>
          <p:cNvPr id="15" name="TextBox 14"/>
          <p:cNvSpPr txBox="1"/>
          <p:nvPr/>
        </p:nvSpPr>
        <p:spPr>
          <a:xfrm>
            <a:off x="179512" y="2420888"/>
            <a:ext cx="7272808" cy="138499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71450" indent="-171450">
              <a:buFont typeface="Courier New" panose="02070309020205020404" pitchFamily="49" charset="0"/>
              <a:buChar char="o"/>
            </a:pPr>
            <a:r>
              <a:rPr lang="ru-RU" sz="1200" dirty="0" smtClean="0"/>
              <a:t>медленная </a:t>
            </a:r>
            <a:r>
              <a:rPr lang="ru-RU" sz="1200" dirty="0"/>
              <a:t>работа, </a:t>
            </a:r>
            <a:r>
              <a:rPr lang="ru-RU" sz="1200" dirty="0" err="1"/>
              <a:t>подвисание</a:t>
            </a:r>
            <a:r>
              <a:rPr lang="ru-RU" sz="1200" dirty="0"/>
              <a:t> программы;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ru-RU" sz="1200" dirty="0" smtClean="0"/>
              <a:t>некорректная </a:t>
            </a:r>
            <a:r>
              <a:rPr lang="ru-RU" sz="1200" dirty="0"/>
              <a:t>загрузка отчетных форм, сложности при загрузке </a:t>
            </a:r>
            <a:r>
              <a:rPr lang="en-US" sz="1200" dirty="0"/>
              <a:t>txt</a:t>
            </a:r>
            <a:r>
              <a:rPr lang="ru-RU" sz="1200" dirty="0"/>
              <a:t>.файлов;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ru-RU" sz="1200" dirty="0" smtClean="0"/>
              <a:t>некорректные </a:t>
            </a:r>
            <a:r>
              <a:rPr lang="ru-RU" sz="1200" dirty="0"/>
              <a:t>контрольные соотношения;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ru-RU" sz="1200" dirty="0" smtClean="0"/>
              <a:t>ошибки </a:t>
            </a:r>
            <a:r>
              <a:rPr lang="ru-RU" sz="1200" dirty="0"/>
              <a:t>при подписании отчетных форм;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ru-RU" sz="1200" dirty="0" smtClean="0"/>
              <a:t>неудобная </a:t>
            </a:r>
            <a:r>
              <a:rPr lang="ru-RU" sz="1200" dirty="0"/>
              <a:t>система входа в программу, возникновение ошибок при</a:t>
            </a:r>
            <a:r>
              <a:rPr lang="ru-RU" sz="1200" u="sng" dirty="0"/>
              <a:t> </a:t>
            </a:r>
            <a:r>
              <a:rPr lang="ru-RU" sz="1200" dirty="0"/>
              <a:t>входе в программу;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ru-RU" sz="1200" dirty="0" smtClean="0"/>
              <a:t>часто </a:t>
            </a:r>
            <a:r>
              <a:rPr lang="ru-RU" sz="1200" dirty="0"/>
              <a:t>сервер недоступен;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ru-RU" sz="1200" dirty="0" smtClean="0"/>
              <a:t>не </a:t>
            </a:r>
            <a:r>
              <a:rPr lang="ru-RU" sz="1200" dirty="0"/>
              <a:t>заполнялись поля ИНН, ОКПО, ОКТМО, наименование контрагента</a:t>
            </a:r>
            <a:r>
              <a:rPr lang="ru-RU" sz="1200" dirty="0" smtClean="0"/>
              <a:t>.</a:t>
            </a:r>
            <a:endParaRPr lang="ru-RU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179512" y="4084037"/>
            <a:ext cx="7272808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/>
            <a:r>
              <a:rPr lang="ru-RU" sz="1200" b="1" dirty="0"/>
              <a:t>3</a:t>
            </a:r>
            <a:r>
              <a:rPr lang="en-US" sz="1200" b="1" dirty="0" smtClean="0"/>
              <a:t>. </a:t>
            </a:r>
            <a:r>
              <a:rPr lang="ru-RU" sz="1200" b="1" dirty="0"/>
              <a:t>Ваши предложения по улучшению работы в подсистеме «Учет и отчетность» ГИИС «Электронный бюджет»?</a:t>
            </a:r>
            <a:endParaRPr lang="ru-RU" sz="1200" dirty="0"/>
          </a:p>
        </p:txBody>
      </p:sp>
      <p:sp>
        <p:nvSpPr>
          <p:cNvPr id="18" name="TextBox 17"/>
          <p:cNvSpPr txBox="1"/>
          <p:nvPr/>
        </p:nvSpPr>
        <p:spPr>
          <a:xfrm>
            <a:off x="183297" y="4617710"/>
            <a:ext cx="7269023" cy="193899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71450" indent="-171450">
              <a:buFont typeface="Trebuchet MS" panose="020B0603020202020204" pitchFamily="34" charset="0"/>
              <a:buChar char="▫"/>
            </a:pPr>
            <a:r>
              <a:rPr lang="ru-RU" sz="1200" dirty="0" smtClean="0"/>
              <a:t>ускорить </a:t>
            </a:r>
            <a:r>
              <a:rPr lang="ru-RU" sz="1200" dirty="0"/>
              <a:t>решение  технических </a:t>
            </a:r>
            <a:r>
              <a:rPr lang="ru-RU" sz="1200" dirty="0" smtClean="0"/>
              <a:t>проблем;</a:t>
            </a:r>
            <a:endParaRPr lang="ru-RU" sz="1200" dirty="0"/>
          </a:p>
          <a:p>
            <a:pPr marL="171450" indent="-171450">
              <a:buFont typeface="Trebuchet MS" panose="020B0603020202020204" pitchFamily="34" charset="0"/>
              <a:buChar char="▫"/>
            </a:pPr>
            <a:r>
              <a:rPr lang="ru-RU" sz="1200" dirty="0" smtClean="0"/>
              <a:t>упростить </a:t>
            </a:r>
            <a:r>
              <a:rPr lang="ru-RU" sz="1200" dirty="0"/>
              <a:t>систему загрузки </a:t>
            </a:r>
            <a:r>
              <a:rPr lang="ru-RU" sz="1200" dirty="0" smtClean="0"/>
              <a:t>файлов;</a:t>
            </a:r>
            <a:endParaRPr lang="ru-RU" sz="1200" dirty="0"/>
          </a:p>
          <a:p>
            <a:pPr marL="171450" indent="-171450">
              <a:buFont typeface="Trebuchet MS" panose="020B0603020202020204" pitchFamily="34" charset="0"/>
              <a:buChar char="▫"/>
            </a:pPr>
            <a:r>
              <a:rPr lang="ru-RU" sz="1200" dirty="0" smtClean="0"/>
              <a:t>увеличить </a:t>
            </a:r>
            <a:r>
              <a:rPr lang="ru-RU" sz="1200" dirty="0"/>
              <a:t>скорость загрузки страниц </a:t>
            </a:r>
            <a:r>
              <a:rPr lang="ru-RU" sz="1200" dirty="0" smtClean="0"/>
              <a:t>сервиса;</a:t>
            </a:r>
            <a:endParaRPr lang="ru-RU" sz="1200" dirty="0"/>
          </a:p>
          <a:p>
            <a:pPr marL="171450" indent="-171450">
              <a:buFont typeface="Trebuchet MS" panose="020B0603020202020204" pitchFamily="34" charset="0"/>
              <a:buChar char="▫"/>
            </a:pPr>
            <a:r>
              <a:rPr lang="ru-RU" sz="1200" dirty="0" smtClean="0"/>
              <a:t>упростить </a:t>
            </a:r>
            <a:r>
              <a:rPr lang="ru-RU" sz="1200" dirty="0"/>
              <a:t>порядок подписания </a:t>
            </a:r>
            <a:r>
              <a:rPr lang="ru-RU" sz="1200" dirty="0" smtClean="0"/>
              <a:t>форм;</a:t>
            </a:r>
            <a:endParaRPr lang="ru-RU" sz="1200" dirty="0"/>
          </a:p>
          <a:p>
            <a:pPr marL="171450" indent="-171450">
              <a:buFont typeface="Trebuchet MS" panose="020B0603020202020204" pitchFamily="34" charset="0"/>
              <a:buChar char="▫"/>
            </a:pPr>
            <a:r>
              <a:rPr lang="ru-RU" sz="1200" dirty="0" smtClean="0"/>
              <a:t>отработать </a:t>
            </a:r>
            <a:r>
              <a:rPr lang="ru-RU" sz="1200" dirty="0"/>
              <a:t>контрольные </a:t>
            </a:r>
            <a:r>
              <a:rPr lang="ru-RU" sz="1200" dirty="0" smtClean="0"/>
              <a:t>соотношения;</a:t>
            </a:r>
            <a:endParaRPr lang="ru-RU" sz="1200" dirty="0"/>
          </a:p>
          <a:p>
            <a:pPr marL="171450" indent="-171450">
              <a:buFont typeface="Trebuchet MS" panose="020B0603020202020204" pitchFamily="34" charset="0"/>
              <a:buChar char="▫"/>
            </a:pPr>
            <a:r>
              <a:rPr lang="ru-RU" sz="1200" dirty="0" smtClean="0"/>
              <a:t>информировать </a:t>
            </a:r>
            <a:r>
              <a:rPr lang="ru-RU" sz="1200" dirty="0"/>
              <a:t>об обновлениях системы, </a:t>
            </a:r>
            <a:r>
              <a:rPr lang="ru-RU" sz="1200" dirty="0" smtClean="0"/>
              <a:t>об </a:t>
            </a:r>
            <a:r>
              <a:rPr lang="ru-RU" sz="1200" dirty="0"/>
              <a:t>изменении технических требований для работы с </a:t>
            </a:r>
            <a:r>
              <a:rPr lang="ru-RU" sz="1200" dirty="0" smtClean="0"/>
              <a:t>системой;</a:t>
            </a:r>
          </a:p>
          <a:p>
            <a:pPr marL="171450" indent="-171450">
              <a:buFont typeface="Trebuchet MS" panose="020B0603020202020204" pitchFamily="34" charset="0"/>
              <a:buChar char="▫"/>
            </a:pPr>
            <a:r>
              <a:rPr lang="ru-RU" sz="1200" dirty="0" smtClean="0"/>
              <a:t>разработка </a:t>
            </a:r>
            <a:r>
              <a:rPr lang="ru-RU" sz="1200" dirty="0"/>
              <a:t>единой бухгалтерской программы с автоматическим созданием отчетов + пояснительная записка в расширенном </a:t>
            </a:r>
            <a:r>
              <a:rPr lang="ru-RU" sz="1200" dirty="0" smtClean="0"/>
              <a:t>виде;</a:t>
            </a:r>
            <a:endParaRPr lang="ru-RU" sz="1200" dirty="0"/>
          </a:p>
          <a:p>
            <a:pPr marL="171450" indent="-171450">
              <a:buFont typeface="Trebuchet MS" panose="020B0603020202020204" pitchFamily="34" charset="0"/>
              <a:buChar char="▫"/>
            </a:pPr>
            <a:r>
              <a:rPr lang="ru-RU" sz="1200" dirty="0" smtClean="0"/>
              <a:t>результаты </a:t>
            </a:r>
            <a:r>
              <a:rPr lang="ru-RU" sz="1200" dirty="0"/>
              <a:t>мониторинга размещать в «личном кабинете</a:t>
            </a:r>
            <a:r>
              <a:rPr lang="ru-RU" sz="1200" dirty="0" smtClean="0"/>
              <a:t>».</a:t>
            </a:r>
            <a:endParaRPr lang="ru-RU" sz="1200" dirty="0"/>
          </a:p>
        </p:txBody>
      </p:sp>
      <p:pic>
        <p:nvPicPr>
          <p:cNvPr id="22" name="Рисунок 21" descr="E:\otsenka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14" t="5914" r="19899" b="3583"/>
          <a:stretch/>
        </p:blipFill>
        <p:spPr bwMode="auto">
          <a:xfrm>
            <a:off x="7497327" y="4509320"/>
            <a:ext cx="1611177" cy="1800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9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722203" y="6488023"/>
            <a:ext cx="442409" cy="365125"/>
          </a:xfrm>
        </p:spPr>
        <p:txBody>
          <a:bodyPr/>
          <a:lstStyle/>
          <a:p>
            <a:fld id="{687D7A59-36E2-48B9-B146-C1E59501F63F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096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0"/>
            <a:ext cx="9144000" cy="836711"/>
            <a:chOff x="0" y="0"/>
            <a:chExt cx="9144000" cy="928688"/>
          </a:xfrm>
        </p:grpSpPr>
        <p:grpSp>
          <p:nvGrpSpPr>
            <p:cNvPr id="10" name="Группа 10"/>
            <p:cNvGrpSpPr>
              <a:grpSpLocks/>
            </p:cNvGrpSpPr>
            <p:nvPr/>
          </p:nvGrpSpPr>
          <p:grpSpPr bwMode="auto">
            <a:xfrm>
              <a:off x="0" y="0"/>
              <a:ext cx="9144000" cy="928688"/>
              <a:chOff x="0" y="0"/>
              <a:chExt cx="9144000" cy="928670"/>
            </a:xfrm>
          </p:grpSpPr>
          <p:grpSp>
            <p:nvGrpSpPr>
              <p:cNvPr id="11" name="Группа 14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928670"/>
                <a:chOff x="0" y="0"/>
                <a:chExt cx="9144000" cy="928670"/>
              </a:xfrm>
            </p:grpSpPr>
            <p:sp>
              <p:nvSpPr>
                <p:cNvPr id="13" name="Прямоугольник 12"/>
                <p:cNvSpPr/>
                <p:nvPr/>
              </p:nvSpPr>
              <p:spPr>
                <a:xfrm>
                  <a:off x="0" y="0"/>
                  <a:ext cx="9144000" cy="928670"/>
                </a:xfrm>
                <a:prstGeom prst="rect">
                  <a:avLst/>
                </a:prstGeom>
                <a:solidFill>
                  <a:srgbClr val="4F81B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 dirty="0"/>
                </a:p>
              </p:txBody>
            </p:sp>
            <p:sp>
              <p:nvSpPr>
                <p:cNvPr id="16" name="Прямоугольник 15"/>
                <p:cNvSpPr/>
                <p:nvPr/>
              </p:nvSpPr>
              <p:spPr>
                <a:xfrm>
                  <a:off x="974595" y="49528"/>
                  <a:ext cx="7200800" cy="78568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ru-RU" sz="2000" b="1" dirty="0">
                      <a:solidFill>
                        <a:prstClr val="white">
                          <a:alpha val="97000"/>
                        </a:prstClr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</a:rPr>
                    <a:t>Управление Федерального </a:t>
                  </a:r>
                  <a:r>
                    <a:rPr lang="ru-RU" sz="2000" b="1" kern="1600" dirty="0" smtClean="0">
                      <a:solidFill>
                        <a:prstClr val="white">
                          <a:alpha val="97000"/>
                        </a:prstClr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</a:rPr>
                    <a:t>казначейства </a:t>
                  </a:r>
                  <a:r>
                    <a:rPr lang="ru-RU" sz="2000" b="1" dirty="0" smtClean="0">
                      <a:solidFill>
                        <a:prstClr val="white">
                          <a:alpha val="97000"/>
                        </a:prstClr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</a:rPr>
                    <a:t>по Новосибирской области</a:t>
                  </a:r>
                  <a:endParaRPr lang="ru-RU" sz="2000" b="1" dirty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endParaRPr>
                </a:p>
              </p:txBody>
            </p:sp>
          </p:grpSp>
          <p:pic>
            <p:nvPicPr>
              <p:cNvPr id="12" name="Рисунок 12" descr="539px-Roskazna.png"/>
              <p:cNvPicPr>
                <a:picLocks noChangeAspect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07504" y="75600"/>
                <a:ext cx="727650" cy="81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026" name="Picture 2" descr="C:\Users\user\Desktop\Logo novosibirsk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8424" y="44624"/>
              <a:ext cx="667558" cy="8330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Прямоугольник 19"/>
          <p:cNvSpPr/>
          <p:nvPr/>
        </p:nvSpPr>
        <p:spPr>
          <a:xfrm>
            <a:off x="89671" y="836712"/>
            <a:ext cx="9119387" cy="359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>
                <a:solidFill>
                  <a:srgbClr val="0070C0"/>
                </a:solidFill>
              </a:rPr>
              <a:t>Результаты анкетирования</a:t>
            </a:r>
            <a:endParaRPr lang="ru-RU" sz="2000" b="1" dirty="0">
              <a:solidFill>
                <a:srgbClr val="0070C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31640" y="1827981"/>
            <a:ext cx="7416824" cy="2769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/>
            <a:r>
              <a:rPr lang="ru-RU" sz="1200" b="1" dirty="0"/>
              <a:t>4</a:t>
            </a:r>
            <a:r>
              <a:rPr lang="en-US" sz="1200" b="1" dirty="0" smtClean="0"/>
              <a:t>. </a:t>
            </a:r>
            <a:r>
              <a:rPr lang="ru-RU" sz="1200" b="1" dirty="0"/>
              <a:t>Ваши предложения и пожелания для улучшения взаимодействия с сотрудниками УФК:</a:t>
            </a:r>
            <a:endParaRPr lang="ru-RU" sz="1200" dirty="0"/>
          </a:p>
        </p:txBody>
      </p:sp>
      <p:sp>
        <p:nvSpPr>
          <p:cNvPr id="15" name="TextBox 14"/>
          <p:cNvSpPr txBox="1"/>
          <p:nvPr/>
        </p:nvSpPr>
        <p:spPr>
          <a:xfrm>
            <a:off x="1331640" y="2188021"/>
            <a:ext cx="7416824" cy="101566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71450" indent="-171450">
              <a:buFont typeface="Courier New" panose="02070309020205020404" pitchFamily="49" charset="0"/>
              <a:buChar char="o"/>
            </a:pPr>
            <a:r>
              <a:rPr lang="ru-RU" sz="1200" dirty="0"/>
              <a:t>все устраивает;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ru-RU" sz="1200" dirty="0" smtClean="0"/>
              <a:t>спасибо </a:t>
            </a:r>
            <a:r>
              <a:rPr lang="ru-RU" sz="1200" dirty="0"/>
              <a:t>за вежливое и корректное отношение, за помощь при работе в </a:t>
            </a:r>
            <a:r>
              <a:rPr lang="ru-RU" sz="1200" dirty="0" smtClean="0"/>
              <a:t>подсистеме;</a:t>
            </a:r>
            <a:endParaRPr lang="ru-RU" sz="1200" dirty="0"/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ru-RU" sz="1200" dirty="0"/>
              <a:t>сложно дозвониться до куратора;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ru-RU" sz="1200" dirty="0" smtClean="0"/>
              <a:t>связь </a:t>
            </a:r>
            <a:r>
              <a:rPr lang="ru-RU" sz="1200" dirty="0"/>
              <a:t>в режиме </a:t>
            </a:r>
            <a:r>
              <a:rPr lang="ru-RU" sz="1200" dirty="0" smtClean="0"/>
              <a:t>онлайн;</a:t>
            </a:r>
            <a:endParaRPr lang="ru-RU" sz="1200" dirty="0"/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ru-RU" sz="1200" dirty="0" smtClean="0"/>
              <a:t>обязательное </a:t>
            </a:r>
            <a:r>
              <a:rPr lang="ru-RU" sz="1200" dirty="0"/>
              <a:t>обучение по графику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31640" y="3340149"/>
            <a:ext cx="7416824" cy="64633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/>
            <a:r>
              <a:rPr lang="ru-RU" sz="1200" b="1" dirty="0" smtClean="0"/>
              <a:t>5</a:t>
            </a:r>
            <a:r>
              <a:rPr lang="en-US" sz="1200" b="1" dirty="0" smtClean="0"/>
              <a:t>. </a:t>
            </a:r>
            <a:r>
              <a:rPr lang="ru-RU" sz="1200" b="1" dirty="0"/>
              <a:t>Какие методологические вопросы по составлению к представлению бухгалтерской отчетности Вам хотелось бы обсудить на следующем совещании (укажите при желании формы отчетности и проблемы при составлении)?</a:t>
            </a:r>
            <a:endParaRPr lang="ru-RU" sz="1200" dirty="0"/>
          </a:p>
        </p:txBody>
      </p:sp>
      <p:sp>
        <p:nvSpPr>
          <p:cNvPr id="18" name="TextBox 17"/>
          <p:cNvSpPr txBox="1"/>
          <p:nvPr/>
        </p:nvSpPr>
        <p:spPr>
          <a:xfrm>
            <a:off x="1331640" y="4060229"/>
            <a:ext cx="7416824" cy="138499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71450" indent="-171450">
              <a:buFont typeface="Trebuchet MS" panose="020B0603020202020204" pitchFamily="34" charset="0"/>
              <a:buChar char="▫"/>
            </a:pPr>
            <a:r>
              <a:rPr lang="ru-RU" sz="1200" dirty="0"/>
              <a:t>п</a:t>
            </a:r>
            <a:r>
              <a:rPr lang="ru-RU" sz="1200" dirty="0" smtClean="0"/>
              <a:t>ояснительная записка, </a:t>
            </a:r>
            <a:r>
              <a:rPr lang="ru-RU" sz="1200" dirty="0"/>
              <a:t>разделы и загрузка в </a:t>
            </a:r>
            <a:r>
              <a:rPr lang="ru-RU" sz="1200" dirty="0" smtClean="0"/>
              <a:t>ЭБ;</a:t>
            </a:r>
            <a:endParaRPr lang="ru-RU" sz="1200" dirty="0"/>
          </a:p>
          <a:p>
            <a:pPr marL="171450" indent="-171450">
              <a:buFont typeface="Trebuchet MS" panose="020B0603020202020204" pitchFamily="34" charset="0"/>
              <a:buChar char="▫"/>
            </a:pPr>
            <a:r>
              <a:rPr lang="ru-RU" sz="1200" dirty="0" smtClean="0"/>
              <a:t>заполнение ф.0503738;</a:t>
            </a:r>
            <a:endParaRPr lang="ru-RU" sz="1200" dirty="0"/>
          </a:p>
          <a:p>
            <a:pPr marL="171450" indent="-171450">
              <a:buFont typeface="Trebuchet MS" panose="020B0603020202020204" pitchFamily="34" charset="0"/>
              <a:buChar char="▫"/>
            </a:pPr>
            <a:r>
              <a:rPr lang="ru-RU" sz="1200" dirty="0" smtClean="0"/>
              <a:t>ф.0503769 </a:t>
            </a:r>
            <a:r>
              <a:rPr lang="ru-RU" sz="1200" dirty="0"/>
              <a:t>по кредиторской задолженности по </a:t>
            </a:r>
            <a:r>
              <a:rPr lang="ru-RU" sz="1200" dirty="0" err="1" smtClean="0"/>
              <a:t>гос.заданию</a:t>
            </a:r>
            <a:r>
              <a:rPr lang="ru-RU" sz="1200" dirty="0" smtClean="0"/>
              <a:t>;</a:t>
            </a:r>
            <a:endParaRPr lang="ru-RU" sz="1200" dirty="0"/>
          </a:p>
          <a:p>
            <a:pPr marL="171450" indent="-171450">
              <a:buFont typeface="Trebuchet MS" panose="020B0603020202020204" pitchFamily="34" charset="0"/>
              <a:buChar char="▫"/>
            </a:pPr>
            <a:r>
              <a:rPr lang="ru-RU" sz="1200" dirty="0" smtClean="0"/>
              <a:t>заполнение ф.0503128 </a:t>
            </a:r>
            <a:r>
              <a:rPr lang="ru-RU" sz="1200" dirty="0"/>
              <a:t>и ее увязка с </a:t>
            </a:r>
            <a:r>
              <a:rPr lang="ru-RU" sz="1200" dirty="0" smtClean="0"/>
              <a:t>ф.0503129 ТОФК;</a:t>
            </a:r>
            <a:endParaRPr lang="en-US" sz="1200" dirty="0" smtClean="0"/>
          </a:p>
          <a:p>
            <a:pPr marL="171450" indent="-171450">
              <a:buFont typeface="Trebuchet MS" panose="020B0603020202020204" pitchFamily="34" charset="0"/>
              <a:buChar char="▫"/>
            </a:pPr>
            <a:r>
              <a:rPr lang="ru-RU" sz="1200" dirty="0"/>
              <a:t>ф. 050319</a:t>
            </a:r>
            <a:r>
              <a:rPr lang="en-US" sz="1200" dirty="0"/>
              <a:t>3</a:t>
            </a:r>
            <a:r>
              <a:rPr lang="ru-RU" sz="1200" dirty="0"/>
              <a:t>, дебиторская задолженность по субсидиям</a:t>
            </a:r>
            <a:r>
              <a:rPr lang="ru-RU" sz="1200" dirty="0" smtClean="0"/>
              <a:t>;</a:t>
            </a:r>
            <a:endParaRPr lang="ru-RU" sz="1200" dirty="0"/>
          </a:p>
          <a:p>
            <a:pPr marL="171450" indent="-171450">
              <a:buFont typeface="Trebuchet MS" panose="020B0603020202020204" pitchFamily="34" charset="0"/>
              <a:buChar char="▫"/>
            </a:pPr>
            <a:r>
              <a:rPr lang="ru-RU" sz="1200" dirty="0"/>
              <a:t>методика исправления ошибок в отчетных формах;</a:t>
            </a:r>
          </a:p>
          <a:p>
            <a:pPr marL="171450" indent="-171450">
              <a:buFont typeface="Trebuchet MS" panose="020B0603020202020204" pitchFamily="34" charset="0"/>
              <a:buChar char="▫"/>
            </a:pPr>
            <a:r>
              <a:rPr lang="ru-RU" sz="1200" dirty="0" smtClean="0"/>
              <a:t>учет </a:t>
            </a:r>
            <a:r>
              <a:rPr lang="ru-RU" sz="1200" dirty="0"/>
              <a:t>денежных обязательств (зарплата, командировки, пособия), основания постановки на </a:t>
            </a:r>
            <a:r>
              <a:rPr lang="ru-RU" sz="1200" dirty="0" smtClean="0"/>
              <a:t>учет.</a:t>
            </a:r>
            <a:endParaRPr lang="ru-RU" sz="1200" dirty="0"/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811"/>
          <a:stretch/>
        </p:blipFill>
        <p:spPr>
          <a:xfrm flipH="1">
            <a:off x="-346415" y="4653352"/>
            <a:ext cx="1822071" cy="1944000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19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722203" y="6488023"/>
            <a:ext cx="442409" cy="365125"/>
          </a:xfrm>
        </p:spPr>
        <p:txBody>
          <a:bodyPr/>
          <a:lstStyle/>
          <a:p>
            <a:fld id="{687D7A59-36E2-48B9-B146-C1E59501F63F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508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" descr="C:\Users\user\Desktop\43.3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0" y="960071"/>
            <a:ext cx="9138010" cy="610731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sp>
        <p:nvSpPr>
          <p:cNvPr id="12" name="Прямоугольник 11"/>
          <p:cNvSpPr/>
          <p:nvPr/>
        </p:nvSpPr>
        <p:spPr>
          <a:xfrm>
            <a:off x="-36512" y="908720"/>
            <a:ext cx="9252000" cy="6228000"/>
          </a:xfrm>
          <a:prstGeom prst="rect">
            <a:avLst/>
          </a:prstGeom>
          <a:solidFill>
            <a:schemeClr val="tx2">
              <a:lumMod val="20000"/>
              <a:lumOff val="8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8800" b="1" dirty="0">
              <a:solidFill>
                <a:prstClr val="white">
                  <a:alpha val="97000"/>
                </a:prst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86842" y="3224660"/>
            <a:ext cx="6813550" cy="924420"/>
          </a:xfrm>
          <a:prstGeom prst="rect">
            <a:avLst/>
          </a:prstGeom>
          <a:noFill/>
          <a:effectLst/>
        </p:spPr>
        <p:txBody>
          <a:bodyPr wrap="square" anchor="ctr">
            <a:spAutoFit/>
          </a:bodyPr>
          <a:lstStyle/>
          <a:p>
            <a:pPr algn="ctr">
              <a:lnSpc>
                <a:spcPct val="200000"/>
              </a:lnSpc>
              <a:defRPr/>
            </a:pPr>
            <a:r>
              <a:rPr lang="ru-RU" sz="3200" b="1" dirty="0"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СПАСИБО ЗА ВНИМАНИЕ </a:t>
            </a:r>
            <a:r>
              <a:rPr lang="en-US" sz="3200" b="1" dirty="0"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!</a:t>
            </a:r>
            <a:endParaRPr lang="ru-RU" sz="3200" b="1" dirty="0">
              <a:solidFill>
                <a:srgbClr val="4F81B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grpSp>
        <p:nvGrpSpPr>
          <p:cNvPr id="28" name="Группа 27"/>
          <p:cNvGrpSpPr/>
          <p:nvPr/>
        </p:nvGrpSpPr>
        <p:grpSpPr>
          <a:xfrm>
            <a:off x="0" y="0"/>
            <a:ext cx="9144000" cy="928688"/>
            <a:chOff x="0" y="0"/>
            <a:chExt cx="9144000" cy="928688"/>
          </a:xfrm>
        </p:grpSpPr>
        <p:grpSp>
          <p:nvGrpSpPr>
            <p:cNvPr id="29" name="Группа 10"/>
            <p:cNvGrpSpPr>
              <a:grpSpLocks/>
            </p:cNvGrpSpPr>
            <p:nvPr/>
          </p:nvGrpSpPr>
          <p:grpSpPr bwMode="auto">
            <a:xfrm>
              <a:off x="0" y="0"/>
              <a:ext cx="9144000" cy="928688"/>
              <a:chOff x="0" y="0"/>
              <a:chExt cx="9144000" cy="928670"/>
            </a:xfrm>
          </p:grpSpPr>
          <p:grpSp>
            <p:nvGrpSpPr>
              <p:cNvPr id="31" name="Группа 14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928670"/>
                <a:chOff x="0" y="0"/>
                <a:chExt cx="9144000" cy="928670"/>
              </a:xfrm>
            </p:grpSpPr>
            <p:sp>
              <p:nvSpPr>
                <p:cNvPr id="33" name="Прямоугольник 32"/>
                <p:cNvSpPr/>
                <p:nvPr/>
              </p:nvSpPr>
              <p:spPr>
                <a:xfrm>
                  <a:off x="0" y="0"/>
                  <a:ext cx="9144000" cy="928670"/>
                </a:xfrm>
                <a:prstGeom prst="rect">
                  <a:avLst/>
                </a:prstGeom>
                <a:solidFill>
                  <a:srgbClr val="4F81B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 dirty="0"/>
                </a:p>
              </p:txBody>
            </p:sp>
            <p:sp>
              <p:nvSpPr>
                <p:cNvPr id="34" name="Прямоугольник 33"/>
                <p:cNvSpPr/>
                <p:nvPr/>
              </p:nvSpPr>
              <p:spPr>
                <a:xfrm>
                  <a:off x="1115616" y="44623"/>
                  <a:ext cx="7200800" cy="86175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ru-RU" sz="2400" b="1" dirty="0">
                      <a:solidFill>
                        <a:prstClr val="white">
                          <a:alpha val="97000"/>
                        </a:prstClr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</a:rPr>
                    <a:t>Управление Федерального </a:t>
                  </a:r>
                  <a:r>
                    <a:rPr lang="ru-RU" sz="2400" b="1" kern="1600" dirty="0">
                      <a:solidFill>
                        <a:prstClr val="white">
                          <a:alpha val="97000"/>
                        </a:prstClr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</a:rPr>
                    <a:t>казначейства</a:t>
                  </a:r>
                  <a:r>
                    <a:rPr lang="ru-RU" sz="2400" b="1" dirty="0">
                      <a:solidFill>
                        <a:prstClr val="white">
                          <a:alpha val="97000"/>
                        </a:prstClr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</a:rPr>
                    <a:t> </a:t>
                  </a:r>
                </a:p>
                <a:p>
                  <a:pPr algn="ctr">
                    <a:defRPr/>
                  </a:pPr>
                  <a:r>
                    <a:rPr lang="ru-RU" sz="2400" b="1" dirty="0">
                      <a:solidFill>
                        <a:prstClr val="white">
                          <a:alpha val="97000"/>
                        </a:prstClr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</a:rPr>
                    <a:t>по </a:t>
                  </a:r>
                  <a:r>
                    <a:rPr lang="ru-RU" sz="2400" b="1" dirty="0" smtClean="0">
                      <a:solidFill>
                        <a:prstClr val="white">
                          <a:alpha val="97000"/>
                        </a:prstClr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</a:rPr>
                    <a:t>Новосибирской области</a:t>
                  </a:r>
                  <a:endParaRPr lang="ru-RU" sz="2400" b="1" dirty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endParaRPr>
                </a:p>
              </p:txBody>
            </p:sp>
          </p:grpSp>
          <p:pic>
            <p:nvPicPr>
              <p:cNvPr id="32" name="Рисунок 12" descr="539px-Roskazna.png"/>
              <p:cNvPicPr>
                <a:picLocks noChangeAspect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43950" y="75600"/>
                <a:ext cx="727650" cy="81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30" name="Picture 2" descr="C:\Users\user\Desktop\Logo novosibirsk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16416" y="44624"/>
              <a:ext cx="667558" cy="8330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7_Оформление по умолчанию">
  <a:themeElements>
    <a:clrScheme name="">
      <a:dk1>
        <a:srgbClr val="605E5D"/>
      </a:dk1>
      <a:lt1>
        <a:srgbClr val="FFFFFF"/>
      </a:lt1>
      <a:dk2>
        <a:srgbClr val="FFFFFF"/>
      </a:dk2>
      <a:lt2>
        <a:srgbClr val="A2BD90"/>
      </a:lt2>
      <a:accent1>
        <a:srgbClr val="C8DCF0"/>
      </a:accent1>
      <a:accent2>
        <a:srgbClr val="F3811F"/>
      </a:accent2>
      <a:accent3>
        <a:srgbClr val="FFFFFF"/>
      </a:accent3>
      <a:accent4>
        <a:srgbClr val="514F4E"/>
      </a:accent4>
      <a:accent5>
        <a:srgbClr val="E0EBF6"/>
      </a:accent5>
      <a:accent6>
        <a:srgbClr val="DC741B"/>
      </a:accent6>
      <a:hlink>
        <a:srgbClr val="F3781F"/>
      </a:hlink>
      <a:folHlink>
        <a:srgbClr val="BDA7AF"/>
      </a:folHlink>
    </a:clrScheme>
    <a:fontScheme name="7_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7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Оформление по умолчанию 13">
        <a:dk1>
          <a:srgbClr val="0076D5"/>
        </a:dk1>
        <a:lt1>
          <a:srgbClr val="FFFFFF"/>
        </a:lt1>
        <a:dk2>
          <a:srgbClr val="FFFFFF"/>
        </a:dk2>
        <a:lt2>
          <a:srgbClr val="009999"/>
        </a:lt2>
        <a:accent1>
          <a:srgbClr val="BBE0E3"/>
        </a:accent1>
        <a:accent2>
          <a:srgbClr val="009065"/>
        </a:accent2>
        <a:accent3>
          <a:srgbClr val="FFFFFF"/>
        </a:accent3>
        <a:accent4>
          <a:srgbClr val="0064B6"/>
        </a:accent4>
        <a:accent5>
          <a:srgbClr val="DAEDEF"/>
        </a:accent5>
        <a:accent6>
          <a:srgbClr val="00825B"/>
        </a:accent6>
        <a:hlink>
          <a:srgbClr val="009999"/>
        </a:hlink>
        <a:folHlink>
          <a:srgbClr val="55C0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Оформление по умолчанию 14">
        <a:dk1>
          <a:srgbClr val="0076D5"/>
        </a:dk1>
        <a:lt1>
          <a:srgbClr val="FFFFFF"/>
        </a:lt1>
        <a:dk2>
          <a:srgbClr val="FFFFFF"/>
        </a:dk2>
        <a:lt2>
          <a:srgbClr val="008080"/>
        </a:lt2>
        <a:accent1>
          <a:srgbClr val="BBE0E3"/>
        </a:accent1>
        <a:accent2>
          <a:srgbClr val="009065"/>
        </a:accent2>
        <a:accent3>
          <a:srgbClr val="FFFFFF"/>
        </a:accent3>
        <a:accent4>
          <a:srgbClr val="0064B6"/>
        </a:accent4>
        <a:accent5>
          <a:srgbClr val="DAEDEF"/>
        </a:accent5>
        <a:accent6>
          <a:srgbClr val="00825B"/>
        </a:accent6>
        <a:hlink>
          <a:srgbClr val="009999"/>
        </a:hlink>
        <a:folHlink>
          <a:srgbClr val="55C0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Оформление по умолчанию 15">
        <a:dk1>
          <a:srgbClr val="0076D5"/>
        </a:dk1>
        <a:lt1>
          <a:srgbClr val="FFFFFF"/>
        </a:lt1>
        <a:dk2>
          <a:srgbClr val="FFFFFF"/>
        </a:dk2>
        <a:lt2>
          <a:srgbClr val="008080"/>
        </a:lt2>
        <a:accent1>
          <a:srgbClr val="BBE0E3"/>
        </a:accent1>
        <a:accent2>
          <a:srgbClr val="D9F354"/>
        </a:accent2>
        <a:accent3>
          <a:srgbClr val="FFFFFF"/>
        </a:accent3>
        <a:accent4>
          <a:srgbClr val="0064B6"/>
        </a:accent4>
        <a:accent5>
          <a:srgbClr val="DAEDEF"/>
        </a:accent5>
        <a:accent6>
          <a:srgbClr val="C4DC4B"/>
        </a:accent6>
        <a:hlink>
          <a:srgbClr val="009999"/>
        </a:hlink>
        <a:folHlink>
          <a:srgbClr val="55C0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Оформление по умолчанию 16">
        <a:dk1>
          <a:srgbClr val="2464D5"/>
        </a:dk1>
        <a:lt1>
          <a:srgbClr val="FFFFFF"/>
        </a:lt1>
        <a:dk2>
          <a:srgbClr val="FFFFFF"/>
        </a:dk2>
        <a:lt2>
          <a:srgbClr val="008080"/>
        </a:lt2>
        <a:accent1>
          <a:srgbClr val="BBE0E3"/>
        </a:accent1>
        <a:accent2>
          <a:srgbClr val="D9F354"/>
        </a:accent2>
        <a:accent3>
          <a:srgbClr val="FFFFFF"/>
        </a:accent3>
        <a:accent4>
          <a:srgbClr val="1D54B6"/>
        </a:accent4>
        <a:accent5>
          <a:srgbClr val="DAEDEF"/>
        </a:accent5>
        <a:accent6>
          <a:srgbClr val="C4DC4B"/>
        </a:accent6>
        <a:hlink>
          <a:srgbClr val="009999"/>
        </a:hlink>
        <a:folHlink>
          <a:srgbClr val="55C02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6_Оформление по умолчанию">
  <a:themeElements>
    <a:clrScheme name="">
      <a:dk1>
        <a:srgbClr val="605E5D"/>
      </a:dk1>
      <a:lt1>
        <a:srgbClr val="FFFFFF"/>
      </a:lt1>
      <a:dk2>
        <a:srgbClr val="FFFFFF"/>
      </a:dk2>
      <a:lt2>
        <a:srgbClr val="A2BD90"/>
      </a:lt2>
      <a:accent1>
        <a:srgbClr val="C8DCF0"/>
      </a:accent1>
      <a:accent2>
        <a:srgbClr val="F3811F"/>
      </a:accent2>
      <a:accent3>
        <a:srgbClr val="FFFFFF"/>
      </a:accent3>
      <a:accent4>
        <a:srgbClr val="514F4E"/>
      </a:accent4>
      <a:accent5>
        <a:srgbClr val="E0EBF6"/>
      </a:accent5>
      <a:accent6>
        <a:srgbClr val="DC741B"/>
      </a:accent6>
      <a:hlink>
        <a:srgbClr val="F3781F"/>
      </a:hlink>
      <a:folHlink>
        <a:srgbClr val="BDA7AF"/>
      </a:folHlink>
    </a:clrScheme>
    <a:fontScheme name="6_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6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Оформление по умолчанию 13">
        <a:dk1>
          <a:srgbClr val="0076D5"/>
        </a:dk1>
        <a:lt1>
          <a:srgbClr val="FFFFFF"/>
        </a:lt1>
        <a:dk2>
          <a:srgbClr val="FFFFFF"/>
        </a:dk2>
        <a:lt2>
          <a:srgbClr val="009999"/>
        </a:lt2>
        <a:accent1>
          <a:srgbClr val="BBE0E3"/>
        </a:accent1>
        <a:accent2>
          <a:srgbClr val="009065"/>
        </a:accent2>
        <a:accent3>
          <a:srgbClr val="FFFFFF"/>
        </a:accent3>
        <a:accent4>
          <a:srgbClr val="0064B6"/>
        </a:accent4>
        <a:accent5>
          <a:srgbClr val="DAEDEF"/>
        </a:accent5>
        <a:accent6>
          <a:srgbClr val="00825B"/>
        </a:accent6>
        <a:hlink>
          <a:srgbClr val="009999"/>
        </a:hlink>
        <a:folHlink>
          <a:srgbClr val="55C0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Оформление по умолчанию 14">
        <a:dk1>
          <a:srgbClr val="0076D5"/>
        </a:dk1>
        <a:lt1>
          <a:srgbClr val="FFFFFF"/>
        </a:lt1>
        <a:dk2>
          <a:srgbClr val="FFFFFF"/>
        </a:dk2>
        <a:lt2>
          <a:srgbClr val="008080"/>
        </a:lt2>
        <a:accent1>
          <a:srgbClr val="BBE0E3"/>
        </a:accent1>
        <a:accent2>
          <a:srgbClr val="009065"/>
        </a:accent2>
        <a:accent3>
          <a:srgbClr val="FFFFFF"/>
        </a:accent3>
        <a:accent4>
          <a:srgbClr val="0064B6"/>
        </a:accent4>
        <a:accent5>
          <a:srgbClr val="DAEDEF"/>
        </a:accent5>
        <a:accent6>
          <a:srgbClr val="00825B"/>
        </a:accent6>
        <a:hlink>
          <a:srgbClr val="009999"/>
        </a:hlink>
        <a:folHlink>
          <a:srgbClr val="55C0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Оформление по умолчанию 15">
        <a:dk1>
          <a:srgbClr val="0076D5"/>
        </a:dk1>
        <a:lt1>
          <a:srgbClr val="FFFFFF"/>
        </a:lt1>
        <a:dk2>
          <a:srgbClr val="FFFFFF"/>
        </a:dk2>
        <a:lt2>
          <a:srgbClr val="008080"/>
        </a:lt2>
        <a:accent1>
          <a:srgbClr val="BBE0E3"/>
        </a:accent1>
        <a:accent2>
          <a:srgbClr val="D9F354"/>
        </a:accent2>
        <a:accent3>
          <a:srgbClr val="FFFFFF"/>
        </a:accent3>
        <a:accent4>
          <a:srgbClr val="0064B6"/>
        </a:accent4>
        <a:accent5>
          <a:srgbClr val="DAEDEF"/>
        </a:accent5>
        <a:accent6>
          <a:srgbClr val="C4DC4B"/>
        </a:accent6>
        <a:hlink>
          <a:srgbClr val="009999"/>
        </a:hlink>
        <a:folHlink>
          <a:srgbClr val="55C0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Оформление по умолчанию 16">
        <a:dk1>
          <a:srgbClr val="2464D5"/>
        </a:dk1>
        <a:lt1>
          <a:srgbClr val="FFFFFF"/>
        </a:lt1>
        <a:dk2>
          <a:srgbClr val="FFFFFF"/>
        </a:dk2>
        <a:lt2>
          <a:srgbClr val="008080"/>
        </a:lt2>
        <a:accent1>
          <a:srgbClr val="BBE0E3"/>
        </a:accent1>
        <a:accent2>
          <a:srgbClr val="D9F354"/>
        </a:accent2>
        <a:accent3>
          <a:srgbClr val="FFFFFF"/>
        </a:accent3>
        <a:accent4>
          <a:srgbClr val="1D54B6"/>
        </a:accent4>
        <a:accent5>
          <a:srgbClr val="DAEDEF"/>
        </a:accent5>
        <a:accent6>
          <a:srgbClr val="C4DC4B"/>
        </a:accent6>
        <a:hlink>
          <a:srgbClr val="009999"/>
        </a:hlink>
        <a:folHlink>
          <a:srgbClr val="55C02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8097</TotalTime>
  <Words>776</Words>
  <Application>Microsoft Office PowerPoint</Application>
  <PresentationFormat>Экран (4:3)</PresentationFormat>
  <Paragraphs>157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7_Оформление по умолчанию</vt:lpstr>
      <vt:lpstr>6_Оформление по умолчанию</vt:lpstr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Арм Рукля</dc:title>
  <dc:creator>Коспанов</dc:creator>
  <cp:keywords>Ростов</cp:keywords>
  <cp:lastModifiedBy>Россошанская Наталья Владимировна</cp:lastModifiedBy>
  <cp:revision>578</cp:revision>
  <cp:lastPrinted>2017-07-13T03:55:31Z</cp:lastPrinted>
  <dcterms:created xsi:type="dcterms:W3CDTF">2010-09-17T13:55:01Z</dcterms:created>
  <dcterms:modified xsi:type="dcterms:W3CDTF">2017-07-18T06:45:05Z</dcterms:modified>
</cp:coreProperties>
</file>