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2" r:id="rId2"/>
    <p:sldId id="294" r:id="rId3"/>
    <p:sldId id="295" r:id="rId4"/>
    <p:sldId id="297" r:id="rId5"/>
    <p:sldId id="298" r:id="rId6"/>
    <p:sldId id="315" r:id="rId7"/>
    <p:sldId id="316" r:id="rId8"/>
    <p:sldId id="303" r:id="rId9"/>
    <p:sldId id="304" r:id="rId10"/>
    <p:sldId id="293" r:id="rId11"/>
  </p:sldIdLst>
  <p:sldSz cx="12192000" cy="6858000"/>
  <p:notesSz cx="9918700" cy="6819900"/>
  <p:defaultTextStyle>
    <a:defPPr>
      <a:defRPr lang="ru-RU"/>
    </a:defPPr>
    <a:lvl1pPr marL="0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1pPr>
    <a:lvl2pPr marL="966246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2pPr>
    <a:lvl3pPr marL="1932493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3pPr>
    <a:lvl4pPr marL="2898739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4pPr>
    <a:lvl5pPr marL="3864986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5pPr>
    <a:lvl6pPr marL="4831232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6pPr>
    <a:lvl7pPr marL="5797479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7pPr>
    <a:lvl8pPr marL="6763725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8pPr>
    <a:lvl9pPr marL="7729972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087" userDrawn="1">
          <p15:clr>
            <a:srgbClr val="A4A3A4"/>
          </p15:clr>
        </p15:guide>
        <p15:guide id="2" pos="45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B59"/>
    <a:srgbClr val="11437F"/>
    <a:srgbClr val="FCFCFC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191" autoAdjust="0"/>
    <p:restoredTop sz="94600"/>
  </p:normalViewPr>
  <p:slideViewPr>
    <p:cSldViewPr>
      <p:cViewPr varScale="1">
        <p:scale>
          <a:sx n="116" d="100"/>
          <a:sy n="116" d="100"/>
        </p:scale>
        <p:origin x="-120" y="-102"/>
      </p:cViewPr>
      <p:guideLst>
        <p:guide orient="horz" pos="6087"/>
        <p:guide pos="45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17504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30.12.2020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16238" y="854075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859" tIns="84929" rIns="169859" bIns="8492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1326" y="3283161"/>
            <a:ext cx="7936052" cy="2685921"/>
          </a:xfrm>
          <a:prstGeom prst="rect">
            <a:avLst/>
          </a:prstGeom>
        </p:spPr>
        <p:txBody>
          <a:bodyPr vert="horz" lIns="169859" tIns="84929" rIns="169859" bIns="8492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17504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1pPr>
    <a:lvl2pPr marL="966246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2pPr>
    <a:lvl3pPr marL="1932493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3pPr>
    <a:lvl4pPr marL="2898739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4pPr>
    <a:lvl5pPr marL="3864986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5pPr>
    <a:lvl6pPr marL="4831232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6pPr>
    <a:lvl7pPr marL="5797479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7pPr>
    <a:lvl8pPr marL="6763725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8pPr>
    <a:lvl9pPr marL="7729972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3" y="2125979"/>
            <a:ext cx="1036320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8" y="3840494"/>
            <a:ext cx="853440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" y="1088796"/>
            <a:ext cx="790493" cy="56219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7" name="bk object 17"/>
          <p:cNvSpPr/>
          <p:nvPr/>
        </p:nvSpPr>
        <p:spPr>
          <a:xfrm>
            <a:off x="894047" y="1149149"/>
            <a:ext cx="10747437" cy="4679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6"/>
            <a:ext cx="8016320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92279" y="4134318"/>
            <a:ext cx="241005" cy="321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7" name="bk object 17"/>
          <p:cNvSpPr/>
          <p:nvPr/>
        </p:nvSpPr>
        <p:spPr>
          <a:xfrm>
            <a:off x="1552102" y="4687494"/>
            <a:ext cx="321343" cy="321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8" name="bk object 18"/>
          <p:cNvSpPr/>
          <p:nvPr/>
        </p:nvSpPr>
        <p:spPr>
          <a:xfrm>
            <a:off x="1552104" y="5198930"/>
            <a:ext cx="321330" cy="321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9" name="bk object 19"/>
          <p:cNvSpPr/>
          <p:nvPr/>
        </p:nvSpPr>
        <p:spPr>
          <a:xfrm>
            <a:off x="6626354" y="5897198"/>
            <a:ext cx="256420" cy="321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0" name="bk object 20"/>
          <p:cNvSpPr/>
          <p:nvPr/>
        </p:nvSpPr>
        <p:spPr>
          <a:xfrm>
            <a:off x="6593669" y="5372227"/>
            <a:ext cx="321782" cy="306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1" name="bk object 21"/>
          <p:cNvSpPr/>
          <p:nvPr/>
        </p:nvSpPr>
        <p:spPr>
          <a:xfrm>
            <a:off x="6593669" y="4832610"/>
            <a:ext cx="321782" cy="3211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6"/>
            <a:ext cx="8016320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979561" y="1175573"/>
            <a:ext cx="319167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21228" y="1480267"/>
            <a:ext cx="4351791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6"/>
            <a:ext cx="8016320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1" y="6377949"/>
            <a:ext cx="2804159" cy="585438"/>
          </a:xfrm>
        </p:spPr>
        <p:txBody>
          <a:bodyPr/>
          <a:lstStyle/>
          <a:p>
            <a:fld id="{98206734-726E-46B9-B3CD-75FDA00F97BD}" type="datetime1">
              <a:rPr lang="ru-RU" smtClean="0"/>
              <a:t>30.12.2020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55"/>
            <a:ext cx="3901440" cy="585438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78240" y="6377955"/>
            <a:ext cx="2804159" cy="585438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2"/>
            <a:ext cx="8016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1" y="1577351"/>
            <a:ext cx="109728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53"/>
            <a:ext cx="3901440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1" y="6377946"/>
            <a:ext cx="2804159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53"/>
            <a:ext cx="2804159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399">
        <a:defRPr>
          <a:latin typeface="+mn-lt"/>
          <a:ea typeface="+mn-ea"/>
          <a:cs typeface="+mn-cs"/>
        </a:defRPr>
      </a:lvl3pPr>
      <a:lvl4pPr marL="1371599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398">
        <a:defRPr>
          <a:latin typeface="+mn-lt"/>
          <a:ea typeface="+mn-ea"/>
          <a:cs typeface="+mn-cs"/>
        </a:defRPr>
      </a:lvl8pPr>
      <a:lvl9pPr marL="365759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399">
        <a:defRPr>
          <a:latin typeface="+mn-lt"/>
          <a:ea typeface="+mn-ea"/>
          <a:cs typeface="+mn-cs"/>
        </a:defRPr>
      </a:lvl3pPr>
      <a:lvl4pPr marL="1371599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398">
        <a:defRPr>
          <a:latin typeface="+mn-lt"/>
          <a:ea typeface="+mn-ea"/>
          <a:cs typeface="+mn-cs"/>
        </a:defRPr>
      </a:lvl8pPr>
      <a:lvl9pPr marL="365759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hyperlink" Target="mailto:KiselevaEI@fsfk.local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SazakovSS@fsfk.local" TargetMode="External"/><Relationship Id="rId5" Type="http://schemas.openxmlformats.org/officeDocument/2006/relationships/hyperlink" Target="mailto:GolubevaIP@fsfk.local" TargetMode="Externa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flipV="1">
            <a:off x="1245412" y="962215"/>
            <a:ext cx="10489388" cy="4571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8" name="object 8"/>
          <p:cNvSpPr/>
          <p:nvPr/>
        </p:nvSpPr>
        <p:spPr>
          <a:xfrm flipV="1">
            <a:off x="176041" y="6263237"/>
            <a:ext cx="11854680" cy="161807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object 9"/>
          <p:cNvSpPr/>
          <p:nvPr/>
        </p:nvSpPr>
        <p:spPr>
          <a:xfrm>
            <a:off x="9601200" y="1012070"/>
            <a:ext cx="2573045" cy="4779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1753316" y="1911147"/>
            <a:ext cx="78478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buFont typeface="Arial" pitchFamily="34" charset="0"/>
              <a:buNone/>
              <a:tabLst>
                <a:tab pos="7086600" algn="l"/>
              </a:tabLst>
              <a:defRPr/>
            </a:pPr>
            <a:r>
              <a:rPr lang="ru-RU" altLang="ru-RU" sz="2000" b="1" dirty="0">
                <a:solidFill>
                  <a:schemeClr val="accent5">
                    <a:lumMod val="50000"/>
                  </a:schemeClr>
                </a:solidFill>
              </a:rPr>
              <a:t>Вопросы технологического обеспечения передачи полномочий по ведению бюджетного учета федеральных органов исполнительной третьей очереди и их территориальных органов в Федеральное казначейство и его территориальные органы с 1 января 2021 года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1" y="6452477"/>
            <a:ext cx="2294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l"/>
            <a:r>
              <a:rPr lang="en-US" dirty="0"/>
              <a:t>https://mbufk.roskazna.gov.ru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9744722" y="6425044"/>
            <a:ext cx="2285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 г. Москва</a:t>
            </a:r>
            <a:r>
              <a:rPr lang="ru-RU" sz="1200">
                <a:solidFill>
                  <a:schemeClr val="bg1">
                    <a:lumMod val="65000"/>
                  </a:schemeClr>
                </a:solidFill>
              </a:rPr>
              <a:t>,  </a:t>
            </a:r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2020 год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228601" y="228600"/>
            <a:ext cx="914400" cy="838200"/>
            <a:chOff x="10200622" y="4176732"/>
            <a:chExt cx="1334257" cy="1309668"/>
          </a:xfrm>
        </p:grpSpPr>
        <p:sp>
          <p:nvSpPr>
            <p:cNvPr id="14" name="Кружок"/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17" name="30688_html_m284ef2b5.png" descr="30688_html_m284ef2b5.png"/>
            <p:cNvPicPr>
              <a:picLocks noChangeAspect="1"/>
            </p:cNvPicPr>
            <p:nvPr/>
          </p:nvPicPr>
          <p:blipFill>
            <a:blip r:embed="rId3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18" name="Группа 17"/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26" name="Соединит. линия"/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7" name="Соединит. линия"/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8" name="Соединит. линия"/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23" name="Соединит. линия"/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4" name="Соединит. линия"/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5" name="Соединит. линия"/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20" name="Соединит. линия"/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1" name="Соединит. линия"/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2" name="Соединит. линия"/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216108" y="329937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29" name="TextBox 4"/>
          <p:cNvSpPr txBox="1">
            <a:spLocks noChangeArrowheads="1"/>
          </p:cNvSpPr>
          <p:nvPr/>
        </p:nvSpPr>
        <p:spPr bwMode="auto">
          <a:xfrm>
            <a:off x="5357192" y="5181478"/>
            <a:ext cx="577753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600" dirty="0">
                <a:cs typeface="Times New Roman" pitchFamily="18" charset="0"/>
              </a:rPr>
              <a:t>Начальник отдела технологического обеспечения Межрегионального бухгалтерского Управления Федерального казначейства </a:t>
            </a:r>
          </a:p>
          <a:p>
            <a:pPr algn="r">
              <a:spcBef>
                <a:spcPct val="50000"/>
              </a:spcBef>
            </a:pPr>
            <a:r>
              <a:rPr lang="ru-RU" altLang="ru-RU" sz="1600" b="1" dirty="0">
                <a:cs typeface="Times New Roman" pitchFamily="18" charset="0"/>
              </a:rPr>
              <a:t>А.Н. Жириль</a:t>
            </a:r>
          </a:p>
        </p:txBody>
      </p:sp>
    </p:spTree>
    <p:extLst>
      <p:ext uri="{BB962C8B-B14F-4D97-AF65-F5344CB8AC3E}">
        <p14:creationId xmlns:p14="http://schemas.microsoft.com/office/powerpoint/2010/main" val="3209523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xmlns="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xmlns="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xmlns="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xmlns="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xmlns="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xmlns="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xmlns="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xmlns="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xmlns="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xmlns="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xmlns="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xmlns="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xmlns="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xmlns="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71FFFC7-A89B-4859-A1DC-72A040303377}"/>
              </a:ext>
            </a:extLst>
          </p:cNvPr>
          <p:cNvSpPr txBox="1"/>
          <p:nvPr/>
        </p:nvSpPr>
        <p:spPr>
          <a:xfrm>
            <a:off x="6446763" y="12711"/>
            <a:ext cx="5897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Основные мероприятия Плана технологического обеспечения передачи полномочий</a:t>
            </a: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xmlns="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2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29" name="Группа 105"/>
          <p:cNvGrpSpPr>
            <a:grpSpLocks/>
          </p:cNvGrpSpPr>
          <p:nvPr/>
        </p:nvGrpSpPr>
        <p:grpSpPr bwMode="auto">
          <a:xfrm>
            <a:off x="4500255" y="1203617"/>
            <a:ext cx="280988" cy="271462"/>
            <a:chOff x="6700417" y="1325880"/>
            <a:chExt cx="291245" cy="288000"/>
          </a:xfrm>
        </p:grpSpPr>
        <p:sp>
          <p:nvSpPr>
            <p:cNvPr id="30" name="Овал 29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3</a:t>
              </a:r>
            </a:p>
          </p:txBody>
        </p:sp>
      </p:grpSp>
      <p:grpSp>
        <p:nvGrpSpPr>
          <p:cNvPr id="39" name="Группа 105"/>
          <p:cNvGrpSpPr>
            <a:grpSpLocks/>
          </p:cNvGrpSpPr>
          <p:nvPr/>
        </p:nvGrpSpPr>
        <p:grpSpPr bwMode="auto">
          <a:xfrm>
            <a:off x="6337300" y="1160982"/>
            <a:ext cx="280988" cy="271462"/>
            <a:chOff x="6700417" y="1325880"/>
            <a:chExt cx="291245" cy="288000"/>
          </a:xfrm>
        </p:grpSpPr>
        <p:sp>
          <p:nvSpPr>
            <p:cNvPr id="40" name="Овал 39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4</a:t>
              </a:r>
            </a:p>
          </p:txBody>
        </p:sp>
      </p:grpSp>
      <p:cxnSp>
        <p:nvCxnSpPr>
          <p:cNvPr id="42" name="Прямая со стрелкой 120"/>
          <p:cNvCxnSpPr/>
          <p:nvPr/>
        </p:nvCxnSpPr>
        <p:spPr>
          <a:xfrm>
            <a:off x="5837238" y="1848903"/>
            <a:ext cx="574675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3" name="Прямоугольник 34"/>
          <p:cNvSpPr>
            <a:spLocks noChangeArrowheads="1"/>
          </p:cNvSpPr>
          <p:nvPr/>
        </p:nvSpPr>
        <p:spPr bwMode="auto">
          <a:xfrm>
            <a:off x="7878763" y="2305689"/>
            <a:ext cx="21574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Загрузка</a:t>
            </a:r>
            <a:r>
              <a:rPr lang="ru-RU" altLang="ru-RU" sz="12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данных</a:t>
            </a:r>
          </a:p>
        </p:txBody>
      </p:sp>
      <p:grpSp>
        <p:nvGrpSpPr>
          <p:cNvPr id="44" name="Группа 105"/>
          <p:cNvGrpSpPr>
            <a:grpSpLocks/>
          </p:cNvGrpSpPr>
          <p:nvPr/>
        </p:nvGrpSpPr>
        <p:grpSpPr bwMode="auto">
          <a:xfrm>
            <a:off x="8148638" y="1124883"/>
            <a:ext cx="280987" cy="271462"/>
            <a:chOff x="6700417" y="1325880"/>
            <a:chExt cx="291245" cy="288000"/>
          </a:xfrm>
        </p:grpSpPr>
        <p:sp>
          <p:nvSpPr>
            <p:cNvPr id="45" name="Овал 44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5</a:t>
              </a:r>
            </a:p>
          </p:txBody>
        </p:sp>
      </p:grpSp>
      <p:cxnSp>
        <p:nvCxnSpPr>
          <p:cNvPr id="47" name="Прямая со стрелкой 120"/>
          <p:cNvCxnSpPr/>
          <p:nvPr/>
        </p:nvCxnSpPr>
        <p:spPr>
          <a:xfrm>
            <a:off x="7572375" y="1836203"/>
            <a:ext cx="573088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48" name="Группа 105"/>
          <p:cNvGrpSpPr>
            <a:grpSpLocks/>
          </p:cNvGrpSpPr>
          <p:nvPr/>
        </p:nvGrpSpPr>
        <p:grpSpPr bwMode="auto">
          <a:xfrm>
            <a:off x="10188575" y="1109008"/>
            <a:ext cx="280988" cy="271462"/>
            <a:chOff x="6700417" y="1325880"/>
            <a:chExt cx="291245" cy="288000"/>
          </a:xfrm>
        </p:grpSpPr>
        <p:sp>
          <p:nvSpPr>
            <p:cNvPr id="62" name="Овал 61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6</a:t>
              </a:r>
            </a:p>
          </p:txBody>
        </p:sp>
      </p:grpSp>
      <p:cxnSp>
        <p:nvCxnSpPr>
          <p:cNvPr id="64" name="Прямая со стрелкой 120"/>
          <p:cNvCxnSpPr/>
          <p:nvPr/>
        </p:nvCxnSpPr>
        <p:spPr>
          <a:xfrm>
            <a:off x="9507538" y="1810803"/>
            <a:ext cx="573087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5" name="Прямоугольник 34"/>
          <p:cNvSpPr>
            <a:spLocks noChangeArrowheads="1"/>
          </p:cNvSpPr>
          <p:nvPr/>
        </p:nvSpPr>
        <p:spPr bwMode="auto">
          <a:xfrm>
            <a:off x="9879013" y="2316155"/>
            <a:ext cx="21574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Проверка данных</a:t>
            </a:r>
          </a:p>
        </p:txBody>
      </p:sp>
      <p:sp>
        <p:nvSpPr>
          <p:cNvPr id="66" name="TextBox 3"/>
          <p:cNvSpPr txBox="1">
            <a:spLocks noChangeArrowheads="1"/>
          </p:cNvSpPr>
          <p:nvPr/>
        </p:nvSpPr>
        <p:spPr bwMode="auto">
          <a:xfrm>
            <a:off x="9974263" y="2895065"/>
            <a:ext cx="194945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Полная проверка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Начало работы</a:t>
            </a: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37" y="1309445"/>
            <a:ext cx="902948" cy="1005125"/>
          </a:xfrm>
          <a:prstGeom prst="rect">
            <a:avLst/>
          </a:prstGeom>
        </p:spPr>
      </p:pic>
      <p:grpSp>
        <p:nvGrpSpPr>
          <p:cNvPr id="68" name="Группа 105"/>
          <p:cNvGrpSpPr>
            <a:grpSpLocks/>
          </p:cNvGrpSpPr>
          <p:nvPr/>
        </p:nvGrpSpPr>
        <p:grpSpPr bwMode="auto">
          <a:xfrm>
            <a:off x="380560" y="1232999"/>
            <a:ext cx="280988" cy="271462"/>
            <a:chOff x="6700417" y="1325880"/>
            <a:chExt cx="291245" cy="288000"/>
          </a:xfrm>
        </p:grpSpPr>
        <p:sp>
          <p:nvSpPr>
            <p:cNvPr id="69" name="Овал 68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1</a:t>
              </a:r>
            </a:p>
          </p:txBody>
        </p:sp>
      </p:grpSp>
      <p:sp>
        <p:nvSpPr>
          <p:cNvPr id="71" name="TextBox 3"/>
          <p:cNvSpPr txBox="1">
            <a:spLocks noChangeArrowheads="1"/>
          </p:cNvSpPr>
          <p:nvPr/>
        </p:nvSpPr>
        <p:spPr bwMode="auto">
          <a:xfrm>
            <a:off x="71435" y="2853422"/>
            <a:ext cx="2591503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 Методика переноса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Обучающие материалы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 Порядок предоставления доступа к ГИИС «Электронный бюджет»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Информация об организации технической поддержки</a:t>
            </a:r>
          </a:p>
        </p:txBody>
      </p:sp>
      <p:sp>
        <p:nvSpPr>
          <p:cNvPr id="72" name="Прямоугольник 34"/>
          <p:cNvSpPr>
            <a:spLocks noChangeArrowheads="1"/>
          </p:cNvSpPr>
          <p:nvPr/>
        </p:nvSpPr>
        <p:spPr bwMode="auto">
          <a:xfrm>
            <a:off x="311142" y="2251333"/>
            <a:ext cx="1633537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 eaLnBrk="1" hangingPunct="1"/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Направление информации для организации работ</a:t>
            </a:r>
          </a:p>
        </p:txBody>
      </p:sp>
      <p:grpSp>
        <p:nvGrpSpPr>
          <p:cNvPr id="73" name="Группа 72"/>
          <p:cNvGrpSpPr/>
          <p:nvPr/>
        </p:nvGrpSpPr>
        <p:grpSpPr>
          <a:xfrm>
            <a:off x="2790397" y="1359260"/>
            <a:ext cx="930922" cy="850946"/>
            <a:chOff x="3217863" y="2078038"/>
            <a:chExt cx="930922" cy="850946"/>
          </a:xfrm>
        </p:grpSpPr>
        <p:pic>
          <p:nvPicPr>
            <p:cNvPr id="74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76" name="Прямая со стрелкой 120"/>
          <p:cNvCxnSpPr/>
          <p:nvPr/>
        </p:nvCxnSpPr>
        <p:spPr>
          <a:xfrm>
            <a:off x="1717676" y="1852055"/>
            <a:ext cx="903161" cy="887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7" name="Группа 105"/>
          <p:cNvGrpSpPr>
            <a:grpSpLocks/>
          </p:cNvGrpSpPr>
          <p:nvPr/>
        </p:nvGrpSpPr>
        <p:grpSpPr bwMode="auto">
          <a:xfrm>
            <a:off x="2620837" y="1254215"/>
            <a:ext cx="280988" cy="271462"/>
            <a:chOff x="6700417" y="1325880"/>
            <a:chExt cx="291245" cy="288000"/>
          </a:xfrm>
        </p:grpSpPr>
        <p:sp>
          <p:nvSpPr>
            <p:cNvPr id="78" name="Овал 77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2</a:t>
              </a:r>
            </a:p>
          </p:txBody>
        </p:sp>
      </p:grpSp>
      <p:cxnSp>
        <p:nvCxnSpPr>
          <p:cNvPr id="80" name="Прямая со стрелкой 120"/>
          <p:cNvCxnSpPr/>
          <p:nvPr/>
        </p:nvCxnSpPr>
        <p:spPr>
          <a:xfrm>
            <a:off x="3792806" y="1860933"/>
            <a:ext cx="574675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1" name="TextBox 3"/>
          <p:cNvSpPr txBox="1">
            <a:spLocks noChangeArrowheads="1"/>
          </p:cNvSpPr>
          <p:nvPr/>
        </p:nvSpPr>
        <p:spPr bwMode="auto">
          <a:xfrm>
            <a:off x="2624633" y="2867364"/>
            <a:ext cx="194945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Получение ЭП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Направление заявок на подключение*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Настройка АРМ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Настройка СКЗИ</a:t>
            </a:r>
          </a:p>
        </p:txBody>
      </p:sp>
      <p:sp>
        <p:nvSpPr>
          <p:cNvPr id="82" name="Прямоугольник 34"/>
          <p:cNvSpPr>
            <a:spLocks noChangeArrowheads="1"/>
          </p:cNvSpPr>
          <p:nvPr/>
        </p:nvSpPr>
        <p:spPr bwMode="auto">
          <a:xfrm>
            <a:off x="2289574" y="2290405"/>
            <a:ext cx="2157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Подключение</a:t>
            </a:r>
            <a:r>
              <a:rPr lang="ru-RU" altLang="ru-RU" sz="12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пользователей</a:t>
            </a:r>
          </a:p>
        </p:txBody>
      </p:sp>
      <p:grpSp>
        <p:nvGrpSpPr>
          <p:cNvPr id="83" name="Группа 82"/>
          <p:cNvGrpSpPr/>
          <p:nvPr/>
        </p:nvGrpSpPr>
        <p:grpSpPr>
          <a:xfrm>
            <a:off x="4671741" y="1343417"/>
            <a:ext cx="930922" cy="850946"/>
            <a:chOff x="3217863" y="2078038"/>
            <a:chExt cx="930922" cy="850946"/>
          </a:xfrm>
        </p:grpSpPr>
        <p:pic>
          <p:nvPicPr>
            <p:cNvPr id="84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5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6" name="Группа 85"/>
          <p:cNvGrpSpPr/>
          <p:nvPr/>
        </p:nvGrpSpPr>
        <p:grpSpPr>
          <a:xfrm>
            <a:off x="6427124" y="1326741"/>
            <a:ext cx="930922" cy="850946"/>
            <a:chOff x="3217863" y="2078038"/>
            <a:chExt cx="930922" cy="850946"/>
          </a:xfrm>
        </p:grpSpPr>
        <p:pic>
          <p:nvPicPr>
            <p:cNvPr id="87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8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9" name="Рисунок 8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988" y="1231713"/>
            <a:ext cx="902948" cy="1005125"/>
          </a:xfrm>
          <a:prstGeom prst="rect">
            <a:avLst/>
          </a:prstGeom>
        </p:spPr>
      </p:pic>
      <p:sp>
        <p:nvSpPr>
          <p:cNvPr id="90" name="TextBox 3"/>
          <p:cNvSpPr txBox="1">
            <a:spLocks noChangeArrowheads="1"/>
          </p:cNvSpPr>
          <p:nvPr/>
        </p:nvSpPr>
        <p:spPr bwMode="auto">
          <a:xfrm>
            <a:off x="8118829" y="2830705"/>
            <a:ext cx="194945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Загрузка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Первичная проверка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Уведомление ответственных лиц организации о результатах переноса данных</a:t>
            </a:r>
          </a:p>
        </p:txBody>
      </p:sp>
      <p:grpSp>
        <p:nvGrpSpPr>
          <p:cNvPr id="91" name="Группа 90"/>
          <p:cNvGrpSpPr/>
          <p:nvPr/>
        </p:nvGrpSpPr>
        <p:grpSpPr>
          <a:xfrm>
            <a:off x="10352088" y="1310512"/>
            <a:ext cx="930922" cy="850946"/>
            <a:chOff x="3217863" y="2078038"/>
            <a:chExt cx="930922" cy="850946"/>
          </a:xfrm>
        </p:grpSpPr>
        <p:pic>
          <p:nvPicPr>
            <p:cNvPr id="92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4" name="Прямоугольник 34"/>
          <p:cNvSpPr>
            <a:spLocks noChangeArrowheads="1"/>
          </p:cNvSpPr>
          <p:nvPr/>
        </p:nvSpPr>
        <p:spPr bwMode="auto">
          <a:xfrm>
            <a:off x="4199337" y="2329915"/>
            <a:ext cx="21574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Подготовка</a:t>
            </a:r>
            <a:r>
              <a:rPr lang="ru-RU" altLang="ru-RU" sz="12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данных</a:t>
            </a:r>
          </a:p>
        </p:txBody>
      </p:sp>
      <p:sp>
        <p:nvSpPr>
          <p:cNvPr id="95" name="TextBox 3"/>
          <p:cNvSpPr txBox="1">
            <a:spLocks noChangeArrowheads="1"/>
          </p:cNvSpPr>
          <p:nvPr/>
        </p:nvSpPr>
        <p:spPr bwMode="auto">
          <a:xfrm>
            <a:off x="4446987" y="2838630"/>
            <a:ext cx="194945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Использование механизмов поиска ошибок**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Устранение ошибок**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Внесение отсутствующих данных</a:t>
            </a:r>
          </a:p>
        </p:txBody>
      </p:sp>
      <p:sp>
        <p:nvSpPr>
          <p:cNvPr id="97" name="Прямоугольник 34"/>
          <p:cNvSpPr>
            <a:spLocks noChangeArrowheads="1"/>
          </p:cNvSpPr>
          <p:nvPr/>
        </p:nvSpPr>
        <p:spPr bwMode="auto">
          <a:xfrm>
            <a:off x="5854313" y="2326355"/>
            <a:ext cx="21574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Передача данных</a:t>
            </a:r>
          </a:p>
        </p:txBody>
      </p:sp>
      <p:sp>
        <p:nvSpPr>
          <p:cNvPr id="98" name="TextBox 3"/>
          <p:cNvSpPr txBox="1">
            <a:spLocks noChangeArrowheads="1"/>
          </p:cNvSpPr>
          <p:nvPr/>
        </p:nvSpPr>
        <p:spPr bwMode="auto">
          <a:xfrm>
            <a:off x="6196013" y="2846119"/>
            <a:ext cx="194945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Выгрузка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Передача данных в Федеральное казначейство</a:t>
            </a:r>
            <a:r>
              <a:rPr lang="ru-RU" altLang="ru-RU" sz="1000" dirty="0">
                <a:solidFill>
                  <a:srgbClr val="4472C4"/>
                </a:solidFill>
              </a:rPr>
              <a:t> в порядке, установленном Федеральным казначейством</a:t>
            </a:r>
          </a:p>
        </p:txBody>
      </p:sp>
      <p:sp>
        <p:nvSpPr>
          <p:cNvPr id="99" name="Прямоугольник 98"/>
          <p:cNvSpPr>
            <a:spLocks noChangeArrowheads="1"/>
          </p:cNvSpPr>
          <p:nvPr/>
        </p:nvSpPr>
        <p:spPr bwMode="auto">
          <a:xfrm>
            <a:off x="5278044" y="6544934"/>
            <a:ext cx="5633376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>
                <a:latin typeface="Arial" pitchFamily="34" charset="0"/>
              </a:rPr>
              <a:t>** - под ошибками понимаются «технические» ошибки, препятствующие передаче данных в ГИИС «Электронный бюджет»</a:t>
            </a:r>
          </a:p>
        </p:txBody>
      </p:sp>
      <p:sp>
        <p:nvSpPr>
          <p:cNvPr id="100" name="Прямоугольник 99"/>
          <p:cNvSpPr>
            <a:spLocks noChangeArrowheads="1"/>
          </p:cNvSpPr>
          <p:nvPr/>
        </p:nvSpPr>
        <p:spPr bwMode="auto">
          <a:xfrm>
            <a:off x="789659" y="6554427"/>
            <a:ext cx="4268387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>
                <a:latin typeface="Arial" pitchFamily="34" charset="0"/>
              </a:rPr>
              <a:t>* - подключение к  ГИИС «Электронный бюджет»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xmlns="" id="{26811A02-D2BA-4235-9B5A-18AE2893414B}"/>
              </a:ext>
            </a:extLst>
          </p:cNvPr>
          <p:cNvSpPr/>
          <p:nvPr/>
        </p:nvSpPr>
        <p:spPr>
          <a:xfrm>
            <a:off x="4606631" y="5208074"/>
            <a:ext cx="4537369" cy="1323439"/>
          </a:xfrm>
          <a:prstGeom prst="rect">
            <a:avLst/>
          </a:prstGeom>
          <a:ln w="3175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Просим направить в адрес субъектов учета информацию об адресе и месте передачи выгрузки, а также </a:t>
            </a:r>
            <a:r>
              <a:rPr lang="ru-RU" sz="1600" b="1" u="sng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номерах телефонов ответственных со стороны ТОФК</a:t>
            </a:r>
          </a:p>
        </p:txBody>
      </p:sp>
    </p:spTree>
    <p:extLst>
      <p:ext uri="{BB962C8B-B14F-4D97-AF65-F5344CB8AC3E}">
        <p14:creationId xmlns:p14="http://schemas.microsoft.com/office/powerpoint/2010/main" val="2629299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xmlns="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xmlns="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xmlns="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xmlns="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xmlns="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xmlns="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xmlns="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xmlns="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xmlns="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xmlns="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xmlns="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xmlns="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xmlns="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xmlns="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71FFFC7-A89B-4859-A1DC-72A040303377}"/>
              </a:ext>
            </a:extLst>
          </p:cNvPr>
          <p:cNvSpPr txBox="1"/>
          <p:nvPr/>
        </p:nvSpPr>
        <p:spPr>
          <a:xfrm>
            <a:off x="6446763" y="12711"/>
            <a:ext cx="5745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Направление информации в ФОИВ и ТОФК в целях организации работ</a:t>
            </a: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xmlns="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3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02134" y="1336467"/>
            <a:ext cx="10465966" cy="4683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4472C4"/>
                </a:solidFill>
                <a:latin typeface="+mj-lt"/>
              </a:rPr>
              <a:t>Письмами Федерального казначейства в адрес ФОИВ</a:t>
            </a:r>
            <a:r>
              <a:rPr lang="en-US" sz="2000" b="1" dirty="0">
                <a:solidFill>
                  <a:srgbClr val="4472C4"/>
                </a:solidFill>
                <a:latin typeface="+mj-lt"/>
              </a:rPr>
              <a:t>*</a:t>
            </a:r>
            <a:r>
              <a:rPr lang="ru-RU" sz="2000" b="1" dirty="0">
                <a:solidFill>
                  <a:srgbClr val="4472C4"/>
                </a:solidFill>
                <a:latin typeface="+mj-lt"/>
              </a:rPr>
              <a:t> и ТОФК направлены: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>
                <a:solidFill>
                  <a:srgbClr val="4472C4"/>
                </a:solidFill>
                <a:latin typeface="+mj-lt"/>
              </a:rPr>
              <a:t>- Перечень проверок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, которые необходимо выполнить в ведомственной информационной системе для ведения бюджетного учета в рамках подготовки данных к передаче в ГИИС «Электронный бюджет»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>
                <a:solidFill>
                  <a:srgbClr val="4472C4"/>
                </a:solidFill>
                <a:latin typeface="+mj-lt"/>
              </a:rPr>
              <a:t>- Методика миграции данных ведения бюджетного учета в </a:t>
            </a:r>
            <a:r>
              <a:rPr lang="ru-RU" sz="1800" dirty="0">
                <a:solidFill>
                  <a:srgbClr val="4472C4"/>
                </a:solidFill>
              </a:rPr>
              <a:t>ГИИС «Электронный бюджет» </a:t>
            </a:r>
            <a:r>
              <a:rPr lang="ru-RU" sz="1800" u="sng" dirty="0">
                <a:solidFill>
                  <a:srgbClr val="4472C4"/>
                </a:solidFill>
              </a:rPr>
              <a:t>(для организации)</a:t>
            </a:r>
            <a:r>
              <a:rPr lang="ru-RU" sz="1200" dirty="0">
                <a:solidFill>
                  <a:srgbClr val="4472C4"/>
                </a:solidFill>
              </a:rPr>
              <a:t>, содержащая в </a:t>
            </a:r>
            <a:r>
              <a:rPr lang="ru-RU" sz="1200" dirty="0" err="1">
                <a:solidFill>
                  <a:srgbClr val="4472C4"/>
                </a:solidFill>
              </a:rPr>
              <a:t>т.ч</a:t>
            </a:r>
            <a:r>
              <a:rPr lang="ru-RU" sz="1200" dirty="0">
                <a:solidFill>
                  <a:srgbClr val="4472C4"/>
                </a:solidFill>
              </a:rPr>
              <a:t>. порядок передачи баз данных в Федеральное казначейство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>
                <a:solidFill>
                  <a:srgbClr val="4472C4"/>
                </a:solidFill>
              </a:rPr>
              <a:t>- Методика миграции данных ведения бюджетного учета в ГИИС «Электронный бюджет» </a:t>
            </a:r>
            <a:r>
              <a:rPr lang="ru-RU" sz="1800" u="sng" dirty="0">
                <a:solidFill>
                  <a:srgbClr val="4472C4"/>
                </a:solidFill>
              </a:rPr>
              <a:t>(полная)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>
                <a:solidFill>
                  <a:srgbClr val="4472C4"/>
                </a:solidFill>
                <a:latin typeface="+mj-lt"/>
              </a:rPr>
              <a:t>- Информация о порядке подключения к </a:t>
            </a:r>
            <a:r>
              <a:rPr lang="ru-RU" sz="1800" dirty="0">
                <a:solidFill>
                  <a:srgbClr val="4472C4"/>
                </a:solidFill>
              </a:rPr>
              <a:t>ГИИС «Электронный бюджет»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>
                <a:solidFill>
                  <a:srgbClr val="4472C4"/>
                </a:solidFill>
                <a:latin typeface="+mj-lt"/>
              </a:rPr>
              <a:t>- Информация о службе технической поддержке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>
                <a:solidFill>
                  <a:srgbClr val="4472C4"/>
                </a:solidFill>
                <a:latin typeface="+mj-lt"/>
              </a:rPr>
              <a:t>- Запрос информации об ответственных за передачу информации в </a:t>
            </a:r>
            <a:r>
              <a:rPr lang="ru-RU" sz="1800" dirty="0">
                <a:solidFill>
                  <a:srgbClr val="4472C4"/>
                </a:solidFill>
              </a:rPr>
              <a:t>ГИИС «Электронный бюджет», а также за последующую проверку</a:t>
            </a:r>
            <a:endParaRPr lang="ru-RU" sz="1800" dirty="0">
              <a:solidFill>
                <a:srgbClr val="4472C4"/>
              </a:solidFill>
              <a:latin typeface="+mj-lt"/>
            </a:endParaRP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239100" y="6259814"/>
            <a:ext cx="10124099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000" dirty="0">
                <a:latin typeface="Arial" pitchFamily="34" charset="0"/>
              </a:rPr>
              <a:t>* - каждому ФОИВ направлено отдельное письмо</a:t>
            </a:r>
            <a:r>
              <a:rPr lang="ru-RU" altLang="ru-RU" sz="1000" b="1" dirty="0">
                <a:latin typeface="Arial" pitchFamily="34" charset="0"/>
              </a:rPr>
              <a:t>. В случае, если вы не получали разъяснительного письма Федерального казначейства, необходимо обратиться по адресу электронной почты </a:t>
            </a:r>
            <a:r>
              <a:rPr lang="en-US" altLang="ru-RU" sz="1000" b="1" dirty="0">
                <a:latin typeface="Arial" pitchFamily="34" charset="0"/>
              </a:rPr>
              <a:t>apishkov@roskazna.ru</a:t>
            </a:r>
            <a:endParaRPr lang="ru-RU" altLang="ru-RU" sz="10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167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xmlns="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xmlns="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xmlns="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xmlns="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xmlns="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xmlns="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xmlns="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xmlns="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xmlns="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xmlns="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xmlns="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xmlns="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xmlns="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xmlns="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71FFFC7-A89B-4859-A1DC-72A040303377}"/>
              </a:ext>
            </a:extLst>
          </p:cNvPr>
          <p:cNvSpPr txBox="1"/>
          <p:nvPr/>
        </p:nvSpPr>
        <p:spPr>
          <a:xfrm>
            <a:off x="6446763" y="12711"/>
            <a:ext cx="5745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Методика миграции данных в ГИИС «Электронный бюджет»</a:t>
            </a: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xmlns="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9314" y="6248400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4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1061" y="914400"/>
            <a:ext cx="4477139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472C4"/>
                </a:solidFill>
                <a:latin typeface="+mj-lt"/>
              </a:rPr>
              <a:t>Содержит подробное описание мероприятий по проверке данных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472C4"/>
                </a:solidFill>
                <a:latin typeface="+mj-lt"/>
              </a:rPr>
              <a:t>Включает в себя механизмы подготовки данных для часто используемых информационных систем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472C4"/>
                </a:solidFill>
                <a:latin typeface="+mj-lt"/>
              </a:rPr>
              <a:t>Описывает порядок выгрузки и передачи данных из ведомственных информационных систем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472C4"/>
                </a:solidFill>
                <a:latin typeface="+mj-lt"/>
              </a:rPr>
              <a:t>Содержит инструкции по проверке данных после переноса в 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</a:rPr>
              <a:t>ГИИС «Электронный бюджет»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472C4"/>
              </a:solidFill>
              <a:latin typeface="+mj-lt"/>
            </a:endParaRPr>
          </a:p>
          <a:p>
            <a:pPr>
              <a:lnSpc>
                <a:spcPts val="1800"/>
              </a:lnSpc>
              <a:spcAft>
                <a:spcPts val="600"/>
              </a:spcAft>
            </a:pPr>
            <a:endParaRPr lang="ru-RU" sz="1200" dirty="0">
              <a:solidFill>
                <a:srgbClr val="4472C4"/>
              </a:solidFill>
              <a:latin typeface="+mj-lt"/>
            </a:endParaRPr>
          </a:p>
          <a:p>
            <a:pPr>
              <a:lnSpc>
                <a:spcPts val="1800"/>
              </a:lnSpc>
              <a:spcAft>
                <a:spcPts val="600"/>
              </a:spcAft>
            </a:pPr>
            <a:endParaRPr lang="ru-RU" sz="1200" dirty="0">
              <a:solidFill>
                <a:srgbClr val="4472C4"/>
              </a:solidFill>
              <a:latin typeface="+mj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899553" y="914400"/>
            <a:ext cx="3762374" cy="4878259"/>
          </a:xfrm>
          <a:prstGeom prst="rect">
            <a:avLst/>
          </a:prstGeom>
          <a:ln w="3175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200" b="1" u="sng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Внимание!</a:t>
            </a:r>
          </a:p>
          <a:p>
            <a:pPr lvl="0">
              <a:spcBef>
                <a:spcPts val="600"/>
              </a:spcBef>
            </a:pPr>
            <a:r>
              <a:rPr lang="ru-RU" sz="2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Выгрузка данных, </a:t>
            </a: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а также проверочные отчеты 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к ней, передаются организацией в ТОФК вместе с Актом приема-передачи*</a:t>
            </a:r>
          </a:p>
          <a:p>
            <a:pPr lvl="0">
              <a:spcBef>
                <a:spcPts val="600"/>
              </a:spcBef>
            </a:pPr>
            <a:endParaRPr lang="ru-RU" sz="2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lvl="0">
              <a:spcBef>
                <a:spcPts val="600"/>
              </a:spcBef>
            </a:pPr>
            <a:r>
              <a:rPr lang="ru-RU" sz="2400" u="sng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Территориальные органы ФТС и ФНС передают выгрузку также в ТОФК (ОФК) по месту нахождения!!!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235" y="1800089"/>
            <a:ext cx="2685408" cy="3442948"/>
          </a:xfrm>
          <a:prstGeom prst="rect">
            <a:avLst/>
          </a:prstGeom>
          <a:effectLst>
            <a:outerShdw blurRad="50800" dist="25400" algn="ctr" rotWithShape="0">
              <a:srgbClr val="000000"/>
            </a:outerShdw>
          </a:effectLst>
        </p:spPr>
      </p:pic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>
            <a:off x="9427" y="6619316"/>
            <a:ext cx="5230141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>
                <a:latin typeface="Arial" pitchFamily="34" charset="0"/>
              </a:rPr>
              <a:t>* - проект Акта приема-передачи содержится в приложении № 3 к Методике миграции </a:t>
            </a:r>
          </a:p>
        </p:txBody>
      </p:sp>
    </p:spTree>
    <p:extLst>
      <p:ext uri="{BB962C8B-B14F-4D97-AF65-F5344CB8AC3E}">
        <p14:creationId xmlns:p14="http://schemas.microsoft.com/office/powerpoint/2010/main" val="630687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xmlns="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xmlns="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xmlns="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xmlns="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xmlns="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xmlns="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xmlns="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xmlns="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xmlns="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xmlns="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xmlns="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xmlns="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xmlns="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xmlns="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71FFFC7-A89B-4859-A1DC-72A040303377}"/>
              </a:ext>
            </a:extLst>
          </p:cNvPr>
          <p:cNvSpPr txBox="1"/>
          <p:nvPr/>
        </p:nvSpPr>
        <p:spPr>
          <a:xfrm>
            <a:off x="6446763" y="12711"/>
            <a:ext cx="5745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Передача данных для загрузки в ГИИС «Электронный бюджет»</a:t>
            </a: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xmlns="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5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12198" y="1106288"/>
            <a:ext cx="5499094" cy="2887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00"/>
              </a:lnSpc>
              <a:spcAft>
                <a:spcPts val="1200"/>
              </a:spcAft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Работник ТОФК (ОФК) обязан: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4472C4"/>
                </a:solidFill>
                <a:latin typeface="+mj-lt"/>
              </a:rPr>
              <a:t>Выполнить проверку корректности пароля от архива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4472C4"/>
                </a:solidFill>
              </a:rPr>
              <a:t>Выполнить п</a:t>
            </a:r>
            <a:r>
              <a:rPr lang="ru-RU" sz="2400" b="1" dirty="0">
                <a:solidFill>
                  <a:srgbClr val="4472C4"/>
                </a:solidFill>
                <a:latin typeface="+mj-lt"/>
              </a:rPr>
              <a:t>роверку наличия проверочных отчетов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4472C4"/>
                </a:solidFill>
                <a:latin typeface="+mj-lt"/>
              </a:rPr>
              <a:t>После выполнения 2х проверок – Подписать Акт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200900" y="1228636"/>
            <a:ext cx="4038600" cy="1954381"/>
          </a:xfrm>
          <a:prstGeom prst="rect">
            <a:avLst/>
          </a:prstGeom>
          <a:ln w="3175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Важно!!!</a:t>
            </a:r>
          </a:p>
          <a:p>
            <a:pPr lvl="0">
              <a:spcBef>
                <a:spcPts val="600"/>
              </a:spcBef>
            </a:pP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В случае, если организация использует централизованное ПО, предоставляемое Федеральным казначейством, в ТОФК с актом передаются только проверочные отчеты </a:t>
            </a:r>
            <a:r>
              <a:rPr lang="ru-RU" sz="1600" b="1" u="sng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(без выгрузки данных)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12198" y="4328225"/>
            <a:ext cx="955285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00"/>
              </a:lnSpc>
              <a:spcAft>
                <a:spcPts val="1200"/>
              </a:spcAft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После подписания Акта работник ТОФК (ОФК):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4472C4"/>
                </a:solidFill>
                <a:latin typeface="+mj-lt"/>
              </a:rPr>
              <a:t>Выкладывает выгрузку и проверочные отчеты на общем ресурсе </a:t>
            </a:r>
            <a:r>
              <a:rPr lang="en-US" sz="2400" b="1" dirty="0" err="1">
                <a:solidFill>
                  <a:srgbClr val="4472C4"/>
                </a:solidFill>
                <a:latin typeface="+mj-lt"/>
              </a:rPr>
              <a:t>fap.fsfk.local</a:t>
            </a:r>
            <a:endParaRPr lang="ru-RU" sz="2400" b="1" dirty="0">
              <a:solidFill>
                <a:srgbClr val="4472C4"/>
              </a:solidFill>
              <a:latin typeface="+mj-lt"/>
            </a:endParaRP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4472C4"/>
                </a:solidFill>
                <a:latin typeface="+mj-lt"/>
              </a:rPr>
              <a:t>Формирует обращение в СУЭ с приложением логина и пароля администратора (при наличии)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4472C4"/>
                </a:solidFill>
                <a:latin typeface="+mj-lt"/>
              </a:rPr>
              <a:t>Ежедневно контролирует статус исполнения обращения</a:t>
            </a:r>
          </a:p>
        </p:txBody>
      </p:sp>
    </p:spTree>
    <p:extLst>
      <p:ext uri="{BB962C8B-B14F-4D97-AF65-F5344CB8AC3E}">
        <p14:creationId xmlns:p14="http://schemas.microsoft.com/office/powerpoint/2010/main" val="190695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xmlns="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xmlns="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xmlns="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xmlns="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xmlns="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xmlns="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xmlns="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xmlns="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xmlns="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xmlns="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xmlns="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xmlns="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xmlns="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xmlns="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71FFFC7-A89B-4859-A1DC-72A040303377}"/>
              </a:ext>
            </a:extLst>
          </p:cNvPr>
          <p:cNvSpPr txBox="1"/>
          <p:nvPr/>
        </p:nvSpPr>
        <p:spPr>
          <a:xfrm>
            <a:off x="6446763" y="12711"/>
            <a:ext cx="5745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cs typeface="Arial" panose="020B0604020202020204" pitchFamily="34" charset="0"/>
              </a:rPr>
              <a:t>Схема взаимодействия ТОФК, ЦОКР и Исполнителя в процессе загрузки данных</a:t>
            </a: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xmlns="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6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24" name="Группа 105"/>
          <p:cNvGrpSpPr>
            <a:grpSpLocks/>
          </p:cNvGrpSpPr>
          <p:nvPr/>
        </p:nvGrpSpPr>
        <p:grpSpPr bwMode="auto">
          <a:xfrm>
            <a:off x="5746601" y="1688071"/>
            <a:ext cx="280988" cy="271462"/>
            <a:chOff x="6700417" y="1325880"/>
            <a:chExt cx="291245" cy="288000"/>
          </a:xfrm>
        </p:grpSpPr>
        <p:sp>
          <p:nvSpPr>
            <p:cNvPr id="25" name="Овал 24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3</a:t>
              </a:r>
            </a:p>
          </p:txBody>
        </p:sp>
      </p:grpSp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111" y="1690633"/>
            <a:ext cx="1271418" cy="1415291"/>
          </a:xfrm>
          <a:prstGeom prst="rect">
            <a:avLst/>
          </a:prstGeom>
        </p:spPr>
      </p:pic>
      <p:grpSp>
        <p:nvGrpSpPr>
          <p:cNvPr id="28" name="Группа 105"/>
          <p:cNvGrpSpPr>
            <a:grpSpLocks/>
          </p:cNvGrpSpPr>
          <p:nvPr/>
        </p:nvGrpSpPr>
        <p:grpSpPr bwMode="auto">
          <a:xfrm>
            <a:off x="751635" y="1687424"/>
            <a:ext cx="280988" cy="271462"/>
            <a:chOff x="6700417" y="1325880"/>
            <a:chExt cx="291245" cy="288000"/>
          </a:xfrm>
        </p:grpSpPr>
        <p:sp>
          <p:nvSpPr>
            <p:cNvPr id="29" name="Овал 28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1</a:t>
              </a:r>
            </a:p>
          </p:txBody>
        </p:sp>
      </p:grpSp>
      <p:sp>
        <p:nvSpPr>
          <p:cNvPr id="31" name="Прямоугольник 34"/>
          <p:cNvSpPr>
            <a:spLocks noChangeArrowheads="1"/>
          </p:cNvSpPr>
          <p:nvPr/>
        </p:nvSpPr>
        <p:spPr bwMode="auto">
          <a:xfrm>
            <a:off x="807051" y="3176529"/>
            <a:ext cx="1633537" cy="27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 eaLnBrk="1" hangingPunct="1"/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ТОФК</a:t>
            </a:r>
          </a:p>
        </p:txBody>
      </p:sp>
      <p:cxnSp>
        <p:nvCxnSpPr>
          <p:cNvPr id="32" name="Прямая со стрелкой 120"/>
          <p:cNvCxnSpPr/>
          <p:nvPr/>
        </p:nvCxnSpPr>
        <p:spPr>
          <a:xfrm>
            <a:off x="2397820" y="2233243"/>
            <a:ext cx="903161" cy="887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33" name="Группа 105"/>
          <p:cNvGrpSpPr>
            <a:grpSpLocks/>
          </p:cNvGrpSpPr>
          <p:nvPr/>
        </p:nvGrpSpPr>
        <p:grpSpPr bwMode="auto">
          <a:xfrm>
            <a:off x="3272014" y="1681894"/>
            <a:ext cx="280988" cy="271462"/>
            <a:chOff x="6700417" y="1325880"/>
            <a:chExt cx="291245" cy="288000"/>
          </a:xfrm>
        </p:grpSpPr>
        <p:sp>
          <p:nvSpPr>
            <p:cNvPr id="34" name="Овал 33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2</a:t>
              </a:r>
            </a:p>
          </p:txBody>
        </p:sp>
      </p:grpSp>
      <p:sp>
        <p:nvSpPr>
          <p:cNvPr id="36" name="Прямоугольник 34"/>
          <p:cNvSpPr>
            <a:spLocks noChangeArrowheads="1"/>
          </p:cNvSpPr>
          <p:nvPr/>
        </p:nvSpPr>
        <p:spPr bwMode="auto">
          <a:xfrm>
            <a:off x="3055380" y="3176529"/>
            <a:ext cx="2157413" cy="27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ЦОКР</a:t>
            </a:r>
          </a:p>
        </p:txBody>
      </p:sp>
      <p:grpSp>
        <p:nvGrpSpPr>
          <p:cNvPr id="37" name="Группа 36"/>
          <p:cNvGrpSpPr/>
          <p:nvPr/>
        </p:nvGrpSpPr>
        <p:grpSpPr>
          <a:xfrm>
            <a:off x="5772798" y="1646093"/>
            <a:ext cx="1674274" cy="1530436"/>
            <a:chOff x="3217863" y="2078038"/>
            <a:chExt cx="930922" cy="850946"/>
          </a:xfrm>
        </p:grpSpPr>
        <p:pic>
          <p:nvPicPr>
            <p:cNvPr id="38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" name="Прямоугольник 34"/>
          <p:cNvSpPr>
            <a:spLocks noChangeArrowheads="1"/>
          </p:cNvSpPr>
          <p:nvPr/>
        </p:nvSpPr>
        <p:spPr bwMode="auto">
          <a:xfrm>
            <a:off x="5668275" y="3191324"/>
            <a:ext cx="21574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Исполнитель</a:t>
            </a: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798" y="1690633"/>
            <a:ext cx="1294579" cy="1441073"/>
          </a:xfrm>
          <a:prstGeom prst="rect">
            <a:avLst/>
          </a:prstGeom>
        </p:spPr>
      </p:pic>
      <p:cxnSp>
        <p:nvCxnSpPr>
          <p:cNvPr id="42" name="Прямая со стрелкой 120"/>
          <p:cNvCxnSpPr/>
          <p:nvPr/>
        </p:nvCxnSpPr>
        <p:spPr>
          <a:xfrm flipH="1">
            <a:off x="4945837" y="2540647"/>
            <a:ext cx="903161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3" name="Прямая со стрелкой 120"/>
          <p:cNvCxnSpPr/>
          <p:nvPr/>
        </p:nvCxnSpPr>
        <p:spPr>
          <a:xfrm>
            <a:off x="5022037" y="2224365"/>
            <a:ext cx="903161" cy="887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4" name="Прямая со стрелкой 120"/>
          <p:cNvCxnSpPr/>
          <p:nvPr/>
        </p:nvCxnSpPr>
        <p:spPr>
          <a:xfrm flipH="1">
            <a:off x="2364749" y="2540647"/>
            <a:ext cx="903161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Прямая со стрелкой 120"/>
          <p:cNvCxnSpPr/>
          <p:nvPr/>
        </p:nvCxnSpPr>
        <p:spPr>
          <a:xfrm>
            <a:off x="1630461" y="1425373"/>
            <a:ext cx="5116520" cy="740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6" name="Прямоугольник 34"/>
          <p:cNvSpPr>
            <a:spLocks noChangeArrowheads="1"/>
          </p:cNvSpPr>
          <p:nvPr/>
        </p:nvSpPr>
        <p:spPr bwMode="auto">
          <a:xfrm>
            <a:off x="1262750" y="1046714"/>
            <a:ext cx="5805448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ctr"/>
            <a:r>
              <a:rPr lang="ru-RU" altLang="ru-RU" sz="1600" b="1" dirty="0">
                <a:solidFill>
                  <a:srgbClr val="4472C4"/>
                </a:solidFill>
                <a:latin typeface="+mj-lt"/>
              </a:rPr>
              <a:t>Комплект данных, предоставленный организацией </a:t>
            </a:r>
          </a:p>
        </p:txBody>
      </p:sp>
      <p:cxnSp>
        <p:nvCxnSpPr>
          <p:cNvPr id="47" name="Прямая со стрелкой 120"/>
          <p:cNvCxnSpPr/>
          <p:nvPr/>
        </p:nvCxnSpPr>
        <p:spPr>
          <a:xfrm flipH="1">
            <a:off x="1630461" y="3599837"/>
            <a:ext cx="5116520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8" name="Прямоугольник 34"/>
          <p:cNvSpPr>
            <a:spLocks noChangeArrowheads="1"/>
          </p:cNvSpPr>
          <p:nvPr/>
        </p:nvSpPr>
        <p:spPr bwMode="auto">
          <a:xfrm>
            <a:off x="453834" y="4267200"/>
            <a:ext cx="11280966" cy="2492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" pitchFamily="34" charset="0"/>
              </a:rPr>
              <a:t>При возникновении проблем: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</a:rPr>
              <a:t>- Неверные логины и пароли;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</a:rPr>
              <a:t>- Не соответствующий форматам или «битый» файл базы данных;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</a:rPr>
              <a:t>- Несоответствие данных после миграции с информацией, содержащейся в переданных проверочных отчетах;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latin typeface="Arial" pitchFamily="34" charset="0"/>
              </a:rPr>
              <a:t>Исполнитель через ЦОКР запросит у ТОФК необходимые данные 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</a:rPr>
              <a:t>(корректные логины и пароли, новую выгрузку базы данных и проверочные отчеты)</a:t>
            </a:r>
          </a:p>
          <a:p>
            <a:endParaRPr lang="ru-RU" sz="1200" b="1" dirty="0">
              <a:solidFill>
                <a:srgbClr val="002060"/>
              </a:solidFill>
              <a:latin typeface="Arial" pitchFamily="34" charset="0"/>
            </a:endParaRPr>
          </a:p>
          <a:p>
            <a:pPr algn="ctr"/>
            <a:r>
              <a:rPr lang="ru-RU" sz="1200" b="1" dirty="0">
                <a:solidFill>
                  <a:srgbClr val="C00000"/>
                </a:solidFill>
                <a:latin typeface="Arial" pitchFamily="34" charset="0"/>
              </a:rPr>
              <a:t>При возникновении проблем</a:t>
            </a:r>
            <a:r>
              <a:rPr lang="ru-RU" sz="1200" b="1" dirty="0">
                <a:solidFill>
                  <a:srgbClr val="002060"/>
                </a:solidFill>
                <a:latin typeface="Arial" pitchFamily="34" charset="0"/>
              </a:rPr>
              <a:t> Исполнителем формируется Протокол предварительной проверки данных, который ТОФК необходимо довести до субъекта выполнения работ. Протокол предварительной проверки данных является основанием для получения новой выгрузки базы данных и проверочных отчетов.</a:t>
            </a:r>
            <a:endParaRPr lang="ru-RU" altLang="ru-RU" sz="1200" b="1" dirty="0">
              <a:solidFill>
                <a:srgbClr val="002060"/>
              </a:solidFill>
              <a:latin typeface="Arial" pitchFamily="34" charset="0"/>
            </a:endParaRPr>
          </a:p>
          <a:p>
            <a:endParaRPr lang="ru-RU" sz="1200" b="1" dirty="0">
              <a:solidFill>
                <a:srgbClr val="002060"/>
              </a:solidFill>
              <a:latin typeface="Arial" pitchFamily="34" charset="0"/>
            </a:endParaRP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</a:rPr>
              <a:t>При запросе информации от Исполнителя (через ЦОКР) обращение ТОФК будет в статусе «Ожидает уточнения». ТОФК должен предоставить информацию посредством добавления комментария и убедиться, что обращение вышло из статуса «Ожидает уточнения».</a:t>
            </a:r>
          </a:p>
        </p:txBody>
      </p:sp>
      <p:sp>
        <p:nvSpPr>
          <p:cNvPr id="62" name="Прямоугольник 34"/>
          <p:cNvSpPr>
            <a:spLocks noChangeArrowheads="1"/>
          </p:cNvSpPr>
          <p:nvPr/>
        </p:nvSpPr>
        <p:spPr bwMode="auto">
          <a:xfrm>
            <a:off x="1029448" y="3681686"/>
            <a:ext cx="6417624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ctr" eaLnBrk="1" hangingPunct="1"/>
            <a:r>
              <a:rPr lang="ru-RU" altLang="ru-RU" sz="1600" b="1" dirty="0">
                <a:solidFill>
                  <a:srgbClr val="4472C4"/>
                </a:solidFill>
                <a:latin typeface="+mj-lt"/>
              </a:rPr>
              <a:t>Информация о статусе миграции в СУЭ согласно Методики</a:t>
            </a:r>
          </a:p>
        </p:txBody>
      </p:sp>
      <p:sp>
        <p:nvSpPr>
          <p:cNvPr id="63" name="Прямоугольник 34"/>
          <p:cNvSpPr>
            <a:spLocks noChangeArrowheads="1"/>
          </p:cNvSpPr>
          <p:nvPr/>
        </p:nvSpPr>
        <p:spPr bwMode="auto">
          <a:xfrm>
            <a:off x="7361772" y="1129324"/>
            <a:ext cx="4677827" cy="23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ctr"/>
            <a:r>
              <a:rPr lang="ru-RU" sz="1600" b="1" dirty="0">
                <a:solidFill>
                  <a:srgbClr val="4472C4"/>
                </a:solidFill>
                <a:latin typeface="+mj-lt"/>
              </a:rPr>
              <a:t>Параметры обращения по миграции: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</a:rPr>
              <a:t>услуга</a:t>
            </a:r>
            <a:r>
              <a:rPr lang="ru-RU" sz="1200" b="1" dirty="0">
                <a:solidFill>
                  <a:srgbClr val="003B59"/>
                </a:solidFill>
              </a:rPr>
              <a:t> – «20 Федеральные клиентские сервисы / 1С-Подсистема управления НФА, УНФА, ПУНФА»; </a:t>
            </a:r>
            <a:r>
              <a:rPr lang="ru-RU" sz="1200" b="1" dirty="0">
                <a:solidFill>
                  <a:srgbClr val="C00000"/>
                </a:solidFill>
              </a:rPr>
              <a:t>компонент</a:t>
            </a:r>
            <a:r>
              <a:rPr lang="ru-RU" sz="1200" b="1" dirty="0">
                <a:solidFill>
                  <a:srgbClr val="003B59"/>
                </a:solidFill>
              </a:rPr>
              <a:t> – «Миграция в ЭБ 2021»;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</a:rPr>
              <a:t>функция</a:t>
            </a:r>
            <a:r>
              <a:rPr lang="ru-RU" sz="1200" b="1" dirty="0">
                <a:solidFill>
                  <a:srgbClr val="003B59"/>
                </a:solidFill>
              </a:rPr>
              <a:t> – «Миграция данных в ПУНФА и </a:t>
            </a:r>
            <a:r>
              <a:rPr lang="ru-RU" sz="1200" b="1" dirty="0" err="1">
                <a:solidFill>
                  <a:srgbClr val="003B59"/>
                </a:solidFill>
              </a:rPr>
              <a:t>ПУиО</a:t>
            </a:r>
            <a:r>
              <a:rPr lang="ru-RU" sz="1200" b="1" dirty="0">
                <a:solidFill>
                  <a:srgbClr val="003B59"/>
                </a:solidFill>
              </a:rPr>
              <a:t> ГИИС ЭБ»;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</a:rPr>
              <a:t>вид запроса </a:t>
            </a:r>
            <a:r>
              <a:rPr lang="ru-RU" sz="1200" b="1" dirty="0">
                <a:solidFill>
                  <a:srgbClr val="003B59"/>
                </a:solidFill>
              </a:rPr>
              <a:t>– «Запрос на обслуживание». </a:t>
            </a:r>
          </a:p>
          <a:p>
            <a:pPr algn="ctr"/>
            <a:endParaRPr lang="ru-RU" sz="1200" b="1" dirty="0">
              <a:solidFill>
                <a:srgbClr val="003B59"/>
              </a:solidFill>
            </a:endParaRPr>
          </a:p>
          <a:p>
            <a:pPr algn="ctr"/>
            <a:r>
              <a:rPr lang="ru-RU" sz="1200" b="1" dirty="0">
                <a:solidFill>
                  <a:srgbClr val="003B59"/>
                </a:solidFill>
              </a:rPr>
              <a:t>В поле «Описание» указать ИНН, КПП, код по СВР, название по СВР организации-владельца базы данных для миграции; ссылку на файл архива базы данных организации; пароль к архиву; контактные данные лица, разместившего архив базы данных;</a:t>
            </a:r>
            <a:endParaRPr lang="ru-RU" sz="1200" b="1" dirty="0">
              <a:solidFill>
                <a:srgbClr val="003B59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539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xmlns="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xmlns="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xmlns="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xmlns="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xmlns="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xmlns="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xmlns="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xmlns="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xmlns="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xmlns="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xmlns="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xmlns="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xmlns="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xmlns="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71FFFC7-A89B-4859-A1DC-72A040303377}"/>
              </a:ext>
            </a:extLst>
          </p:cNvPr>
          <p:cNvSpPr txBox="1"/>
          <p:nvPr/>
        </p:nvSpPr>
        <p:spPr>
          <a:xfrm>
            <a:off x="6446763" y="12711"/>
            <a:ext cx="5745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Завершение загрузки данных в ГИИС «Электронный бюджет»</a:t>
            </a: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xmlns="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7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625299" y="1515367"/>
            <a:ext cx="9246202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00"/>
              </a:lnSpc>
              <a:spcAft>
                <a:spcPts val="1200"/>
              </a:spcAft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После завершения загрузки данных Работник ТОФК (ОФК) обязан: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4472C4"/>
                </a:solidFill>
                <a:latin typeface="+mj-lt"/>
              </a:rPr>
              <a:t>уведомить ЦОКР о необходимости выполнения работ по пункту 11 Методики </a:t>
            </a:r>
            <a:r>
              <a:rPr lang="ru-RU" sz="1600" b="1" dirty="0">
                <a:solidFill>
                  <a:srgbClr val="4472C4"/>
                </a:solidFill>
                <a:latin typeface="+mj-lt"/>
              </a:rPr>
              <a:t>в отношении организаций, подведомственной ФНС России или ФТС России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4472C4"/>
                </a:solidFill>
                <a:latin typeface="+mj-lt"/>
              </a:rPr>
              <a:t>выполнитель проверку настроек параметров учета*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4472C4"/>
                </a:solidFill>
                <a:latin typeface="+mj-lt"/>
              </a:rPr>
              <a:t>создать обращение в ПУПЭ для включения механизма выгрузки информации о БО из ПУР*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4472C4"/>
                </a:solidFill>
                <a:latin typeface="+mj-lt"/>
              </a:rPr>
              <a:t>уведомить организацию о завершении загрузки данных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4472C4"/>
                </a:solidFill>
                <a:latin typeface="+mj-lt"/>
              </a:rPr>
              <a:t>направить в организацию проект протокола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FE578D43-F2F1-4F9C-81FE-E53F85E98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587" y="6462816"/>
            <a:ext cx="10618490" cy="30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400" b="1" dirty="0">
                <a:latin typeface="Arial" pitchFamily="34" charset="0"/>
              </a:rPr>
              <a:t>* - Выполняет ФКУ ЦОКР и его филиалы в отношении организаций, подведомственных ФНС России и ФТС России</a:t>
            </a:r>
          </a:p>
        </p:txBody>
      </p:sp>
    </p:spTree>
    <p:extLst>
      <p:ext uri="{BB962C8B-B14F-4D97-AF65-F5344CB8AC3E}">
        <p14:creationId xmlns:p14="http://schemas.microsoft.com/office/powerpoint/2010/main" val="1688846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13" y="1964832"/>
            <a:ext cx="3996111" cy="4829176"/>
          </a:xfrm>
          <a:prstGeom prst="rect">
            <a:avLst/>
          </a:prstGeom>
          <a:effectLst>
            <a:outerShdw blurRad="50800" dist="25400" algn="ctr" rotWithShape="0">
              <a:srgbClr val="000000"/>
            </a:outerShdw>
          </a:effectLst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xmlns="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xmlns="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xmlns="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xmlns="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xmlns="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xmlns="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xmlns="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xmlns="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xmlns="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xmlns="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xmlns="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xmlns="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xmlns="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xmlns="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71FFFC7-A89B-4859-A1DC-72A040303377}"/>
              </a:ext>
            </a:extLst>
          </p:cNvPr>
          <p:cNvSpPr txBox="1"/>
          <p:nvPr/>
        </p:nvSpPr>
        <p:spPr>
          <a:xfrm>
            <a:off x="6446763" y="12711"/>
            <a:ext cx="5745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Протокол миграции данных в систему «Электронный бюджет»</a:t>
            </a: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xmlns="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8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988057"/>
            <a:ext cx="4115247" cy="5126459"/>
          </a:xfrm>
          <a:prstGeom prst="rect">
            <a:avLst/>
          </a:prstGeom>
          <a:effectLst>
            <a:outerShdw blurRad="50800" dist="25400" algn="ctr" rotWithShape="0">
              <a:srgbClr val="000000"/>
            </a:outerShdw>
          </a:effectLst>
        </p:spPr>
      </p:pic>
      <p:sp>
        <p:nvSpPr>
          <p:cNvPr id="22" name="Прямоугольник 21"/>
          <p:cNvSpPr/>
          <p:nvPr/>
        </p:nvSpPr>
        <p:spPr>
          <a:xfrm>
            <a:off x="5638801" y="699160"/>
            <a:ext cx="6400800" cy="6235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3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70C0"/>
                </a:solidFill>
                <a:latin typeface="+mj-lt"/>
              </a:rPr>
              <a:t>Формируется в 2 экземплярах (форма будет направлена Федеральным казначейством)</a:t>
            </a:r>
          </a:p>
          <a:p>
            <a:pPr marL="285750" indent="-285750">
              <a:lnSpc>
                <a:spcPts val="23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70C0"/>
                </a:solidFill>
                <a:latin typeface="+mj-lt"/>
              </a:rPr>
              <a:t>Подписывается представителем организации (руководитель, заместитель руководителя или главный бухгалтер)</a:t>
            </a:r>
          </a:p>
          <a:p>
            <a:pPr marL="285750" indent="-285750">
              <a:lnSpc>
                <a:spcPts val="23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70C0"/>
                </a:solidFill>
                <a:latin typeface="+mj-lt"/>
              </a:rPr>
              <a:t>1 экземпляр отдается в организацию, которой были переданы полномочия по ведению бюджетного учета (ТОФК, ФКУ «ЦОКР» или филиал ФКУ «ЦОКР»)</a:t>
            </a:r>
          </a:p>
          <a:p>
            <a:pPr marL="285750" indent="-285750">
              <a:lnSpc>
                <a:spcPts val="23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0070C0"/>
                </a:solidFill>
              </a:rPr>
              <a:t>ТОФК, ФКУ «ЦОКР» или филиал ФКУ «ЦОКР» передают протокол для свода в отдел технологического обеспечения централизованной бухгалтерии ФКУ «ЦОКР», направляя скан-образы на адреса электронной почты:</a:t>
            </a:r>
          </a:p>
          <a:p>
            <a:pPr>
              <a:lnSpc>
                <a:spcPts val="2300"/>
              </a:lnSpc>
              <a:spcAft>
                <a:spcPts val="600"/>
              </a:spcAft>
            </a:pPr>
            <a:r>
              <a:rPr lang="en-US" sz="1600" dirty="0" err="1">
                <a:solidFill>
                  <a:srgbClr val="0070C0"/>
                </a:solidFill>
                <a:hlinkClick r:id="rId5"/>
              </a:rPr>
              <a:t>GolubevaIP@fsfk.local</a:t>
            </a:r>
            <a:endParaRPr lang="ru-RU" sz="1600" dirty="0">
              <a:solidFill>
                <a:srgbClr val="0070C0"/>
              </a:solidFill>
            </a:endParaRPr>
          </a:p>
          <a:p>
            <a:pPr>
              <a:lnSpc>
                <a:spcPts val="2300"/>
              </a:lnSpc>
              <a:spcAft>
                <a:spcPts val="600"/>
              </a:spcAft>
            </a:pPr>
            <a:r>
              <a:rPr lang="en-US" sz="1600" u="sng" dirty="0" err="1">
                <a:hlinkClick r:id="rId6"/>
              </a:rPr>
              <a:t>SazakovSS</a:t>
            </a:r>
            <a:r>
              <a:rPr lang="ru-RU" sz="1600" u="sng" dirty="0">
                <a:hlinkClick r:id="rId6"/>
              </a:rPr>
              <a:t>@</a:t>
            </a:r>
            <a:r>
              <a:rPr lang="en-US" sz="1600" u="sng" dirty="0" err="1">
                <a:hlinkClick r:id="rId6"/>
              </a:rPr>
              <a:t>fsfk</a:t>
            </a:r>
            <a:r>
              <a:rPr lang="ru-RU" sz="1600" u="sng" dirty="0">
                <a:hlinkClick r:id="rId6"/>
              </a:rPr>
              <a:t>.</a:t>
            </a:r>
            <a:r>
              <a:rPr lang="en-US" sz="1600" u="sng" dirty="0">
                <a:hlinkClick r:id="rId6"/>
              </a:rPr>
              <a:t>local</a:t>
            </a:r>
            <a:endParaRPr lang="ru-RU" sz="1600" u="sng" dirty="0"/>
          </a:p>
          <a:p>
            <a:pPr>
              <a:lnSpc>
                <a:spcPts val="2300"/>
              </a:lnSpc>
              <a:spcAft>
                <a:spcPts val="600"/>
              </a:spcAft>
            </a:pPr>
            <a:r>
              <a:rPr lang="en-US" sz="1600" dirty="0" err="1">
                <a:solidFill>
                  <a:srgbClr val="0070C0"/>
                </a:solidFill>
                <a:hlinkClick r:id="rId7"/>
              </a:rPr>
              <a:t>KiselevaEI@fsfk.local</a:t>
            </a:r>
            <a:endParaRPr lang="ru-RU" sz="1600" dirty="0">
              <a:solidFill>
                <a:srgbClr val="0070C0"/>
              </a:solidFill>
            </a:endParaRPr>
          </a:p>
          <a:p>
            <a:pPr marL="285750" indent="-285750">
              <a:lnSpc>
                <a:spcPts val="23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70C0"/>
                </a:solidFill>
                <a:latin typeface="+mj-lt"/>
              </a:rPr>
              <a:t>Содержит решение «принять» </a:t>
            </a:r>
            <a:r>
              <a:rPr lang="ru-RU" sz="1600" b="1" dirty="0">
                <a:solidFill>
                  <a:srgbClr val="0070C0"/>
                </a:solidFill>
                <a:latin typeface="+mj-lt"/>
              </a:rPr>
              <a:t>или </a:t>
            </a:r>
            <a:r>
              <a:rPr lang="ru-RU" sz="1600" dirty="0">
                <a:solidFill>
                  <a:srgbClr val="0070C0"/>
                </a:solidFill>
                <a:latin typeface="+mj-lt"/>
              </a:rPr>
              <a:t>«не принять» результаты переноса (при решении «не принять» указываются причины с номерами обращений в службу технической поддержки Федерального казначейства)</a:t>
            </a:r>
          </a:p>
        </p:txBody>
      </p:sp>
    </p:spTree>
    <p:extLst>
      <p:ext uri="{BB962C8B-B14F-4D97-AF65-F5344CB8AC3E}">
        <p14:creationId xmlns:p14="http://schemas.microsoft.com/office/powerpoint/2010/main" val="63002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xmlns="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xmlns="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xmlns="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xmlns="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xmlns="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xmlns="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xmlns="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xmlns="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xmlns="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xmlns="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xmlns="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xmlns="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xmlns="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xmlns="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71FFFC7-A89B-4859-A1DC-72A040303377}"/>
              </a:ext>
            </a:extLst>
          </p:cNvPr>
          <p:cNvSpPr txBox="1"/>
          <p:nvPr/>
        </p:nvSpPr>
        <p:spPr>
          <a:xfrm>
            <a:off x="6446763" y="12711"/>
            <a:ext cx="5745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Работа в выходные и праздничные дни</a:t>
            </a: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xmlns="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9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2893821"/>
              </p:ext>
            </p:extLst>
          </p:nvPr>
        </p:nvGraphicFramePr>
        <p:xfrm>
          <a:off x="893222" y="2557044"/>
          <a:ext cx="10342349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name="Лист" r:id="rId4" imgW="7067486" imgH="1343127" progId="Excel.Sheet.12">
                  <p:embed/>
                </p:oleObj>
              </mc:Choice>
              <mc:Fallback>
                <p:oleObj name="Лист" r:id="rId4" imgW="7067486" imgH="134312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93222" y="2557044"/>
                        <a:ext cx="10342349" cy="1965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3124200" y="4953000"/>
            <a:ext cx="4983162" cy="1077218"/>
          </a:xfrm>
          <a:prstGeom prst="rect">
            <a:avLst/>
          </a:prstGeom>
          <a:ln w="3175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Информацию об ответственных со стороны ТОФК, ФКУ ЦОКР и его филиалов просим направить на адрес электронной почты 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mstepanov@roskazna.ru</a:t>
            </a:r>
            <a:endParaRPr lang="ru-RU" sz="16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041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flipV="1">
            <a:off x="1245412" y="962215"/>
            <a:ext cx="10489388" cy="4571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8" name="object 8"/>
          <p:cNvSpPr/>
          <p:nvPr/>
        </p:nvSpPr>
        <p:spPr>
          <a:xfrm flipV="1">
            <a:off x="176041" y="6263237"/>
            <a:ext cx="11854680" cy="161807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object 9"/>
          <p:cNvSpPr/>
          <p:nvPr/>
        </p:nvSpPr>
        <p:spPr>
          <a:xfrm>
            <a:off x="9601200" y="1012070"/>
            <a:ext cx="2573045" cy="4779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3429000" y="2916548"/>
            <a:ext cx="7847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внимание. </a:t>
            </a:r>
          </a:p>
          <a:p>
            <a:endParaRPr lang="ru-RU" sz="3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1" y="6452477"/>
            <a:ext cx="2294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l"/>
            <a:r>
              <a:rPr lang="en-US" dirty="0"/>
              <a:t>https://mbufk.roskazna.gov.ru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9744722" y="6425044"/>
            <a:ext cx="2285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 г. Москва, 2020 год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228601" y="228600"/>
            <a:ext cx="914400" cy="838200"/>
            <a:chOff x="10200622" y="4176732"/>
            <a:chExt cx="1334257" cy="1309668"/>
          </a:xfrm>
        </p:grpSpPr>
        <p:sp>
          <p:nvSpPr>
            <p:cNvPr id="14" name="Кружок"/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17" name="30688_html_m284ef2b5.png" descr="30688_html_m284ef2b5.png"/>
            <p:cNvPicPr>
              <a:picLocks noChangeAspect="1"/>
            </p:cNvPicPr>
            <p:nvPr/>
          </p:nvPicPr>
          <p:blipFill>
            <a:blip r:embed="rId3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18" name="Группа 17"/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26" name="Соединит. линия"/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7" name="Соединит. линия"/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8" name="Соединит. линия"/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23" name="Соединит. линия"/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4" name="Соединит. линия"/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5" name="Соединит. линия"/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20" name="Соединит. линия"/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1" name="Соединит. линия"/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2" name="Соединит. линия"/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216108" y="329937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40155" y="5304556"/>
            <a:ext cx="10747566" cy="769441"/>
          </a:xfrm>
          <a:prstGeom prst="rect">
            <a:avLst/>
          </a:prstGeom>
          <a:ln w="31750">
            <a:noFill/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200" b="1" u="sng" dirty="0">
                <a:solidFill>
                  <a:srgbClr val="0070C0"/>
                </a:solidFill>
                <a:latin typeface="Arial" panose="020B0604020202020204" pitchFamily="34" charset="0"/>
              </a:rPr>
              <a:t>Вопросы к проводимым ВКС просим направлять на адрес электронной почты </a:t>
            </a:r>
            <a:r>
              <a:rPr lang="en-US" sz="2200" b="1" u="sng" dirty="0">
                <a:solidFill>
                  <a:srgbClr val="0070C0"/>
                </a:solidFill>
                <a:latin typeface="Arial" panose="020B0604020202020204" pitchFamily="34" charset="0"/>
              </a:rPr>
              <a:t>ESkryabin@roskazna.ru</a:t>
            </a:r>
            <a:endParaRPr lang="ru-RU" sz="2200" b="1" u="sng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464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13207</TotalTime>
  <Words>1099</Words>
  <Application>Microsoft Office PowerPoint</Application>
  <PresentationFormat>Произвольный</PresentationFormat>
  <Paragraphs>136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Office Theme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Войтович Виктория Викторовна</cp:lastModifiedBy>
  <cp:revision>198</cp:revision>
  <cp:lastPrinted>2020-12-30T05:34:46Z</cp:lastPrinted>
  <dcterms:created xsi:type="dcterms:W3CDTF">2019-07-31T16:47:50Z</dcterms:created>
  <dcterms:modified xsi:type="dcterms:W3CDTF">2020-12-30T10:53:24Z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