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97" r:id="rId2"/>
    <p:sldId id="411" r:id="rId3"/>
    <p:sldId id="393" r:id="rId4"/>
    <p:sldId id="419" r:id="rId5"/>
    <p:sldId id="420" r:id="rId6"/>
  </p:sldIdLst>
  <p:sldSz cx="9144000" cy="5143500" type="screen16x9"/>
  <p:notesSz cx="6648450" cy="97742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4C0CB55-4F1E-4B0B-8BCE-0AD6AF04F7CB}">
          <p14:sldIdLst>
            <p14:sldId id="297"/>
            <p14:sldId id="411"/>
            <p14:sldId id="393"/>
            <p14:sldId id="419"/>
            <p14:sldId id="42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E6A2"/>
    <a:srgbClr val="A4D7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117" d="100"/>
          <a:sy n="117" d="100"/>
        </p:scale>
        <p:origin x="499" y="86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995" cy="488712"/>
          </a:xfrm>
          <a:prstGeom prst="rect">
            <a:avLst/>
          </a:prstGeom>
        </p:spPr>
        <p:txBody>
          <a:bodyPr vert="horz" lIns="89465" tIns="44732" rIns="89465" bIns="4473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5917" y="0"/>
            <a:ext cx="2880995" cy="488712"/>
          </a:xfrm>
          <a:prstGeom prst="rect">
            <a:avLst/>
          </a:prstGeom>
        </p:spPr>
        <p:txBody>
          <a:bodyPr vert="horz" lIns="89465" tIns="44732" rIns="89465" bIns="44732" rtlCol="0"/>
          <a:lstStyle>
            <a:lvl1pPr algn="r">
              <a:defRPr sz="1200"/>
            </a:lvl1pPr>
          </a:lstStyle>
          <a:p>
            <a:fld id="{11854DC2-1064-4238-A1E8-EC958FACE45E}" type="datetimeFigureOut">
              <a:rPr lang="ru-RU" smtClean="0"/>
              <a:t>05.10.2021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6675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465" tIns="44732" rIns="89465" bIns="4473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4846" y="4642764"/>
            <a:ext cx="5318760" cy="4398407"/>
          </a:xfrm>
          <a:prstGeom prst="rect">
            <a:avLst/>
          </a:prstGeom>
        </p:spPr>
        <p:txBody>
          <a:bodyPr vert="horz" lIns="89465" tIns="44732" rIns="89465" bIns="4473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3829"/>
            <a:ext cx="2880995" cy="488712"/>
          </a:xfrm>
          <a:prstGeom prst="rect">
            <a:avLst/>
          </a:prstGeom>
        </p:spPr>
        <p:txBody>
          <a:bodyPr vert="horz" lIns="89465" tIns="44732" rIns="89465" bIns="4473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5917" y="9283829"/>
            <a:ext cx="2880995" cy="488712"/>
          </a:xfrm>
          <a:prstGeom prst="rect">
            <a:avLst/>
          </a:prstGeom>
        </p:spPr>
        <p:txBody>
          <a:bodyPr vert="horz" lIns="89465" tIns="44732" rIns="89465" bIns="44732" rtlCol="0" anchor="b"/>
          <a:lstStyle>
            <a:lvl1pPr algn="r">
              <a:defRPr sz="1200"/>
            </a:lvl1pPr>
          </a:lstStyle>
          <a:p>
            <a:fld id="{3A82E32E-7B98-4D52-AA78-DCD81B3D23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402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86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86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84DAA-301E-48B1-AACA-8F21E3D14C4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86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DA033-8E99-47CD-B633-7981C72A44ED}" type="datetime1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F588-F6B8-4BD3-B621-7E9FBB947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042A4-11ED-4EE7-A460-0DE6BB5775EE}" type="datetime1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F588-F6B8-4BD3-B621-7E9FBB947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1258F-B662-4987-A491-79FFF70A6406}" type="datetime1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F588-F6B8-4BD3-B621-7E9FBB947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A6952-B659-4E99-A81B-E3E9AC2D9B8E}" type="datetime1">
              <a:rPr lang="ru-RU" smtClean="0"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F588-F6B8-4BD3-B621-7E9FBB947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094CD-71E5-4ACF-B6D7-44BDD4ECFA9F}" type="datetime1">
              <a:rPr lang="ru-RU" smtClean="0"/>
              <a:t>05.10.2021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F588-F6B8-4BD3-B621-7E9FBB947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44C3-D71D-4547-B413-DAAE8CFFF6D5}" type="datetime1">
              <a:rPr lang="ru-RU" smtClean="0"/>
              <a:t>05.10.2021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F588-F6B8-4BD3-B621-7E9FBB947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BD8E6-1865-4324-AB15-0ABA5F587D18}" type="datetime1">
              <a:rPr lang="ru-RU" smtClean="0"/>
              <a:t>05.10.2021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F588-F6B8-4BD3-B621-7E9FBB947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D14B5-3655-4845-8C0D-3F249FD06D8C}" type="datetime1">
              <a:rPr lang="ru-RU" smtClean="0"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F588-F6B8-4BD3-B621-7E9FBB947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5389-72E9-4EFF-BE50-DF86560CD7A1}" type="datetime1">
              <a:rPr lang="ru-RU" smtClean="0"/>
              <a:t>05.10.2021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F588-F6B8-4BD3-B621-7E9FBB947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F55B0-75B7-4076-B2DB-E8C46A3961AB}" type="datetime1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F588-F6B8-4BD3-B621-7E9FBB947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AF00D-D3CE-4AAF-9FD4-1F8E37A931CE}" type="datetime1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F588-F6B8-4BD3-B621-7E9FBB947F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61C66-7EBD-470D-B022-7FE7A19740C8}" type="datetime1">
              <a:rPr lang="ru-RU" smtClean="0"/>
              <a:t>05.10.2021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8538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6D3DA-0405-41A0-935E-5551A33D856F}" type="datetime1">
              <a:rPr lang="ru-RU" smtClean="0"/>
              <a:t>05.10.2021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7F588-F6B8-4BD3-B621-7E9FBB947F3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5007" y="4827190"/>
            <a:ext cx="9118389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5300"/>
          </a:p>
        </p:txBody>
      </p:sp>
      <p:sp>
        <p:nvSpPr>
          <p:cNvPr id="12" name="TextBox 11"/>
          <p:cNvSpPr txBox="1"/>
          <p:nvPr/>
        </p:nvSpPr>
        <p:spPr>
          <a:xfrm>
            <a:off x="5538295" y="4801996"/>
            <a:ext cx="3623601" cy="254223"/>
          </a:xfrm>
          <a:prstGeom prst="rect">
            <a:avLst/>
          </a:prstGeom>
          <a:noFill/>
        </p:spPr>
        <p:txBody>
          <a:bodyPr wrap="square" lIns="38405" tIns="19202" rIns="38405" bIns="19202" rtlCol="0">
            <a:spAutoFit/>
          </a:bodyPr>
          <a:lstStyle/>
          <a:p>
            <a:pPr algn="r"/>
            <a:r>
              <a:rPr lang="ru-RU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bg1">
                    <a:lumMod val="65000"/>
                  </a:schemeClr>
                </a:solidFill>
              </a:rPr>
              <a:t>октябрь 2021 года</a:t>
            </a:r>
            <a:endParaRPr lang="ru-RU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2241" y="4250150"/>
            <a:ext cx="4207401" cy="24811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5300"/>
          </a:p>
        </p:txBody>
      </p:sp>
      <p:sp>
        <p:nvSpPr>
          <p:cNvPr id="14" name="object 2"/>
          <p:cNvSpPr/>
          <p:nvPr/>
        </p:nvSpPr>
        <p:spPr>
          <a:xfrm flipV="1">
            <a:off x="2239" y="328122"/>
            <a:ext cx="7000595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5300"/>
          </a:p>
        </p:txBody>
      </p:sp>
      <p:sp>
        <p:nvSpPr>
          <p:cNvPr id="3" name="Прямоугольник 2"/>
          <p:cNvSpPr/>
          <p:nvPr/>
        </p:nvSpPr>
        <p:spPr>
          <a:xfrm>
            <a:off x="1552334" y="1913134"/>
            <a:ext cx="5304549" cy="531222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pPr defTabSz="1623371">
              <a:defRPr/>
            </a:pPr>
            <a:endParaRPr lang="ru-RU" sz="3200" dirty="0">
              <a:solidFill>
                <a:sysClr val="windowText" lastClr="0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04860" y="1130619"/>
            <a:ext cx="8199588" cy="1516107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Практика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казначейского сопровождения средств, предоставленных из бюджета Кемеровской области-Кузбасса (местных бюджетов),   по отдельным </a:t>
            </a:r>
          </a:p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распоряжениям Правительства Российской Федерации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860" y="3338876"/>
            <a:ext cx="6113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Малахов Игорь Юрьевич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заместитель Председателя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правительства Кузбасса – министр финансов Кузбасса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06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3212" y="4845912"/>
            <a:ext cx="2133600" cy="273844"/>
          </a:xfrm>
        </p:spPr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27784" y="73908"/>
            <a:ext cx="6408846" cy="58477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Распоряжения Правительства Российской Федерации </a:t>
            </a:r>
          </a:p>
          <a:p>
            <a:pPr algn="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обеспечении казначейского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сопровождения»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5536" y="771550"/>
            <a:ext cx="8543612" cy="400109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год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Распоряжение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Правительства Российской Федерации от 28.02.2019 №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308-р</a:t>
            </a: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 год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Распоряжение Правительства Российской Федерации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20.02.2020 № 265-р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год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Распоряжение Правительства Российской Федерации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15.02.2021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364-р</a:t>
            </a:r>
          </a:p>
          <a:p>
            <a:pPr algn="ctr"/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Казначейскому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сопровождению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2021 году подлежат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расчеты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государственным (муниципальным) контрактам на сумму  10 млн. рублей и более, заключенным  получателями бюджетных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 и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бюджетными и автономных учреждениями за счет </a:t>
            </a:r>
            <a:r>
              <a:rPr lang="ru-RU" sz="1600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 субсидий на иные цели и субсидий на осуществление капитальных </a:t>
            </a:r>
            <a:r>
              <a:rPr lang="ru-RU" sz="1600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вложений;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600" u="sng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расчеты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договорам, заключаемым с  соисполнителями на сумму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600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рублей и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бюджетные инвестиции.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46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07704" y="211838"/>
            <a:ext cx="7128792" cy="33855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применения казначейского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сопровождения средств  </a:t>
            </a:r>
          </a:p>
        </p:txBody>
      </p:sp>
      <p:sp>
        <p:nvSpPr>
          <p:cNvPr id="8" name="object 2"/>
          <p:cNvSpPr/>
          <p:nvPr/>
        </p:nvSpPr>
        <p:spPr>
          <a:xfrm flipV="1">
            <a:off x="0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3212" y="4845912"/>
            <a:ext cx="2133600" cy="273844"/>
          </a:xfrm>
        </p:spPr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C14D99FF-A3E2-4EB3-899A-3125D7B9091F}"/>
              </a:ext>
            </a:extLst>
          </p:cNvPr>
          <p:cNvSpPr txBox="1"/>
          <p:nvPr/>
        </p:nvSpPr>
        <p:spPr>
          <a:xfrm>
            <a:off x="439548" y="987574"/>
            <a:ext cx="8280920" cy="28548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44987" tIns="72494" rIns="144987" bIns="72494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Бесплатное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обслуживание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лицевого счета для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клиента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(открытие, ведение ЛС, предоставление ППО и выдачи электронной подписи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целевого расходования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 (в том числе  и при перечислении средств по цепочке соисполнителей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342900" indent="-342900">
              <a:buFont typeface="+mj-lt"/>
              <a:buAutoNum type="arabicPeriod"/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финансовой дисциплины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исполнителя (в связи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необходимостью предоставления подтверждающих документов для проведения операции и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обязанностью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 раздельного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учета).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57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47664" y="211838"/>
            <a:ext cx="7488833" cy="33855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Объекты строительства, подлежащие казначейскому сопровождению</a:t>
            </a:r>
          </a:p>
        </p:txBody>
      </p:sp>
      <p:sp>
        <p:nvSpPr>
          <p:cNvPr id="8" name="object 2"/>
          <p:cNvSpPr/>
          <p:nvPr/>
        </p:nvSpPr>
        <p:spPr>
          <a:xfrm flipV="1">
            <a:off x="0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3212" y="4845912"/>
            <a:ext cx="2133600" cy="273844"/>
          </a:xfrm>
        </p:spPr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1" y="696507"/>
            <a:ext cx="2808315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solidFill>
                  <a:schemeClr val="dk1"/>
                </a:solidFill>
              </a:rPr>
              <a:t>«Кузбасс-Арена»</a:t>
            </a:r>
          </a:p>
          <a:p>
            <a:pPr algn="ctr"/>
            <a:r>
              <a:rPr lang="ru-RU" sz="1000" dirty="0" smtClean="0">
                <a:solidFill>
                  <a:schemeClr val="dk1"/>
                </a:solidFill>
              </a:rPr>
              <a:t> </a:t>
            </a:r>
            <a:r>
              <a:rPr lang="ru-RU" sz="1000" dirty="0">
                <a:solidFill>
                  <a:schemeClr val="dk1"/>
                </a:solidFill>
              </a:rPr>
              <a:t>(спортивный комплекс на 6 000 мест</a:t>
            </a:r>
            <a:r>
              <a:rPr lang="ru-RU" sz="1000" dirty="0" smtClean="0">
                <a:solidFill>
                  <a:schemeClr val="dk1"/>
                </a:solidFill>
              </a:rPr>
              <a:t>)</a:t>
            </a:r>
            <a:endParaRPr lang="ru-RU" sz="1000" dirty="0">
              <a:solidFill>
                <a:schemeClr val="dk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59833" y="678423"/>
            <a:ext cx="3096343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dk1"/>
                </a:solidFill>
              </a:rPr>
              <a:t>"Спортивный комплекс с бассейном </a:t>
            </a:r>
            <a:endParaRPr lang="ru-RU" sz="1000" dirty="0" smtClean="0">
              <a:solidFill>
                <a:schemeClr val="dk1"/>
              </a:solidFill>
            </a:endParaRPr>
          </a:p>
          <a:p>
            <a:pPr algn="ctr"/>
            <a:r>
              <a:rPr lang="ru-RU" sz="1000" dirty="0" smtClean="0">
                <a:solidFill>
                  <a:schemeClr val="dk1"/>
                </a:solidFill>
              </a:rPr>
              <a:t>в </a:t>
            </a:r>
            <a:r>
              <a:rPr lang="ru-RU" sz="1000" dirty="0">
                <a:solidFill>
                  <a:schemeClr val="dk1"/>
                </a:solidFill>
              </a:rPr>
              <a:t>г. </a:t>
            </a:r>
            <a:r>
              <a:rPr lang="ru-RU" sz="1000" dirty="0" smtClean="0">
                <a:solidFill>
                  <a:schemeClr val="dk1"/>
                </a:solidFill>
              </a:rPr>
              <a:t>Междуреченске</a:t>
            </a:r>
            <a:endParaRPr lang="ru-RU" sz="1000" dirty="0">
              <a:solidFill>
                <a:schemeClr val="dk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228183" y="678422"/>
            <a:ext cx="2808313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dk1"/>
                </a:solidFill>
              </a:rPr>
              <a:t>Комплекс городской многопрофильной больницы г. Междуреченск на 186 </a:t>
            </a:r>
            <a:r>
              <a:rPr lang="ru-RU" sz="1000" dirty="0" smtClean="0">
                <a:solidFill>
                  <a:schemeClr val="dk1"/>
                </a:solidFill>
              </a:rPr>
              <a:t>коек</a:t>
            </a:r>
            <a:endParaRPr lang="ru-RU" sz="1000" dirty="0">
              <a:solidFill>
                <a:schemeClr val="dk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79509" y="2931790"/>
            <a:ext cx="2808317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dk1"/>
                </a:solidFill>
              </a:rPr>
              <a:t>Площадь для проведения массовых мероприятий г. Кемерово (на 50 тысяч человек</a:t>
            </a:r>
            <a:r>
              <a:rPr lang="ru-RU" sz="1000" dirty="0" smtClean="0">
                <a:solidFill>
                  <a:schemeClr val="dk1"/>
                </a:solidFill>
              </a:rPr>
              <a:t>)</a:t>
            </a:r>
            <a:endParaRPr lang="ru-RU" sz="1000" dirty="0">
              <a:solidFill>
                <a:schemeClr val="dk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59831" y="2931790"/>
            <a:ext cx="3096345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dk1"/>
                </a:solidFill>
              </a:rPr>
              <a:t>Общеобразовательная школа в городе Тайга </a:t>
            </a:r>
            <a:endParaRPr lang="ru-RU" sz="1000" dirty="0" smtClean="0">
              <a:solidFill>
                <a:schemeClr val="dk1"/>
              </a:solidFill>
            </a:endParaRPr>
          </a:p>
          <a:p>
            <a:pPr algn="ctr"/>
            <a:r>
              <a:rPr lang="ru-RU" sz="1000" dirty="0" smtClean="0">
                <a:solidFill>
                  <a:schemeClr val="dk1"/>
                </a:solidFill>
              </a:rPr>
              <a:t>(</a:t>
            </a:r>
            <a:r>
              <a:rPr lang="ru-RU" sz="1000" dirty="0">
                <a:solidFill>
                  <a:schemeClr val="dk1"/>
                </a:solidFill>
              </a:rPr>
              <a:t>на 330 человек</a:t>
            </a:r>
            <a:r>
              <a:rPr lang="ru-RU" sz="1000" dirty="0" smtClean="0">
                <a:solidFill>
                  <a:schemeClr val="dk1"/>
                </a:solidFill>
              </a:rPr>
              <a:t>)</a:t>
            </a:r>
            <a:endParaRPr lang="ru-RU" sz="1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228182" y="2928579"/>
            <a:ext cx="2808313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dk1"/>
                </a:solidFill>
              </a:rPr>
              <a:t>Общеобразовательная школа в городе Анжеро-Судженск (на 1000 мест</a:t>
            </a:r>
            <a:r>
              <a:rPr lang="ru-RU" sz="1000" dirty="0" smtClean="0">
                <a:solidFill>
                  <a:schemeClr val="dk1"/>
                </a:solidFill>
              </a:rPr>
              <a:t>)</a:t>
            </a:r>
            <a:endParaRPr lang="ru-RU" sz="1000" dirty="0">
              <a:solidFill>
                <a:schemeClr val="dk1"/>
              </a:solidFill>
            </a:endParaRPr>
          </a:p>
        </p:txBody>
      </p:sp>
      <p:pic>
        <p:nvPicPr>
          <p:cNvPr id="1029" name="Picture 5" descr="C:\Users\PerezhigalskayaDN\Desktop\презентация ЕС\ui-60d94247c792e0.93209109.jpe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0" y="3328689"/>
            <a:ext cx="2808315" cy="165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PerezhigalskayaDN\Desktop\презентация ЕС\5f0e49fc3f5a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50506"/>
            <a:ext cx="2808314" cy="160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PerezhigalskayaDN\Desktop\презентация ЕС\Untitled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1" y="3363838"/>
            <a:ext cx="2808313" cy="165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PerezhigalskayaDN\Desktop\презентация ЕС\IMG_7372-768x51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1" y="3313807"/>
            <a:ext cx="3096344" cy="164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PerezhigalskayaDN\Desktop\презентация ЕС\882a7194e3aba983edaf9bdccf6097d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1" y="1232421"/>
            <a:ext cx="3096345" cy="1627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PerezhigalskayaDN\Desktop\презентация ЕС\474798f3663bc2084573b1dbfd850e3624fc4a952_599_399_c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998" y="1232421"/>
            <a:ext cx="2807498" cy="162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71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/>
        </p:nvSpPr>
        <p:spPr>
          <a:xfrm flipV="1">
            <a:off x="0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03212" y="4845912"/>
            <a:ext cx="2133600" cy="273844"/>
          </a:xfrm>
        </p:spPr>
        <p:txBody>
          <a:bodyPr/>
          <a:lstStyle/>
          <a:p>
            <a:fld id="{FFE9A3A9-DFA1-40C7-88AB-CB289B31102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4860" y="1923678"/>
            <a:ext cx="8199588" cy="408111"/>
          </a:xfrm>
          <a:prstGeom prst="rect">
            <a:avLst/>
          </a:prstGeom>
        </p:spPr>
        <p:txBody>
          <a:bodyPr wrap="square" lIns="38405" tIns="19202" rIns="38405" bIns="19202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80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6. презентация_Минфин Кемерово</Template>
  <TotalTime>0</TotalTime>
  <Words>229</Words>
  <Application>Microsoft Office PowerPoint</Application>
  <PresentationFormat>Экран (16:9)</PresentationFormat>
  <Paragraphs>46</Paragraphs>
  <Slides>5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Доценко Наталья Ивановна</cp:lastModifiedBy>
  <cp:revision>1</cp:revision>
  <cp:lastPrinted>2021-09-27T01:55:00Z</cp:lastPrinted>
  <dcterms:created xsi:type="dcterms:W3CDTF">2021-10-05T09:37:39Z</dcterms:created>
  <dcterms:modified xsi:type="dcterms:W3CDTF">2021-10-05T09:37:55Z</dcterms:modified>
</cp:coreProperties>
</file>