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76" r:id="rId3"/>
    <p:sldId id="278" r:id="rId4"/>
    <p:sldId id="279" r:id="rId5"/>
    <p:sldId id="289" r:id="rId6"/>
    <p:sldId id="287" r:id="rId7"/>
    <p:sldId id="298" r:id="rId8"/>
    <p:sldId id="293" r:id="rId9"/>
    <p:sldId id="294" r:id="rId10"/>
    <p:sldId id="295" r:id="rId11"/>
    <p:sldId id="296" r:id="rId12"/>
    <p:sldId id="291" r:id="rId13"/>
    <p:sldId id="304" r:id="rId14"/>
    <p:sldId id="302" r:id="rId15"/>
    <p:sldId id="297" r:id="rId16"/>
  </p:sldIdLst>
  <p:sldSz cx="12192000" cy="6858000"/>
  <p:notesSz cx="6858000" cy="9144000"/>
  <p:embeddedFontLst>
    <p:embeddedFont>
      <p:font typeface="Proxima Nova Cn Rg" panose="02000506030000020004" pitchFamily="2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  <p:embeddedFont>
      <p:font typeface="Proxima Nova ExCn Lt" panose="02000506030000020004" pitchFamily="2" charset="0"/>
      <p:regular r:id="rId24"/>
      <p:bold r:id="rId25"/>
      <p:italic r:id="rId26"/>
      <p:boldItalic r:id="rId27"/>
    </p:embeddedFont>
    <p:embeddedFont>
      <p:font typeface="Proxima Nova ExCn Th" panose="02000506030000020004" pitchFamily="2" charset="0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Proxima Nova ExCn Rg" panose="02000506030000020004" pitchFamily="2" charset="0"/>
      <p:regular r:id="rId36"/>
      <p:bold r:id="rId37"/>
      <p:italic r:id="rId38"/>
      <p:boldItalic r:id="rId3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F5F1"/>
    <a:srgbClr val="DDF7F4"/>
    <a:srgbClr val="CAF2ED"/>
    <a:srgbClr val="B9EDE7"/>
    <a:srgbClr val="19D2C5"/>
    <a:srgbClr val="02A8BD"/>
    <a:srgbClr val="022E3B"/>
    <a:srgbClr val="A7E9E1"/>
    <a:srgbClr val="B5B6CF"/>
    <a:srgbClr val="49DBD1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58" autoAdjust="0"/>
    <p:restoredTop sz="97449" autoAdjust="0"/>
  </p:normalViewPr>
  <p:slideViewPr>
    <p:cSldViewPr snapToGrid="0">
      <p:cViewPr>
        <p:scale>
          <a:sx n="75" d="100"/>
          <a:sy n="75" d="100"/>
        </p:scale>
        <p:origin x="2538" y="8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A9920-171E-45C7-B70A-4396B977F942}" type="datetimeFigureOut">
              <a:rPr lang="ru-RU" smtClean="0"/>
              <a:t>19.08.2021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969F5C-22F4-424F-93F5-DF7498C73E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653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69F5C-22F4-424F-93F5-DF7498C73EF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743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69F5C-22F4-424F-93F5-DF7498C73EFD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906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69F5C-22F4-424F-93F5-DF7498C73EF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168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69F5C-22F4-424F-93F5-DF7498C73EF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672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90EF380-CEA5-49AA-B7E1-FC216F6DB5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204"/>
          <a:stretch/>
        </p:blipFill>
        <p:spPr>
          <a:xfrm>
            <a:off x="5633270" y="0"/>
            <a:ext cx="6558371" cy="6858000"/>
          </a:xfrm>
          <a:prstGeom prst="rect">
            <a:avLst/>
          </a:prstGeom>
        </p:spPr>
      </p:pic>
      <p:sp>
        <p:nvSpPr>
          <p:cNvPr id="8" name="Прямоугольник 2">
            <a:extLst>
              <a:ext uri="{FF2B5EF4-FFF2-40B4-BE49-F238E27FC236}">
                <a16:creationId xmlns:a16="http://schemas.microsoft.com/office/drawing/2014/main" xmlns="" id="{42ADFDDE-069B-42CE-B80C-B30170246E92}"/>
              </a:ext>
            </a:extLst>
          </p:cNvPr>
          <p:cNvSpPr/>
          <p:nvPr userDrawn="1"/>
        </p:nvSpPr>
        <p:spPr>
          <a:xfrm>
            <a:off x="0" y="0"/>
            <a:ext cx="7285383" cy="6858000"/>
          </a:xfrm>
          <a:custGeom>
            <a:avLst/>
            <a:gdLst>
              <a:gd name="connsiteX0" fmla="*/ 0 w 7285383"/>
              <a:gd name="connsiteY0" fmla="*/ 0 h 6858000"/>
              <a:gd name="connsiteX1" fmla="*/ 7285383 w 7285383"/>
              <a:gd name="connsiteY1" fmla="*/ 0 h 6858000"/>
              <a:gd name="connsiteX2" fmla="*/ 7285383 w 7285383"/>
              <a:gd name="connsiteY2" fmla="*/ 6858000 h 6858000"/>
              <a:gd name="connsiteX3" fmla="*/ 0 w 7285383"/>
              <a:gd name="connsiteY3" fmla="*/ 6858000 h 6858000"/>
              <a:gd name="connsiteX4" fmla="*/ 0 w 7285383"/>
              <a:gd name="connsiteY4" fmla="*/ 0 h 6858000"/>
              <a:gd name="connsiteX0" fmla="*/ 0 w 7285383"/>
              <a:gd name="connsiteY0" fmla="*/ 0 h 6858000"/>
              <a:gd name="connsiteX1" fmla="*/ 7285383 w 7285383"/>
              <a:gd name="connsiteY1" fmla="*/ 0 h 6858000"/>
              <a:gd name="connsiteX2" fmla="*/ 5817530 w 7285383"/>
              <a:gd name="connsiteY2" fmla="*/ 6858000 h 6858000"/>
              <a:gd name="connsiteX3" fmla="*/ 0 w 7285383"/>
              <a:gd name="connsiteY3" fmla="*/ 6858000 h 6858000"/>
              <a:gd name="connsiteX4" fmla="*/ 0 w 728538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5383" h="6858000">
                <a:moveTo>
                  <a:pt x="0" y="0"/>
                </a:moveTo>
                <a:lnTo>
                  <a:pt x="7285383" y="0"/>
                </a:lnTo>
                <a:lnTo>
                  <a:pt x="581753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object 11">
            <a:extLst>
              <a:ext uri="{FF2B5EF4-FFF2-40B4-BE49-F238E27FC236}">
                <a16:creationId xmlns:a16="http://schemas.microsoft.com/office/drawing/2014/main" xmlns="" id="{10BFCC0C-8BEF-4C72-8C11-01EC5EF70224}"/>
              </a:ext>
            </a:extLst>
          </p:cNvPr>
          <p:cNvSpPr/>
          <p:nvPr userDrawn="1"/>
        </p:nvSpPr>
        <p:spPr>
          <a:xfrm>
            <a:off x="2109922" y="0"/>
            <a:ext cx="2744814" cy="3015035"/>
          </a:xfrm>
          <a:custGeom>
            <a:avLst/>
            <a:gdLst>
              <a:gd name="connsiteX0" fmla="*/ 809311 w 3485298"/>
              <a:gd name="connsiteY0" fmla="*/ 12689 h 3820199"/>
              <a:gd name="connsiteX1" fmla="*/ 3485298 w 3485298"/>
              <a:gd name="connsiteY1" fmla="*/ 0 h 3820199"/>
              <a:gd name="connsiteX2" fmla="*/ 3145497 w 3485298"/>
              <a:gd name="connsiteY2" fmla="*/ 3820199 h 3820199"/>
              <a:gd name="connsiteX3" fmla="*/ 0 w 3485298"/>
              <a:gd name="connsiteY3" fmla="*/ 3820199 h 3820199"/>
              <a:gd name="connsiteX4" fmla="*/ 809311 w 3485298"/>
              <a:gd name="connsiteY4" fmla="*/ 12689 h 3820199"/>
              <a:gd name="connsiteX0" fmla="*/ 809311 w 3466263"/>
              <a:gd name="connsiteY0" fmla="*/ 0 h 3807510"/>
              <a:gd name="connsiteX1" fmla="*/ 3466263 w 3466263"/>
              <a:gd name="connsiteY1" fmla="*/ 1 h 3807510"/>
              <a:gd name="connsiteX2" fmla="*/ 3145497 w 3466263"/>
              <a:gd name="connsiteY2" fmla="*/ 3807510 h 3807510"/>
              <a:gd name="connsiteX3" fmla="*/ 0 w 3466263"/>
              <a:gd name="connsiteY3" fmla="*/ 3807510 h 3807510"/>
              <a:gd name="connsiteX4" fmla="*/ 809311 w 3466263"/>
              <a:gd name="connsiteY4" fmla="*/ 0 h 3807510"/>
              <a:gd name="connsiteX0" fmla="*/ 809311 w 3466263"/>
              <a:gd name="connsiteY0" fmla="*/ 0 h 3807510"/>
              <a:gd name="connsiteX1" fmla="*/ 3466263 w 3466263"/>
              <a:gd name="connsiteY1" fmla="*/ 1 h 3807510"/>
              <a:gd name="connsiteX2" fmla="*/ 2682332 w 3466263"/>
              <a:gd name="connsiteY2" fmla="*/ 3807510 h 3807510"/>
              <a:gd name="connsiteX3" fmla="*/ 0 w 3466263"/>
              <a:gd name="connsiteY3" fmla="*/ 3807510 h 3807510"/>
              <a:gd name="connsiteX4" fmla="*/ 809311 w 3466263"/>
              <a:gd name="connsiteY4" fmla="*/ 0 h 3807510"/>
              <a:gd name="connsiteX0" fmla="*/ 809311 w 3466263"/>
              <a:gd name="connsiteY0" fmla="*/ 0 h 3807510"/>
              <a:gd name="connsiteX1" fmla="*/ 3466263 w 3466263"/>
              <a:gd name="connsiteY1" fmla="*/ 1 h 3807510"/>
              <a:gd name="connsiteX2" fmla="*/ 2650608 w 3466263"/>
              <a:gd name="connsiteY2" fmla="*/ 3807510 h 3807510"/>
              <a:gd name="connsiteX3" fmla="*/ 0 w 3466263"/>
              <a:gd name="connsiteY3" fmla="*/ 3807510 h 3807510"/>
              <a:gd name="connsiteX4" fmla="*/ 809311 w 3466263"/>
              <a:gd name="connsiteY4" fmla="*/ 0 h 3807510"/>
              <a:gd name="connsiteX0" fmla="*/ 809311 w 3466263"/>
              <a:gd name="connsiteY0" fmla="*/ 0 h 3807510"/>
              <a:gd name="connsiteX1" fmla="*/ 3466263 w 3466263"/>
              <a:gd name="connsiteY1" fmla="*/ 1 h 3807510"/>
              <a:gd name="connsiteX2" fmla="*/ 2656953 w 3466263"/>
              <a:gd name="connsiteY2" fmla="*/ 3801165 h 3807510"/>
              <a:gd name="connsiteX3" fmla="*/ 0 w 3466263"/>
              <a:gd name="connsiteY3" fmla="*/ 3807510 h 3807510"/>
              <a:gd name="connsiteX4" fmla="*/ 809311 w 3466263"/>
              <a:gd name="connsiteY4" fmla="*/ 0 h 3807510"/>
              <a:gd name="connsiteX0" fmla="*/ 809311 w 3466263"/>
              <a:gd name="connsiteY0" fmla="*/ 0 h 3807510"/>
              <a:gd name="connsiteX1" fmla="*/ 3466263 w 3466263"/>
              <a:gd name="connsiteY1" fmla="*/ 1 h 3807510"/>
              <a:gd name="connsiteX2" fmla="*/ 2656953 w 3466263"/>
              <a:gd name="connsiteY2" fmla="*/ 3807510 h 3807510"/>
              <a:gd name="connsiteX3" fmla="*/ 0 w 3466263"/>
              <a:gd name="connsiteY3" fmla="*/ 3807510 h 3807510"/>
              <a:gd name="connsiteX4" fmla="*/ 809311 w 3466263"/>
              <a:gd name="connsiteY4" fmla="*/ 0 h 3807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6263" h="3807510">
                <a:moveTo>
                  <a:pt x="809311" y="0"/>
                </a:moveTo>
                <a:lnTo>
                  <a:pt x="3466263" y="1"/>
                </a:lnTo>
                <a:lnTo>
                  <a:pt x="2656953" y="3807510"/>
                </a:lnTo>
                <a:lnTo>
                  <a:pt x="0" y="3807510"/>
                </a:lnTo>
                <a:lnTo>
                  <a:pt x="809311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BDACDEFC-A90F-4EB2-80EA-CFCCFEDFB117}"/>
              </a:ext>
            </a:extLst>
          </p:cNvPr>
          <p:cNvCxnSpPr/>
          <p:nvPr userDrawn="1"/>
        </p:nvCxnSpPr>
        <p:spPr>
          <a:xfrm flipH="1">
            <a:off x="6027240" y="0"/>
            <a:ext cx="1469876" cy="6858000"/>
          </a:xfrm>
          <a:prstGeom prst="line">
            <a:avLst/>
          </a:prstGeom>
          <a:ln w="19050">
            <a:solidFill>
              <a:srgbClr val="19D2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38">
            <a:extLst>
              <a:ext uri="{FF2B5EF4-FFF2-40B4-BE49-F238E27FC236}">
                <a16:creationId xmlns:a16="http://schemas.microsoft.com/office/drawing/2014/main" xmlns="" id="{A750A86F-B652-4CBB-8BFA-611B6FED202A}"/>
              </a:ext>
            </a:extLst>
          </p:cNvPr>
          <p:cNvSpPr/>
          <p:nvPr userDrawn="1"/>
        </p:nvSpPr>
        <p:spPr>
          <a:xfrm>
            <a:off x="780033" y="3351028"/>
            <a:ext cx="612317" cy="2667506"/>
          </a:xfrm>
          <a:custGeom>
            <a:avLst/>
            <a:gdLst>
              <a:gd name="connsiteX0" fmla="*/ 0 w 4945448"/>
              <a:gd name="connsiteY0" fmla="*/ 0 h 4690886"/>
              <a:gd name="connsiteX1" fmla="*/ 4945448 w 4945448"/>
              <a:gd name="connsiteY1" fmla="*/ 0 h 4690886"/>
              <a:gd name="connsiteX2" fmla="*/ 4945448 w 4945448"/>
              <a:gd name="connsiteY2" fmla="*/ 4690886 h 4690886"/>
              <a:gd name="connsiteX3" fmla="*/ 0 w 4945448"/>
              <a:gd name="connsiteY3" fmla="*/ 4690886 h 4690886"/>
              <a:gd name="connsiteX4" fmla="*/ 0 w 4945448"/>
              <a:gd name="connsiteY4" fmla="*/ 0 h 4690886"/>
              <a:gd name="connsiteX0" fmla="*/ 863125 w 4945448"/>
              <a:gd name="connsiteY0" fmla="*/ 0 h 4690886"/>
              <a:gd name="connsiteX1" fmla="*/ 4945448 w 4945448"/>
              <a:gd name="connsiteY1" fmla="*/ 0 h 4690886"/>
              <a:gd name="connsiteX2" fmla="*/ 4945448 w 4945448"/>
              <a:gd name="connsiteY2" fmla="*/ 4690886 h 4690886"/>
              <a:gd name="connsiteX3" fmla="*/ 0 w 4945448"/>
              <a:gd name="connsiteY3" fmla="*/ 4690886 h 4690886"/>
              <a:gd name="connsiteX4" fmla="*/ 863125 w 4945448"/>
              <a:gd name="connsiteY4" fmla="*/ 0 h 4690886"/>
              <a:gd name="connsiteX0" fmla="*/ 839828 w 4945448"/>
              <a:gd name="connsiteY0" fmla="*/ 0 h 4690886"/>
              <a:gd name="connsiteX1" fmla="*/ 4945448 w 4945448"/>
              <a:gd name="connsiteY1" fmla="*/ 0 h 4690886"/>
              <a:gd name="connsiteX2" fmla="*/ 4945448 w 4945448"/>
              <a:gd name="connsiteY2" fmla="*/ 4690886 h 4690886"/>
              <a:gd name="connsiteX3" fmla="*/ 0 w 4945448"/>
              <a:gd name="connsiteY3" fmla="*/ 4690886 h 4690886"/>
              <a:gd name="connsiteX4" fmla="*/ 839828 w 4945448"/>
              <a:gd name="connsiteY4" fmla="*/ 0 h 4690886"/>
              <a:gd name="connsiteX0" fmla="*/ 991257 w 5096877"/>
              <a:gd name="connsiteY0" fmla="*/ 0 h 4696710"/>
              <a:gd name="connsiteX1" fmla="*/ 5096877 w 5096877"/>
              <a:gd name="connsiteY1" fmla="*/ 0 h 4696710"/>
              <a:gd name="connsiteX2" fmla="*/ 5096877 w 5096877"/>
              <a:gd name="connsiteY2" fmla="*/ 4690886 h 4696710"/>
              <a:gd name="connsiteX3" fmla="*/ 0 w 5096877"/>
              <a:gd name="connsiteY3" fmla="*/ 4696710 h 4696710"/>
              <a:gd name="connsiteX4" fmla="*/ 991257 w 5096877"/>
              <a:gd name="connsiteY4" fmla="*/ 0 h 4696710"/>
              <a:gd name="connsiteX0" fmla="*/ 991257 w 5096877"/>
              <a:gd name="connsiteY0" fmla="*/ 0 h 4699622"/>
              <a:gd name="connsiteX1" fmla="*/ 5096877 w 5096877"/>
              <a:gd name="connsiteY1" fmla="*/ 0 h 4699622"/>
              <a:gd name="connsiteX2" fmla="*/ 1558673 w 5096877"/>
              <a:gd name="connsiteY2" fmla="*/ 4699622 h 4699622"/>
              <a:gd name="connsiteX3" fmla="*/ 0 w 5096877"/>
              <a:gd name="connsiteY3" fmla="*/ 4696710 h 4699622"/>
              <a:gd name="connsiteX4" fmla="*/ 991257 w 5096877"/>
              <a:gd name="connsiteY4" fmla="*/ 0 h 4699622"/>
              <a:gd name="connsiteX0" fmla="*/ 991257 w 5096877"/>
              <a:gd name="connsiteY0" fmla="*/ 0 h 4696710"/>
              <a:gd name="connsiteX1" fmla="*/ 5096877 w 5096877"/>
              <a:gd name="connsiteY1" fmla="*/ 0 h 4696710"/>
              <a:gd name="connsiteX2" fmla="*/ 70589 w 5096877"/>
              <a:gd name="connsiteY2" fmla="*/ 4696710 h 4696710"/>
              <a:gd name="connsiteX3" fmla="*/ 0 w 5096877"/>
              <a:gd name="connsiteY3" fmla="*/ 4696710 h 4696710"/>
              <a:gd name="connsiteX4" fmla="*/ 991257 w 5096877"/>
              <a:gd name="connsiteY4" fmla="*/ 0 h 4696710"/>
              <a:gd name="connsiteX0" fmla="*/ 991257 w 5096877"/>
              <a:gd name="connsiteY0" fmla="*/ 0 h 4702534"/>
              <a:gd name="connsiteX1" fmla="*/ 5096877 w 5096877"/>
              <a:gd name="connsiteY1" fmla="*/ 0 h 4702534"/>
              <a:gd name="connsiteX2" fmla="*/ 29820 w 5096877"/>
              <a:gd name="connsiteY2" fmla="*/ 4702534 h 4702534"/>
              <a:gd name="connsiteX3" fmla="*/ 0 w 5096877"/>
              <a:gd name="connsiteY3" fmla="*/ 4696710 h 4702534"/>
              <a:gd name="connsiteX4" fmla="*/ 991257 w 5096877"/>
              <a:gd name="connsiteY4" fmla="*/ 0 h 4702534"/>
              <a:gd name="connsiteX0" fmla="*/ 991257 w 5096877"/>
              <a:gd name="connsiteY0" fmla="*/ 0 h 4702534"/>
              <a:gd name="connsiteX1" fmla="*/ 5096877 w 5096877"/>
              <a:gd name="connsiteY1" fmla="*/ 0 h 4702534"/>
              <a:gd name="connsiteX2" fmla="*/ 50205 w 5096877"/>
              <a:gd name="connsiteY2" fmla="*/ 4702534 h 4702534"/>
              <a:gd name="connsiteX3" fmla="*/ 0 w 5096877"/>
              <a:gd name="connsiteY3" fmla="*/ 4696710 h 4702534"/>
              <a:gd name="connsiteX4" fmla="*/ 991257 w 5096877"/>
              <a:gd name="connsiteY4" fmla="*/ 0 h 4702534"/>
              <a:gd name="connsiteX0" fmla="*/ 991257 w 1040319"/>
              <a:gd name="connsiteY0" fmla="*/ 0 h 4702534"/>
              <a:gd name="connsiteX1" fmla="*/ 1040319 w 1040319"/>
              <a:gd name="connsiteY1" fmla="*/ 0 h 4702534"/>
              <a:gd name="connsiteX2" fmla="*/ 50205 w 1040319"/>
              <a:gd name="connsiteY2" fmla="*/ 4702534 h 4702534"/>
              <a:gd name="connsiteX3" fmla="*/ 0 w 1040319"/>
              <a:gd name="connsiteY3" fmla="*/ 4696710 h 4702534"/>
              <a:gd name="connsiteX4" fmla="*/ 991257 w 1040319"/>
              <a:gd name="connsiteY4" fmla="*/ 0 h 4702534"/>
              <a:gd name="connsiteX0" fmla="*/ 991257 w 1040319"/>
              <a:gd name="connsiteY0" fmla="*/ 0 h 4696710"/>
              <a:gd name="connsiteX1" fmla="*/ 1040319 w 1040319"/>
              <a:gd name="connsiteY1" fmla="*/ 0 h 4696710"/>
              <a:gd name="connsiteX2" fmla="*/ 50205 w 1040319"/>
              <a:gd name="connsiteY2" fmla="*/ 4696710 h 4696710"/>
              <a:gd name="connsiteX3" fmla="*/ 0 w 1040319"/>
              <a:gd name="connsiteY3" fmla="*/ 4696710 h 4696710"/>
              <a:gd name="connsiteX4" fmla="*/ 991257 w 1040319"/>
              <a:gd name="connsiteY4" fmla="*/ 0 h 4696710"/>
              <a:gd name="connsiteX0" fmla="*/ 991257 w 1063435"/>
              <a:gd name="connsiteY0" fmla="*/ 0 h 4696710"/>
              <a:gd name="connsiteX1" fmla="*/ 1063435 w 1063435"/>
              <a:gd name="connsiteY1" fmla="*/ 0 h 4696710"/>
              <a:gd name="connsiteX2" fmla="*/ 50205 w 1063435"/>
              <a:gd name="connsiteY2" fmla="*/ 4696710 h 4696710"/>
              <a:gd name="connsiteX3" fmla="*/ 0 w 1063435"/>
              <a:gd name="connsiteY3" fmla="*/ 4696710 h 4696710"/>
              <a:gd name="connsiteX4" fmla="*/ 991257 w 1063435"/>
              <a:gd name="connsiteY4" fmla="*/ 0 h 4696710"/>
              <a:gd name="connsiteX0" fmla="*/ 991257 w 1063435"/>
              <a:gd name="connsiteY0" fmla="*/ 0 h 4696710"/>
              <a:gd name="connsiteX1" fmla="*/ 1063435 w 1063435"/>
              <a:gd name="connsiteY1" fmla="*/ 0 h 4696710"/>
              <a:gd name="connsiteX2" fmla="*/ 79100 w 1063435"/>
              <a:gd name="connsiteY2" fmla="*/ 4690930 h 4696710"/>
              <a:gd name="connsiteX3" fmla="*/ 0 w 1063435"/>
              <a:gd name="connsiteY3" fmla="*/ 4696710 h 4696710"/>
              <a:gd name="connsiteX4" fmla="*/ 991257 w 1063435"/>
              <a:gd name="connsiteY4" fmla="*/ 0 h 4696710"/>
              <a:gd name="connsiteX0" fmla="*/ 991257 w 1074994"/>
              <a:gd name="connsiteY0" fmla="*/ 0 h 4696710"/>
              <a:gd name="connsiteX1" fmla="*/ 1074994 w 1074994"/>
              <a:gd name="connsiteY1" fmla="*/ 5780 h 4696710"/>
              <a:gd name="connsiteX2" fmla="*/ 79100 w 1074994"/>
              <a:gd name="connsiteY2" fmla="*/ 4690930 h 4696710"/>
              <a:gd name="connsiteX3" fmla="*/ 0 w 1074994"/>
              <a:gd name="connsiteY3" fmla="*/ 4696710 h 4696710"/>
              <a:gd name="connsiteX4" fmla="*/ 991257 w 1074994"/>
              <a:gd name="connsiteY4" fmla="*/ 0 h 4696710"/>
              <a:gd name="connsiteX0" fmla="*/ 991257 w 1074994"/>
              <a:gd name="connsiteY0" fmla="*/ 0 h 4696710"/>
              <a:gd name="connsiteX1" fmla="*/ 1074994 w 1074994"/>
              <a:gd name="connsiteY1" fmla="*/ 5780 h 4696710"/>
              <a:gd name="connsiteX2" fmla="*/ 84877 w 1074994"/>
              <a:gd name="connsiteY2" fmla="*/ 4690930 h 4696710"/>
              <a:gd name="connsiteX3" fmla="*/ 0 w 1074994"/>
              <a:gd name="connsiteY3" fmla="*/ 4696710 h 4696710"/>
              <a:gd name="connsiteX4" fmla="*/ 991257 w 1074994"/>
              <a:gd name="connsiteY4" fmla="*/ 0 h 4696710"/>
              <a:gd name="connsiteX0" fmla="*/ 991257 w 1079344"/>
              <a:gd name="connsiteY0" fmla="*/ 2920 h 4699630"/>
              <a:gd name="connsiteX1" fmla="*/ 1079344 w 1079344"/>
              <a:gd name="connsiteY1" fmla="*/ 0 h 4699630"/>
              <a:gd name="connsiteX2" fmla="*/ 84877 w 1079344"/>
              <a:gd name="connsiteY2" fmla="*/ 4693850 h 4699630"/>
              <a:gd name="connsiteX3" fmla="*/ 0 w 1079344"/>
              <a:gd name="connsiteY3" fmla="*/ 4699630 h 4699630"/>
              <a:gd name="connsiteX4" fmla="*/ 991257 w 1079344"/>
              <a:gd name="connsiteY4" fmla="*/ 2920 h 4699630"/>
              <a:gd name="connsiteX0" fmla="*/ 991257 w 1079344"/>
              <a:gd name="connsiteY0" fmla="*/ 0 h 4717779"/>
              <a:gd name="connsiteX1" fmla="*/ 1079344 w 1079344"/>
              <a:gd name="connsiteY1" fmla="*/ 18149 h 4717779"/>
              <a:gd name="connsiteX2" fmla="*/ 84877 w 1079344"/>
              <a:gd name="connsiteY2" fmla="*/ 4711999 h 4717779"/>
              <a:gd name="connsiteX3" fmla="*/ 0 w 1079344"/>
              <a:gd name="connsiteY3" fmla="*/ 4717779 h 4717779"/>
              <a:gd name="connsiteX4" fmla="*/ 991257 w 1079344"/>
              <a:gd name="connsiteY4" fmla="*/ 0 h 4717779"/>
              <a:gd name="connsiteX0" fmla="*/ 991257 w 1083559"/>
              <a:gd name="connsiteY0" fmla="*/ 0 h 4717779"/>
              <a:gd name="connsiteX1" fmla="*/ 1083559 w 1083559"/>
              <a:gd name="connsiteY1" fmla="*/ 5507 h 4717779"/>
              <a:gd name="connsiteX2" fmla="*/ 84877 w 1083559"/>
              <a:gd name="connsiteY2" fmla="*/ 4711999 h 4717779"/>
              <a:gd name="connsiteX3" fmla="*/ 0 w 1083559"/>
              <a:gd name="connsiteY3" fmla="*/ 4717779 h 4717779"/>
              <a:gd name="connsiteX4" fmla="*/ 991257 w 1083559"/>
              <a:gd name="connsiteY4" fmla="*/ 0 h 4717779"/>
              <a:gd name="connsiteX0" fmla="*/ 991257 w 1083559"/>
              <a:gd name="connsiteY0" fmla="*/ 0 h 4717779"/>
              <a:gd name="connsiteX1" fmla="*/ 1083559 w 1083559"/>
              <a:gd name="connsiteY1" fmla="*/ 1294 h 4717779"/>
              <a:gd name="connsiteX2" fmla="*/ 84877 w 1083559"/>
              <a:gd name="connsiteY2" fmla="*/ 4711999 h 4717779"/>
              <a:gd name="connsiteX3" fmla="*/ 0 w 1083559"/>
              <a:gd name="connsiteY3" fmla="*/ 4717779 h 4717779"/>
              <a:gd name="connsiteX4" fmla="*/ 991257 w 1083559"/>
              <a:gd name="connsiteY4" fmla="*/ 0 h 4717779"/>
              <a:gd name="connsiteX0" fmla="*/ 991257 w 1083559"/>
              <a:gd name="connsiteY0" fmla="*/ 0 h 4720428"/>
              <a:gd name="connsiteX1" fmla="*/ 1083559 w 1083559"/>
              <a:gd name="connsiteY1" fmla="*/ 1294 h 4720428"/>
              <a:gd name="connsiteX2" fmla="*/ 84877 w 1083559"/>
              <a:gd name="connsiteY2" fmla="*/ 4720428 h 4720428"/>
              <a:gd name="connsiteX3" fmla="*/ 0 w 1083559"/>
              <a:gd name="connsiteY3" fmla="*/ 4717779 h 4720428"/>
              <a:gd name="connsiteX4" fmla="*/ 991257 w 1083559"/>
              <a:gd name="connsiteY4" fmla="*/ 0 h 4720428"/>
              <a:gd name="connsiteX0" fmla="*/ 991257 w 1083559"/>
              <a:gd name="connsiteY0" fmla="*/ 0 h 4720428"/>
              <a:gd name="connsiteX1" fmla="*/ 1083559 w 1083559"/>
              <a:gd name="connsiteY1" fmla="*/ 1294 h 4720428"/>
              <a:gd name="connsiteX2" fmla="*/ 84877 w 1083559"/>
              <a:gd name="connsiteY2" fmla="*/ 4720428 h 4720428"/>
              <a:gd name="connsiteX3" fmla="*/ 0 w 1083559"/>
              <a:gd name="connsiteY3" fmla="*/ 4717779 h 4720428"/>
              <a:gd name="connsiteX4" fmla="*/ 991257 w 1083559"/>
              <a:gd name="connsiteY4" fmla="*/ 0 h 472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3559" h="4720428">
                <a:moveTo>
                  <a:pt x="991257" y="0"/>
                </a:moveTo>
                <a:lnTo>
                  <a:pt x="1083559" y="1294"/>
                </a:lnTo>
                <a:lnTo>
                  <a:pt x="84877" y="4720428"/>
                </a:lnTo>
                <a:lnTo>
                  <a:pt x="0" y="4717779"/>
                </a:lnTo>
                <a:lnTo>
                  <a:pt x="991257" y="0"/>
                </a:lnTo>
                <a:close/>
              </a:path>
            </a:pathLst>
          </a:custGeom>
          <a:solidFill>
            <a:srgbClr val="19D2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             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93482459-AF9D-4E34-8A3F-2CDB64AC2D6C}"/>
              </a:ext>
            </a:extLst>
          </p:cNvPr>
          <p:cNvSpPr/>
          <p:nvPr userDrawn="1"/>
        </p:nvSpPr>
        <p:spPr>
          <a:xfrm>
            <a:off x="4606214" y="1840490"/>
            <a:ext cx="20708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ru-RU" sz="2400" b="1" i="1" kern="3000" dirty="0">
                <a:solidFill>
                  <a:srgbClr val="19D2C5"/>
                </a:solidFill>
                <a:latin typeface="Proxima Nova ExCn Lt" panose="02000506030000020004" pitchFamily="50" charset="0"/>
              </a:rPr>
              <a:t> СОЗДАВАЯ </a:t>
            </a:r>
          </a:p>
          <a:p>
            <a:pPr>
              <a:lnSpc>
                <a:spcPts val="2400"/>
              </a:lnSpc>
            </a:pPr>
            <a:r>
              <a:rPr lang="ru-RU" sz="2400" b="1" i="1" kern="3000" dirty="0">
                <a:solidFill>
                  <a:srgbClr val="19D2C5"/>
                </a:solidFill>
                <a:latin typeface="Proxima Nova ExCn Lt" panose="02000506030000020004" pitchFamily="50" charset="0"/>
              </a:rPr>
              <a:t>БУДУЩЕЕ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62147660-324F-4681-ABA7-E39161575269}"/>
              </a:ext>
            </a:extLst>
          </p:cNvPr>
          <p:cNvCxnSpPr/>
          <p:nvPr userDrawn="1"/>
        </p:nvCxnSpPr>
        <p:spPr>
          <a:xfrm flipH="1">
            <a:off x="4572894" y="0"/>
            <a:ext cx="523976" cy="2444717"/>
          </a:xfrm>
          <a:prstGeom prst="line">
            <a:avLst/>
          </a:prstGeom>
          <a:ln w="9525">
            <a:solidFill>
              <a:srgbClr val="19D2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xmlns="" id="{739E0C92-052D-415D-B69F-7C016D9D285F}"/>
              </a:ext>
            </a:extLst>
          </p:cNvPr>
          <p:cNvCxnSpPr/>
          <p:nvPr userDrawn="1"/>
        </p:nvCxnSpPr>
        <p:spPr>
          <a:xfrm flipH="1">
            <a:off x="760577" y="0"/>
            <a:ext cx="1469876" cy="6858000"/>
          </a:xfrm>
          <a:prstGeom prst="line">
            <a:avLst/>
          </a:prstGeom>
          <a:ln w="19050">
            <a:solidFill>
              <a:srgbClr val="19D2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3A34C681-092C-4930-A9F9-598FBAC680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008987" y="1301477"/>
            <a:ext cx="802318" cy="109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2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раница с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38">
            <a:extLst>
              <a:ext uri="{FF2B5EF4-FFF2-40B4-BE49-F238E27FC236}">
                <a16:creationId xmlns:a16="http://schemas.microsoft.com/office/drawing/2014/main" xmlns="" id="{20A0827A-C1B6-D54C-9AE1-4923078094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8200" y="587058"/>
            <a:ext cx="7152297" cy="3346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2000" b="1" i="1" smtClean="0">
                <a:solidFill>
                  <a:schemeClr val="tx1"/>
                </a:solidFill>
                <a:effectLst/>
                <a:latin typeface="Proxima Nova ExCn Lt" panose="02000506030000020004" pitchFamily="50" charset="0"/>
              </a:defRPr>
            </a:lvl1pPr>
          </a:lstStyle>
          <a:p>
            <a:r>
              <a:rPr lang="ru-RU" dirty="0"/>
              <a:t>Цели и миссия корпорации</a:t>
            </a: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xmlns="" id="{7AA72A6F-1710-8047-A3B1-2FC46B62CCDA}"/>
              </a:ext>
            </a:extLst>
          </p:cNvPr>
          <p:cNvSpPr/>
          <p:nvPr userDrawn="1"/>
        </p:nvSpPr>
        <p:spPr>
          <a:xfrm>
            <a:off x="656757" y="-1"/>
            <a:ext cx="219068" cy="1030225"/>
          </a:xfrm>
          <a:custGeom>
            <a:avLst/>
            <a:gdLst/>
            <a:ahLst/>
            <a:cxnLst/>
            <a:rect l="l" t="t" r="r" b="b"/>
            <a:pathLst>
              <a:path w="252094" h="1185545">
                <a:moveTo>
                  <a:pt x="251944" y="0"/>
                </a:moveTo>
                <a:lnTo>
                  <a:pt x="0" y="1185303"/>
                </a:lnTo>
              </a:path>
            </a:pathLst>
          </a:custGeom>
          <a:ln w="12700">
            <a:solidFill>
              <a:srgbClr val="19D2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Текст 38">
            <a:extLst>
              <a:ext uri="{FF2B5EF4-FFF2-40B4-BE49-F238E27FC236}">
                <a16:creationId xmlns:a16="http://schemas.microsoft.com/office/drawing/2014/main" xmlns="" id="{6BEDED9F-A289-7C4C-B693-F791E69122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3161" y="252429"/>
            <a:ext cx="4941887" cy="3346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2400" b="1" i="1" smtClean="0">
                <a:solidFill>
                  <a:srgbClr val="19D2C5"/>
                </a:solidFill>
                <a:effectLst/>
                <a:latin typeface="Proxima Nova ExCn Lt" panose="02000506030000020004" pitchFamily="50" charset="0"/>
              </a:defRPr>
            </a:lvl1pPr>
          </a:lstStyle>
          <a:p>
            <a:r>
              <a:rPr lang="ru-RU" dirty="0"/>
              <a:t>О Корпорации</a:t>
            </a: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xmlns="" id="{C389D1B6-A3F9-5E41-A80B-D3D4B5777012}"/>
              </a:ext>
            </a:extLst>
          </p:cNvPr>
          <p:cNvSpPr/>
          <p:nvPr userDrawn="1"/>
        </p:nvSpPr>
        <p:spPr>
          <a:xfrm>
            <a:off x="11209134" y="6261100"/>
            <a:ext cx="122441" cy="596900"/>
          </a:xfrm>
          <a:custGeom>
            <a:avLst/>
            <a:gdLst/>
            <a:ahLst/>
            <a:cxnLst/>
            <a:rect l="l" t="t" r="r" b="b"/>
            <a:pathLst>
              <a:path w="189865" h="847090">
                <a:moveTo>
                  <a:pt x="179975" y="0"/>
                </a:moveTo>
                <a:lnTo>
                  <a:pt x="189500" y="0"/>
                </a:lnTo>
                <a:lnTo>
                  <a:pt x="9524" y="846719"/>
                </a:lnTo>
                <a:lnTo>
                  <a:pt x="0" y="846719"/>
                </a:lnTo>
                <a:lnTo>
                  <a:pt x="179975" y="0"/>
                </a:lnTo>
                <a:close/>
              </a:path>
            </a:pathLst>
          </a:custGeom>
          <a:solidFill>
            <a:srgbClr val="000000"/>
          </a:solidFill>
          <a:ln w="12700">
            <a:solidFill>
              <a:srgbClr val="19D2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 flipH="1">
            <a:off x="623739" y="278606"/>
            <a:ext cx="121443" cy="554832"/>
          </a:xfrm>
          <a:prstGeom prst="line">
            <a:avLst/>
          </a:prstGeom>
          <a:ln w="22225">
            <a:solidFill>
              <a:srgbClr val="19D2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bject 14">
            <a:extLst>
              <a:ext uri="{FF2B5EF4-FFF2-40B4-BE49-F238E27FC236}">
                <a16:creationId xmlns:a16="http://schemas.microsoft.com/office/drawing/2014/main" xmlns="" id="{B33E7FA5-3ED2-F843-BB52-69BFF5EA7042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1351031" y="6284185"/>
            <a:ext cx="370003" cy="41402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800" b="0" i="1" spc="0">
                <a:solidFill>
                  <a:schemeClr val="tx1"/>
                </a:solidFill>
                <a:latin typeface="Proxima Nova ExCn Lt" panose="02000506030000020004" pitchFamily="50" charset="0"/>
              </a:defRPr>
            </a:lvl1pPr>
          </a:lstStyle>
          <a:p>
            <a:pPr marL="25400">
              <a:lnSpc>
                <a:spcPts val="3575"/>
              </a:lnSpc>
            </a:pPr>
            <a:fld id="{4AE843F9-54B8-4A2E-B570-3AAA12216093}" type="slidenum">
              <a:rPr lang="ru-RU" smtClean="0"/>
              <a:pPr marL="25400">
                <a:lnSpc>
                  <a:spcPts val="3575"/>
                </a:lnSpc>
              </a:pPr>
              <a:t>‹#›</a:t>
            </a:fld>
            <a:endParaRPr lang="ru-RU" dirty="0"/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561" y="6224990"/>
            <a:ext cx="430066" cy="43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1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раница без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38">
            <a:extLst>
              <a:ext uri="{FF2B5EF4-FFF2-40B4-BE49-F238E27FC236}">
                <a16:creationId xmlns:a16="http://schemas.microsoft.com/office/drawing/2014/main" xmlns="" id="{20A0827A-C1B6-D54C-9AE1-4923078094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8200" y="587058"/>
            <a:ext cx="7152297" cy="3346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2000" b="1" i="1" smtClean="0">
                <a:solidFill>
                  <a:schemeClr val="tx1"/>
                </a:solidFill>
                <a:effectLst/>
                <a:latin typeface="Proxima Nova ExCn Lt" panose="02000506030000020004" pitchFamily="50" charset="0"/>
              </a:defRPr>
            </a:lvl1pPr>
          </a:lstStyle>
          <a:p>
            <a:r>
              <a:rPr lang="ru-RU" dirty="0"/>
              <a:t>Цели и миссия корпорации</a:t>
            </a: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xmlns="" id="{7AA72A6F-1710-8047-A3B1-2FC46B62CCDA}"/>
              </a:ext>
            </a:extLst>
          </p:cNvPr>
          <p:cNvSpPr/>
          <p:nvPr userDrawn="1"/>
        </p:nvSpPr>
        <p:spPr>
          <a:xfrm>
            <a:off x="656757" y="-1"/>
            <a:ext cx="219068" cy="1030225"/>
          </a:xfrm>
          <a:custGeom>
            <a:avLst/>
            <a:gdLst/>
            <a:ahLst/>
            <a:cxnLst/>
            <a:rect l="l" t="t" r="r" b="b"/>
            <a:pathLst>
              <a:path w="252094" h="1185545">
                <a:moveTo>
                  <a:pt x="251944" y="0"/>
                </a:moveTo>
                <a:lnTo>
                  <a:pt x="0" y="1185303"/>
                </a:lnTo>
              </a:path>
            </a:pathLst>
          </a:custGeom>
          <a:ln w="12700">
            <a:solidFill>
              <a:srgbClr val="19D2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Текст 38">
            <a:extLst>
              <a:ext uri="{FF2B5EF4-FFF2-40B4-BE49-F238E27FC236}">
                <a16:creationId xmlns:a16="http://schemas.microsoft.com/office/drawing/2014/main" xmlns="" id="{6BEDED9F-A289-7C4C-B693-F791E69122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3161" y="252429"/>
            <a:ext cx="4941887" cy="3346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2400" b="1" i="1" smtClean="0">
                <a:solidFill>
                  <a:srgbClr val="19D2C5"/>
                </a:solidFill>
                <a:effectLst/>
                <a:latin typeface="Proxima Nova ExCn Lt" panose="02000506030000020004" pitchFamily="50" charset="0"/>
              </a:defRPr>
            </a:lvl1pPr>
          </a:lstStyle>
          <a:p>
            <a:r>
              <a:rPr lang="ru-RU" dirty="0"/>
              <a:t>О Корпорации</a:t>
            </a: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xmlns="" id="{C389D1B6-A3F9-5E41-A80B-D3D4B5777012}"/>
              </a:ext>
            </a:extLst>
          </p:cNvPr>
          <p:cNvSpPr/>
          <p:nvPr userDrawn="1"/>
        </p:nvSpPr>
        <p:spPr>
          <a:xfrm>
            <a:off x="11209134" y="6261100"/>
            <a:ext cx="122441" cy="596900"/>
          </a:xfrm>
          <a:custGeom>
            <a:avLst/>
            <a:gdLst/>
            <a:ahLst/>
            <a:cxnLst/>
            <a:rect l="l" t="t" r="r" b="b"/>
            <a:pathLst>
              <a:path w="189865" h="847090">
                <a:moveTo>
                  <a:pt x="179975" y="0"/>
                </a:moveTo>
                <a:lnTo>
                  <a:pt x="189500" y="0"/>
                </a:lnTo>
                <a:lnTo>
                  <a:pt x="9524" y="846719"/>
                </a:lnTo>
                <a:lnTo>
                  <a:pt x="0" y="846719"/>
                </a:lnTo>
                <a:lnTo>
                  <a:pt x="179975" y="0"/>
                </a:lnTo>
                <a:close/>
              </a:path>
            </a:pathLst>
          </a:custGeom>
          <a:solidFill>
            <a:srgbClr val="000000"/>
          </a:solidFill>
          <a:ln w="12700">
            <a:solidFill>
              <a:srgbClr val="19D2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 flipH="1">
            <a:off x="623739" y="278606"/>
            <a:ext cx="121443" cy="554832"/>
          </a:xfrm>
          <a:prstGeom prst="line">
            <a:avLst/>
          </a:prstGeom>
          <a:ln w="22225">
            <a:solidFill>
              <a:srgbClr val="19D2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bject 14">
            <a:extLst>
              <a:ext uri="{FF2B5EF4-FFF2-40B4-BE49-F238E27FC236}">
                <a16:creationId xmlns:a16="http://schemas.microsoft.com/office/drawing/2014/main" xmlns="" id="{B33E7FA5-3ED2-F843-BB52-69BFF5EA7042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1351031" y="6284185"/>
            <a:ext cx="370003" cy="41402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800" b="0" i="1" spc="0">
                <a:solidFill>
                  <a:schemeClr val="tx1"/>
                </a:solidFill>
                <a:latin typeface="Proxima Nova ExCn Lt" panose="02000506030000020004" pitchFamily="50" charset="0"/>
              </a:defRPr>
            </a:lvl1pPr>
          </a:lstStyle>
          <a:p>
            <a:pPr marL="25400">
              <a:lnSpc>
                <a:spcPts val="3575"/>
              </a:lnSpc>
            </a:pPr>
            <a:fld id="{4AE843F9-54B8-4A2E-B570-3AAA12216093}" type="slidenum">
              <a:rPr lang="ru-RU" smtClean="0"/>
              <a:pPr marL="25400">
                <a:lnSpc>
                  <a:spcPts val="3575"/>
                </a:lnSpc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226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раница правый бл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6C6D033-7BEC-4673-BEB3-D081F9422E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47760" y="0"/>
            <a:ext cx="3443881" cy="6858000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0D087439-169A-439D-A023-2148556838B8}"/>
              </a:ext>
            </a:extLst>
          </p:cNvPr>
          <p:cNvGrpSpPr/>
          <p:nvPr userDrawn="1"/>
        </p:nvGrpSpPr>
        <p:grpSpPr>
          <a:xfrm>
            <a:off x="9136092" y="0"/>
            <a:ext cx="1469876" cy="6858000"/>
            <a:chOff x="9136092" y="0"/>
            <a:chExt cx="1469876" cy="6858000"/>
          </a:xfrm>
        </p:grpSpPr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xmlns="" id="{A48B3EFE-150B-4935-AB26-653AE0844037}"/>
                </a:ext>
              </a:extLst>
            </p:cNvPr>
            <p:cNvCxnSpPr/>
            <p:nvPr/>
          </p:nvCxnSpPr>
          <p:spPr>
            <a:xfrm flipH="1">
              <a:off x="9136092" y="0"/>
              <a:ext cx="1469876" cy="6858000"/>
            </a:xfrm>
            <a:prstGeom prst="line">
              <a:avLst/>
            </a:prstGeom>
            <a:ln w="19050">
              <a:solidFill>
                <a:srgbClr val="19D2C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Прямоугольник 38">
              <a:extLst>
                <a:ext uri="{FF2B5EF4-FFF2-40B4-BE49-F238E27FC236}">
                  <a16:creationId xmlns:a16="http://schemas.microsoft.com/office/drawing/2014/main" xmlns="" id="{EC6D9920-A2CD-4950-9F79-4EAD8A34AA0C}"/>
                </a:ext>
              </a:extLst>
            </p:cNvPr>
            <p:cNvSpPr/>
            <p:nvPr/>
          </p:nvSpPr>
          <p:spPr>
            <a:xfrm>
              <a:off x="9155548" y="3351028"/>
              <a:ext cx="612317" cy="2667506"/>
            </a:xfrm>
            <a:custGeom>
              <a:avLst/>
              <a:gdLst>
                <a:gd name="connsiteX0" fmla="*/ 0 w 4945448"/>
                <a:gd name="connsiteY0" fmla="*/ 0 h 4690886"/>
                <a:gd name="connsiteX1" fmla="*/ 4945448 w 4945448"/>
                <a:gd name="connsiteY1" fmla="*/ 0 h 4690886"/>
                <a:gd name="connsiteX2" fmla="*/ 4945448 w 4945448"/>
                <a:gd name="connsiteY2" fmla="*/ 4690886 h 4690886"/>
                <a:gd name="connsiteX3" fmla="*/ 0 w 4945448"/>
                <a:gd name="connsiteY3" fmla="*/ 4690886 h 4690886"/>
                <a:gd name="connsiteX4" fmla="*/ 0 w 4945448"/>
                <a:gd name="connsiteY4" fmla="*/ 0 h 4690886"/>
                <a:gd name="connsiteX0" fmla="*/ 863125 w 4945448"/>
                <a:gd name="connsiteY0" fmla="*/ 0 h 4690886"/>
                <a:gd name="connsiteX1" fmla="*/ 4945448 w 4945448"/>
                <a:gd name="connsiteY1" fmla="*/ 0 h 4690886"/>
                <a:gd name="connsiteX2" fmla="*/ 4945448 w 4945448"/>
                <a:gd name="connsiteY2" fmla="*/ 4690886 h 4690886"/>
                <a:gd name="connsiteX3" fmla="*/ 0 w 4945448"/>
                <a:gd name="connsiteY3" fmla="*/ 4690886 h 4690886"/>
                <a:gd name="connsiteX4" fmla="*/ 863125 w 4945448"/>
                <a:gd name="connsiteY4" fmla="*/ 0 h 4690886"/>
                <a:gd name="connsiteX0" fmla="*/ 839828 w 4945448"/>
                <a:gd name="connsiteY0" fmla="*/ 0 h 4690886"/>
                <a:gd name="connsiteX1" fmla="*/ 4945448 w 4945448"/>
                <a:gd name="connsiteY1" fmla="*/ 0 h 4690886"/>
                <a:gd name="connsiteX2" fmla="*/ 4945448 w 4945448"/>
                <a:gd name="connsiteY2" fmla="*/ 4690886 h 4690886"/>
                <a:gd name="connsiteX3" fmla="*/ 0 w 4945448"/>
                <a:gd name="connsiteY3" fmla="*/ 4690886 h 4690886"/>
                <a:gd name="connsiteX4" fmla="*/ 839828 w 4945448"/>
                <a:gd name="connsiteY4" fmla="*/ 0 h 4690886"/>
                <a:gd name="connsiteX0" fmla="*/ 991257 w 5096877"/>
                <a:gd name="connsiteY0" fmla="*/ 0 h 4696710"/>
                <a:gd name="connsiteX1" fmla="*/ 5096877 w 5096877"/>
                <a:gd name="connsiteY1" fmla="*/ 0 h 4696710"/>
                <a:gd name="connsiteX2" fmla="*/ 5096877 w 5096877"/>
                <a:gd name="connsiteY2" fmla="*/ 4690886 h 4696710"/>
                <a:gd name="connsiteX3" fmla="*/ 0 w 5096877"/>
                <a:gd name="connsiteY3" fmla="*/ 4696710 h 4696710"/>
                <a:gd name="connsiteX4" fmla="*/ 991257 w 5096877"/>
                <a:gd name="connsiteY4" fmla="*/ 0 h 4696710"/>
                <a:gd name="connsiteX0" fmla="*/ 991257 w 5096877"/>
                <a:gd name="connsiteY0" fmla="*/ 0 h 4699622"/>
                <a:gd name="connsiteX1" fmla="*/ 5096877 w 5096877"/>
                <a:gd name="connsiteY1" fmla="*/ 0 h 4699622"/>
                <a:gd name="connsiteX2" fmla="*/ 1558673 w 5096877"/>
                <a:gd name="connsiteY2" fmla="*/ 4699622 h 4699622"/>
                <a:gd name="connsiteX3" fmla="*/ 0 w 5096877"/>
                <a:gd name="connsiteY3" fmla="*/ 4696710 h 4699622"/>
                <a:gd name="connsiteX4" fmla="*/ 991257 w 5096877"/>
                <a:gd name="connsiteY4" fmla="*/ 0 h 4699622"/>
                <a:gd name="connsiteX0" fmla="*/ 991257 w 5096877"/>
                <a:gd name="connsiteY0" fmla="*/ 0 h 4696710"/>
                <a:gd name="connsiteX1" fmla="*/ 5096877 w 5096877"/>
                <a:gd name="connsiteY1" fmla="*/ 0 h 4696710"/>
                <a:gd name="connsiteX2" fmla="*/ 70589 w 5096877"/>
                <a:gd name="connsiteY2" fmla="*/ 4696710 h 4696710"/>
                <a:gd name="connsiteX3" fmla="*/ 0 w 5096877"/>
                <a:gd name="connsiteY3" fmla="*/ 4696710 h 4696710"/>
                <a:gd name="connsiteX4" fmla="*/ 991257 w 5096877"/>
                <a:gd name="connsiteY4" fmla="*/ 0 h 4696710"/>
                <a:gd name="connsiteX0" fmla="*/ 991257 w 5096877"/>
                <a:gd name="connsiteY0" fmla="*/ 0 h 4702534"/>
                <a:gd name="connsiteX1" fmla="*/ 5096877 w 5096877"/>
                <a:gd name="connsiteY1" fmla="*/ 0 h 4702534"/>
                <a:gd name="connsiteX2" fmla="*/ 29820 w 5096877"/>
                <a:gd name="connsiteY2" fmla="*/ 4702534 h 4702534"/>
                <a:gd name="connsiteX3" fmla="*/ 0 w 5096877"/>
                <a:gd name="connsiteY3" fmla="*/ 4696710 h 4702534"/>
                <a:gd name="connsiteX4" fmla="*/ 991257 w 5096877"/>
                <a:gd name="connsiteY4" fmla="*/ 0 h 4702534"/>
                <a:gd name="connsiteX0" fmla="*/ 991257 w 5096877"/>
                <a:gd name="connsiteY0" fmla="*/ 0 h 4702534"/>
                <a:gd name="connsiteX1" fmla="*/ 5096877 w 5096877"/>
                <a:gd name="connsiteY1" fmla="*/ 0 h 4702534"/>
                <a:gd name="connsiteX2" fmla="*/ 50205 w 5096877"/>
                <a:gd name="connsiteY2" fmla="*/ 4702534 h 4702534"/>
                <a:gd name="connsiteX3" fmla="*/ 0 w 5096877"/>
                <a:gd name="connsiteY3" fmla="*/ 4696710 h 4702534"/>
                <a:gd name="connsiteX4" fmla="*/ 991257 w 5096877"/>
                <a:gd name="connsiteY4" fmla="*/ 0 h 4702534"/>
                <a:gd name="connsiteX0" fmla="*/ 991257 w 1040319"/>
                <a:gd name="connsiteY0" fmla="*/ 0 h 4702534"/>
                <a:gd name="connsiteX1" fmla="*/ 1040319 w 1040319"/>
                <a:gd name="connsiteY1" fmla="*/ 0 h 4702534"/>
                <a:gd name="connsiteX2" fmla="*/ 50205 w 1040319"/>
                <a:gd name="connsiteY2" fmla="*/ 4702534 h 4702534"/>
                <a:gd name="connsiteX3" fmla="*/ 0 w 1040319"/>
                <a:gd name="connsiteY3" fmla="*/ 4696710 h 4702534"/>
                <a:gd name="connsiteX4" fmla="*/ 991257 w 1040319"/>
                <a:gd name="connsiteY4" fmla="*/ 0 h 4702534"/>
                <a:gd name="connsiteX0" fmla="*/ 991257 w 1040319"/>
                <a:gd name="connsiteY0" fmla="*/ 0 h 4696710"/>
                <a:gd name="connsiteX1" fmla="*/ 1040319 w 1040319"/>
                <a:gd name="connsiteY1" fmla="*/ 0 h 4696710"/>
                <a:gd name="connsiteX2" fmla="*/ 50205 w 1040319"/>
                <a:gd name="connsiteY2" fmla="*/ 4696710 h 4696710"/>
                <a:gd name="connsiteX3" fmla="*/ 0 w 1040319"/>
                <a:gd name="connsiteY3" fmla="*/ 4696710 h 4696710"/>
                <a:gd name="connsiteX4" fmla="*/ 991257 w 1040319"/>
                <a:gd name="connsiteY4" fmla="*/ 0 h 4696710"/>
                <a:gd name="connsiteX0" fmla="*/ 991257 w 1063435"/>
                <a:gd name="connsiteY0" fmla="*/ 0 h 4696710"/>
                <a:gd name="connsiteX1" fmla="*/ 1063435 w 1063435"/>
                <a:gd name="connsiteY1" fmla="*/ 0 h 4696710"/>
                <a:gd name="connsiteX2" fmla="*/ 50205 w 1063435"/>
                <a:gd name="connsiteY2" fmla="*/ 4696710 h 4696710"/>
                <a:gd name="connsiteX3" fmla="*/ 0 w 1063435"/>
                <a:gd name="connsiteY3" fmla="*/ 4696710 h 4696710"/>
                <a:gd name="connsiteX4" fmla="*/ 991257 w 1063435"/>
                <a:gd name="connsiteY4" fmla="*/ 0 h 4696710"/>
                <a:gd name="connsiteX0" fmla="*/ 991257 w 1063435"/>
                <a:gd name="connsiteY0" fmla="*/ 0 h 4696710"/>
                <a:gd name="connsiteX1" fmla="*/ 1063435 w 1063435"/>
                <a:gd name="connsiteY1" fmla="*/ 0 h 4696710"/>
                <a:gd name="connsiteX2" fmla="*/ 79100 w 1063435"/>
                <a:gd name="connsiteY2" fmla="*/ 4690930 h 4696710"/>
                <a:gd name="connsiteX3" fmla="*/ 0 w 1063435"/>
                <a:gd name="connsiteY3" fmla="*/ 4696710 h 4696710"/>
                <a:gd name="connsiteX4" fmla="*/ 991257 w 1063435"/>
                <a:gd name="connsiteY4" fmla="*/ 0 h 4696710"/>
                <a:gd name="connsiteX0" fmla="*/ 991257 w 1074994"/>
                <a:gd name="connsiteY0" fmla="*/ 0 h 4696710"/>
                <a:gd name="connsiteX1" fmla="*/ 1074994 w 1074994"/>
                <a:gd name="connsiteY1" fmla="*/ 5780 h 4696710"/>
                <a:gd name="connsiteX2" fmla="*/ 79100 w 1074994"/>
                <a:gd name="connsiteY2" fmla="*/ 4690930 h 4696710"/>
                <a:gd name="connsiteX3" fmla="*/ 0 w 1074994"/>
                <a:gd name="connsiteY3" fmla="*/ 4696710 h 4696710"/>
                <a:gd name="connsiteX4" fmla="*/ 991257 w 1074994"/>
                <a:gd name="connsiteY4" fmla="*/ 0 h 4696710"/>
                <a:gd name="connsiteX0" fmla="*/ 991257 w 1074994"/>
                <a:gd name="connsiteY0" fmla="*/ 0 h 4696710"/>
                <a:gd name="connsiteX1" fmla="*/ 1074994 w 1074994"/>
                <a:gd name="connsiteY1" fmla="*/ 5780 h 4696710"/>
                <a:gd name="connsiteX2" fmla="*/ 84877 w 1074994"/>
                <a:gd name="connsiteY2" fmla="*/ 4690930 h 4696710"/>
                <a:gd name="connsiteX3" fmla="*/ 0 w 1074994"/>
                <a:gd name="connsiteY3" fmla="*/ 4696710 h 4696710"/>
                <a:gd name="connsiteX4" fmla="*/ 991257 w 1074994"/>
                <a:gd name="connsiteY4" fmla="*/ 0 h 4696710"/>
                <a:gd name="connsiteX0" fmla="*/ 991257 w 1079344"/>
                <a:gd name="connsiteY0" fmla="*/ 2920 h 4699630"/>
                <a:gd name="connsiteX1" fmla="*/ 1079344 w 1079344"/>
                <a:gd name="connsiteY1" fmla="*/ 0 h 4699630"/>
                <a:gd name="connsiteX2" fmla="*/ 84877 w 1079344"/>
                <a:gd name="connsiteY2" fmla="*/ 4693850 h 4699630"/>
                <a:gd name="connsiteX3" fmla="*/ 0 w 1079344"/>
                <a:gd name="connsiteY3" fmla="*/ 4699630 h 4699630"/>
                <a:gd name="connsiteX4" fmla="*/ 991257 w 1079344"/>
                <a:gd name="connsiteY4" fmla="*/ 2920 h 4699630"/>
                <a:gd name="connsiteX0" fmla="*/ 991257 w 1079344"/>
                <a:gd name="connsiteY0" fmla="*/ 0 h 4717779"/>
                <a:gd name="connsiteX1" fmla="*/ 1079344 w 1079344"/>
                <a:gd name="connsiteY1" fmla="*/ 18149 h 4717779"/>
                <a:gd name="connsiteX2" fmla="*/ 84877 w 1079344"/>
                <a:gd name="connsiteY2" fmla="*/ 4711999 h 4717779"/>
                <a:gd name="connsiteX3" fmla="*/ 0 w 1079344"/>
                <a:gd name="connsiteY3" fmla="*/ 4717779 h 4717779"/>
                <a:gd name="connsiteX4" fmla="*/ 991257 w 1079344"/>
                <a:gd name="connsiteY4" fmla="*/ 0 h 4717779"/>
                <a:gd name="connsiteX0" fmla="*/ 991257 w 1083559"/>
                <a:gd name="connsiteY0" fmla="*/ 0 h 4717779"/>
                <a:gd name="connsiteX1" fmla="*/ 1083559 w 1083559"/>
                <a:gd name="connsiteY1" fmla="*/ 5507 h 4717779"/>
                <a:gd name="connsiteX2" fmla="*/ 84877 w 1083559"/>
                <a:gd name="connsiteY2" fmla="*/ 4711999 h 4717779"/>
                <a:gd name="connsiteX3" fmla="*/ 0 w 1083559"/>
                <a:gd name="connsiteY3" fmla="*/ 4717779 h 4717779"/>
                <a:gd name="connsiteX4" fmla="*/ 991257 w 1083559"/>
                <a:gd name="connsiteY4" fmla="*/ 0 h 4717779"/>
                <a:gd name="connsiteX0" fmla="*/ 991257 w 1083559"/>
                <a:gd name="connsiteY0" fmla="*/ 0 h 4717779"/>
                <a:gd name="connsiteX1" fmla="*/ 1083559 w 1083559"/>
                <a:gd name="connsiteY1" fmla="*/ 1294 h 4717779"/>
                <a:gd name="connsiteX2" fmla="*/ 84877 w 1083559"/>
                <a:gd name="connsiteY2" fmla="*/ 4711999 h 4717779"/>
                <a:gd name="connsiteX3" fmla="*/ 0 w 1083559"/>
                <a:gd name="connsiteY3" fmla="*/ 4717779 h 4717779"/>
                <a:gd name="connsiteX4" fmla="*/ 991257 w 1083559"/>
                <a:gd name="connsiteY4" fmla="*/ 0 h 4717779"/>
                <a:gd name="connsiteX0" fmla="*/ 991257 w 1083559"/>
                <a:gd name="connsiteY0" fmla="*/ 0 h 4720428"/>
                <a:gd name="connsiteX1" fmla="*/ 1083559 w 1083559"/>
                <a:gd name="connsiteY1" fmla="*/ 1294 h 4720428"/>
                <a:gd name="connsiteX2" fmla="*/ 84877 w 1083559"/>
                <a:gd name="connsiteY2" fmla="*/ 4720428 h 4720428"/>
                <a:gd name="connsiteX3" fmla="*/ 0 w 1083559"/>
                <a:gd name="connsiteY3" fmla="*/ 4717779 h 4720428"/>
                <a:gd name="connsiteX4" fmla="*/ 991257 w 1083559"/>
                <a:gd name="connsiteY4" fmla="*/ 0 h 4720428"/>
                <a:gd name="connsiteX0" fmla="*/ 991257 w 1083559"/>
                <a:gd name="connsiteY0" fmla="*/ 0 h 4720428"/>
                <a:gd name="connsiteX1" fmla="*/ 1083559 w 1083559"/>
                <a:gd name="connsiteY1" fmla="*/ 1294 h 4720428"/>
                <a:gd name="connsiteX2" fmla="*/ 84877 w 1083559"/>
                <a:gd name="connsiteY2" fmla="*/ 4720428 h 4720428"/>
                <a:gd name="connsiteX3" fmla="*/ 0 w 1083559"/>
                <a:gd name="connsiteY3" fmla="*/ 4717779 h 4720428"/>
                <a:gd name="connsiteX4" fmla="*/ 991257 w 1083559"/>
                <a:gd name="connsiteY4" fmla="*/ 0 h 4720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3559" h="4720428">
                  <a:moveTo>
                    <a:pt x="991257" y="0"/>
                  </a:moveTo>
                  <a:lnTo>
                    <a:pt x="1083559" y="1294"/>
                  </a:lnTo>
                  <a:lnTo>
                    <a:pt x="84877" y="4720428"/>
                  </a:lnTo>
                  <a:lnTo>
                    <a:pt x="0" y="4717779"/>
                  </a:lnTo>
                  <a:lnTo>
                    <a:pt x="991257" y="0"/>
                  </a:lnTo>
                  <a:close/>
                </a:path>
              </a:pathLst>
            </a:custGeom>
            <a:solidFill>
              <a:srgbClr val="19D2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               </a:t>
              </a:r>
            </a:p>
          </p:txBody>
        </p:sp>
      </p:grpSp>
      <p:sp>
        <p:nvSpPr>
          <p:cNvPr id="15" name="Текст 38">
            <a:extLst>
              <a:ext uri="{FF2B5EF4-FFF2-40B4-BE49-F238E27FC236}">
                <a16:creationId xmlns:a16="http://schemas.microsoft.com/office/drawing/2014/main" xmlns="" id="{20A0827A-C1B6-D54C-9AE1-4923078094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8200" y="587058"/>
            <a:ext cx="7152297" cy="3346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2000" b="1" i="1" smtClean="0">
                <a:solidFill>
                  <a:schemeClr val="tx1"/>
                </a:solidFill>
                <a:effectLst/>
                <a:latin typeface="Proxima Nova ExCn Lt" panose="02000506030000020004" pitchFamily="50" charset="0"/>
              </a:defRPr>
            </a:lvl1pPr>
          </a:lstStyle>
          <a:p>
            <a:r>
              <a:rPr lang="ru-RU" dirty="0"/>
              <a:t>Цели и миссия корпорации</a:t>
            </a: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xmlns="" id="{7AA72A6F-1710-8047-A3B1-2FC46B62CCDA}"/>
              </a:ext>
            </a:extLst>
          </p:cNvPr>
          <p:cNvSpPr/>
          <p:nvPr userDrawn="1"/>
        </p:nvSpPr>
        <p:spPr>
          <a:xfrm>
            <a:off x="656757" y="-1"/>
            <a:ext cx="219068" cy="1030225"/>
          </a:xfrm>
          <a:custGeom>
            <a:avLst/>
            <a:gdLst/>
            <a:ahLst/>
            <a:cxnLst/>
            <a:rect l="l" t="t" r="r" b="b"/>
            <a:pathLst>
              <a:path w="252094" h="1185545">
                <a:moveTo>
                  <a:pt x="251944" y="0"/>
                </a:moveTo>
                <a:lnTo>
                  <a:pt x="0" y="1185303"/>
                </a:lnTo>
              </a:path>
            </a:pathLst>
          </a:custGeom>
          <a:ln w="12700">
            <a:solidFill>
              <a:srgbClr val="19D2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Текст 38">
            <a:extLst>
              <a:ext uri="{FF2B5EF4-FFF2-40B4-BE49-F238E27FC236}">
                <a16:creationId xmlns:a16="http://schemas.microsoft.com/office/drawing/2014/main" xmlns="" id="{6BEDED9F-A289-7C4C-B693-F791E69122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3161" y="252429"/>
            <a:ext cx="4941887" cy="3346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2400" b="1" i="1" smtClean="0">
                <a:solidFill>
                  <a:srgbClr val="19D2C5"/>
                </a:solidFill>
                <a:effectLst/>
                <a:latin typeface="Proxima Nova ExCn Lt" panose="02000506030000020004" pitchFamily="50" charset="0"/>
              </a:defRPr>
            </a:lvl1pPr>
          </a:lstStyle>
          <a:p>
            <a:r>
              <a:rPr lang="ru-RU" dirty="0"/>
              <a:t>О Корпорации</a:t>
            </a: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xmlns="" id="{C389D1B6-A3F9-5E41-A80B-D3D4B5777012}"/>
              </a:ext>
            </a:extLst>
          </p:cNvPr>
          <p:cNvSpPr/>
          <p:nvPr userDrawn="1"/>
        </p:nvSpPr>
        <p:spPr>
          <a:xfrm>
            <a:off x="11209134" y="6261100"/>
            <a:ext cx="122441" cy="596900"/>
          </a:xfrm>
          <a:custGeom>
            <a:avLst/>
            <a:gdLst/>
            <a:ahLst/>
            <a:cxnLst/>
            <a:rect l="l" t="t" r="r" b="b"/>
            <a:pathLst>
              <a:path w="189865" h="847090">
                <a:moveTo>
                  <a:pt x="179975" y="0"/>
                </a:moveTo>
                <a:lnTo>
                  <a:pt x="189500" y="0"/>
                </a:lnTo>
                <a:lnTo>
                  <a:pt x="9524" y="846719"/>
                </a:lnTo>
                <a:lnTo>
                  <a:pt x="0" y="846719"/>
                </a:lnTo>
                <a:lnTo>
                  <a:pt x="179975" y="0"/>
                </a:lnTo>
                <a:close/>
              </a:path>
            </a:pathLst>
          </a:custGeom>
          <a:solidFill>
            <a:srgbClr val="000000"/>
          </a:solidFill>
          <a:ln w="12700">
            <a:solidFill>
              <a:srgbClr val="19D2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 flipH="1">
            <a:off x="623739" y="278606"/>
            <a:ext cx="121443" cy="554832"/>
          </a:xfrm>
          <a:prstGeom prst="line">
            <a:avLst/>
          </a:prstGeom>
          <a:ln w="22225">
            <a:solidFill>
              <a:srgbClr val="19D2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bject 14">
            <a:extLst>
              <a:ext uri="{FF2B5EF4-FFF2-40B4-BE49-F238E27FC236}">
                <a16:creationId xmlns:a16="http://schemas.microsoft.com/office/drawing/2014/main" xmlns="" id="{B33E7FA5-3ED2-F843-BB52-69BFF5EA7042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1351031" y="6284185"/>
            <a:ext cx="370003" cy="41402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800" b="0" i="1" spc="0">
                <a:solidFill>
                  <a:schemeClr val="tx1"/>
                </a:solidFill>
                <a:latin typeface="Proxima Nova ExCn Lt" panose="02000506030000020004" pitchFamily="50" charset="0"/>
              </a:defRPr>
            </a:lvl1pPr>
          </a:lstStyle>
          <a:p>
            <a:pPr marL="25400">
              <a:lnSpc>
                <a:spcPts val="3575"/>
              </a:lnSpc>
            </a:pPr>
            <a:fld id="{4AE843F9-54B8-4A2E-B570-3AAA12216093}" type="slidenum">
              <a:rPr lang="ru-RU" smtClean="0"/>
              <a:pPr marL="25400">
                <a:lnSpc>
                  <a:spcPts val="3575"/>
                </a:lnSpc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88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траница правый блок темн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70190FB-C165-48C8-9604-A2D00DEA7A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4660" y="0"/>
            <a:ext cx="5387340" cy="6858000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298E0EF4-45A3-4908-A39B-D3267B192793}"/>
              </a:ext>
            </a:extLst>
          </p:cNvPr>
          <p:cNvGrpSpPr/>
          <p:nvPr userDrawn="1"/>
        </p:nvGrpSpPr>
        <p:grpSpPr>
          <a:xfrm>
            <a:off x="7068970" y="0"/>
            <a:ext cx="1469876" cy="6858000"/>
            <a:chOff x="9136092" y="0"/>
            <a:chExt cx="1469876" cy="6858000"/>
          </a:xfrm>
        </p:grpSpPr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xmlns="" id="{52571751-C025-4412-B1B6-95209CC88FB0}"/>
                </a:ext>
              </a:extLst>
            </p:cNvPr>
            <p:cNvCxnSpPr/>
            <p:nvPr/>
          </p:nvCxnSpPr>
          <p:spPr>
            <a:xfrm flipH="1">
              <a:off x="9136092" y="0"/>
              <a:ext cx="1469876" cy="6858000"/>
            </a:xfrm>
            <a:prstGeom prst="line">
              <a:avLst/>
            </a:prstGeom>
            <a:ln w="19050">
              <a:solidFill>
                <a:srgbClr val="19D2C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Прямоугольник 38">
              <a:extLst>
                <a:ext uri="{FF2B5EF4-FFF2-40B4-BE49-F238E27FC236}">
                  <a16:creationId xmlns:a16="http://schemas.microsoft.com/office/drawing/2014/main" xmlns="" id="{913566B9-22B2-449A-9837-33D7605669AC}"/>
                </a:ext>
              </a:extLst>
            </p:cNvPr>
            <p:cNvSpPr/>
            <p:nvPr/>
          </p:nvSpPr>
          <p:spPr>
            <a:xfrm>
              <a:off x="9155548" y="3351028"/>
              <a:ext cx="612317" cy="2667506"/>
            </a:xfrm>
            <a:custGeom>
              <a:avLst/>
              <a:gdLst>
                <a:gd name="connsiteX0" fmla="*/ 0 w 4945448"/>
                <a:gd name="connsiteY0" fmla="*/ 0 h 4690886"/>
                <a:gd name="connsiteX1" fmla="*/ 4945448 w 4945448"/>
                <a:gd name="connsiteY1" fmla="*/ 0 h 4690886"/>
                <a:gd name="connsiteX2" fmla="*/ 4945448 w 4945448"/>
                <a:gd name="connsiteY2" fmla="*/ 4690886 h 4690886"/>
                <a:gd name="connsiteX3" fmla="*/ 0 w 4945448"/>
                <a:gd name="connsiteY3" fmla="*/ 4690886 h 4690886"/>
                <a:gd name="connsiteX4" fmla="*/ 0 w 4945448"/>
                <a:gd name="connsiteY4" fmla="*/ 0 h 4690886"/>
                <a:gd name="connsiteX0" fmla="*/ 863125 w 4945448"/>
                <a:gd name="connsiteY0" fmla="*/ 0 h 4690886"/>
                <a:gd name="connsiteX1" fmla="*/ 4945448 w 4945448"/>
                <a:gd name="connsiteY1" fmla="*/ 0 h 4690886"/>
                <a:gd name="connsiteX2" fmla="*/ 4945448 w 4945448"/>
                <a:gd name="connsiteY2" fmla="*/ 4690886 h 4690886"/>
                <a:gd name="connsiteX3" fmla="*/ 0 w 4945448"/>
                <a:gd name="connsiteY3" fmla="*/ 4690886 h 4690886"/>
                <a:gd name="connsiteX4" fmla="*/ 863125 w 4945448"/>
                <a:gd name="connsiteY4" fmla="*/ 0 h 4690886"/>
                <a:gd name="connsiteX0" fmla="*/ 839828 w 4945448"/>
                <a:gd name="connsiteY0" fmla="*/ 0 h 4690886"/>
                <a:gd name="connsiteX1" fmla="*/ 4945448 w 4945448"/>
                <a:gd name="connsiteY1" fmla="*/ 0 h 4690886"/>
                <a:gd name="connsiteX2" fmla="*/ 4945448 w 4945448"/>
                <a:gd name="connsiteY2" fmla="*/ 4690886 h 4690886"/>
                <a:gd name="connsiteX3" fmla="*/ 0 w 4945448"/>
                <a:gd name="connsiteY3" fmla="*/ 4690886 h 4690886"/>
                <a:gd name="connsiteX4" fmla="*/ 839828 w 4945448"/>
                <a:gd name="connsiteY4" fmla="*/ 0 h 4690886"/>
                <a:gd name="connsiteX0" fmla="*/ 991257 w 5096877"/>
                <a:gd name="connsiteY0" fmla="*/ 0 h 4696710"/>
                <a:gd name="connsiteX1" fmla="*/ 5096877 w 5096877"/>
                <a:gd name="connsiteY1" fmla="*/ 0 h 4696710"/>
                <a:gd name="connsiteX2" fmla="*/ 5096877 w 5096877"/>
                <a:gd name="connsiteY2" fmla="*/ 4690886 h 4696710"/>
                <a:gd name="connsiteX3" fmla="*/ 0 w 5096877"/>
                <a:gd name="connsiteY3" fmla="*/ 4696710 h 4696710"/>
                <a:gd name="connsiteX4" fmla="*/ 991257 w 5096877"/>
                <a:gd name="connsiteY4" fmla="*/ 0 h 4696710"/>
                <a:gd name="connsiteX0" fmla="*/ 991257 w 5096877"/>
                <a:gd name="connsiteY0" fmla="*/ 0 h 4699622"/>
                <a:gd name="connsiteX1" fmla="*/ 5096877 w 5096877"/>
                <a:gd name="connsiteY1" fmla="*/ 0 h 4699622"/>
                <a:gd name="connsiteX2" fmla="*/ 1558673 w 5096877"/>
                <a:gd name="connsiteY2" fmla="*/ 4699622 h 4699622"/>
                <a:gd name="connsiteX3" fmla="*/ 0 w 5096877"/>
                <a:gd name="connsiteY3" fmla="*/ 4696710 h 4699622"/>
                <a:gd name="connsiteX4" fmla="*/ 991257 w 5096877"/>
                <a:gd name="connsiteY4" fmla="*/ 0 h 4699622"/>
                <a:gd name="connsiteX0" fmla="*/ 991257 w 5096877"/>
                <a:gd name="connsiteY0" fmla="*/ 0 h 4696710"/>
                <a:gd name="connsiteX1" fmla="*/ 5096877 w 5096877"/>
                <a:gd name="connsiteY1" fmla="*/ 0 h 4696710"/>
                <a:gd name="connsiteX2" fmla="*/ 70589 w 5096877"/>
                <a:gd name="connsiteY2" fmla="*/ 4696710 h 4696710"/>
                <a:gd name="connsiteX3" fmla="*/ 0 w 5096877"/>
                <a:gd name="connsiteY3" fmla="*/ 4696710 h 4696710"/>
                <a:gd name="connsiteX4" fmla="*/ 991257 w 5096877"/>
                <a:gd name="connsiteY4" fmla="*/ 0 h 4696710"/>
                <a:gd name="connsiteX0" fmla="*/ 991257 w 5096877"/>
                <a:gd name="connsiteY0" fmla="*/ 0 h 4702534"/>
                <a:gd name="connsiteX1" fmla="*/ 5096877 w 5096877"/>
                <a:gd name="connsiteY1" fmla="*/ 0 h 4702534"/>
                <a:gd name="connsiteX2" fmla="*/ 29820 w 5096877"/>
                <a:gd name="connsiteY2" fmla="*/ 4702534 h 4702534"/>
                <a:gd name="connsiteX3" fmla="*/ 0 w 5096877"/>
                <a:gd name="connsiteY3" fmla="*/ 4696710 h 4702534"/>
                <a:gd name="connsiteX4" fmla="*/ 991257 w 5096877"/>
                <a:gd name="connsiteY4" fmla="*/ 0 h 4702534"/>
                <a:gd name="connsiteX0" fmla="*/ 991257 w 5096877"/>
                <a:gd name="connsiteY0" fmla="*/ 0 h 4702534"/>
                <a:gd name="connsiteX1" fmla="*/ 5096877 w 5096877"/>
                <a:gd name="connsiteY1" fmla="*/ 0 h 4702534"/>
                <a:gd name="connsiteX2" fmla="*/ 50205 w 5096877"/>
                <a:gd name="connsiteY2" fmla="*/ 4702534 h 4702534"/>
                <a:gd name="connsiteX3" fmla="*/ 0 w 5096877"/>
                <a:gd name="connsiteY3" fmla="*/ 4696710 h 4702534"/>
                <a:gd name="connsiteX4" fmla="*/ 991257 w 5096877"/>
                <a:gd name="connsiteY4" fmla="*/ 0 h 4702534"/>
                <a:gd name="connsiteX0" fmla="*/ 991257 w 1040319"/>
                <a:gd name="connsiteY0" fmla="*/ 0 h 4702534"/>
                <a:gd name="connsiteX1" fmla="*/ 1040319 w 1040319"/>
                <a:gd name="connsiteY1" fmla="*/ 0 h 4702534"/>
                <a:gd name="connsiteX2" fmla="*/ 50205 w 1040319"/>
                <a:gd name="connsiteY2" fmla="*/ 4702534 h 4702534"/>
                <a:gd name="connsiteX3" fmla="*/ 0 w 1040319"/>
                <a:gd name="connsiteY3" fmla="*/ 4696710 h 4702534"/>
                <a:gd name="connsiteX4" fmla="*/ 991257 w 1040319"/>
                <a:gd name="connsiteY4" fmla="*/ 0 h 4702534"/>
                <a:gd name="connsiteX0" fmla="*/ 991257 w 1040319"/>
                <a:gd name="connsiteY0" fmla="*/ 0 h 4696710"/>
                <a:gd name="connsiteX1" fmla="*/ 1040319 w 1040319"/>
                <a:gd name="connsiteY1" fmla="*/ 0 h 4696710"/>
                <a:gd name="connsiteX2" fmla="*/ 50205 w 1040319"/>
                <a:gd name="connsiteY2" fmla="*/ 4696710 h 4696710"/>
                <a:gd name="connsiteX3" fmla="*/ 0 w 1040319"/>
                <a:gd name="connsiteY3" fmla="*/ 4696710 h 4696710"/>
                <a:gd name="connsiteX4" fmla="*/ 991257 w 1040319"/>
                <a:gd name="connsiteY4" fmla="*/ 0 h 4696710"/>
                <a:gd name="connsiteX0" fmla="*/ 991257 w 1063435"/>
                <a:gd name="connsiteY0" fmla="*/ 0 h 4696710"/>
                <a:gd name="connsiteX1" fmla="*/ 1063435 w 1063435"/>
                <a:gd name="connsiteY1" fmla="*/ 0 h 4696710"/>
                <a:gd name="connsiteX2" fmla="*/ 50205 w 1063435"/>
                <a:gd name="connsiteY2" fmla="*/ 4696710 h 4696710"/>
                <a:gd name="connsiteX3" fmla="*/ 0 w 1063435"/>
                <a:gd name="connsiteY3" fmla="*/ 4696710 h 4696710"/>
                <a:gd name="connsiteX4" fmla="*/ 991257 w 1063435"/>
                <a:gd name="connsiteY4" fmla="*/ 0 h 4696710"/>
                <a:gd name="connsiteX0" fmla="*/ 991257 w 1063435"/>
                <a:gd name="connsiteY0" fmla="*/ 0 h 4696710"/>
                <a:gd name="connsiteX1" fmla="*/ 1063435 w 1063435"/>
                <a:gd name="connsiteY1" fmla="*/ 0 h 4696710"/>
                <a:gd name="connsiteX2" fmla="*/ 79100 w 1063435"/>
                <a:gd name="connsiteY2" fmla="*/ 4690930 h 4696710"/>
                <a:gd name="connsiteX3" fmla="*/ 0 w 1063435"/>
                <a:gd name="connsiteY3" fmla="*/ 4696710 h 4696710"/>
                <a:gd name="connsiteX4" fmla="*/ 991257 w 1063435"/>
                <a:gd name="connsiteY4" fmla="*/ 0 h 4696710"/>
                <a:gd name="connsiteX0" fmla="*/ 991257 w 1074994"/>
                <a:gd name="connsiteY0" fmla="*/ 0 h 4696710"/>
                <a:gd name="connsiteX1" fmla="*/ 1074994 w 1074994"/>
                <a:gd name="connsiteY1" fmla="*/ 5780 h 4696710"/>
                <a:gd name="connsiteX2" fmla="*/ 79100 w 1074994"/>
                <a:gd name="connsiteY2" fmla="*/ 4690930 h 4696710"/>
                <a:gd name="connsiteX3" fmla="*/ 0 w 1074994"/>
                <a:gd name="connsiteY3" fmla="*/ 4696710 h 4696710"/>
                <a:gd name="connsiteX4" fmla="*/ 991257 w 1074994"/>
                <a:gd name="connsiteY4" fmla="*/ 0 h 4696710"/>
                <a:gd name="connsiteX0" fmla="*/ 991257 w 1074994"/>
                <a:gd name="connsiteY0" fmla="*/ 0 h 4696710"/>
                <a:gd name="connsiteX1" fmla="*/ 1074994 w 1074994"/>
                <a:gd name="connsiteY1" fmla="*/ 5780 h 4696710"/>
                <a:gd name="connsiteX2" fmla="*/ 84877 w 1074994"/>
                <a:gd name="connsiteY2" fmla="*/ 4690930 h 4696710"/>
                <a:gd name="connsiteX3" fmla="*/ 0 w 1074994"/>
                <a:gd name="connsiteY3" fmla="*/ 4696710 h 4696710"/>
                <a:gd name="connsiteX4" fmla="*/ 991257 w 1074994"/>
                <a:gd name="connsiteY4" fmla="*/ 0 h 4696710"/>
                <a:gd name="connsiteX0" fmla="*/ 991257 w 1079344"/>
                <a:gd name="connsiteY0" fmla="*/ 2920 h 4699630"/>
                <a:gd name="connsiteX1" fmla="*/ 1079344 w 1079344"/>
                <a:gd name="connsiteY1" fmla="*/ 0 h 4699630"/>
                <a:gd name="connsiteX2" fmla="*/ 84877 w 1079344"/>
                <a:gd name="connsiteY2" fmla="*/ 4693850 h 4699630"/>
                <a:gd name="connsiteX3" fmla="*/ 0 w 1079344"/>
                <a:gd name="connsiteY3" fmla="*/ 4699630 h 4699630"/>
                <a:gd name="connsiteX4" fmla="*/ 991257 w 1079344"/>
                <a:gd name="connsiteY4" fmla="*/ 2920 h 4699630"/>
                <a:gd name="connsiteX0" fmla="*/ 991257 w 1079344"/>
                <a:gd name="connsiteY0" fmla="*/ 0 h 4717779"/>
                <a:gd name="connsiteX1" fmla="*/ 1079344 w 1079344"/>
                <a:gd name="connsiteY1" fmla="*/ 18149 h 4717779"/>
                <a:gd name="connsiteX2" fmla="*/ 84877 w 1079344"/>
                <a:gd name="connsiteY2" fmla="*/ 4711999 h 4717779"/>
                <a:gd name="connsiteX3" fmla="*/ 0 w 1079344"/>
                <a:gd name="connsiteY3" fmla="*/ 4717779 h 4717779"/>
                <a:gd name="connsiteX4" fmla="*/ 991257 w 1079344"/>
                <a:gd name="connsiteY4" fmla="*/ 0 h 4717779"/>
                <a:gd name="connsiteX0" fmla="*/ 991257 w 1083559"/>
                <a:gd name="connsiteY0" fmla="*/ 0 h 4717779"/>
                <a:gd name="connsiteX1" fmla="*/ 1083559 w 1083559"/>
                <a:gd name="connsiteY1" fmla="*/ 5507 h 4717779"/>
                <a:gd name="connsiteX2" fmla="*/ 84877 w 1083559"/>
                <a:gd name="connsiteY2" fmla="*/ 4711999 h 4717779"/>
                <a:gd name="connsiteX3" fmla="*/ 0 w 1083559"/>
                <a:gd name="connsiteY3" fmla="*/ 4717779 h 4717779"/>
                <a:gd name="connsiteX4" fmla="*/ 991257 w 1083559"/>
                <a:gd name="connsiteY4" fmla="*/ 0 h 4717779"/>
                <a:gd name="connsiteX0" fmla="*/ 991257 w 1083559"/>
                <a:gd name="connsiteY0" fmla="*/ 0 h 4717779"/>
                <a:gd name="connsiteX1" fmla="*/ 1083559 w 1083559"/>
                <a:gd name="connsiteY1" fmla="*/ 1294 h 4717779"/>
                <a:gd name="connsiteX2" fmla="*/ 84877 w 1083559"/>
                <a:gd name="connsiteY2" fmla="*/ 4711999 h 4717779"/>
                <a:gd name="connsiteX3" fmla="*/ 0 w 1083559"/>
                <a:gd name="connsiteY3" fmla="*/ 4717779 h 4717779"/>
                <a:gd name="connsiteX4" fmla="*/ 991257 w 1083559"/>
                <a:gd name="connsiteY4" fmla="*/ 0 h 4717779"/>
                <a:gd name="connsiteX0" fmla="*/ 991257 w 1083559"/>
                <a:gd name="connsiteY0" fmla="*/ 0 h 4720428"/>
                <a:gd name="connsiteX1" fmla="*/ 1083559 w 1083559"/>
                <a:gd name="connsiteY1" fmla="*/ 1294 h 4720428"/>
                <a:gd name="connsiteX2" fmla="*/ 84877 w 1083559"/>
                <a:gd name="connsiteY2" fmla="*/ 4720428 h 4720428"/>
                <a:gd name="connsiteX3" fmla="*/ 0 w 1083559"/>
                <a:gd name="connsiteY3" fmla="*/ 4717779 h 4720428"/>
                <a:gd name="connsiteX4" fmla="*/ 991257 w 1083559"/>
                <a:gd name="connsiteY4" fmla="*/ 0 h 4720428"/>
                <a:gd name="connsiteX0" fmla="*/ 991257 w 1083559"/>
                <a:gd name="connsiteY0" fmla="*/ 0 h 4720428"/>
                <a:gd name="connsiteX1" fmla="*/ 1083559 w 1083559"/>
                <a:gd name="connsiteY1" fmla="*/ 1294 h 4720428"/>
                <a:gd name="connsiteX2" fmla="*/ 84877 w 1083559"/>
                <a:gd name="connsiteY2" fmla="*/ 4720428 h 4720428"/>
                <a:gd name="connsiteX3" fmla="*/ 0 w 1083559"/>
                <a:gd name="connsiteY3" fmla="*/ 4717779 h 4720428"/>
                <a:gd name="connsiteX4" fmla="*/ 991257 w 1083559"/>
                <a:gd name="connsiteY4" fmla="*/ 0 h 4720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3559" h="4720428">
                  <a:moveTo>
                    <a:pt x="991257" y="0"/>
                  </a:moveTo>
                  <a:lnTo>
                    <a:pt x="1083559" y="1294"/>
                  </a:lnTo>
                  <a:lnTo>
                    <a:pt x="84877" y="4720428"/>
                  </a:lnTo>
                  <a:lnTo>
                    <a:pt x="0" y="4717779"/>
                  </a:lnTo>
                  <a:lnTo>
                    <a:pt x="991257" y="0"/>
                  </a:lnTo>
                  <a:close/>
                </a:path>
              </a:pathLst>
            </a:custGeom>
            <a:solidFill>
              <a:srgbClr val="19D2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               </a:t>
              </a:r>
            </a:p>
          </p:txBody>
        </p:sp>
      </p:grpSp>
      <p:sp>
        <p:nvSpPr>
          <p:cNvPr id="15" name="Текст 38">
            <a:extLst>
              <a:ext uri="{FF2B5EF4-FFF2-40B4-BE49-F238E27FC236}">
                <a16:creationId xmlns:a16="http://schemas.microsoft.com/office/drawing/2014/main" xmlns="" id="{20A0827A-C1B6-D54C-9AE1-4923078094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8200" y="587058"/>
            <a:ext cx="7152297" cy="3346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2000" b="1" i="1" smtClean="0">
                <a:solidFill>
                  <a:schemeClr val="tx1"/>
                </a:solidFill>
                <a:effectLst/>
                <a:latin typeface="Proxima Nova ExCn Lt" panose="02000506030000020004" pitchFamily="50" charset="0"/>
              </a:defRPr>
            </a:lvl1pPr>
          </a:lstStyle>
          <a:p>
            <a:r>
              <a:rPr lang="ru-RU" dirty="0"/>
              <a:t>Цели и миссия корпорации</a:t>
            </a: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xmlns="" id="{7AA72A6F-1710-8047-A3B1-2FC46B62CCDA}"/>
              </a:ext>
            </a:extLst>
          </p:cNvPr>
          <p:cNvSpPr/>
          <p:nvPr userDrawn="1"/>
        </p:nvSpPr>
        <p:spPr>
          <a:xfrm>
            <a:off x="656757" y="-1"/>
            <a:ext cx="219068" cy="1030225"/>
          </a:xfrm>
          <a:custGeom>
            <a:avLst/>
            <a:gdLst/>
            <a:ahLst/>
            <a:cxnLst/>
            <a:rect l="l" t="t" r="r" b="b"/>
            <a:pathLst>
              <a:path w="252094" h="1185545">
                <a:moveTo>
                  <a:pt x="251944" y="0"/>
                </a:moveTo>
                <a:lnTo>
                  <a:pt x="0" y="1185303"/>
                </a:lnTo>
              </a:path>
            </a:pathLst>
          </a:custGeom>
          <a:ln w="12700">
            <a:solidFill>
              <a:srgbClr val="19D2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Текст 38">
            <a:extLst>
              <a:ext uri="{FF2B5EF4-FFF2-40B4-BE49-F238E27FC236}">
                <a16:creationId xmlns:a16="http://schemas.microsoft.com/office/drawing/2014/main" xmlns="" id="{6BEDED9F-A289-7C4C-B693-F791E69122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3161" y="252429"/>
            <a:ext cx="4941887" cy="3346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2400" b="1" i="1" smtClean="0">
                <a:solidFill>
                  <a:srgbClr val="19D2C5"/>
                </a:solidFill>
                <a:effectLst/>
                <a:latin typeface="Proxima Nova ExCn Lt" panose="02000506030000020004" pitchFamily="50" charset="0"/>
              </a:defRPr>
            </a:lvl1pPr>
          </a:lstStyle>
          <a:p>
            <a:r>
              <a:rPr lang="ru-RU" dirty="0"/>
              <a:t>О Корпорации</a:t>
            </a: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xmlns="" id="{C389D1B6-A3F9-5E41-A80B-D3D4B5777012}"/>
              </a:ext>
            </a:extLst>
          </p:cNvPr>
          <p:cNvSpPr/>
          <p:nvPr userDrawn="1"/>
        </p:nvSpPr>
        <p:spPr>
          <a:xfrm>
            <a:off x="11209134" y="6261100"/>
            <a:ext cx="122441" cy="596900"/>
          </a:xfrm>
          <a:custGeom>
            <a:avLst/>
            <a:gdLst/>
            <a:ahLst/>
            <a:cxnLst/>
            <a:rect l="l" t="t" r="r" b="b"/>
            <a:pathLst>
              <a:path w="189865" h="847090">
                <a:moveTo>
                  <a:pt x="179975" y="0"/>
                </a:moveTo>
                <a:lnTo>
                  <a:pt x="189500" y="0"/>
                </a:lnTo>
                <a:lnTo>
                  <a:pt x="9524" y="846719"/>
                </a:lnTo>
                <a:lnTo>
                  <a:pt x="0" y="846719"/>
                </a:lnTo>
                <a:lnTo>
                  <a:pt x="179975" y="0"/>
                </a:lnTo>
                <a:close/>
              </a:path>
            </a:pathLst>
          </a:custGeom>
          <a:solidFill>
            <a:srgbClr val="000000"/>
          </a:solidFill>
          <a:ln w="12700">
            <a:solidFill>
              <a:srgbClr val="19D2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 flipH="1">
            <a:off x="623739" y="278606"/>
            <a:ext cx="121443" cy="554832"/>
          </a:xfrm>
          <a:prstGeom prst="line">
            <a:avLst/>
          </a:prstGeom>
          <a:ln w="22225">
            <a:solidFill>
              <a:srgbClr val="19D2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bject 14">
            <a:extLst>
              <a:ext uri="{FF2B5EF4-FFF2-40B4-BE49-F238E27FC236}">
                <a16:creationId xmlns:a16="http://schemas.microsoft.com/office/drawing/2014/main" xmlns="" id="{B33E7FA5-3ED2-F843-BB52-69BFF5EA7042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1351031" y="6284185"/>
            <a:ext cx="370003" cy="41402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800" b="0" i="1" spc="0">
                <a:solidFill>
                  <a:schemeClr val="tx1"/>
                </a:solidFill>
                <a:latin typeface="Proxima Nova ExCn Lt" panose="02000506030000020004" pitchFamily="50" charset="0"/>
              </a:defRPr>
            </a:lvl1pPr>
          </a:lstStyle>
          <a:p>
            <a:pPr marL="25400">
              <a:lnSpc>
                <a:spcPts val="3575"/>
              </a:lnSpc>
            </a:pPr>
            <a:fld id="{4AE843F9-54B8-4A2E-B570-3AAA12216093}" type="slidenum">
              <a:rPr lang="ru-RU" smtClean="0"/>
              <a:pPr marL="25400">
                <a:lnSpc>
                  <a:spcPts val="3575"/>
                </a:lnSpc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292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след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6325" y="0"/>
            <a:ext cx="6575316" cy="6858000"/>
          </a:xfrm>
          <a:prstGeom prst="rect">
            <a:avLst/>
          </a:prstGeom>
        </p:spPr>
      </p:pic>
      <p:sp>
        <p:nvSpPr>
          <p:cNvPr id="18" name="Прямоугольник 2"/>
          <p:cNvSpPr/>
          <p:nvPr userDrawn="1"/>
        </p:nvSpPr>
        <p:spPr>
          <a:xfrm>
            <a:off x="0" y="0"/>
            <a:ext cx="7285383" cy="6858000"/>
          </a:xfrm>
          <a:custGeom>
            <a:avLst/>
            <a:gdLst>
              <a:gd name="connsiteX0" fmla="*/ 0 w 7285383"/>
              <a:gd name="connsiteY0" fmla="*/ 0 h 6858000"/>
              <a:gd name="connsiteX1" fmla="*/ 7285383 w 7285383"/>
              <a:gd name="connsiteY1" fmla="*/ 0 h 6858000"/>
              <a:gd name="connsiteX2" fmla="*/ 7285383 w 7285383"/>
              <a:gd name="connsiteY2" fmla="*/ 6858000 h 6858000"/>
              <a:gd name="connsiteX3" fmla="*/ 0 w 7285383"/>
              <a:gd name="connsiteY3" fmla="*/ 6858000 h 6858000"/>
              <a:gd name="connsiteX4" fmla="*/ 0 w 7285383"/>
              <a:gd name="connsiteY4" fmla="*/ 0 h 6858000"/>
              <a:gd name="connsiteX0" fmla="*/ 0 w 7285383"/>
              <a:gd name="connsiteY0" fmla="*/ 0 h 6858000"/>
              <a:gd name="connsiteX1" fmla="*/ 7285383 w 7285383"/>
              <a:gd name="connsiteY1" fmla="*/ 0 h 6858000"/>
              <a:gd name="connsiteX2" fmla="*/ 5817530 w 7285383"/>
              <a:gd name="connsiteY2" fmla="*/ 6858000 h 6858000"/>
              <a:gd name="connsiteX3" fmla="*/ 0 w 7285383"/>
              <a:gd name="connsiteY3" fmla="*/ 6858000 h 6858000"/>
              <a:gd name="connsiteX4" fmla="*/ 0 w 728538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5383" h="6858000">
                <a:moveTo>
                  <a:pt x="0" y="0"/>
                </a:moveTo>
                <a:lnTo>
                  <a:pt x="7285383" y="0"/>
                </a:lnTo>
                <a:lnTo>
                  <a:pt x="581753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3"/>
          <p:cNvSpPr/>
          <p:nvPr userDrawn="1"/>
        </p:nvSpPr>
        <p:spPr>
          <a:xfrm>
            <a:off x="5816506" y="0"/>
            <a:ext cx="2156059" cy="6862864"/>
          </a:xfrm>
          <a:custGeom>
            <a:avLst/>
            <a:gdLst>
              <a:gd name="connsiteX0" fmla="*/ 0 w 662863"/>
              <a:gd name="connsiteY0" fmla="*/ 0 h 6858000"/>
              <a:gd name="connsiteX1" fmla="*/ 662863 w 662863"/>
              <a:gd name="connsiteY1" fmla="*/ 0 h 6858000"/>
              <a:gd name="connsiteX2" fmla="*/ 662863 w 662863"/>
              <a:gd name="connsiteY2" fmla="*/ 6858000 h 6858000"/>
              <a:gd name="connsiteX3" fmla="*/ 0 w 662863"/>
              <a:gd name="connsiteY3" fmla="*/ 6858000 h 6858000"/>
              <a:gd name="connsiteX4" fmla="*/ 0 w 662863"/>
              <a:gd name="connsiteY4" fmla="*/ 0 h 6858000"/>
              <a:gd name="connsiteX0" fmla="*/ 1464013 w 2126876"/>
              <a:gd name="connsiteY0" fmla="*/ 0 h 6858000"/>
              <a:gd name="connsiteX1" fmla="*/ 2126876 w 2126876"/>
              <a:gd name="connsiteY1" fmla="*/ 0 h 6858000"/>
              <a:gd name="connsiteX2" fmla="*/ 2126876 w 2126876"/>
              <a:gd name="connsiteY2" fmla="*/ 6858000 h 6858000"/>
              <a:gd name="connsiteX3" fmla="*/ 0 w 2126876"/>
              <a:gd name="connsiteY3" fmla="*/ 6853136 h 6858000"/>
              <a:gd name="connsiteX4" fmla="*/ 1464013 w 2126876"/>
              <a:gd name="connsiteY4" fmla="*/ 0 h 6858000"/>
              <a:gd name="connsiteX0" fmla="*/ 1464013 w 2126876"/>
              <a:gd name="connsiteY0" fmla="*/ 0 h 6867728"/>
              <a:gd name="connsiteX1" fmla="*/ 2126876 w 2126876"/>
              <a:gd name="connsiteY1" fmla="*/ 0 h 6867728"/>
              <a:gd name="connsiteX2" fmla="*/ 687183 w 2126876"/>
              <a:gd name="connsiteY2" fmla="*/ 6867728 h 6867728"/>
              <a:gd name="connsiteX3" fmla="*/ 0 w 2126876"/>
              <a:gd name="connsiteY3" fmla="*/ 6853136 h 6867728"/>
              <a:gd name="connsiteX4" fmla="*/ 1464013 w 2126876"/>
              <a:gd name="connsiteY4" fmla="*/ 0 h 6867728"/>
              <a:gd name="connsiteX0" fmla="*/ 1464013 w 2126876"/>
              <a:gd name="connsiteY0" fmla="*/ 0 h 6862864"/>
              <a:gd name="connsiteX1" fmla="*/ 2126876 w 2126876"/>
              <a:gd name="connsiteY1" fmla="*/ 0 h 6862864"/>
              <a:gd name="connsiteX2" fmla="*/ 682319 w 2126876"/>
              <a:gd name="connsiteY2" fmla="*/ 6862864 h 6862864"/>
              <a:gd name="connsiteX3" fmla="*/ 0 w 2126876"/>
              <a:gd name="connsiteY3" fmla="*/ 6853136 h 6862864"/>
              <a:gd name="connsiteX4" fmla="*/ 1464013 w 2126876"/>
              <a:gd name="connsiteY4" fmla="*/ 0 h 6862864"/>
              <a:gd name="connsiteX0" fmla="*/ 1468877 w 2131740"/>
              <a:gd name="connsiteY0" fmla="*/ 0 h 6862864"/>
              <a:gd name="connsiteX1" fmla="*/ 2131740 w 2131740"/>
              <a:gd name="connsiteY1" fmla="*/ 0 h 6862864"/>
              <a:gd name="connsiteX2" fmla="*/ 687183 w 2131740"/>
              <a:gd name="connsiteY2" fmla="*/ 6862864 h 6862864"/>
              <a:gd name="connsiteX3" fmla="*/ 0 w 2131740"/>
              <a:gd name="connsiteY3" fmla="*/ 6858000 h 6862864"/>
              <a:gd name="connsiteX4" fmla="*/ 1468877 w 2131740"/>
              <a:gd name="connsiteY4" fmla="*/ 0 h 6862864"/>
              <a:gd name="connsiteX0" fmla="*/ 1468877 w 2141467"/>
              <a:gd name="connsiteY0" fmla="*/ 0 h 6862864"/>
              <a:gd name="connsiteX1" fmla="*/ 2141467 w 2141467"/>
              <a:gd name="connsiteY1" fmla="*/ 0 h 6862864"/>
              <a:gd name="connsiteX2" fmla="*/ 687183 w 2141467"/>
              <a:gd name="connsiteY2" fmla="*/ 6862864 h 6862864"/>
              <a:gd name="connsiteX3" fmla="*/ 0 w 2141467"/>
              <a:gd name="connsiteY3" fmla="*/ 6858000 h 6862864"/>
              <a:gd name="connsiteX4" fmla="*/ 1468877 w 2141467"/>
              <a:gd name="connsiteY4" fmla="*/ 0 h 6862864"/>
              <a:gd name="connsiteX0" fmla="*/ 1468877 w 2146331"/>
              <a:gd name="connsiteY0" fmla="*/ 0 h 6862864"/>
              <a:gd name="connsiteX1" fmla="*/ 2146331 w 2146331"/>
              <a:gd name="connsiteY1" fmla="*/ 0 h 6862864"/>
              <a:gd name="connsiteX2" fmla="*/ 687183 w 2146331"/>
              <a:gd name="connsiteY2" fmla="*/ 6862864 h 6862864"/>
              <a:gd name="connsiteX3" fmla="*/ 0 w 2146331"/>
              <a:gd name="connsiteY3" fmla="*/ 6858000 h 6862864"/>
              <a:gd name="connsiteX4" fmla="*/ 1468877 w 2146331"/>
              <a:gd name="connsiteY4" fmla="*/ 0 h 6862864"/>
              <a:gd name="connsiteX0" fmla="*/ 1468877 w 2156059"/>
              <a:gd name="connsiteY0" fmla="*/ 0 h 6862864"/>
              <a:gd name="connsiteX1" fmla="*/ 2156059 w 2156059"/>
              <a:gd name="connsiteY1" fmla="*/ 0 h 6862864"/>
              <a:gd name="connsiteX2" fmla="*/ 687183 w 2156059"/>
              <a:gd name="connsiteY2" fmla="*/ 6862864 h 6862864"/>
              <a:gd name="connsiteX3" fmla="*/ 0 w 2156059"/>
              <a:gd name="connsiteY3" fmla="*/ 6858000 h 6862864"/>
              <a:gd name="connsiteX4" fmla="*/ 1468877 w 2156059"/>
              <a:gd name="connsiteY4" fmla="*/ 0 h 686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6059" h="6862864">
                <a:moveTo>
                  <a:pt x="1468877" y="0"/>
                </a:moveTo>
                <a:lnTo>
                  <a:pt x="2156059" y="0"/>
                </a:lnTo>
                <a:lnTo>
                  <a:pt x="687183" y="6862864"/>
                </a:lnTo>
                <a:lnTo>
                  <a:pt x="0" y="6858000"/>
                </a:lnTo>
                <a:lnTo>
                  <a:pt x="1468877" y="0"/>
                </a:lnTo>
                <a:close/>
              </a:path>
            </a:pathLst>
          </a:custGeom>
          <a:solidFill>
            <a:srgbClr val="003344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object 11">
            <a:extLst>
              <a:ext uri="{FF2B5EF4-FFF2-40B4-BE49-F238E27FC236}">
                <a16:creationId xmlns:a16="http://schemas.microsoft.com/office/drawing/2014/main" xmlns="" id="{0702B7DC-2245-EE44-9526-7CB22730D427}"/>
              </a:ext>
            </a:extLst>
          </p:cNvPr>
          <p:cNvSpPr/>
          <p:nvPr userDrawn="1"/>
        </p:nvSpPr>
        <p:spPr>
          <a:xfrm>
            <a:off x="2109922" y="0"/>
            <a:ext cx="2744814" cy="3015035"/>
          </a:xfrm>
          <a:custGeom>
            <a:avLst/>
            <a:gdLst>
              <a:gd name="connsiteX0" fmla="*/ 809311 w 3485298"/>
              <a:gd name="connsiteY0" fmla="*/ 12689 h 3820199"/>
              <a:gd name="connsiteX1" fmla="*/ 3485298 w 3485298"/>
              <a:gd name="connsiteY1" fmla="*/ 0 h 3820199"/>
              <a:gd name="connsiteX2" fmla="*/ 3145497 w 3485298"/>
              <a:gd name="connsiteY2" fmla="*/ 3820199 h 3820199"/>
              <a:gd name="connsiteX3" fmla="*/ 0 w 3485298"/>
              <a:gd name="connsiteY3" fmla="*/ 3820199 h 3820199"/>
              <a:gd name="connsiteX4" fmla="*/ 809311 w 3485298"/>
              <a:gd name="connsiteY4" fmla="*/ 12689 h 3820199"/>
              <a:gd name="connsiteX0" fmla="*/ 809311 w 3466263"/>
              <a:gd name="connsiteY0" fmla="*/ 0 h 3807510"/>
              <a:gd name="connsiteX1" fmla="*/ 3466263 w 3466263"/>
              <a:gd name="connsiteY1" fmla="*/ 1 h 3807510"/>
              <a:gd name="connsiteX2" fmla="*/ 3145497 w 3466263"/>
              <a:gd name="connsiteY2" fmla="*/ 3807510 h 3807510"/>
              <a:gd name="connsiteX3" fmla="*/ 0 w 3466263"/>
              <a:gd name="connsiteY3" fmla="*/ 3807510 h 3807510"/>
              <a:gd name="connsiteX4" fmla="*/ 809311 w 3466263"/>
              <a:gd name="connsiteY4" fmla="*/ 0 h 3807510"/>
              <a:gd name="connsiteX0" fmla="*/ 809311 w 3466263"/>
              <a:gd name="connsiteY0" fmla="*/ 0 h 3807510"/>
              <a:gd name="connsiteX1" fmla="*/ 3466263 w 3466263"/>
              <a:gd name="connsiteY1" fmla="*/ 1 h 3807510"/>
              <a:gd name="connsiteX2" fmla="*/ 2682332 w 3466263"/>
              <a:gd name="connsiteY2" fmla="*/ 3807510 h 3807510"/>
              <a:gd name="connsiteX3" fmla="*/ 0 w 3466263"/>
              <a:gd name="connsiteY3" fmla="*/ 3807510 h 3807510"/>
              <a:gd name="connsiteX4" fmla="*/ 809311 w 3466263"/>
              <a:gd name="connsiteY4" fmla="*/ 0 h 3807510"/>
              <a:gd name="connsiteX0" fmla="*/ 809311 w 3466263"/>
              <a:gd name="connsiteY0" fmla="*/ 0 h 3807510"/>
              <a:gd name="connsiteX1" fmla="*/ 3466263 w 3466263"/>
              <a:gd name="connsiteY1" fmla="*/ 1 h 3807510"/>
              <a:gd name="connsiteX2" fmla="*/ 2650608 w 3466263"/>
              <a:gd name="connsiteY2" fmla="*/ 3807510 h 3807510"/>
              <a:gd name="connsiteX3" fmla="*/ 0 w 3466263"/>
              <a:gd name="connsiteY3" fmla="*/ 3807510 h 3807510"/>
              <a:gd name="connsiteX4" fmla="*/ 809311 w 3466263"/>
              <a:gd name="connsiteY4" fmla="*/ 0 h 3807510"/>
              <a:gd name="connsiteX0" fmla="*/ 809311 w 3466263"/>
              <a:gd name="connsiteY0" fmla="*/ 0 h 3807510"/>
              <a:gd name="connsiteX1" fmla="*/ 3466263 w 3466263"/>
              <a:gd name="connsiteY1" fmla="*/ 1 h 3807510"/>
              <a:gd name="connsiteX2" fmla="*/ 2656953 w 3466263"/>
              <a:gd name="connsiteY2" fmla="*/ 3801165 h 3807510"/>
              <a:gd name="connsiteX3" fmla="*/ 0 w 3466263"/>
              <a:gd name="connsiteY3" fmla="*/ 3807510 h 3807510"/>
              <a:gd name="connsiteX4" fmla="*/ 809311 w 3466263"/>
              <a:gd name="connsiteY4" fmla="*/ 0 h 3807510"/>
              <a:gd name="connsiteX0" fmla="*/ 809311 w 3466263"/>
              <a:gd name="connsiteY0" fmla="*/ 0 h 3807510"/>
              <a:gd name="connsiteX1" fmla="*/ 3466263 w 3466263"/>
              <a:gd name="connsiteY1" fmla="*/ 1 h 3807510"/>
              <a:gd name="connsiteX2" fmla="*/ 2656953 w 3466263"/>
              <a:gd name="connsiteY2" fmla="*/ 3807510 h 3807510"/>
              <a:gd name="connsiteX3" fmla="*/ 0 w 3466263"/>
              <a:gd name="connsiteY3" fmla="*/ 3807510 h 3807510"/>
              <a:gd name="connsiteX4" fmla="*/ 809311 w 3466263"/>
              <a:gd name="connsiteY4" fmla="*/ 0 h 3807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6263" h="3807510">
                <a:moveTo>
                  <a:pt x="809311" y="0"/>
                </a:moveTo>
                <a:lnTo>
                  <a:pt x="3466263" y="1"/>
                </a:lnTo>
                <a:lnTo>
                  <a:pt x="2656953" y="3807510"/>
                </a:lnTo>
                <a:lnTo>
                  <a:pt x="0" y="3807510"/>
                </a:lnTo>
                <a:lnTo>
                  <a:pt x="809311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CCB2141E-8D2B-834B-B0CE-A46B14C77F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008987" y="1301477"/>
            <a:ext cx="802318" cy="1095056"/>
          </a:xfrm>
          <a:prstGeom prst="rect">
            <a:avLst/>
          </a:prstGeom>
        </p:spPr>
      </p:pic>
      <p:cxnSp>
        <p:nvCxnSpPr>
          <p:cNvPr id="22" name="Прямая соединительная линия 21"/>
          <p:cNvCxnSpPr/>
          <p:nvPr userDrawn="1"/>
        </p:nvCxnSpPr>
        <p:spPr>
          <a:xfrm flipH="1">
            <a:off x="6049469" y="0"/>
            <a:ext cx="1469876" cy="6858000"/>
          </a:xfrm>
          <a:prstGeom prst="line">
            <a:avLst/>
          </a:prstGeom>
          <a:ln w="19050">
            <a:solidFill>
              <a:srgbClr val="19D2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38"/>
          <p:cNvSpPr/>
          <p:nvPr userDrawn="1"/>
        </p:nvSpPr>
        <p:spPr>
          <a:xfrm>
            <a:off x="952732" y="3351027"/>
            <a:ext cx="439619" cy="1840894"/>
          </a:xfrm>
          <a:custGeom>
            <a:avLst/>
            <a:gdLst>
              <a:gd name="connsiteX0" fmla="*/ 0 w 4945448"/>
              <a:gd name="connsiteY0" fmla="*/ 0 h 4690886"/>
              <a:gd name="connsiteX1" fmla="*/ 4945448 w 4945448"/>
              <a:gd name="connsiteY1" fmla="*/ 0 h 4690886"/>
              <a:gd name="connsiteX2" fmla="*/ 4945448 w 4945448"/>
              <a:gd name="connsiteY2" fmla="*/ 4690886 h 4690886"/>
              <a:gd name="connsiteX3" fmla="*/ 0 w 4945448"/>
              <a:gd name="connsiteY3" fmla="*/ 4690886 h 4690886"/>
              <a:gd name="connsiteX4" fmla="*/ 0 w 4945448"/>
              <a:gd name="connsiteY4" fmla="*/ 0 h 4690886"/>
              <a:gd name="connsiteX0" fmla="*/ 863125 w 4945448"/>
              <a:gd name="connsiteY0" fmla="*/ 0 h 4690886"/>
              <a:gd name="connsiteX1" fmla="*/ 4945448 w 4945448"/>
              <a:gd name="connsiteY1" fmla="*/ 0 h 4690886"/>
              <a:gd name="connsiteX2" fmla="*/ 4945448 w 4945448"/>
              <a:gd name="connsiteY2" fmla="*/ 4690886 h 4690886"/>
              <a:gd name="connsiteX3" fmla="*/ 0 w 4945448"/>
              <a:gd name="connsiteY3" fmla="*/ 4690886 h 4690886"/>
              <a:gd name="connsiteX4" fmla="*/ 863125 w 4945448"/>
              <a:gd name="connsiteY4" fmla="*/ 0 h 4690886"/>
              <a:gd name="connsiteX0" fmla="*/ 839828 w 4945448"/>
              <a:gd name="connsiteY0" fmla="*/ 0 h 4690886"/>
              <a:gd name="connsiteX1" fmla="*/ 4945448 w 4945448"/>
              <a:gd name="connsiteY1" fmla="*/ 0 h 4690886"/>
              <a:gd name="connsiteX2" fmla="*/ 4945448 w 4945448"/>
              <a:gd name="connsiteY2" fmla="*/ 4690886 h 4690886"/>
              <a:gd name="connsiteX3" fmla="*/ 0 w 4945448"/>
              <a:gd name="connsiteY3" fmla="*/ 4690886 h 4690886"/>
              <a:gd name="connsiteX4" fmla="*/ 839828 w 4945448"/>
              <a:gd name="connsiteY4" fmla="*/ 0 h 4690886"/>
              <a:gd name="connsiteX0" fmla="*/ 991257 w 5096877"/>
              <a:gd name="connsiteY0" fmla="*/ 0 h 4696710"/>
              <a:gd name="connsiteX1" fmla="*/ 5096877 w 5096877"/>
              <a:gd name="connsiteY1" fmla="*/ 0 h 4696710"/>
              <a:gd name="connsiteX2" fmla="*/ 5096877 w 5096877"/>
              <a:gd name="connsiteY2" fmla="*/ 4690886 h 4696710"/>
              <a:gd name="connsiteX3" fmla="*/ 0 w 5096877"/>
              <a:gd name="connsiteY3" fmla="*/ 4696710 h 4696710"/>
              <a:gd name="connsiteX4" fmla="*/ 991257 w 5096877"/>
              <a:gd name="connsiteY4" fmla="*/ 0 h 4696710"/>
              <a:gd name="connsiteX0" fmla="*/ 991257 w 5096877"/>
              <a:gd name="connsiteY0" fmla="*/ 0 h 4699622"/>
              <a:gd name="connsiteX1" fmla="*/ 5096877 w 5096877"/>
              <a:gd name="connsiteY1" fmla="*/ 0 h 4699622"/>
              <a:gd name="connsiteX2" fmla="*/ 1558673 w 5096877"/>
              <a:gd name="connsiteY2" fmla="*/ 4699622 h 4699622"/>
              <a:gd name="connsiteX3" fmla="*/ 0 w 5096877"/>
              <a:gd name="connsiteY3" fmla="*/ 4696710 h 4699622"/>
              <a:gd name="connsiteX4" fmla="*/ 991257 w 5096877"/>
              <a:gd name="connsiteY4" fmla="*/ 0 h 4699622"/>
              <a:gd name="connsiteX0" fmla="*/ 991257 w 5096877"/>
              <a:gd name="connsiteY0" fmla="*/ 0 h 4696710"/>
              <a:gd name="connsiteX1" fmla="*/ 5096877 w 5096877"/>
              <a:gd name="connsiteY1" fmla="*/ 0 h 4696710"/>
              <a:gd name="connsiteX2" fmla="*/ 70589 w 5096877"/>
              <a:gd name="connsiteY2" fmla="*/ 4696710 h 4696710"/>
              <a:gd name="connsiteX3" fmla="*/ 0 w 5096877"/>
              <a:gd name="connsiteY3" fmla="*/ 4696710 h 4696710"/>
              <a:gd name="connsiteX4" fmla="*/ 991257 w 5096877"/>
              <a:gd name="connsiteY4" fmla="*/ 0 h 4696710"/>
              <a:gd name="connsiteX0" fmla="*/ 991257 w 5096877"/>
              <a:gd name="connsiteY0" fmla="*/ 0 h 4702534"/>
              <a:gd name="connsiteX1" fmla="*/ 5096877 w 5096877"/>
              <a:gd name="connsiteY1" fmla="*/ 0 h 4702534"/>
              <a:gd name="connsiteX2" fmla="*/ 29820 w 5096877"/>
              <a:gd name="connsiteY2" fmla="*/ 4702534 h 4702534"/>
              <a:gd name="connsiteX3" fmla="*/ 0 w 5096877"/>
              <a:gd name="connsiteY3" fmla="*/ 4696710 h 4702534"/>
              <a:gd name="connsiteX4" fmla="*/ 991257 w 5096877"/>
              <a:gd name="connsiteY4" fmla="*/ 0 h 4702534"/>
              <a:gd name="connsiteX0" fmla="*/ 991257 w 5096877"/>
              <a:gd name="connsiteY0" fmla="*/ 0 h 4702534"/>
              <a:gd name="connsiteX1" fmla="*/ 5096877 w 5096877"/>
              <a:gd name="connsiteY1" fmla="*/ 0 h 4702534"/>
              <a:gd name="connsiteX2" fmla="*/ 50205 w 5096877"/>
              <a:gd name="connsiteY2" fmla="*/ 4702534 h 4702534"/>
              <a:gd name="connsiteX3" fmla="*/ 0 w 5096877"/>
              <a:gd name="connsiteY3" fmla="*/ 4696710 h 4702534"/>
              <a:gd name="connsiteX4" fmla="*/ 991257 w 5096877"/>
              <a:gd name="connsiteY4" fmla="*/ 0 h 4702534"/>
              <a:gd name="connsiteX0" fmla="*/ 991257 w 1040319"/>
              <a:gd name="connsiteY0" fmla="*/ 0 h 4702534"/>
              <a:gd name="connsiteX1" fmla="*/ 1040319 w 1040319"/>
              <a:gd name="connsiteY1" fmla="*/ 0 h 4702534"/>
              <a:gd name="connsiteX2" fmla="*/ 50205 w 1040319"/>
              <a:gd name="connsiteY2" fmla="*/ 4702534 h 4702534"/>
              <a:gd name="connsiteX3" fmla="*/ 0 w 1040319"/>
              <a:gd name="connsiteY3" fmla="*/ 4696710 h 4702534"/>
              <a:gd name="connsiteX4" fmla="*/ 991257 w 1040319"/>
              <a:gd name="connsiteY4" fmla="*/ 0 h 4702534"/>
              <a:gd name="connsiteX0" fmla="*/ 991257 w 1040319"/>
              <a:gd name="connsiteY0" fmla="*/ 0 h 4696710"/>
              <a:gd name="connsiteX1" fmla="*/ 1040319 w 1040319"/>
              <a:gd name="connsiteY1" fmla="*/ 0 h 4696710"/>
              <a:gd name="connsiteX2" fmla="*/ 50205 w 1040319"/>
              <a:gd name="connsiteY2" fmla="*/ 4696710 h 4696710"/>
              <a:gd name="connsiteX3" fmla="*/ 0 w 1040319"/>
              <a:gd name="connsiteY3" fmla="*/ 4696710 h 4696710"/>
              <a:gd name="connsiteX4" fmla="*/ 991257 w 1040319"/>
              <a:gd name="connsiteY4" fmla="*/ 0 h 4696710"/>
              <a:gd name="connsiteX0" fmla="*/ 991257 w 1063435"/>
              <a:gd name="connsiteY0" fmla="*/ 0 h 4696710"/>
              <a:gd name="connsiteX1" fmla="*/ 1063435 w 1063435"/>
              <a:gd name="connsiteY1" fmla="*/ 0 h 4696710"/>
              <a:gd name="connsiteX2" fmla="*/ 50205 w 1063435"/>
              <a:gd name="connsiteY2" fmla="*/ 4696710 h 4696710"/>
              <a:gd name="connsiteX3" fmla="*/ 0 w 1063435"/>
              <a:gd name="connsiteY3" fmla="*/ 4696710 h 4696710"/>
              <a:gd name="connsiteX4" fmla="*/ 991257 w 1063435"/>
              <a:gd name="connsiteY4" fmla="*/ 0 h 4696710"/>
              <a:gd name="connsiteX0" fmla="*/ 991257 w 1063435"/>
              <a:gd name="connsiteY0" fmla="*/ 0 h 4696710"/>
              <a:gd name="connsiteX1" fmla="*/ 1063435 w 1063435"/>
              <a:gd name="connsiteY1" fmla="*/ 0 h 4696710"/>
              <a:gd name="connsiteX2" fmla="*/ 79100 w 1063435"/>
              <a:gd name="connsiteY2" fmla="*/ 4690930 h 4696710"/>
              <a:gd name="connsiteX3" fmla="*/ 0 w 1063435"/>
              <a:gd name="connsiteY3" fmla="*/ 4696710 h 4696710"/>
              <a:gd name="connsiteX4" fmla="*/ 991257 w 1063435"/>
              <a:gd name="connsiteY4" fmla="*/ 0 h 4696710"/>
              <a:gd name="connsiteX0" fmla="*/ 991257 w 1074994"/>
              <a:gd name="connsiteY0" fmla="*/ 0 h 4696710"/>
              <a:gd name="connsiteX1" fmla="*/ 1074994 w 1074994"/>
              <a:gd name="connsiteY1" fmla="*/ 5780 h 4696710"/>
              <a:gd name="connsiteX2" fmla="*/ 79100 w 1074994"/>
              <a:gd name="connsiteY2" fmla="*/ 4690930 h 4696710"/>
              <a:gd name="connsiteX3" fmla="*/ 0 w 1074994"/>
              <a:gd name="connsiteY3" fmla="*/ 4696710 h 4696710"/>
              <a:gd name="connsiteX4" fmla="*/ 991257 w 1074994"/>
              <a:gd name="connsiteY4" fmla="*/ 0 h 4696710"/>
              <a:gd name="connsiteX0" fmla="*/ 991257 w 1074994"/>
              <a:gd name="connsiteY0" fmla="*/ 0 h 4696710"/>
              <a:gd name="connsiteX1" fmla="*/ 1074994 w 1074994"/>
              <a:gd name="connsiteY1" fmla="*/ 5780 h 4696710"/>
              <a:gd name="connsiteX2" fmla="*/ 84877 w 1074994"/>
              <a:gd name="connsiteY2" fmla="*/ 4690930 h 4696710"/>
              <a:gd name="connsiteX3" fmla="*/ 0 w 1074994"/>
              <a:gd name="connsiteY3" fmla="*/ 4696710 h 4696710"/>
              <a:gd name="connsiteX4" fmla="*/ 991257 w 1074994"/>
              <a:gd name="connsiteY4" fmla="*/ 0 h 4696710"/>
              <a:gd name="connsiteX0" fmla="*/ 991257 w 1079344"/>
              <a:gd name="connsiteY0" fmla="*/ 2920 h 4699630"/>
              <a:gd name="connsiteX1" fmla="*/ 1079344 w 1079344"/>
              <a:gd name="connsiteY1" fmla="*/ 0 h 4699630"/>
              <a:gd name="connsiteX2" fmla="*/ 84877 w 1079344"/>
              <a:gd name="connsiteY2" fmla="*/ 4693850 h 4699630"/>
              <a:gd name="connsiteX3" fmla="*/ 0 w 1079344"/>
              <a:gd name="connsiteY3" fmla="*/ 4699630 h 4699630"/>
              <a:gd name="connsiteX4" fmla="*/ 991257 w 1079344"/>
              <a:gd name="connsiteY4" fmla="*/ 2920 h 4699630"/>
              <a:gd name="connsiteX0" fmla="*/ 991257 w 1079344"/>
              <a:gd name="connsiteY0" fmla="*/ 0 h 4717779"/>
              <a:gd name="connsiteX1" fmla="*/ 1079344 w 1079344"/>
              <a:gd name="connsiteY1" fmla="*/ 18149 h 4717779"/>
              <a:gd name="connsiteX2" fmla="*/ 84877 w 1079344"/>
              <a:gd name="connsiteY2" fmla="*/ 4711999 h 4717779"/>
              <a:gd name="connsiteX3" fmla="*/ 0 w 1079344"/>
              <a:gd name="connsiteY3" fmla="*/ 4717779 h 4717779"/>
              <a:gd name="connsiteX4" fmla="*/ 991257 w 1079344"/>
              <a:gd name="connsiteY4" fmla="*/ 0 h 4717779"/>
              <a:gd name="connsiteX0" fmla="*/ 991257 w 1083559"/>
              <a:gd name="connsiteY0" fmla="*/ 0 h 4717779"/>
              <a:gd name="connsiteX1" fmla="*/ 1083559 w 1083559"/>
              <a:gd name="connsiteY1" fmla="*/ 5507 h 4717779"/>
              <a:gd name="connsiteX2" fmla="*/ 84877 w 1083559"/>
              <a:gd name="connsiteY2" fmla="*/ 4711999 h 4717779"/>
              <a:gd name="connsiteX3" fmla="*/ 0 w 1083559"/>
              <a:gd name="connsiteY3" fmla="*/ 4717779 h 4717779"/>
              <a:gd name="connsiteX4" fmla="*/ 991257 w 1083559"/>
              <a:gd name="connsiteY4" fmla="*/ 0 h 4717779"/>
              <a:gd name="connsiteX0" fmla="*/ 991257 w 1083559"/>
              <a:gd name="connsiteY0" fmla="*/ 0 h 4717779"/>
              <a:gd name="connsiteX1" fmla="*/ 1083559 w 1083559"/>
              <a:gd name="connsiteY1" fmla="*/ 1294 h 4717779"/>
              <a:gd name="connsiteX2" fmla="*/ 84877 w 1083559"/>
              <a:gd name="connsiteY2" fmla="*/ 4711999 h 4717779"/>
              <a:gd name="connsiteX3" fmla="*/ 0 w 1083559"/>
              <a:gd name="connsiteY3" fmla="*/ 4717779 h 4717779"/>
              <a:gd name="connsiteX4" fmla="*/ 991257 w 1083559"/>
              <a:gd name="connsiteY4" fmla="*/ 0 h 4717779"/>
              <a:gd name="connsiteX0" fmla="*/ 991257 w 1083559"/>
              <a:gd name="connsiteY0" fmla="*/ 0 h 4720428"/>
              <a:gd name="connsiteX1" fmla="*/ 1083559 w 1083559"/>
              <a:gd name="connsiteY1" fmla="*/ 1294 h 4720428"/>
              <a:gd name="connsiteX2" fmla="*/ 84877 w 1083559"/>
              <a:gd name="connsiteY2" fmla="*/ 4720428 h 4720428"/>
              <a:gd name="connsiteX3" fmla="*/ 0 w 1083559"/>
              <a:gd name="connsiteY3" fmla="*/ 4717779 h 4720428"/>
              <a:gd name="connsiteX4" fmla="*/ 991257 w 1083559"/>
              <a:gd name="connsiteY4" fmla="*/ 0 h 4720428"/>
              <a:gd name="connsiteX0" fmla="*/ 991257 w 1083559"/>
              <a:gd name="connsiteY0" fmla="*/ 0 h 4720428"/>
              <a:gd name="connsiteX1" fmla="*/ 1083559 w 1083559"/>
              <a:gd name="connsiteY1" fmla="*/ 1294 h 4720428"/>
              <a:gd name="connsiteX2" fmla="*/ 84877 w 1083559"/>
              <a:gd name="connsiteY2" fmla="*/ 4720428 h 4720428"/>
              <a:gd name="connsiteX3" fmla="*/ 0 w 1083559"/>
              <a:gd name="connsiteY3" fmla="*/ 4717779 h 4720428"/>
              <a:gd name="connsiteX4" fmla="*/ 991257 w 1083559"/>
              <a:gd name="connsiteY4" fmla="*/ 0 h 4720428"/>
              <a:gd name="connsiteX0" fmla="*/ 991257 w 1083559"/>
              <a:gd name="connsiteY0" fmla="*/ 0 h 4717779"/>
              <a:gd name="connsiteX1" fmla="*/ 1083559 w 1083559"/>
              <a:gd name="connsiteY1" fmla="*/ 1294 h 4717779"/>
              <a:gd name="connsiteX2" fmla="*/ 397873 w 1083559"/>
              <a:gd name="connsiteY2" fmla="*/ 3255848 h 4717779"/>
              <a:gd name="connsiteX3" fmla="*/ 0 w 1083559"/>
              <a:gd name="connsiteY3" fmla="*/ 4717779 h 4717779"/>
              <a:gd name="connsiteX4" fmla="*/ 991257 w 1083559"/>
              <a:gd name="connsiteY4" fmla="*/ 0 h 4717779"/>
              <a:gd name="connsiteX0" fmla="*/ 690072 w 782374"/>
              <a:gd name="connsiteY0" fmla="*/ 0 h 3270916"/>
              <a:gd name="connsiteX1" fmla="*/ 782374 w 782374"/>
              <a:gd name="connsiteY1" fmla="*/ 1294 h 3270916"/>
              <a:gd name="connsiteX2" fmla="*/ 96688 w 782374"/>
              <a:gd name="connsiteY2" fmla="*/ 3255848 h 3270916"/>
              <a:gd name="connsiteX3" fmla="*/ 0 w 782374"/>
              <a:gd name="connsiteY3" fmla="*/ 3270916 h 3270916"/>
              <a:gd name="connsiteX4" fmla="*/ 690072 w 782374"/>
              <a:gd name="connsiteY4" fmla="*/ 0 h 3270916"/>
              <a:gd name="connsiteX0" fmla="*/ 685650 w 777952"/>
              <a:gd name="connsiteY0" fmla="*/ 0 h 3257653"/>
              <a:gd name="connsiteX1" fmla="*/ 777952 w 777952"/>
              <a:gd name="connsiteY1" fmla="*/ 1294 h 3257653"/>
              <a:gd name="connsiteX2" fmla="*/ 92266 w 777952"/>
              <a:gd name="connsiteY2" fmla="*/ 3255848 h 3257653"/>
              <a:gd name="connsiteX3" fmla="*/ 0 w 777952"/>
              <a:gd name="connsiteY3" fmla="*/ 3257653 h 3257653"/>
              <a:gd name="connsiteX4" fmla="*/ 685650 w 777952"/>
              <a:gd name="connsiteY4" fmla="*/ 0 h 3257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952" h="3257653">
                <a:moveTo>
                  <a:pt x="685650" y="0"/>
                </a:moveTo>
                <a:lnTo>
                  <a:pt x="777952" y="1294"/>
                </a:lnTo>
                <a:lnTo>
                  <a:pt x="92266" y="3255848"/>
                </a:lnTo>
                <a:lnTo>
                  <a:pt x="0" y="3257653"/>
                </a:lnTo>
                <a:lnTo>
                  <a:pt x="685650" y="0"/>
                </a:lnTo>
                <a:close/>
              </a:path>
            </a:pathLst>
          </a:custGeom>
          <a:solidFill>
            <a:srgbClr val="19D2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              </a:t>
            </a:r>
          </a:p>
        </p:txBody>
      </p:sp>
      <p:cxnSp>
        <p:nvCxnSpPr>
          <p:cNvPr id="24" name="Прямая соединительная линия 23"/>
          <p:cNvCxnSpPr/>
          <p:nvPr userDrawn="1"/>
        </p:nvCxnSpPr>
        <p:spPr>
          <a:xfrm flipH="1">
            <a:off x="4572894" y="0"/>
            <a:ext cx="523976" cy="2444717"/>
          </a:xfrm>
          <a:prstGeom prst="line">
            <a:avLst/>
          </a:prstGeom>
          <a:ln w="9525">
            <a:solidFill>
              <a:srgbClr val="19D2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 userDrawn="1"/>
        </p:nvCxnSpPr>
        <p:spPr>
          <a:xfrm flipH="1">
            <a:off x="760577" y="0"/>
            <a:ext cx="1469876" cy="6858000"/>
          </a:xfrm>
          <a:prstGeom prst="line">
            <a:avLst/>
          </a:prstGeom>
          <a:ln w="19050">
            <a:solidFill>
              <a:srgbClr val="19D2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6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67157A-6921-42D9-A161-0CD0B1510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DFA6DB1-C889-4AE3-858D-9239E5C974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079D6B4-DE9B-464C-BF1F-64DE92A5A9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FFBD5-7676-4196-97D4-AB21071085B3}" type="datetimeFigureOut">
              <a:rPr lang="ru-RU" smtClean="0"/>
              <a:t>19.08.2021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27C26CB-7C6B-4ED0-9FE8-2A47B7B60D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F6F0FD5-47D9-4001-82F4-2E7F6F76D2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42C80-A9E4-4609-A784-B889380D9A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3" r:id="rId3"/>
    <p:sldLayoutId id="2147483662" r:id="rId4"/>
    <p:sldLayoutId id="2147483660" r:id="rId5"/>
    <p:sldLayoutId id="2147483659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9.svg"/><Relationship Id="rId3" Type="http://schemas.openxmlformats.org/officeDocument/2006/relationships/image" Target="../media/image28.svg"/><Relationship Id="rId7" Type="http://schemas.openxmlformats.org/officeDocument/2006/relationships/image" Target="../media/image33.svg"/><Relationship Id="rId12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5" Type="http://schemas.openxmlformats.org/officeDocument/2006/relationships/image" Target="../media/image41.svg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openxmlformats.org/officeDocument/2006/relationships/image" Target="../media/image35.svg"/><Relationship Id="rId1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3">
            <a:extLst>
              <a:ext uri="{FF2B5EF4-FFF2-40B4-BE49-F238E27FC236}">
                <a16:creationId xmlns:a16="http://schemas.microsoft.com/office/drawing/2014/main" xmlns="" id="{0D98B21B-5351-47AA-9373-B962BFBAF239}"/>
              </a:ext>
            </a:extLst>
          </p:cNvPr>
          <p:cNvSpPr txBox="1">
            <a:spLocks/>
          </p:cNvSpPr>
          <p:nvPr/>
        </p:nvSpPr>
        <p:spPr>
          <a:xfrm>
            <a:off x="1517143" y="3705769"/>
            <a:ext cx="5050762" cy="1515533"/>
          </a:xfrm>
          <a:prstGeom prst="rect">
            <a:avLst/>
          </a:prstGeom>
        </p:spPr>
        <p:txBody>
          <a:bodyPr/>
          <a:lstStyle>
            <a:lvl1pPr marL="0" indent="146050" algn="l" defTabSz="914400" rtl="0" eaLnBrk="1" latinLnBrk="0" hangingPunct="1">
              <a:lnSpc>
                <a:spcPts val="6100"/>
              </a:lnSpc>
              <a:spcBef>
                <a:spcPts val="1000"/>
              </a:spcBef>
              <a:buFont typeface="Arial" panose="020B0604020202020204" pitchFamily="34" charset="0"/>
              <a:buNone/>
              <a:defRPr sz="6300" i="1" kern="1200">
                <a:solidFill>
                  <a:schemeClr val="tx1"/>
                </a:solidFill>
                <a:latin typeface="Proxima Nova ExCn Th" panose="02000506030000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2875" lvl="0" indent="142875">
              <a:lnSpc>
                <a:spcPts val="2300"/>
              </a:lnSpc>
            </a:pPr>
            <a:r>
              <a:rPr lang="ru-RU" sz="4000" kern="3000" spc="-100" dirty="0">
                <a:latin typeface="Proxima Nova ExCn Th" panose="02000506030000020004" pitchFamily="50" charset="0"/>
              </a:rPr>
              <a:t>Внедрение автоматизированной </a:t>
            </a:r>
          </a:p>
          <a:p>
            <a:pPr marL="142875" lvl="0" indent="41275">
              <a:lnSpc>
                <a:spcPts val="2300"/>
              </a:lnSpc>
            </a:pPr>
            <a:r>
              <a:rPr lang="ru-RU" sz="4000" kern="3000" spc="-100" dirty="0">
                <a:latin typeface="Proxima Nova ExCn Th" panose="02000506030000020004" pitchFamily="50" charset="0"/>
              </a:rPr>
              <a:t>системы финансово-закупочной </a:t>
            </a:r>
          </a:p>
          <a:p>
            <a:pPr marL="142875" lvl="0" indent="-38100">
              <a:lnSpc>
                <a:spcPts val="2300"/>
              </a:lnSpc>
            </a:pPr>
            <a:r>
              <a:rPr lang="ru-RU" sz="4000" kern="3000" spc="-100" dirty="0">
                <a:latin typeface="Proxima Nova ExCn Th" panose="02000506030000020004" pitchFamily="50" charset="0"/>
              </a:rPr>
              <a:t>деятельности Государственной </a:t>
            </a:r>
          </a:p>
          <a:p>
            <a:pPr marL="142875" lvl="0" indent="-112713">
              <a:lnSpc>
                <a:spcPts val="2300"/>
              </a:lnSpc>
            </a:pPr>
            <a:r>
              <a:rPr lang="ru-RU" sz="4000" kern="3000" spc="-100" dirty="0">
                <a:latin typeface="Proxima Nova ExCn Th" panose="02000506030000020004" pitchFamily="50" charset="0"/>
              </a:rPr>
              <a:t>корпорации «Ростех»</a:t>
            </a:r>
            <a:r>
              <a:rPr lang="ru-RU" sz="3600" kern="3000" spc="-100" dirty="0">
                <a:latin typeface="Proxima Nova ExCn Th" panose="02000506030000020004" pitchFamily="50" charset="0"/>
              </a:rPr>
              <a:t/>
            </a:r>
            <a:br>
              <a:rPr lang="ru-RU" sz="3600" kern="3000" spc="-100" dirty="0">
                <a:latin typeface="Proxima Nova ExCn Th" panose="02000506030000020004" pitchFamily="50" charset="0"/>
              </a:rPr>
            </a:br>
            <a:endParaRPr lang="ru-RU" sz="3600" kern="3000" spc="-100" dirty="0">
              <a:latin typeface="Proxima Nova ExCn Th" panose="02000506030000020004" pitchFamily="50" charset="0"/>
            </a:endParaRPr>
          </a:p>
        </p:txBody>
      </p:sp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xmlns="" id="{BFE0C14C-9DDF-41E2-804B-D27DCD9A7E48}"/>
              </a:ext>
            </a:extLst>
          </p:cNvPr>
          <p:cNvSpPr txBox="1">
            <a:spLocks/>
          </p:cNvSpPr>
          <p:nvPr/>
        </p:nvSpPr>
        <p:spPr>
          <a:xfrm>
            <a:off x="961831" y="5648333"/>
            <a:ext cx="2197100" cy="5413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ru-RU" sz="2800" b="0" i="1" kern="1200" smtClean="0">
                <a:solidFill>
                  <a:schemeClr val="tx1"/>
                </a:solidFill>
                <a:effectLst/>
                <a:latin typeface="Proxima Nova ExCn Rg" panose="0200050603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Proxima Nova ExCn Rg" panose="02000506030000020004" pitchFamily="50" charset="0"/>
                <a:ea typeface="+mn-ea"/>
                <a:cs typeface="+mn-cs"/>
              </a:rPr>
              <a:t>Август 2021</a:t>
            </a:r>
          </a:p>
        </p:txBody>
      </p:sp>
    </p:spTree>
    <p:extLst>
      <p:ext uri="{BB962C8B-B14F-4D97-AF65-F5344CB8AC3E}">
        <p14:creationId xmlns:p14="http://schemas.microsoft.com/office/powerpoint/2010/main" val="179212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25400">
              <a:lnSpc>
                <a:spcPts val="3575"/>
              </a:lnSpc>
            </a:pPr>
            <a:fld id="{4AE843F9-54B8-4A2E-B570-3AAA12216093}" type="slidenum">
              <a:rPr lang="ru-RU" smtClean="0">
                <a:solidFill>
                  <a:schemeClr val="bg1"/>
                </a:solidFill>
              </a:rPr>
              <a:pPr marL="25400">
                <a:lnSpc>
                  <a:spcPts val="3575"/>
                </a:lnSpc>
              </a:pPr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Текст 4"/>
          <p:cNvSpPr>
            <a:spLocks noGrp="1"/>
          </p:cNvSpPr>
          <p:nvPr>
            <p:ph type="body" sz="quarter" idx="10"/>
          </p:nvPr>
        </p:nvSpPr>
        <p:spPr>
          <a:xfrm>
            <a:off x="843161" y="356729"/>
            <a:ext cx="4941887" cy="334629"/>
          </a:xfrm>
        </p:spPr>
        <p:txBody>
          <a:bodyPr/>
          <a:lstStyle/>
          <a:p>
            <a:r>
              <a:rPr lang="ru-RU" dirty="0"/>
              <a:t>Государственная корпорация «Ростех»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9F35A87E-A8E5-9B44-88B9-DC78CEBCD409}"/>
              </a:ext>
            </a:extLst>
          </p:cNvPr>
          <p:cNvSpPr/>
          <p:nvPr/>
        </p:nvSpPr>
        <p:spPr>
          <a:xfrm>
            <a:off x="8545912" y="1127344"/>
            <a:ext cx="26798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i="1" dirty="0">
                <a:solidFill>
                  <a:srgbClr val="19D2C5"/>
                </a:solidFill>
                <a:effectLst/>
                <a:latin typeface="Proxima Nova ExCn Rg" panose="02000506030000020004" pitchFamily="50" charset="0"/>
              </a:rPr>
              <a:t>590 </a:t>
            </a:r>
            <a:r>
              <a:rPr lang="ru-RU" sz="4400" i="1" dirty="0">
                <a:solidFill>
                  <a:srgbClr val="19D2C5"/>
                </a:solidFill>
                <a:effectLst/>
                <a:latin typeface="Proxima Nova ExCn Rg" panose="02000506030000020004" pitchFamily="50" charset="0"/>
              </a:rPr>
              <a:t>тыс</a:t>
            </a:r>
            <a:r>
              <a:rPr lang="ru-RU" sz="7200" i="1" dirty="0">
                <a:solidFill>
                  <a:srgbClr val="19D2C5"/>
                </a:solidFill>
                <a:effectLst/>
                <a:latin typeface="Proxima Nova ExCn Rg" panose="02000506030000020004" pitchFamily="50" charset="0"/>
              </a:rPr>
              <a:t>.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A66B7057-34F3-4242-8CCB-4B625070CFEB}"/>
              </a:ext>
            </a:extLst>
          </p:cNvPr>
          <p:cNvSpPr/>
          <p:nvPr/>
        </p:nvSpPr>
        <p:spPr>
          <a:xfrm>
            <a:off x="8472550" y="2056846"/>
            <a:ext cx="26798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19D2C5"/>
                </a:solidFill>
                <a:effectLst/>
                <a:latin typeface="Proxima Nova ExCn Lt" panose="02000506030000020004" pitchFamily="50" charset="0"/>
              </a:rPr>
              <a:t>СОТРУДНИКОВ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A64D7AC7-0860-4246-9723-C8386F112F48}"/>
              </a:ext>
            </a:extLst>
          </p:cNvPr>
          <p:cNvSpPr/>
          <p:nvPr/>
        </p:nvSpPr>
        <p:spPr>
          <a:xfrm>
            <a:off x="817020" y="1146394"/>
            <a:ext cx="17348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i="1" dirty="0">
                <a:solidFill>
                  <a:srgbClr val="19D2C5"/>
                </a:solidFill>
                <a:effectLst/>
                <a:latin typeface="Proxima Nova ExCn Rg" panose="02000506030000020004" pitchFamily="50" charset="0"/>
              </a:rPr>
              <a:t>&gt;700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059584F9-A85E-1D4C-BBF9-FED8DBD05B21}"/>
              </a:ext>
            </a:extLst>
          </p:cNvPr>
          <p:cNvSpPr/>
          <p:nvPr/>
        </p:nvSpPr>
        <p:spPr>
          <a:xfrm>
            <a:off x="1092932" y="2075896"/>
            <a:ext cx="16584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19D2C5"/>
                </a:solidFill>
                <a:effectLst/>
                <a:latin typeface="Proxima Nova ExCn Lt" panose="02000506030000020004" pitchFamily="50" charset="0"/>
              </a:rPr>
              <a:t>ОРГАНИЗАЦИЙ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242F909D-4827-8B4F-B309-E25DD9BDD712}"/>
              </a:ext>
            </a:extLst>
          </p:cNvPr>
          <p:cNvSpPr/>
          <p:nvPr/>
        </p:nvSpPr>
        <p:spPr>
          <a:xfrm>
            <a:off x="977505" y="2321537"/>
            <a:ext cx="19851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sz="1600" i="1" dirty="0">
                <a:latin typeface="Proxima Nova ExCn Lt" panose="02000506030000020004" pitchFamily="50" charset="0"/>
              </a:rPr>
              <a:t>  в 60 регионах —</a:t>
            </a:r>
            <a:br>
              <a:rPr lang="ru-RU" sz="1600" i="1" dirty="0">
                <a:latin typeface="Proxima Nova ExCn Lt" panose="02000506030000020004" pitchFamily="50" charset="0"/>
              </a:rPr>
            </a:br>
            <a:r>
              <a:rPr lang="ru-RU" sz="1600" i="1" dirty="0">
                <a:latin typeface="Proxima Nova ExCn Lt" panose="02000506030000020004" pitchFamily="50" charset="0"/>
              </a:rPr>
              <a:t> в т. ч. более 200</a:t>
            </a:r>
            <a:br>
              <a:rPr lang="ru-RU" sz="1600" i="1" dirty="0">
                <a:latin typeface="Proxima Nova ExCn Lt" panose="02000506030000020004" pitchFamily="50" charset="0"/>
              </a:rPr>
            </a:br>
            <a:r>
              <a:rPr lang="ru-RU" sz="1600" i="1" dirty="0">
                <a:latin typeface="Proxima Nova ExCn Lt" panose="02000506030000020004" pitchFamily="50" charset="0"/>
              </a:rPr>
              <a:t>научных организаций 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3296236" y="1146394"/>
            <a:ext cx="2121212" cy="1883029"/>
            <a:chOff x="3296236" y="1146394"/>
            <a:chExt cx="2121212" cy="1883029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xmlns="" id="{93E9105A-A3CC-904C-BFA7-D75DE4DC3A48}"/>
                </a:ext>
              </a:extLst>
            </p:cNvPr>
            <p:cNvSpPr/>
            <p:nvPr/>
          </p:nvSpPr>
          <p:spPr>
            <a:xfrm>
              <a:off x="3434184" y="1146394"/>
              <a:ext cx="103265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7200" i="1" dirty="0">
                  <a:solidFill>
                    <a:srgbClr val="19D2C5"/>
                  </a:solidFill>
                  <a:effectLst/>
                  <a:latin typeface="Proxima Nova ExCn Rg" panose="02000506030000020004" pitchFamily="50" charset="0"/>
                </a:rPr>
                <a:t>15 </a:t>
              </a: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xmlns="" id="{8DCC3343-9552-B54C-97C6-E58C463FADEF}"/>
                </a:ext>
              </a:extLst>
            </p:cNvPr>
            <p:cNvSpPr/>
            <p:nvPr/>
          </p:nvSpPr>
          <p:spPr>
            <a:xfrm>
              <a:off x="3414294" y="2075896"/>
              <a:ext cx="200315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b="1" i="1" dirty="0">
                  <a:solidFill>
                    <a:srgbClr val="19D2C5"/>
                  </a:solidFill>
                  <a:effectLst/>
                  <a:latin typeface="Proxima Nova ExCn Lt" panose="02000506030000020004" pitchFamily="50" charset="0"/>
                </a:rPr>
                <a:t>ХОЛДИНГОВЫХ КОМПАНИЙ</a:t>
              </a:r>
              <a:br>
                <a:rPr lang="ru-RU" sz="1600" b="1" i="1" dirty="0">
                  <a:solidFill>
                    <a:srgbClr val="19D2C5"/>
                  </a:solidFill>
                  <a:effectLst/>
                  <a:latin typeface="Proxima Nova ExCn Lt" panose="02000506030000020004" pitchFamily="50" charset="0"/>
                </a:rPr>
              </a:br>
              <a:endParaRPr lang="ru-RU" sz="1600" b="1" i="1" dirty="0">
                <a:solidFill>
                  <a:srgbClr val="19D2C5"/>
                </a:solidFill>
                <a:effectLst/>
                <a:latin typeface="Proxima Nova ExCn Lt" panose="02000506030000020004" pitchFamily="50" charset="0"/>
              </a:endParaRP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xmlns="" id="{DF110F19-E368-2E47-90BD-6925004381AC}"/>
                </a:ext>
              </a:extLst>
            </p:cNvPr>
            <p:cNvSpPr/>
            <p:nvPr/>
          </p:nvSpPr>
          <p:spPr>
            <a:xfrm>
              <a:off x="3296236" y="2321537"/>
              <a:ext cx="1985187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ru-RU" sz="1600" i="1" dirty="0">
                  <a:latin typeface="Proxima Nova ExCn Lt" panose="02000506030000020004" pitchFamily="50" charset="0"/>
                </a:rPr>
                <a:t>  в большинстве</a:t>
              </a:r>
              <a:br>
                <a:rPr lang="ru-RU" sz="1600" i="1" dirty="0">
                  <a:latin typeface="Proxima Nova ExCn Lt" panose="02000506030000020004" pitchFamily="50" charset="0"/>
                </a:rPr>
              </a:br>
              <a:r>
                <a:rPr lang="ru-RU" sz="1600" i="1" dirty="0">
                  <a:latin typeface="Proxima Nova ExCn Lt" panose="02000506030000020004" pitchFamily="50" charset="0"/>
                </a:rPr>
                <a:t> отраслей российской</a:t>
              </a:r>
              <a:br>
                <a:rPr lang="ru-RU" sz="1600" i="1" dirty="0">
                  <a:latin typeface="Proxima Nova ExCn Lt" panose="02000506030000020004" pitchFamily="50" charset="0"/>
                </a:rPr>
              </a:br>
              <a:r>
                <a:rPr lang="ru-RU" sz="1600" i="1" dirty="0">
                  <a:latin typeface="Proxima Nova ExCn Lt" panose="02000506030000020004" pitchFamily="50" charset="0"/>
                </a:rPr>
                <a:t>промышленности</a:t>
              </a:r>
            </a:p>
          </p:txBody>
        </p:sp>
      </p:grp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549E93DF-A0B2-4B40-9692-3E33402C45E3}"/>
              </a:ext>
            </a:extLst>
          </p:cNvPr>
          <p:cNvSpPr/>
          <p:nvPr/>
        </p:nvSpPr>
        <p:spPr>
          <a:xfrm>
            <a:off x="8407115" y="2302487"/>
            <a:ext cx="2422578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sz="1600" i="1" dirty="0">
                <a:solidFill>
                  <a:schemeClr val="bg1"/>
                </a:solidFill>
                <a:latin typeface="Proxima Nova ExCn Lt" panose="02000506030000020004" pitchFamily="50" charset="0"/>
              </a:rPr>
              <a:t> работает в Государственной</a:t>
            </a:r>
          </a:p>
          <a:p>
            <a:pPr>
              <a:lnSpc>
                <a:spcPts val="1600"/>
              </a:lnSpc>
            </a:pPr>
            <a:r>
              <a:rPr lang="ru-RU" sz="1600" i="1" dirty="0">
                <a:solidFill>
                  <a:schemeClr val="bg1"/>
                </a:solidFill>
                <a:latin typeface="Proxima Nova ExCn Lt" panose="02000506030000020004" pitchFamily="50" charset="0"/>
              </a:rPr>
              <a:t>корпорации «</a:t>
            </a:r>
            <a:r>
              <a:rPr lang="ru-RU" sz="1600" i="1" dirty="0" err="1">
                <a:solidFill>
                  <a:schemeClr val="bg1"/>
                </a:solidFill>
                <a:latin typeface="Proxima Nova ExCn Lt" panose="02000506030000020004" pitchFamily="50" charset="0"/>
              </a:rPr>
              <a:t>Ростех</a:t>
            </a:r>
            <a:r>
              <a:rPr lang="ru-RU" sz="1600" i="1" dirty="0">
                <a:solidFill>
                  <a:schemeClr val="bg1"/>
                </a:solidFill>
                <a:latin typeface="Proxima Nova ExCn Lt" panose="02000506030000020004" pitchFamily="50" charset="0"/>
              </a:rPr>
              <a:t>» 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5917235" y="1146394"/>
            <a:ext cx="1985187" cy="1677845"/>
            <a:chOff x="5917235" y="1146394"/>
            <a:chExt cx="1985187" cy="1677845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xmlns="" id="{D4B5F65F-EB69-C14D-A3C5-E9AEC50DD5D7}"/>
                </a:ext>
              </a:extLst>
            </p:cNvPr>
            <p:cNvSpPr/>
            <p:nvPr/>
          </p:nvSpPr>
          <p:spPr>
            <a:xfrm>
              <a:off x="6066683" y="1146394"/>
              <a:ext cx="123072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7200" i="1" dirty="0">
                  <a:solidFill>
                    <a:srgbClr val="19D2C5"/>
                  </a:solidFill>
                  <a:effectLst/>
                  <a:latin typeface="Proxima Nova ExCn Rg" panose="02000506030000020004" pitchFamily="50" charset="0"/>
                </a:rPr>
                <a:t>21</a:t>
              </a:r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xmlns="" id="{5001BCBE-C1C7-9142-8D14-259700EBDB78}"/>
                </a:ext>
              </a:extLst>
            </p:cNvPr>
            <p:cNvSpPr/>
            <p:nvPr/>
          </p:nvSpPr>
          <p:spPr>
            <a:xfrm>
              <a:off x="5996278" y="2075896"/>
              <a:ext cx="132626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b="1" i="1" dirty="0">
                  <a:solidFill>
                    <a:srgbClr val="19D2C5"/>
                  </a:solidFill>
                  <a:effectLst/>
                  <a:latin typeface="Proxima Nova ExCn Lt" panose="02000506030000020004" pitchFamily="50" charset="0"/>
                </a:rPr>
                <a:t>ПРЕДПРИЯТИЕ</a:t>
              </a:r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xmlns="" id="{549E93DF-A0B2-4B40-9692-3E33402C45E3}"/>
                </a:ext>
              </a:extLst>
            </p:cNvPr>
            <p:cNvSpPr/>
            <p:nvPr/>
          </p:nvSpPr>
          <p:spPr>
            <a:xfrm>
              <a:off x="5917235" y="2321537"/>
              <a:ext cx="1985187" cy="5027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ru-RU" sz="1600" i="1" dirty="0">
                  <a:latin typeface="Proxima Nova ExCn Lt" panose="02000506030000020004" pitchFamily="50" charset="0"/>
                </a:rPr>
                <a:t> является</a:t>
              </a:r>
              <a:br>
                <a:rPr lang="ru-RU" sz="1600" i="1" dirty="0">
                  <a:latin typeface="Proxima Nova ExCn Lt" panose="02000506030000020004" pitchFamily="50" charset="0"/>
                </a:rPr>
              </a:br>
              <a:r>
                <a:rPr lang="ru-RU" sz="1600" i="1" dirty="0">
                  <a:latin typeface="Proxima Nova ExCn Lt" panose="02000506030000020004" pitchFamily="50" charset="0"/>
                </a:rPr>
                <a:t>градообразующим</a:t>
              </a:r>
            </a:p>
          </p:txBody>
        </p:sp>
      </p:grp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874E9127-1BFD-5641-A5F0-9E6334CE0EDD}"/>
              </a:ext>
            </a:extLst>
          </p:cNvPr>
          <p:cNvSpPr/>
          <p:nvPr/>
        </p:nvSpPr>
        <p:spPr>
          <a:xfrm>
            <a:off x="789437" y="3428669"/>
            <a:ext cx="44563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>
                <a:solidFill>
                  <a:srgbClr val="19D2C5"/>
                </a:solidFill>
                <a:latin typeface="Proxima Nova ExCn Lt" panose="02000506030000020004" pitchFamily="50" charset="0"/>
              </a:rPr>
              <a:t>ЗНАМЕНИТЫЕ БРЕНДЫ В ПОРТФЕЛЕ РОСТЕХА</a:t>
            </a:r>
            <a:endParaRPr lang="ru-RU" sz="2200" b="1" i="1" dirty="0">
              <a:solidFill>
                <a:srgbClr val="19D2C5"/>
              </a:solidFill>
              <a:effectLst/>
              <a:latin typeface="Proxima Nova ExCn Lt" panose="02000506030000020004" pitchFamily="50" charset="0"/>
            </a:endParaRPr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EA4B7ADB-311A-4880-B515-87B8A9AF20B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3509" y="4200389"/>
            <a:ext cx="1492515" cy="459241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2E08A620-B268-4FD1-97CA-DADDE5EA4F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200" y="3979328"/>
            <a:ext cx="817455" cy="950614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90634AD8-F8DC-4812-BD55-6BD3461E2AB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67019" y="4127260"/>
            <a:ext cx="888259" cy="71583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E6B83EA5-712D-4251-B86D-784E5C97D0E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35"/>
          <a:stretch/>
        </p:blipFill>
        <p:spPr>
          <a:xfrm>
            <a:off x="1452195" y="4168271"/>
            <a:ext cx="1512277" cy="6337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342" y="4174295"/>
            <a:ext cx="1185268" cy="604209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EA4B7ADB-311A-4880-B515-87B8A9AF20B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153" y="4857749"/>
            <a:ext cx="1703592" cy="4573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7875" y="4845503"/>
            <a:ext cx="1209675" cy="4320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875" y="4751070"/>
            <a:ext cx="1228725" cy="6319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036" y="4737588"/>
            <a:ext cx="1124577" cy="63670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1B11AF46-D551-4AD1-B2C8-1F1829B6F97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0867" y="4730181"/>
            <a:ext cx="1444723" cy="5660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E5E4DC0C-CBA1-43D1-AEAA-3024D61FE61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490" y="5452110"/>
            <a:ext cx="1127760" cy="42672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E5E4DC0C-CBA1-43D1-AEAA-3024D61FE61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88119" y="5490209"/>
            <a:ext cx="1179871" cy="52286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xmlns="" id="{E5E4DC0C-CBA1-43D1-AEAA-3024D61FE61D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0410" y="5410200"/>
            <a:ext cx="1257300" cy="4572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E5E4DC0C-CBA1-43D1-AEAA-3024D61FE61D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140" y="6054089"/>
            <a:ext cx="1333500" cy="39624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282" y="5489460"/>
            <a:ext cx="1456252" cy="29221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901" y="6028943"/>
            <a:ext cx="1491999" cy="42108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370" y="5915024"/>
            <a:ext cx="487680" cy="51816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E6B83EA5-712D-4251-B86D-784E5C97D0E9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5331" y="5991844"/>
            <a:ext cx="1348740" cy="56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50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5ACCD096-B2A8-4E9B-B6D8-82CA1BFB0C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/>
              <a:t>Цель создания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6EB82A2-289B-4AFA-AAAC-067C2E9770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3161" y="252429"/>
            <a:ext cx="8059539" cy="334629"/>
          </a:xfrm>
        </p:spPr>
        <p:txBody>
          <a:bodyPr/>
          <a:lstStyle/>
          <a:p>
            <a:r>
              <a:rPr lang="ru-RU" dirty="0"/>
              <a:t>Автоматизированная система финансово-закупочной деятельности</a:t>
            </a:r>
          </a:p>
        </p:txBody>
      </p:sp>
      <p:sp>
        <p:nvSpPr>
          <p:cNvPr id="29" name="object 14">
            <a:extLst>
              <a:ext uri="{FF2B5EF4-FFF2-40B4-BE49-F238E27FC236}">
                <a16:creationId xmlns:a16="http://schemas.microsoft.com/office/drawing/2014/main" xmlns="" id="{40B41B58-023B-43D3-AFAD-D304F6DEDA42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800" b="0" i="1" spc="0">
                <a:solidFill>
                  <a:schemeClr val="tx1"/>
                </a:solidFill>
                <a:latin typeface="Proxima Nova ExCn Lt" panose="02000506030000020004" pitchFamily="50" charset="0"/>
              </a:defRPr>
            </a:lvl1pPr>
          </a:lstStyle>
          <a:p>
            <a:pPr marL="25400">
              <a:lnSpc>
                <a:spcPts val="3575"/>
              </a:lnSpc>
            </a:pPr>
            <a:fld id="{4AE843F9-54B8-4A2E-B570-3AAA12216093}" type="slidenum">
              <a:rPr lang="ru-RU" smtClean="0"/>
              <a:pPr marL="25400">
                <a:lnSpc>
                  <a:spcPts val="3575"/>
                </a:lnSpc>
              </a:pPr>
              <a:t>3</a:t>
            </a:fld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AEB9639-BA94-45BF-AF9D-D82424DF3EBC}"/>
              </a:ext>
            </a:extLst>
          </p:cNvPr>
          <p:cNvSpPr/>
          <p:nvPr/>
        </p:nvSpPr>
        <p:spPr>
          <a:xfrm>
            <a:off x="1086578" y="2190473"/>
            <a:ext cx="89298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0" b="1" i="1" dirty="0">
                <a:ln w="6600">
                  <a:solidFill>
                    <a:srgbClr val="01B0B3"/>
                  </a:solidFill>
                  <a:prstDash val="solid"/>
                </a:ln>
                <a:noFill/>
                <a:effectLst>
                  <a:outerShdw dist="38100" dir="2700000" algn="tl" rotWithShape="0">
                    <a:srgbClr val="19D2C5"/>
                  </a:outerShdw>
                </a:effectLst>
                <a:latin typeface="Proxima Nova ExCn Rg" panose="02000506030000020004" pitchFamily="50" charset="0"/>
              </a:rPr>
              <a:t>1</a:t>
            </a:r>
          </a:p>
        </p:txBody>
      </p:sp>
      <p:sp>
        <p:nvSpPr>
          <p:cNvPr id="7" name="Прямоугольник 29">
            <a:extLst>
              <a:ext uri="{FF2B5EF4-FFF2-40B4-BE49-F238E27FC236}">
                <a16:creationId xmlns:a16="http://schemas.microsoft.com/office/drawing/2014/main" xmlns="" id="{2DB9E7DA-6137-4CB1-B13C-A7136A961979}"/>
              </a:ext>
            </a:extLst>
          </p:cNvPr>
          <p:cNvSpPr/>
          <p:nvPr/>
        </p:nvSpPr>
        <p:spPr>
          <a:xfrm>
            <a:off x="748455" y="1439509"/>
            <a:ext cx="9221045" cy="1119794"/>
          </a:xfrm>
          <a:custGeom>
            <a:avLst/>
            <a:gdLst>
              <a:gd name="connsiteX0" fmla="*/ 0 w 6284566"/>
              <a:gd name="connsiteY0" fmla="*/ 0 h 2609164"/>
              <a:gd name="connsiteX1" fmla="*/ 6284566 w 6284566"/>
              <a:gd name="connsiteY1" fmla="*/ 0 h 2609164"/>
              <a:gd name="connsiteX2" fmla="*/ 6284566 w 6284566"/>
              <a:gd name="connsiteY2" fmla="*/ 2609164 h 2609164"/>
              <a:gd name="connsiteX3" fmla="*/ 0 w 6284566"/>
              <a:gd name="connsiteY3" fmla="*/ 2609164 h 2609164"/>
              <a:gd name="connsiteX4" fmla="*/ 0 w 6284566"/>
              <a:gd name="connsiteY4" fmla="*/ 0 h 2609164"/>
              <a:gd name="connsiteX0" fmla="*/ 522514 w 6807080"/>
              <a:gd name="connsiteY0" fmla="*/ 0 h 2609164"/>
              <a:gd name="connsiteX1" fmla="*/ 6807080 w 6807080"/>
              <a:gd name="connsiteY1" fmla="*/ 0 h 2609164"/>
              <a:gd name="connsiteX2" fmla="*/ 6807080 w 6807080"/>
              <a:gd name="connsiteY2" fmla="*/ 2609164 h 2609164"/>
              <a:gd name="connsiteX3" fmla="*/ 0 w 6807080"/>
              <a:gd name="connsiteY3" fmla="*/ 2470851 h 2609164"/>
              <a:gd name="connsiteX4" fmla="*/ 522514 w 6807080"/>
              <a:gd name="connsiteY4" fmla="*/ 0 h 2609164"/>
              <a:gd name="connsiteX0" fmla="*/ 545566 w 6830132"/>
              <a:gd name="connsiteY0" fmla="*/ 0 h 2639900"/>
              <a:gd name="connsiteX1" fmla="*/ 6830132 w 6830132"/>
              <a:gd name="connsiteY1" fmla="*/ 0 h 2639900"/>
              <a:gd name="connsiteX2" fmla="*/ 6830132 w 6830132"/>
              <a:gd name="connsiteY2" fmla="*/ 2609164 h 2639900"/>
              <a:gd name="connsiteX3" fmla="*/ 0 w 6830132"/>
              <a:gd name="connsiteY3" fmla="*/ 2639900 h 2639900"/>
              <a:gd name="connsiteX4" fmla="*/ 545566 w 6830132"/>
              <a:gd name="connsiteY4" fmla="*/ 0 h 2639900"/>
              <a:gd name="connsiteX0" fmla="*/ 545566 w 6830132"/>
              <a:gd name="connsiteY0" fmla="*/ 0 h 2639900"/>
              <a:gd name="connsiteX1" fmla="*/ 6830132 w 6830132"/>
              <a:gd name="connsiteY1" fmla="*/ 0 h 2639900"/>
              <a:gd name="connsiteX2" fmla="*/ 6238461 w 6830132"/>
              <a:gd name="connsiteY2" fmla="*/ 2586112 h 2639900"/>
              <a:gd name="connsiteX3" fmla="*/ 0 w 6830132"/>
              <a:gd name="connsiteY3" fmla="*/ 2639900 h 2639900"/>
              <a:gd name="connsiteX4" fmla="*/ 545566 w 6830132"/>
              <a:gd name="connsiteY4" fmla="*/ 0 h 2639900"/>
              <a:gd name="connsiteX0" fmla="*/ 545566 w 6830132"/>
              <a:gd name="connsiteY0" fmla="*/ 0 h 2639900"/>
              <a:gd name="connsiteX1" fmla="*/ 6830132 w 6830132"/>
              <a:gd name="connsiteY1" fmla="*/ 0 h 2639900"/>
              <a:gd name="connsiteX2" fmla="*/ 6215409 w 6830132"/>
              <a:gd name="connsiteY2" fmla="*/ 2586112 h 2639900"/>
              <a:gd name="connsiteX3" fmla="*/ 0 w 6830132"/>
              <a:gd name="connsiteY3" fmla="*/ 2639900 h 2639900"/>
              <a:gd name="connsiteX4" fmla="*/ 545566 w 6830132"/>
              <a:gd name="connsiteY4" fmla="*/ 0 h 263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30132" h="2639900">
                <a:moveTo>
                  <a:pt x="545566" y="0"/>
                </a:moveTo>
                <a:lnTo>
                  <a:pt x="6830132" y="0"/>
                </a:lnTo>
                <a:lnTo>
                  <a:pt x="6215409" y="2586112"/>
                </a:lnTo>
                <a:lnTo>
                  <a:pt x="0" y="2639900"/>
                </a:lnTo>
                <a:lnTo>
                  <a:pt x="545566" y="0"/>
                </a:lnTo>
                <a:close/>
              </a:path>
            </a:pathLst>
          </a:cu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b="1" i="1" dirty="0">
                <a:solidFill>
                  <a:srgbClr val="19D2C5"/>
                </a:solidFill>
                <a:latin typeface="Proxima Nova ExCn Lt" panose="02000506030000020004" pitchFamily="50" charset="0"/>
              </a:rPr>
              <a:t>Цель создания АС ФЗД</a:t>
            </a:r>
            <a:r>
              <a:rPr lang="ru-RU" sz="2000" i="1" dirty="0">
                <a:latin typeface="Proxima Nova ExCn Rg" panose="02000506030000020004" pitchFamily="2" charset="0"/>
              </a:rPr>
              <a:t> </a:t>
            </a:r>
            <a:r>
              <a:rPr lang="ru-RU" sz="2000" i="1" dirty="0">
                <a:latin typeface="Proxima Nova ExCn Lt" panose="02000506030000020004" pitchFamily="50" charset="0"/>
              </a:rPr>
              <a:t>— </a:t>
            </a:r>
            <a:r>
              <a:rPr lang="ru-RU" sz="2000" i="1" dirty="0">
                <a:latin typeface="Proxima Nova ExCn Rg" panose="02000506030000020004" pitchFamily="2" charset="0"/>
              </a:rPr>
              <a:t>цифровизация ключевых финансово-хозяйственных операций корпорации для решения следующих задач:</a:t>
            </a:r>
          </a:p>
          <a:p>
            <a:pPr>
              <a:lnSpc>
                <a:spcPts val="1900"/>
              </a:lnSpc>
              <a:spcBef>
                <a:spcPts val="1200"/>
              </a:spcBef>
            </a:pPr>
            <a:endParaRPr lang="ru-RU" sz="2000" b="1" i="1" dirty="0">
              <a:solidFill>
                <a:srgbClr val="19D2C5"/>
              </a:solidFill>
              <a:latin typeface="Proxima Nova ExCn Lt" panose="02000506030000020004" pitchFamily="50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29F9A49-A60E-4990-8862-498D04C2B630}"/>
              </a:ext>
            </a:extLst>
          </p:cNvPr>
          <p:cNvSpPr txBox="1"/>
          <p:nvPr/>
        </p:nvSpPr>
        <p:spPr>
          <a:xfrm>
            <a:off x="1943679" y="2620988"/>
            <a:ext cx="3558243" cy="10772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indent="104775"/>
            <a:r>
              <a:rPr lang="ru-RU" sz="2000" i="1" dirty="0">
                <a:latin typeface="Proxima Nova ExCn Lt" panose="02000506030000020004" pitchFamily="50" charset="0"/>
              </a:rPr>
              <a:t>Формирование единого </a:t>
            </a:r>
          </a:p>
          <a:p>
            <a:pPr indent="57150"/>
            <a:r>
              <a:rPr lang="ru-RU" sz="2000" i="1" dirty="0">
                <a:latin typeface="Proxima Nova ExCn Lt" panose="02000506030000020004" pitchFamily="50" charset="0"/>
              </a:rPr>
              <a:t>Информационного пространства для руководителей всех уровней управления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CE584E46-B868-4C6F-84A4-C2F504350EE8}"/>
              </a:ext>
            </a:extLst>
          </p:cNvPr>
          <p:cNvSpPr/>
          <p:nvPr/>
        </p:nvSpPr>
        <p:spPr>
          <a:xfrm>
            <a:off x="786663" y="3457792"/>
            <a:ext cx="89298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0" b="1" i="1" dirty="0">
                <a:ln w="6600">
                  <a:solidFill>
                    <a:srgbClr val="01B0B3"/>
                  </a:solidFill>
                  <a:prstDash val="solid"/>
                </a:ln>
                <a:noFill/>
                <a:effectLst>
                  <a:outerShdw dist="38100" dir="2700000" algn="tl" rotWithShape="0">
                    <a:srgbClr val="19D2C5"/>
                  </a:outerShdw>
                </a:effectLst>
                <a:latin typeface="Proxima Nova ExCn Rg" panose="02000506030000020004" pitchFamily="50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E376F6F-50E4-489C-9729-EADD00F345C6}"/>
              </a:ext>
            </a:extLst>
          </p:cNvPr>
          <p:cNvSpPr txBox="1"/>
          <p:nvPr/>
        </p:nvSpPr>
        <p:spPr>
          <a:xfrm>
            <a:off x="1679053" y="4154392"/>
            <a:ext cx="2713736" cy="10772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indent="57150"/>
            <a:r>
              <a:rPr lang="ru-RU" sz="2000" i="1" dirty="0">
                <a:latin typeface="Proxima Nova ExCn Lt" panose="02000506030000020004" pitchFamily="50" charset="0"/>
              </a:rPr>
              <a:t>Обеспечение сквозного учета и контроля денежных средств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7A3DF5F-641F-434B-92B0-319479C45CCE}"/>
              </a:ext>
            </a:extLst>
          </p:cNvPr>
          <p:cNvSpPr txBox="1"/>
          <p:nvPr/>
        </p:nvSpPr>
        <p:spPr>
          <a:xfrm>
            <a:off x="1349472" y="5466964"/>
            <a:ext cx="3315190" cy="10772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50800" indent="57150"/>
            <a:r>
              <a:rPr lang="ru-RU" sz="2000" i="1" dirty="0">
                <a:latin typeface="Proxima Nova ExCn Lt" panose="02000506030000020004" pitchFamily="50" charset="0"/>
              </a:rPr>
              <a:t>Прозрачность ключевых </a:t>
            </a:r>
          </a:p>
          <a:p>
            <a:pPr indent="57150"/>
            <a:r>
              <a:rPr lang="ru-RU" sz="2000" i="1" dirty="0">
                <a:latin typeface="Proxima Nova ExCn Lt" panose="02000506030000020004" pitchFamily="50" charset="0"/>
              </a:rPr>
              <a:t>бизнес-процессов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A9D58160-5CC3-4A53-AD47-2731531870E3}"/>
              </a:ext>
            </a:extLst>
          </p:cNvPr>
          <p:cNvSpPr/>
          <p:nvPr/>
        </p:nvSpPr>
        <p:spPr>
          <a:xfrm>
            <a:off x="499448" y="4809394"/>
            <a:ext cx="89298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0" b="1" i="1" dirty="0">
                <a:ln w="6600">
                  <a:solidFill>
                    <a:srgbClr val="01B0B3"/>
                  </a:solidFill>
                  <a:prstDash val="solid"/>
                </a:ln>
                <a:noFill/>
                <a:effectLst>
                  <a:outerShdw dist="38100" dir="2700000" algn="tl" rotWithShape="0">
                    <a:srgbClr val="19D2C5"/>
                  </a:outerShdw>
                </a:effectLst>
                <a:latin typeface="Proxima Nova ExCn Rg" panose="02000506030000020004" pitchFamily="50" charset="0"/>
              </a:rPr>
              <a:t>3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5839163B-8692-491E-82D0-B1EF7AFA1CC1}"/>
              </a:ext>
            </a:extLst>
          </p:cNvPr>
          <p:cNvSpPr/>
          <p:nvPr/>
        </p:nvSpPr>
        <p:spPr>
          <a:xfrm>
            <a:off x="5634269" y="2181165"/>
            <a:ext cx="89298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0" b="1" i="1" dirty="0">
                <a:ln w="6600">
                  <a:solidFill>
                    <a:srgbClr val="01B0B3"/>
                  </a:solidFill>
                  <a:prstDash val="solid"/>
                </a:ln>
                <a:noFill/>
                <a:effectLst>
                  <a:outerShdw dist="38100" dir="2700000" algn="tl" rotWithShape="0">
                    <a:srgbClr val="19D2C5"/>
                  </a:outerShdw>
                </a:effectLst>
                <a:latin typeface="Proxima Nova ExCn Rg" panose="02000506030000020004" pitchFamily="50" charset="0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5F498BE-0DC9-4578-9A46-289E7C201F0C}"/>
              </a:ext>
            </a:extLst>
          </p:cNvPr>
          <p:cNvSpPr txBox="1"/>
          <p:nvPr/>
        </p:nvSpPr>
        <p:spPr>
          <a:xfrm>
            <a:off x="6581451" y="2794223"/>
            <a:ext cx="3558243" cy="10772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indent="50800"/>
            <a:r>
              <a:rPr lang="ru-RU" sz="2000" i="1" dirty="0">
                <a:latin typeface="Proxima Nova ExCn Lt" panose="02000506030000020004" pitchFamily="50" charset="0"/>
              </a:rPr>
              <a:t>Сквозной мониторинг в интересах руководителей на всех уровнях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D07577DC-65E3-43AF-97FE-AA328D96D901}"/>
              </a:ext>
            </a:extLst>
          </p:cNvPr>
          <p:cNvSpPr/>
          <p:nvPr/>
        </p:nvSpPr>
        <p:spPr>
          <a:xfrm>
            <a:off x="5351584" y="3478743"/>
            <a:ext cx="89298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0" b="1" i="1" dirty="0">
                <a:ln w="6600">
                  <a:solidFill>
                    <a:srgbClr val="01B0B3"/>
                  </a:solidFill>
                  <a:prstDash val="solid"/>
                </a:ln>
                <a:noFill/>
                <a:effectLst>
                  <a:outerShdw dist="38100" dir="2700000" algn="tl" rotWithShape="0">
                    <a:srgbClr val="19D2C5"/>
                  </a:outerShdw>
                </a:effectLst>
                <a:latin typeface="Proxima Nova ExCn Rg" panose="02000506030000020004" pitchFamily="50" charset="0"/>
              </a:rPr>
              <a:t>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C47489C-CB1D-4AA7-BBF8-F3ABBA96D1F1}"/>
              </a:ext>
            </a:extLst>
          </p:cNvPr>
          <p:cNvSpPr txBox="1"/>
          <p:nvPr/>
        </p:nvSpPr>
        <p:spPr>
          <a:xfrm>
            <a:off x="6257268" y="4057247"/>
            <a:ext cx="2904906" cy="10772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indent="101600"/>
            <a:r>
              <a:rPr lang="ru-RU" sz="2000" i="1" dirty="0">
                <a:latin typeface="Proxima Nova ExCn Lt" panose="02000506030000020004" pitchFamily="50" charset="0"/>
              </a:rPr>
              <a:t>Минимизация риска искажения </a:t>
            </a:r>
          </a:p>
          <a:p>
            <a:pPr indent="50800"/>
            <a:r>
              <a:rPr lang="ru-RU" sz="2000" i="1" dirty="0">
                <a:latin typeface="Proxima Nova ExCn Lt" panose="02000506030000020004" pitchFamily="50" charset="0"/>
              </a:rPr>
              <a:t>информации для принятия управленческих решений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BD9E87FB-BB04-42E0-8274-57FA359B70D0}"/>
              </a:ext>
            </a:extLst>
          </p:cNvPr>
          <p:cNvSpPr/>
          <p:nvPr/>
        </p:nvSpPr>
        <p:spPr>
          <a:xfrm>
            <a:off x="5072906" y="4819394"/>
            <a:ext cx="89298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500" b="1" i="1" dirty="0">
                <a:ln w="6600">
                  <a:solidFill>
                    <a:srgbClr val="01B0B3"/>
                  </a:solidFill>
                  <a:prstDash val="solid"/>
                </a:ln>
                <a:noFill/>
                <a:effectLst>
                  <a:outerShdw dist="38100" dir="2700000" algn="tl" rotWithShape="0">
                    <a:srgbClr val="19D2C5"/>
                  </a:outerShdw>
                </a:effectLst>
                <a:latin typeface="Proxima Nova ExCn Rg" panose="02000506030000020004" pitchFamily="50" charset="0"/>
              </a:rPr>
              <a:t>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4112559-8251-49C6-B1CC-698FECDB22A5}"/>
              </a:ext>
            </a:extLst>
          </p:cNvPr>
          <p:cNvSpPr txBox="1"/>
          <p:nvPr/>
        </p:nvSpPr>
        <p:spPr>
          <a:xfrm>
            <a:off x="6001386" y="5488707"/>
            <a:ext cx="2487279" cy="10772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indent="50800"/>
            <a:r>
              <a:rPr lang="ru-RU" sz="2000" i="1" dirty="0">
                <a:latin typeface="Proxima Nova ExCn Lt" panose="02000506030000020004" pitchFamily="50" charset="0"/>
              </a:rPr>
              <a:t>Снижение трудоемкости рутинных операций</a:t>
            </a:r>
          </a:p>
        </p:txBody>
      </p:sp>
    </p:spTree>
    <p:extLst>
      <p:ext uri="{BB962C8B-B14F-4D97-AF65-F5344CB8AC3E}">
        <p14:creationId xmlns:p14="http://schemas.microsoft.com/office/powerpoint/2010/main" val="19240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67620EC9-66E4-4280-A7C3-9E01570423B9}"/>
              </a:ext>
            </a:extLst>
          </p:cNvPr>
          <p:cNvSpPr/>
          <p:nvPr/>
        </p:nvSpPr>
        <p:spPr>
          <a:xfrm>
            <a:off x="7894087" y="4152752"/>
            <a:ext cx="3685662" cy="1792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1338" indent="-138113"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buFont typeface="Arial" panose="020B0604020202020204" pitchFamily="34" charset="0"/>
              <a:buChar char="•"/>
              <a:tabLst>
                <a:tab pos="555625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Договор возможно зарегистрировать в системе только по проведенной закупке</a:t>
            </a:r>
          </a:p>
          <a:p>
            <a:pPr marL="541338" indent="-138113"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buFont typeface="Arial" panose="020B0604020202020204" pitchFamily="34" charset="0"/>
              <a:buChar char="•"/>
              <a:tabLst>
                <a:tab pos="555625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Договор передается через интеграцию на исполнение в локальную систему Предприятия</a:t>
            </a:r>
          </a:p>
          <a:p>
            <a:pPr marL="274638" indent="-106363">
              <a:lnSpc>
                <a:spcPts val="1400"/>
              </a:lnSpc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buFont typeface="Arial" panose="020B0604020202020204" pitchFamily="34" charset="0"/>
              <a:buChar char="•"/>
              <a:tabLst>
                <a:tab pos="266700" algn="l"/>
              </a:tabLst>
            </a:pPr>
            <a:endParaRPr lang="ru-RU" sz="1400" i="1" dirty="0">
              <a:latin typeface="Proxima Nova ExCn Lt" panose="02000506030000020004" pitchFamily="50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4E4F5CC7-6209-47CB-9EC1-CB4639AA81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303" y="1787766"/>
            <a:ext cx="3763393" cy="3793882"/>
          </a:xfrm>
          <a:prstGeom prst="rect">
            <a:avLst/>
          </a:prstGeom>
        </p:spPr>
      </p:pic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864620DE-05A0-460F-9209-2D051267D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/>
              <a:t>Взаимосвязь ключевых элементов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B2E7090-875A-4B7A-B0AF-48A6FAB6AB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3161" y="252429"/>
            <a:ext cx="9431139" cy="334629"/>
          </a:xfrm>
        </p:spPr>
        <p:txBody>
          <a:bodyPr/>
          <a:lstStyle/>
          <a:p>
            <a:r>
              <a:rPr lang="ru-RU" dirty="0"/>
              <a:t>Автоматизированная система финансово-закупочной деятельности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EFB6FB2-3828-4103-A132-4FFC6F148262}"/>
              </a:ext>
            </a:extLst>
          </p:cNvPr>
          <p:cNvSpPr txBox="1"/>
          <p:nvPr/>
        </p:nvSpPr>
        <p:spPr>
          <a:xfrm>
            <a:off x="5279149" y="3269208"/>
            <a:ext cx="1633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19D2C5"/>
                </a:solidFill>
                <a:latin typeface="Proxima Nova ExCn Lt" panose="02000506030000020004" pitchFamily="50" charset="0"/>
              </a:rPr>
              <a:t>СКВОЗНОЙ КОНТРОЛЬ</a:t>
            </a:r>
            <a:endParaRPr lang="en-US" sz="2400" b="1" i="1" dirty="0">
              <a:solidFill>
                <a:srgbClr val="19D2C5"/>
              </a:solidFill>
              <a:latin typeface="Proxima Nova ExCn Lt" panose="02000506030000020004" pitchFamily="50" charset="0"/>
            </a:endParaRPr>
          </a:p>
        </p:txBody>
      </p:sp>
      <p:grpSp>
        <p:nvGrpSpPr>
          <p:cNvPr id="16" name="Group 96">
            <a:extLst>
              <a:ext uri="{FF2B5EF4-FFF2-40B4-BE49-F238E27FC236}">
                <a16:creationId xmlns:a16="http://schemas.microsoft.com/office/drawing/2014/main" xmlns="" id="{F5F05EB5-A7BA-4BC1-91B8-C84AA08B58E3}"/>
              </a:ext>
            </a:extLst>
          </p:cNvPr>
          <p:cNvGrpSpPr/>
          <p:nvPr/>
        </p:nvGrpSpPr>
        <p:grpSpPr>
          <a:xfrm>
            <a:off x="4844468" y="2248281"/>
            <a:ext cx="489976" cy="459274"/>
            <a:chOff x="8748712" y="2555876"/>
            <a:chExt cx="4410076" cy="4171950"/>
          </a:xfrm>
          <a:solidFill>
            <a:schemeClr val="bg1"/>
          </a:solidFill>
        </p:grpSpPr>
        <p:sp>
          <p:nvSpPr>
            <p:cNvPr id="17" name="Freeform 51">
              <a:extLst>
                <a:ext uri="{FF2B5EF4-FFF2-40B4-BE49-F238E27FC236}">
                  <a16:creationId xmlns:a16="http://schemas.microsoft.com/office/drawing/2014/main" xmlns="" id="{7D1E0CC1-EBCC-4383-9453-0CB5C628E7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58237" y="5708651"/>
              <a:ext cx="1020763" cy="1019175"/>
            </a:xfrm>
            <a:custGeom>
              <a:avLst/>
              <a:gdLst>
                <a:gd name="T0" fmla="*/ 444 w 474"/>
                <a:gd name="T1" fmla="*/ 0 h 475"/>
                <a:gd name="T2" fmla="*/ 30 w 474"/>
                <a:gd name="T3" fmla="*/ 0 h 475"/>
                <a:gd name="T4" fmla="*/ 0 w 474"/>
                <a:gd name="T5" fmla="*/ 30 h 475"/>
                <a:gd name="T6" fmla="*/ 0 w 474"/>
                <a:gd name="T7" fmla="*/ 445 h 475"/>
                <a:gd name="T8" fmla="*/ 30 w 474"/>
                <a:gd name="T9" fmla="*/ 475 h 475"/>
                <a:gd name="T10" fmla="*/ 444 w 474"/>
                <a:gd name="T11" fmla="*/ 475 h 475"/>
                <a:gd name="T12" fmla="*/ 474 w 474"/>
                <a:gd name="T13" fmla="*/ 445 h 475"/>
                <a:gd name="T14" fmla="*/ 474 w 474"/>
                <a:gd name="T15" fmla="*/ 30 h 475"/>
                <a:gd name="T16" fmla="*/ 444 w 474"/>
                <a:gd name="T17" fmla="*/ 0 h 475"/>
                <a:gd name="T18" fmla="*/ 413 w 474"/>
                <a:gd name="T19" fmla="*/ 414 h 475"/>
                <a:gd name="T20" fmla="*/ 61 w 474"/>
                <a:gd name="T21" fmla="*/ 414 h 475"/>
                <a:gd name="T22" fmla="*/ 61 w 474"/>
                <a:gd name="T23" fmla="*/ 61 h 475"/>
                <a:gd name="T24" fmla="*/ 413 w 474"/>
                <a:gd name="T25" fmla="*/ 61 h 475"/>
                <a:gd name="T26" fmla="*/ 413 w 474"/>
                <a:gd name="T27" fmla="*/ 414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4" h="475">
                  <a:moveTo>
                    <a:pt x="444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3"/>
                    <a:pt x="0" y="30"/>
                  </a:cubicBezTo>
                  <a:cubicBezTo>
                    <a:pt x="0" y="445"/>
                    <a:pt x="0" y="445"/>
                    <a:pt x="0" y="445"/>
                  </a:cubicBezTo>
                  <a:cubicBezTo>
                    <a:pt x="0" y="461"/>
                    <a:pt x="14" y="475"/>
                    <a:pt x="30" y="475"/>
                  </a:cubicBezTo>
                  <a:cubicBezTo>
                    <a:pt x="444" y="475"/>
                    <a:pt x="444" y="475"/>
                    <a:pt x="444" y="475"/>
                  </a:cubicBezTo>
                  <a:cubicBezTo>
                    <a:pt x="461" y="475"/>
                    <a:pt x="474" y="461"/>
                    <a:pt x="474" y="445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4" y="13"/>
                    <a:pt x="461" y="0"/>
                    <a:pt x="444" y="0"/>
                  </a:cubicBezTo>
                  <a:close/>
                  <a:moveTo>
                    <a:pt x="413" y="414"/>
                  </a:moveTo>
                  <a:cubicBezTo>
                    <a:pt x="61" y="414"/>
                    <a:pt x="61" y="414"/>
                    <a:pt x="61" y="414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413" y="61"/>
                    <a:pt x="413" y="61"/>
                    <a:pt x="413" y="61"/>
                  </a:cubicBezTo>
                  <a:lnTo>
                    <a:pt x="413" y="4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  <a:latin typeface="Proxima Nova Cn Rg" panose="02000506030000020004" pitchFamily="2" charset="0"/>
              </a:endParaRPr>
            </a:p>
          </p:txBody>
        </p:sp>
        <p:sp>
          <p:nvSpPr>
            <p:cNvPr id="18" name="Freeform 52">
              <a:extLst>
                <a:ext uri="{FF2B5EF4-FFF2-40B4-BE49-F238E27FC236}">
                  <a16:creationId xmlns:a16="http://schemas.microsoft.com/office/drawing/2014/main" xmlns="" id="{89737471-FDB7-4464-9048-3418AE68A39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3775" y="4819651"/>
              <a:ext cx="1020763" cy="1908175"/>
            </a:xfrm>
            <a:custGeom>
              <a:avLst/>
              <a:gdLst>
                <a:gd name="T0" fmla="*/ 444 w 474"/>
                <a:gd name="T1" fmla="*/ 0 h 889"/>
                <a:gd name="T2" fmla="*/ 31 w 474"/>
                <a:gd name="T3" fmla="*/ 0 h 889"/>
                <a:gd name="T4" fmla="*/ 0 w 474"/>
                <a:gd name="T5" fmla="*/ 30 h 889"/>
                <a:gd name="T6" fmla="*/ 0 w 474"/>
                <a:gd name="T7" fmla="*/ 491 h 889"/>
                <a:gd name="T8" fmla="*/ 31 w 474"/>
                <a:gd name="T9" fmla="*/ 522 h 889"/>
                <a:gd name="T10" fmla="*/ 61 w 474"/>
                <a:gd name="T11" fmla="*/ 491 h 889"/>
                <a:gd name="T12" fmla="*/ 61 w 474"/>
                <a:gd name="T13" fmla="*/ 60 h 889"/>
                <a:gd name="T14" fmla="*/ 414 w 474"/>
                <a:gd name="T15" fmla="*/ 60 h 889"/>
                <a:gd name="T16" fmla="*/ 414 w 474"/>
                <a:gd name="T17" fmla="*/ 828 h 889"/>
                <a:gd name="T18" fmla="*/ 61 w 474"/>
                <a:gd name="T19" fmla="*/ 828 h 889"/>
                <a:gd name="T20" fmla="*/ 61 w 474"/>
                <a:gd name="T21" fmla="*/ 613 h 889"/>
                <a:gd name="T22" fmla="*/ 31 w 474"/>
                <a:gd name="T23" fmla="*/ 582 h 889"/>
                <a:gd name="T24" fmla="*/ 0 w 474"/>
                <a:gd name="T25" fmla="*/ 613 h 889"/>
                <a:gd name="T26" fmla="*/ 0 w 474"/>
                <a:gd name="T27" fmla="*/ 859 h 889"/>
                <a:gd name="T28" fmla="*/ 31 w 474"/>
                <a:gd name="T29" fmla="*/ 889 h 889"/>
                <a:gd name="T30" fmla="*/ 444 w 474"/>
                <a:gd name="T31" fmla="*/ 889 h 889"/>
                <a:gd name="T32" fmla="*/ 474 w 474"/>
                <a:gd name="T33" fmla="*/ 859 h 889"/>
                <a:gd name="T34" fmla="*/ 474 w 474"/>
                <a:gd name="T35" fmla="*/ 30 h 889"/>
                <a:gd name="T36" fmla="*/ 444 w 474"/>
                <a:gd name="T37" fmla="*/ 0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4" h="889">
                  <a:moveTo>
                    <a:pt x="444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3"/>
                    <a:pt x="0" y="30"/>
                  </a:cubicBezTo>
                  <a:cubicBezTo>
                    <a:pt x="0" y="491"/>
                    <a:pt x="0" y="491"/>
                    <a:pt x="0" y="491"/>
                  </a:cubicBezTo>
                  <a:cubicBezTo>
                    <a:pt x="0" y="508"/>
                    <a:pt x="14" y="522"/>
                    <a:pt x="31" y="522"/>
                  </a:cubicBezTo>
                  <a:cubicBezTo>
                    <a:pt x="47" y="522"/>
                    <a:pt x="61" y="508"/>
                    <a:pt x="61" y="491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414" y="60"/>
                    <a:pt x="414" y="60"/>
                    <a:pt x="414" y="60"/>
                  </a:cubicBezTo>
                  <a:cubicBezTo>
                    <a:pt x="414" y="828"/>
                    <a:pt x="414" y="828"/>
                    <a:pt x="414" y="828"/>
                  </a:cubicBezTo>
                  <a:cubicBezTo>
                    <a:pt x="61" y="828"/>
                    <a:pt x="61" y="828"/>
                    <a:pt x="61" y="828"/>
                  </a:cubicBezTo>
                  <a:cubicBezTo>
                    <a:pt x="61" y="613"/>
                    <a:pt x="61" y="613"/>
                    <a:pt x="61" y="613"/>
                  </a:cubicBezTo>
                  <a:cubicBezTo>
                    <a:pt x="61" y="596"/>
                    <a:pt x="47" y="582"/>
                    <a:pt x="31" y="582"/>
                  </a:cubicBezTo>
                  <a:cubicBezTo>
                    <a:pt x="14" y="582"/>
                    <a:pt x="0" y="596"/>
                    <a:pt x="0" y="613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75"/>
                    <a:pt x="14" y="889"/>
                    <a:pt x="31" y="889"/>
                  </a:cubicBezTo>
                  <a:cubicBezTo>
                    <a:pt x="444" y="889"/>
                    <a:pt x="444" y="889"/>
                    <a:pt x="444" y="889"/>
                  </a:cubicBezTo>
                  <a:cubicBezTo>
                    <a:pt x="461" y="889"/>
                    <a:pt x="474" y="875"/>
                    <a:pt x="474" y="859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4" y="13"/>
                    <a:pt x="461" y="0"/>
                    <a:pt x="44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  <a:latin typeface="Proxima Nova Cn Rg" panose="02000506030000020004" pitchFamily="2" charset="0"/>
              </a:endParaRPr>
            </a:p>
          </p:txBody>
        </p:sp>
        <p:sp>
          <p:nvSpPr>
            <p:cNvPr id="19" name="Freeform 53">
              <a:extLst>
                <a:ext uri="{FF2B5EF4-FFF2-40B4-BE49-F238E27FC236}">
                  <a16:creationId xmlns:a16="http://schemas.microsoft.com/office/drawing/2014/main" xmlns="" id="{C27DC2C6-6337-4ADD-8A50-F96D45BC41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12488" y="3927476"/>
              <a:ext cx="1020763" cy="2800350"/>
            </a:xfrm>
            <a:custGeom>
              <a:avLst/>
              <a:gdLst>
                <a:gd name="T0" fmla="*/ 443 w 474"/>
                <a:gd name="T1" fmla="*/ 0 h 1304"/>
                <a:gd name="T2" fmla="*/ 30 w 474"/>
                <a:gd name="T3" fmla="*/ 0 h 1304"/>
                <a:gd name="T4" fmla="*/ 0 w 474"/>
                <a:gd name="T5" fmla="*/ 31 h 1304"/>
                <a:gd name="T6" fmla="*/ 0 w 474"/>
                <a:gd name="T7" fmla="*/ 1274 h 1304"/>
                <a:gd name="T8" fmla="*/ 30 w 474"/>
                <a:gd name="T9" fmla="*/ 1304 h 1304"/>
                <a:gd name="T10" fmla="*/ 443 w 474"/>
                <a:gd name="T11" fmla="*/ 1304 h 1304"/>
                <a:gd name="T12" fmla="*/ 474 w 474"/>
                <a:gd name="T13" fmla="*/ 1274 h 1304"/>
                <a:gd name="T14" fmla="*/ 474 w 474"/>
                <a:gd name="T15" fmla="*/ 31 h 1304"/>
                <a:gd name="T16" fmla="*/ 443 w 474"/>
                <a:gd name="T17" fmla="*/ 0 h 1304"/>
                <a:gd name="T18" fmla="*/ 413 w 474"/>
                <a:gd name="T19" fmla="*/ 1243 h 1304"/>
                <a:gd name="T20" fmla="*/ 60 w 474"/>
                <a:gd name="T21" fmla="*/ 1243 h 1304"/>
                <a:gd name="T22" fmla="*/ 60 w 474"/>
                <a:gd name="T23" fmla="*/ 61 h 1304"/>
                <a:gd name="T24" fmla="*/ 413 w 474"/>
                <a:gd name="T25" fmla="*/ 61 h 1304"/>
                <a:gd name="T26" fmla="*/ 413 w 474"/>
                <a:gd name="T27" fmla="*/ 1243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4" h="1304">
                  <a:moveTo>
                    <a:pt x="443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0" y="1290"/>
                    <a:pt x="13" y="1304"/>
                    <a:pt x="30" y="1304"/>
                  </a:cubicBezTo>
                  <a:cubicBezTo>
                    <a:pt x="443" y="1304"/>
                    <a:pt x="443" y="1304"/>
                    <a:pt x="443" y="1304"/>
                  </a:cubicBezTo>
                  <a:cubicBezTo>
                    <a:pt x="460" y="1304"/>
                    <a:pt x="474" y="1290"/>
                    <a:pt x="474" y="1274"/>
                  </a:cubicBezTo>
                  <a:cubicBezTo>
                    <a:pt x="474" y="31"/>
                    <a:pt x="474" y="31"/>
                    <a:pt x="474" y="31"/>
                  </a:cubicBezTo>
                  <a:cubicBezTo>
                    <a:pt x="474" y="14"/>
                    <a:pt x="460" y="0"/>
                    <a:pt x="443" y="0"/>
                  </a:cubicBezTo>
                  <a:close/>
                  <a:moveTo>
                    <a:pt x="413" y="1243"/>
                  </a:moveTo>
                  <a:cubicBezTo>
                    <a:pt x="60" y="1243"/>
                    <a:pt x="60" y="1243"/>
                    <a:pt x="60" y="1243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413" y="61"/>
                    <a:pt x="413" y="61"/>
                    <a:pt x="413" y="61"/>
                  </a:cubicBezTo>
                  <a:lnTo>
                    <a:pt x="413" y="124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  <a:latin typeface="Proxima Nova Cn Rg" panose="02000506030000020004" pitchFamily="2" charset="0"/>
              </a:endParaRPr>
            </a:p>
          </p:txBody>
        </p:sp>
        <p:sp>
          <p:nvSpPr>
            <p:cNvPr id="20" name="Freeform 54">
              <a:extLst>
                <a:ext uri="{FF2B5EF4-FFF2-40B4-BE49-F238E27FC236}">
                  <a16:creationId xmlns:a16="http://schemas.microsoft.com/office/drawing/2014/main" xmlns="" id="{EE7C305E-40F2-44EB-846F-253F24F06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8025" y="3038476"/>
              <a:ext cx="1020763" cy="3689350"/>
            </a:xfrm>
            <a:custGeom>
              <a:avLst/>
              <a:gdLst>
                <a:gd name="T0" fmla="*/ 444 w 474"/>
                <a:gd name="T1" fmla="*/ 286 h 1718"/>
                <a:gd name="T2" fmla="*/ 474 w 474"/>
                <a:gd name="T3" fmla="*/ 256 h 1718"/>
                <a:gd name="T4" fmla="*/ 474 w 474"/>
                <a:gd name="T5" fmla="*/ 30 h 1718"/>
                <a:gd name="T6" fmla="*/ 444 w 474"/>
                <a:gd name="T7" fmla="*/ 0 h 1718"/>
                <a:gd name="T8" fmla="*/ 30 w 474"/>
                <a:gd name="T9" fmla="*/ 0 h 1718"/>
                <a:gd name="T10" fmla="*/ 0 w 474"/>
                <a:gd name="T11" fmla="*/ 30 h 1718"/>
                <a:gd name="T12" fmla="*/ 0 w 474"/>
                <a:gd name="T13" fmla="*/ 1688 h 1718"/>
                <a:gd name="T14" fmla="*/ 30 w 474"/>
                <a:gd name="T15" fmla="*/ 1718 h 1718"/>
                <a:gd name="T16" fmla="*/ 444 w 474"/>
                <a:gd name="T17" fmla="*/ 1718 h 1718"/>
                <a:gd name="T18" fmla="*/ 474 w 474"/>
                <a:gd name="T19" fmla="*/ 1688 h 1718"/>
                <a:gd name="T20" fmla="*/ 474 w 474"/>
                <a:gd name="T21" fmla="*/ 377 h 1718"/>
                <a:gd name="T22" fmla="*/ 444 w 474"/>
                <a:gd name="T23" fmla="*/ 347 h 1718"/>
                <a:gd name="T24" fmla="*/ 413 w 474"/>
                <a:gd name="T25" fmla="*/ 377 h 1718"/>
                <a:gd name="T26" fmla="*/ 413 w 474"/>
                <a:gd name="T27" fmla="*/ 1657 h 1718"/>
                <a:gd name="T28" fmla="*/ 61 w 474"/>
                <a:gd name="T29" fmla="*/ 1657 h 1718"/>
                <a:gd name="T30" fmla="*/ 61 w 474"/>
                <a:gd name="T31" fmla="*/ 61 h 1718"/>
                <a:gd name="T32" fmla="*/ 413 w 474"/>
                <a:gd name="T33" fmla="*/ 61 h 1718"/>
                <a:gd name="T34" fmla="*/ 413 w 474"/>
                <a:gd name="T35" fmla="*/ 256 h 1718"/>
                <a:gd name="T36" fmla="*/ 444 w 474"/>
                <a:gd name="T37" fmla="*/ 286 h 1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4" h="1718">
                  <a:moveTo>
                    <a:pt x="444" y="286"/>
                  </a:moveTo>
                  <a:cubicBezTo>
                    <a:pt x="460" y="286"/>
                    <a:pt x="474" y="273"/>
                    <a:pt x="474" y="256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4" y="14"/>
                    <a:pt x="460" y="0"/>
                    <a:pt x="44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1688"/>
                    <a:pt x="0" y="1688"/>
                    <a:pt x="0" y="1688"/>
                  </a:cubicBezTo>
                  <a:cubicBezTo>
                    <a:pt x="0" y="1704"/>
                    <a:pt x="13" y="1718"/>
                    <a:pt x="30" y="1718"/>
                  </a:cubicBezTo>
                  <a:cubicBezTo>
                    <a:pt x="444" y="1718"/>
                    <a:pt x="444" y="1718"/>
                    <a:pt x="444" y="1718"/>
                  </a:cubicBezTo>
                  <a:cubicBezTo>
                    <a:pt x="460" y="1718"/>
                    <a:pt x="474" y="1704"/>
                    <a:pt x="474" y="1688"/>
                  </a:cubicBezTo>
                  <a:cubicBezTo>
                    <a:pt x="474" y="377"/>
                    <a:pt x="474" y="377"/>
                    <a:pt x="474" y="377"/>
                  </a:cubicBezTo>
                  <a:cubicBezTo>
                    <a:pt x="474" y="360"/>
                    <a:pt x="460" y="347"/>
                    <a:pt x="444" y="347"/>
                  </a:cubicBezTo>
                  <a:cubicBezTo>
                    <a:pt x="427" y="347"/>
                    <a:pt x="413" y="360"/>
                    <a:pt x="413" y="377"/>
                  </a:cubicBezTo>
                  <a:cubicBezTo>
                    <a:pt x="413" y="1657"/>
                    <a:pt x="413" y="1657"/>
                    <a:pt x="413" y="1657"/>
                  </a:cubicBezTo>
                  <a:cubicBezTo>
                    <a:pt x="61" y="1657"/>
                    <a:pt x="61" y="1657"/>
                    <a:pt x="61" y="1657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413" y="61"/>
                    <a:pt x="413" y="61"/>
                    <a:pt x="413" y="61"/>
                  </a:cubicBezTo>
                  <a:cubicBezTo>
                    <a:pt x="413" y="256"/>
                    <a:pt x="413" y="256"/>
                    <a:pt x="413" y="256"/>
                  </a:cubicBezTo>
                  <a:cubicBezTo>
                    <a:pt x="413" y="273"/>
                    <a:pt x="427" y="286"/>
                    <a:pt x="444" y="28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  <a:latin typeface="Proxima Nova Cn Rg" panose="02000506030000020004" pitchFamily="2" charset="0"/>
              </a:endParaRPr>
            </a:p>
          </p:txBody>
        </p:sp>
        <p:sp>
          <p:nvSpPr>
            <p:cNvPr id="21" name="Freeform 55">
              <a:extLst>
                <a:ext uri="{FF2B5EF4-FFF2-40B4-BE49-F238E27FC236}">
                  <a16:creationId xmlns:a16="http://schemas.microsoft.com/office/drawing/2014/main" xmlns="" id="{79384529-1FDF-426A-A4D7-F9D443CF4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8712" y="2555876"/>
              <a:ext cx="2971800" cy="1709738"/>
            </a:xfrm>
            <a:custGeom>
              <a:avLst/>
              <a:gdLst>
                <a:gd name="T0" fmla="*/ 34 w 1380"/>
                <a:gd name="T1" fmla="*/ 796 h 796"/>
                <a:gd name="T2" fmla="*/ 48 w 1380"/>
                <a:gd name="T3" fmla="*/ 792 h 796"/>
                <a:gd name="T4" fmla="*/ 1294 w 1380"/>
                <a:gd name="T5" fmla="*/ 148 h 796"/>
                <a:gd name="T6" fmla="*/ 1264 w 1380"/>
                <a:gd name="T7" fmla="*/ 245 h 796"/>
                <a:gd name="T8" fmla="*/ 1283 w 1380"/>
                <a:gd name="T9" fmla="*/ 283 h 796"/>
                <a:gd name="T10" fmla="*/ 1293 w 1380"/>
                <a:gd name="T11" fmla="*/ 284 h 796"/>
                <a:gd name="T12" fmla="*/ 1321 w 1380"/>
                <a:gd name="T13" fmla="*/ 263 h 796"/>
                <a:gd name="T14" fmla="*/ 1375 w 1380"/>
                <a:gd name="T15" fmla="*/ 96 h 796"/>
                <a:gd name="T16" fmla="*/ 1355 w 1380"/>
                <a:gd name="T17" fmla="*/ 58 h 796"/>
                <a:gd name="T18" fmla="*/ 1188 w 1380"/>
                <a:gd name="T19" fmla="*/ 5 h 796"/>
                <a:gd name="T20" fmla="*/ 1150 w 1380"/>
                <a:gd name="T21" fmla="*/ 25 h 796"/>
                <a:gd name="T22" fmla="*/ 1170 w 1380"/>
                <a:gd name="T23" fmla="*/ 63 h 796"/>
                <a:gd name="T24" fmla="*/ 1267 w 1380"/>
                <a:gd name="T25" fmla="*/ 94 h 796"/>
                <a:gd name="T26" fmla="*/ 20 w 1380"/>
                <a:gd name="T27" fmla="*/ 739 h 796"/>
                <a:gd name="T28" fmla="*/ 7 w 1380"/>
                <a:gd name="T29" fmla="*/ 779 h 796"/>
                <a:gd name="T30" fmla="*/ 34 w 1380"/>
                <a:gd name="T31" fmla="*/ 796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80" h="796">
                  <a:moveTo>
                    <a:pt x="34" y="796"/>
                  </a:moveTo>
                  <a:cubicBezTo>
                    <a:pt x="39" y="796"/>
                    <a:pt x="44" y="795"/>
                    <a:pt x="48" y="792"/>
                  </a:cubicBezTo>
                  <a:cubicBezTo>
                    <a:pt x="1294" y="148"/>
                    <a:pt x="1294" y="148"/>
                    <a:pt x="1294" y="148"/>
                  </a:cubicBezTo>
                  <a:cubicBezTo>
                    <a:pt x="1264" y="245"/>
                    <a:pt x="1264" y="245"/>
                    <a:pt x="1264" y="245"/>
                  </a:cubicBezTo>
                  <a:cubicBezTo>
                    <a:pt x="1259" y="261"/>
                    <a:pt x="1267" y="278"/>
                    <a:pt x="1283" y="283"/>
                  </a:cubicBezTo>
                  <a:cubicBezTo>
                    <a:pt x="1286" y="284"/>
                    <a:pt x="1290" y="284"/>
                    <a:pt x="1293" y="284"/>
                  </a:cubicBezTo>
                  <a:cubicBezTo>
                    <a:pt x="1305" y="284"/>
                    <a:pt x="1317" y="276"/>
                    <a:pt x="1321" y="263"/>
                  </a:cubicBezTo>
                  <a:cubicBezTo>
                    <a:pt x="1375" y="96"/>
                    <a:pt x="1375" y="96"/>
                    <a:pt x="1375" y="96"/>
                  </a:cubicBezTo>
                  <a:cubicBezTo>
                    <a:pt x="1380" y="80"/>
                    <a:pt x="1371" y="63"/>
                    <a:pt x="1355" y="58"/>
                  </a:cubicBezTo>
                  <a:cubicBezTo>
                    <a:pt x="1188" y="5"/>
                    <a:pt x="1188" y="5"/>
                    <a:pt x="1188" y="5"/>
                  </a:cubicBezTo>
                  <a:cubicBezTo>
                    <a:pt x="1172" y="0"/>
                    <a:pt x="1155" y="9"/>
                    <a:pt x="1150" y="25"/>
                  </a:cubicBezTo>
                  <a:cubicBezTo>
                    <a:pt x="1145" y="41"/>
                    <a:pt x="1154" y="58"/>
                    <a:pt x="1170" y="63"/>
                  </a:cubicBezTo>
                  <a:cubicBezTo>
                    <a:pt x="1267" y="94"/>
                    <a:pt x="1267" y="94"/>
                    <a:pt x="1267" y="94"/>
                  </a:cubicBezTo>
                  <a:cubicBezTo>
                    <a:pt x="20" y="739"/>
                    <a:pt x="20" y="739"/>
                    <a:pt x="20" y="739"/>
                  </a:cubicBezTo>
                  <a:cubicBezTo>
                    <a:pt x="6" y="746"/>
                    <a:pt x="0" y="765"/>
                    <a:pt x="7" y="779"/>
                  </a:cubicBezTo>
                  <a:cubicBezTo>
                    <a:pt x="13" y="790"/>
                    <a:pt x="23" y="796"/>
                    <a:pt x="34" y="79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  <a:latin typeface="Proxima Nova Cn Rg" panose="02000506030000020004" pitchFamily="2" charset="0"/>
              </a:endParaRPr>
            </a:p>
          </p:txBody>
        </p:sp>
      </p:grpSp>
      <p:grpSp>
        <p:nvGrpSpPr>
          <p:cNvPr id="32" name="Group 80">
            <a:extLst>
              <a:ext uri="{FF2B5EF4-FFF2-40B4-BE49-F238E27FC236}">
                <a16:creationId xmlns:a16="http://schemas.microsoft.com/office/drawing/2014/main" xmlns="" id="{0C321965-9297-40CA-8DDA-C859CB4564DB}"/>
              </a:ext>
            </a:extLst>
          </p:cNvPr>
          <p:cNvGrpSpPr/>
          <p:nvPr/>
        </p:nvGrpSpPr>
        <p:grpSpPr>
          <a:xfrm>
            <a:off x="7018524" y="4442060"/>
            <a:ext cx="462986" cy="458888"/>
            <a:chOff x="909638" y="2759075"/>
            <a:chExt cx="1614487" cy="1600200"/>
          </a:xfrm>
          <a:solidFill>
            <a:schemeClr val="bg1"/>
          </a:solidFill>
        </p:grpSpPr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xmlns="" id="{37046E49-A78D-4347-B720-6B59F133A3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9638" y="2759075"/>
              <a:ext cx="1614487" cy="1600200"/>
            </a:xfrm>
            <a:custGeom>
              <a:avLst/>
              <a:gdLst>
                <a:gd name="T0" fmla="*/ 5591 w 6046"/>
                <a:gd name="T1" fmla="*/ 1245 h 6000"/>
                <a:gd name="T2" fmla="*/ 5109 w 6046"/>
                <a:gd name="T3" fmla="*/ 1491 h 6000"/>
                <a:gd name="T4" fmla="*/ 5028 w 6046"/>
                <a:gd name="T5" fmla="*/ 1555 h 6000"/>
                <a:gd name="T6" fmla="*/ 4991 w 6046"/>
                <a:gd name="T7" fmla="*/ 1473 h 6000"/>
                <a:gd name="T8" fmla="*/ 3437 w 6046"/>
                <a:gd name="T9" fmla="*/ 0 h 6000"/>
                <a:gd name="T10" fmla="*/ 428 w 6046"/>
                <a:gd name="T11" fmla="*/ 91 h 6000"/>
                <a:gd name="T12" fmla="*/ 91 w 6046"/>
                <a:gd name="T13" fmla="*/ 373 h 6000"/>
                <a:gd name="T14" fmla="*/ 0 w 6046"/>
                <a:gd name="T15" fmla="*/ 5909 h 6000"/>
                <a:gd name="T16" fmla="*/ 4509 w 6046"/>
                <a:gd name="T17" fmla="*/ 6000 h 6000"/>
                <a:gd name="T18" fmla="*/ 4600 w 6046"/>
                <a:gd name="T19" fmla="*/ 5627 h 6000"/>
                <a:gd name="T20" fmla="*/ 5028 w 6046"/>
                <a:gd name="T21" fmla="*/ 5536 h 6000"/>
                <a:gd name="T22" fmla="*/ 5282 w 6046"/>
                <a:gd name="T23" fmla="*/ 3964 h 6000"/>
                <a:gd name="T24" fmla="*/ 5973 w 6046"/>
                <a:gd name="T25" fmla="*/ 1764 h 6000"/>
                <a:gd name="T26" fmla="*/ 3528 w 6046"/>
                <a:gd name="T27" fmla="*/ 309 h 6000"/>
                <a:gd name="T28" fmla="*/ 3528 w 6046"/>
                <a:gd name="T29" fmla="*/ 1455 h 6000"/>
                <a:gd name="T30" fmla="*/ 4419 w 6046"/>
                <a:gd name="T31" fmla="*/ 5818 h 6000"/>
                <a:gd name="T32" fmla="*/ 182 w 6046"/>
                <a:gd name="T33" fmla="*/ 555 h 6000"/>
                <a:gd name="T34" fmla="*/ 428 w 6046"/>
                <a:gd name="T35" fmla="*/ 5536 h 6000"/>
                <a:gd name="T36" fmla="*/ 4419 w 6046"/>
                <a:gd name="T37" fmla="*/ 5627 h 6000"/>
                <a:gd name="T38" fmla="*/ 4855 w 6046"/>
                <a:gd name="T39" fmla="*/ 5445 h 6000"/>
                <a:gd name="T40" fmla="*/ 609 w 6046"/>
                <a:gd name="T41" fmla="*/ 5445 h 6000"/>
                <a:gd name="T42" fmla="*/ 3346 w 6046"/>
                <a:gd name="T43" fmla="*/ 182 h 6000"/>
                <a:gd name="T44" fmla="*/ 3437 w 6046"/>
                <a:gd name="T45" fmla="*/ 1636 h 6000"/>
                <a:gd name="T46" fmla="*/ 4855 w 6046"/>
                <a:gd name="T47" fmla="*/ 2318 h 6000"/>
                <a:gd name="T48" fmla="*/ 4428 w 6046"/>
                <a:gd name="T49" fmla="*/ 3691 h 6000"/>
                <a:gd name="T50" fmla="*/ 4509 w 6046"/>
                <a:gd name="T51" fmla="*/ 4927 h 6000"/>
                <a:gd name="T52" fmla="*/ 4855 w 6046"/>
                <a:gd name="T53" fmla="*/ 4564 h 6000"/>
                <a:gd name="T54" fmla="*/ 4619 w 6046"/>
                <a:gd name="T55" fmla="*/ 4564 h 6000"/>
                <a:gd name="T56" fmla="*/ 5055 w 6046"/>
                <a:gd name="T57" fmla="*/ 3955 h 6000"/>
                <a:gd name="T58" fmla="*/ 5809 w 6046"/>
                <a:gd name="T59" fmla="*/ 1709 h 6000"/>
                <a:gd name="T60" fmla="*/ 4628 w 6046"/>
                <a:gd name="T61" fmla="*/ 3618 h 6000"/>
                <a:gd name="T62" fmla="*/ 5528 w 6046"/>
                <a:gd name="T63" fmla="*/ 1418 h 6000"/>
                <a:gd name="T64" fmla="*/ 5809 w 6046"/>
                <a:gd name="T65" fmla="*/ 1709 h 6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46" h="6000">
                  <a:moveTo>
                    <a:pt x="5737" y="1291"/>
                  </a:moveTo>
                  <a:cubicBezTo>
                    <a:pt x="5591" y="1245"/>
                    <a:pt x="5591" y="1245"/>
                    <a:pt x="5591" y="1245"/>
                  </a:cubicBezTo>
                  <a:cubicBezTo>
                    <a:pt x="5555" y="1236"/>
                    <a:pt x="5519" y="1227"/>
                    <a:pt x="5473" y="1227"/>
                  </a:cubicBezTo>
                  <a:cubicBezTo>
                    <a:pt x="5309" y="1227"/>
                    <a:pt x="5164" y="1336"/>
                    <a:pt x="5109" y="1491"/>
                  </a:cubicBezTo>
                  <a:cubicBezTo>
                    <a:pt x="5028" y="1736"/>
                    <a:pt x="5028" y="1736"/>
                    <a:pt x="5028" y="1736"/>
                  </a:cubicBezTo>
                  <a:cubicBezTo>
                    <a:pt x="5028" y="1555"/>
                    <a:pt x="5028" y="1555"/>
                    <a:pt x="5028" y="1555"/>
                  </a:cubicBezTo>
                  <a:cubicBezTo>
                    <a:pt x="5028" y="1545"/>
                    <a:pt x="5028" y="1545"/>
                    <a:pt x="5028" y="1545"/>
                  </a:cubicBezTo>
                  <a:cubicBezTo>
                    <a:pt x="5028" y="1518"/>
                    <a:pt x="5009" y="1491"/>
                    <a:pt x="4991" y="1473"/>
                  </a:cubicBezTo>
                  <a:cubicBezTo>
                    <a:pt x="3500" y="27"/>
                    <a:pt x="3500" y="27"/>
                    <a:pt x="3500" y="27"/>
                  </a:cubicBezTo>
                  <a:cubicBezTo>
                    <a:pt x="3482" y="9"/>
                    <a:pt x="3455" y="0"/>
                    <a:pt x="3437" y="0"/>
                  </a:cubicBezTo>
                  <a:cubicBezTo>
                    <a:pt x="519" y="0"/>
                    <a:pt x="519" y="0"/>
                    <a:pt x="519" y="0"/>
                  </a:cubicBezTo>
                  <a:cubicBezTo>
                    <a:pt x="464" y="0"/>
                    <a:pt x="428" y="36"/>
                    <a:pt x="428" y="91"/>
                  </a:cubicBezTo>
                  <a:cubicBezTo>
                    <a:pt x="428" y="373"/>
                    <a:pt x="428" y="373"/>
                    <a:pt x="428" y="373"/>
                  </a:cubicBezTo>
                  <a:cubicBezTo>
                    <a:pt x="91" y="373"/>
                    <a:pt x="91" y="373"/>
                    <a:pt x="91" y="373"/>
                  </a:cubicBezTo>
                  <a:cubicBezTo>
                    <a:pt x="37" y="373"/>
                    <a:pt x="0" y="409"/>
                    <a:pt x="0" y="464"/>
                  </a:cubicBezTo>
                  <a:cubicBezTo>
                    <a:pt x="0" y="5909"/>
                    <a:pt x="0" y="5909"/>
                    <a:pt x="0" y="5909"/>
                  </a:cubicBezTo>
                  <a:cubicBezTo>
                    <a:pt x="0" y="5964"/>
                    <a:pt x="37" y="6000"/>
                    <a:pt x="91" y="6000"/>
                  </a:cubicBezTo>
                  <a:cubicBezTo>
                    <a:pt x="4509" y="6000"/>
                    <a:pt x="4509" y="6000"/>
                    <a:pt x="4509" y="6000"/>
                  </a:cubicBezTo>
                  <a:cubicBezTo>
                    <a:pt x="4564" y="6000"/>
                    <a:pt x="4600" y="5964"/>
                    <a:pt x="4600" y="5909"/>
                  </a:cubicBezTo>
                  <a:cubicBezTo>
                    <a:pt x="4600" y="5627"/>
                    <a:pt x="4600" y="5627"/>
                    <a:pt x="4600" y="5627"/>
                  </a:cubicBezTo>
                  <a:cubicBezTo>
                    <a:pt x="4937" y="5627"/>
                    <a:pt x="4937" y="5627"/>
                    <a:pt x="4937" y="5627"/>
                  </a:cubicBezTo>
                  <a:cubicBezTo>
                    <a:pt x="4991" y="5627"/>
                    <a:pt x="5028" y="5591"/>
                    <a:pt x="5028" y="5536"/>
                  </a:cubicBezTo>
                  <a:cubicBezTo>
                    <a:pt x="5028" y="4309"/>
                    <a:pt x="5028" y="4309"/>
                    <a:pt x="5028" y="4309"/>
                  </a:cubicBezTo>
                  <a:cubicBezTo>
                    <a:pt x="5282" y="3964"/>
                    <a:pt x="5282" y="3964"/>
                    <a:pt x="5282" y="3964"/>
                  </a:cubicBezTo>
                  <a:cubicBezTo>
                    <a:pt x="5291" y="3936"/>
                    <a:pt x="5291" y="3936"/>
                    <a:pt x="5291" y="3936"/>
                  </a:cubicBezTo>
                  <a:cubicBezTo>
                    <a:pt x="5973" y="1764"/>
                    <a:pt x="5973" y="1764"/>
                    <a:pt x="5973" y="1764"/>
                  </a:cubicBezTo>
                  <a:cubicBezTo>
                    <a:pt x="6046" y="1564"/>
                    <a:pt x="5937" y="1355"/>
                    <a:pt x="5737" y="1291"/>
                  </a:cubicBezTo>
                  <a:close/>
                  <a:moveTo>
                    <a:pt x="3528" y="309"/>
                  </a:moveTo>
                  <a:cubicBezTo>
                    <a:pt x="4719" y="1455"/>
                    <a:pt x="4719" y="1455"/>
                    <a:pt x="4719" y="1455"/>
                  </a:cubicBezTo>
                  <a:cubicBezTo>
                    <a:pt x="3528" y="1455"/>
                    <a:pt x="3528" y="1455"/>
                    <a:pt x="3528" y="1455"/>
                  </a:cubicBezTo>
                  <a:lnTo>
                    <a:pt x="3528" y="309"/>
                  </a:lnTo>
                  <a:close/>
                  <a:moveTo>
                    <a:pt x="4419" y="5818"/>
                  </a:moveTo>
                  <a:cubicBezTo>
                    <a:pt x="182" y="5818"/>
                    <a:pt x="182" y="5818"/>
                    <a:pt x="182" y="5818"/>
                  </a:cubicBezTo>
                  <a:cubicBezTo>
                    <a:pt x="182" y="555"/>
                    <a:pt x="182" y="555"/>
                    <a:pt x="182" y="555"/>
                  </a:cubicBezTo>
                  <a:cubicBezTo>
                    <a:pt x="428" y="555"/>
                    <a:pt x="428" y="555"/>
                    <a:pt x="428" y="555"/>
                  </a:cubicBezTo>
                  <a:cubicBezTo>
                    <a:pt x="428" y="5536"/>
                    <a:pt x="428" y="5536"/>
                    <a:pt x="428" y="5536"/>
                  </a:cubicBezTo>
                  <a:cubicBezTo>
                    <a:pt x="428" y="5591"/>
                    <a:pt x="464" y="5627"/>
                    <a:pt x="519" y="5627"/>
                  </a:cubicBezTo>
                  <a:cubicBezTo>
                    <a:pt x="4419" y="5627"/>
                    <a:pt x="4419" y="5627"/>
                    <a:pt x="4419" y="5627"/>
                  </a:cubicBezTo>
                  <a:cubicBezTo>
                    <a:pt x="4419" y="5818"/>
                    <a:pt x="4419" y="5818"/>
                    <a:pt x="4419" y="5818"/>
                  </a:cubicBezTo>
                  <a:close/>
                  <a:moveTo>
                    <a:pt x="4855" y="5445"/>
                  </a:moveTo>
                  <a:cubicBezTo>
                    <a:pt x="4846" y="5445"/>
                    <a:pt x="4846" y="5445"/>
                    <a:pt x="4846" y="5445"/>
                  </a:cubicBezTo>
                  <a:cubicBezTo>
                    <a:pt x="609" y="5445"/>
                    <a:pt x="609" y="5445"/>
                    <a:pt x="609" y="5445"/>
                  </a:cubicBezTo>
                  <a:cubicBezTo>
                    <a:pt x="609" y="182"/>
                    <a:pt x="609" y="182"/>
                    <a:pt x="609" y="182"/>
                  </a:cubicBezTo>
                  <a:cubicBezTo>
                    <a:pt x="3346" y="182"/>
                    <a:pt x="3346" y="182"/>
                    <a:pt x="3346" y="182"/>
                  </a:cubicBezTo>
                  <a:cubicBezTo>
                    <a:pt x="3346" y="1545"/>
                    <a:pt x="3346" y="1545"/>
                    <a:pt x="3346" y="1545"/>
                  </a:cubicBezTo>
                  <a:cubicBezTo>
                    <a:pt x="3346" y="1600"/>
                    <a:pt x="3382" y="1636"/>
                    <a:pt x="3437" y="1636"/>
                  </a:cubicBezTo>
                  <a:cubicBezTo>
                    <a:pt x="4855" y="1636"/>
                    <a:pt x="4855" y="1636"/>
                    <a:pt x="4855" y="1636"/>
                  </a:cubicBezTo>
                  <a:cubicBezTo>
                    <a:pt x="4855" y="2318"/>
                    <a:pt x="4855" y="2318"/>
                    <a:pt x="4855" y="2318"/>
                  </a:cubicBezTo>
                  <a:cubicBezTo>
                    <a:pt x="4428" y="3664"/>
                    <a:pt x="4428" y="3664"/>
                    <a:pt x="4428" y="3664"/>
                  </a:cubicBezTo>
                  <a:cubicBezTo>
                    <a:pt x="4428" y="3691"/>
                    <a:pt x="4428" y="3691"/>
                    <a:pt x="4428" y="3691"/>
                  </a:cubicBezTo>
                  <a:cubicBezTo>
                    <a:pt x="4446" y="4845"/>
                    <a:pt x="4446" y="4845"/>
                    <a:pt x="4446" y="4845"/>
                  </a:cubicBezTo>
                  <a:cubicBezTo>
                    <a:pt x="4446" y="4882"/>
                    <a:pt x="4473" y="4918"/>
                    <a:pt x="4509" y="4927"/>
                  </a:cubicBezTo>
                  <a:cubicBezTo>
                    <a:pt x="4546" y="4936"/>
                    <a:pt x="4591" y="4927"/>
                    <a:pt x="4609" y="4891"/>
                  </a:cubicBezTo>
                  <a:cubicBezTo>
                    <a:pt x="4855" y="4564"/>
                    <a:pt x="4855" y="4564"/>
                    <a:pt x="4855" y="4564"/>
                  </a:cubicBezTo>
                  <a:cubicBezTo>
                    <a:pt x="4855" y="5445"/>
                    <a:pt x="4855" y="5445"/>
                    <a:pt x="4855" y="5445"/>
                  </a:cubicBezTo>
                  <a:close/>
                  <a:moveTo>
                    <a:pt x="4619" y="4564"/>
                  </a:moveTo>
                  <a:cubicBezTo>
                    <a:pt x="4600" y="3809"/>
                    <a:pt x="4600" y="3809"/>
                    <a:pt x="4600" y="3809"/>
                  </a:cubicBezTo>
                  <a:cubicBezTo>
                    <a:pt x="5055" y="3955"/>
                    <a:pt x="5055" y="3955"/>
                    <a:pt x="5055" y="3955"/>
                  </a:cubicBezTo>
                  <a:lnTo>
                    <a:pt x="4619" y="4564"/>
                  </a:lnTo>
                  <a:close/>
                  <a:moveTo>
                    <a:pt x="5809" y="1709"/>
                  </a:moveTo>
                  <a:cubicBezTo>
                    <a:pt x="5155" y="3791"/>
                    <a:pt x="5155" y="3791"/>
                    <a:pt x="5155" y="3791"/>
                  </a:cubicBezTo>
                  <a:cubicBezTo>
                    <a:pt x="4628" y="3618"/>
                    <a:pt x="4628" y="3618"/>
                    <a:pt x="4628" y="3618"/>
                  </a:cubicBezTo>
                  <a:cubicBezTo>
                    <a:pt x="5282" y="1545"/>
                    <a:pt x="5282" y="1545"/>
                    <a:pt x="5282" y="1545"/>
                  </a:cubicBezTo>
                  <a:cubicBezTo>
                    <a:pt x="5319" y="1445"/>
                    <a:pt x="5428" y="1382"/>
                    <a:pt x="5528" y="1418"/>
                  </a:cubicBezTo>
                  <a:cubicBezTo>
                    <a:pt x="5673" y="1464"/>
                    <a:pt x="5673" y="1464"/>
                    <a:pt x="5673" y="1464"/>
                  </a:cubicBezTo>
                  <a:cubicBezTo>
                    <a:pt x="5782" y="1491"/>
                    <a:pt x="5846" y="1609"/>
                    <a:pt x="5809" y="170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xmlns="" id="{904DD7DF-DE11-4FA3-ABD2-BDEFDE1C5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2850" y="2900363"/>
              <a:ext cx="398462" cy="295275"/>
            </a:xfrm>
            <a:custGeom>
              <a:avLst/>
              <a:gdLst>
                <a:gd name="T0" fmla="*/ 91 w 1491"/>
                <a:gd name="T1" fmla="*/ 1109 h 1109"/>
                <a:gd name="T2" fmla="*/ 1400 w 1491"/>
                <a:gd name="T3" fmla="*/ 1109 h 1109"/>
                <a:gd name="T4" fmla="*/ 1491 w 1491"/>
                <a:gd name="T5" fmla="*/ 1018 h 1109"/>
                <a:gd name="T6" fmla="*/ 1491 w 1491"/>
                <a:gd name="T7" fmla="*/ 91 h 1109"/>
                <a:gd name="T8" fmla="*/ 1400 w 1491"/>
                <a:gd name="T9" fmla="*/ 0 h 1109"/>
                <a:gd name="T10" fmla="*/ 91 w 1491"/>
                <a:gd name="T11" fmla="*/ 0 h 1109"/>
                <a:gd name="T12" fmla="*/ 0 w 1491"/>
                <a:gd name="T13" fmla="*/ 91 h 1109"/>
                <a:gd name="T14" fmla="*/ 0 w 1491"/>
                <a:gd name="T15" fmla="*/ 1018 h 1109"/>
                <a:gd name="T16" fmla="*/ 91 w 1491"/>
                <a:gd name="T17" fmla="*/ 1109 h 1109"/>
                <a:gd name="T18" fmla="*/ 182 w 1491"/>
                <a:gd name="T19" fmla="*/ 182 h 1109"/>
                <a:gd name="T20" fmla="*/ 1309 w 1491"/>
                <a:gd name="T21" fmla="*/ 182 h 1109"/>
                <a:gd name="T22" fmla="*/ 1309 w 1491"/>
                <a:gd name="T23" fmla="*/ 928 h 1109"/>
                <a:gd name="T24" fmla="*/ 182 w 1491"/>
                <a:gd name="T25" fmla="*/ 928 h 1109"/>
                <a:gd name="T26" fmla="*/ 182 w 1491"/>
                <a:gd name="T27" fmla="*/ 182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91" h="1109">
                  <a:moveTo>
                    <a:pt x="91" y="1109"/>
                  </a:moveTo>
                  <a:cubicBezTo>
                    <a:pt x="1400" y="1109"/>
                    <a:pt x="1400" y="1109"/>
                    <a:pt x="1400" y="1109"/>
                  </a:cubicBezTo>
                  <a:cubicBezTo>
                    <a:pt x="1454" y="1109"/>
                    <a:pt x="1491" y="1073"/>
                    <a:pt x="1491" y="1018"/>
                  </a:cubicBezTo>
                  <a:cubicBezTo>
                    <a:pt x="1491" y="91"/>
                    <a:pt x="1491" y="91"/>
                    <a:pt x="1491" y="91"/>
                  </a:cubicBezTo>
                  <a:cubicBezTo>
                    <a:pt x="1491" y="37"/>
                    <a:pt x="1454" y="0"/>
                    <a:pt x="1400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6" y="0"/>
                    <a:pt x="0" y="37"/>
                    <a:pt x="0" y="91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1064"/>
                    <a:pt x="45" y="1109"/>
                    <a:pt x="91" y="1109"/>
                  </a:cubicBezTo>
                  <a:close/>
                  <a:moveTo>
                    <a:pt x="182" y="182"/>
                  </a:moveTo>
                  <a:cubicBezTo>
                    <a:pt x="1309" y="182"/>
                    <a:pt x="1309" y="182"/>
                    <a:pt x="1309" y="182"/>
                  </a:cubicBezTo>
                  <a:cubicBezTo>
                    <a:pt x="1309" y="928"/>
                    <a:pt x="1309" y="928"/>
                    <a:pt x="1309" y="928"/>
                  </a:cubicBezTo>
                  <a:cubicBezTo>
                    <a:pt x="182" y="928"/>
                    <a:pt x="182" y="928"/>
                    <a:pt x="182" y="928"/>
                  </a:cubicBezTo>
                  <a:lnTo>
                    <a:pt x="182" y="18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xmlns="" id="{BD44D52E-EF34-4DE4-98E6-80AAC670F6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225" y="3375025"/>
              <a:ext cx="785812" cy="49213"/>
            </a:xfrm>
            <a:custGeom>
              <a:avLst/>
              <a:gdLst>
                <a:gd name="T0" fmla="*/ 91 w 2945"/>
                <a:gd name="T1" fmla="*/ 182 h 182"/>
                <a:gd name="T2" fmla="*/ 2854 w 2945"/>
                <a:gd name="T3" fmla="*/ 182 h 182"/>
                <a:gd name="T4" fmla="*/ 2945 w 2945"/>
                <a:gd name="T5" fmla="*/ 91 h 182"/>
                <a:gd name="T6" fmla="*/ 2854 w 2945"/>
                <a:gd name="T7" fmla="*/ 0 h 182"/>
                <a:gd name="T8" fmla="*/ 91 w 2945"/>
                <a:gd name="T9" fmla="*/ 0 h 182"/>
                <a:gd name="T10" fmla="*/ 0 w 2945"/>
                <a:gd name="T11" fmla="*/ 91 h 182"/>
                <a:gd name="T12" fmla="*/ 91 w 2945"/>
                <a:gd name="T13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5" h="182">
                  <a:moveTo>
                    <a:pt x="91" y="182"/>
                  </a:moveTo>
                  <a:cubicBezTo>
                    <a:pt x="2854" y="182"/>
                    <a:pt x="2854" y="182"/>
                    <a:pt x="2854" y="182"/>
                  </a:cubicBezTo>
                  <a:cubicBezTo>
                    <a:pt x="2909" y="182"/>
                    <a:pt x="2945" y="146"/>
                    <a:pt x="2945" y="91"/>
                  </a:cubicBezTo>
                  <a:cubicBezTo>
                    <a:pt x="2945" y="36"/>
                    <a:pt x="2909" y="0"/>
                    <a:pt x="2854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6" y="0"/>
                    <a:pt x="0" y="36"/>
                    <a:pt x="0" y="91"/>
                  </a:cubicBezTo>
                  <a:cubicBezTo>
                    <a:pt x="0" y="146"/>
                    <a:pt x="36" y="182"/>
                    <a:pt x="91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xmlns="" id="{1DC653F0-929D-406D-A77C-F976AF8A1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225" y="3552825"/>
              <a:ext cx="785812" cy="47625"/>
            </a:xfrm>
            <a:custGeom>
              <a:avLst/>
              <a:gdLst>
                <a:gd name="T0" fmla="*/ 91 w 2945"/>
                <a:gd name="T1" fmla="*/ 182 h 182"/>
                <a:gd name="T2" fmla="*/ 2854 w 2945"/>
                <a:gd name="T3" fmla="*/ 182 h 182"/>
                <a:gd name="T4" fmla="*/ 2945 w 2945"/>
                <a:gd name="T5" fmla="*/ 91 h 182"/>
                <a:gd name="T6" fmla="*/ 2854 w 2945"/>
                <a:gd name="T7" fmla="*/ 0 h 182"/>
                <a:gd name="T8" fmla="*/ 91 w 2945"/>
                <a:gd name="T9" fmla="*/ 0 h 182"/>
                <a:gd name="T10" fmla="*/ 0 w 2945"/>
                <a:gd name="T11" fmla="*/ 91 h 182"/>
                <a:gd name="T12" fmla="*/ 91 w 2945"/>
                <a:gd name="T13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5" h="182">
                  <a:moveTo>
                    <a:pt x="91" y="182"/>
                  </a:moveTo>
                  <a:cubicBezTo>
                    <a:pt x="2854" y="182"/>
                    <a:pt x="2854" y="182"/>
                    <a:pt x="2854" y="182"/>
                  </a:cubicBezTo>
                  <a:cubicBezTo>
                    <a:pt x="2909" y="182"/>
                    <a:pt x="2945" y="145"/>
                    <a:pt x="2945" y="91"/>
                  </a:cubicBezTo>
                  <a:cubicBezTo>
                    <a:pt x="2945" y="36"/>
                    <a:pt x="2909" y="0"/>
                    <a:pt x="2854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6" y="0"/>
                    <a:pt x="0" y="36"/>
                    <a:pt x="0" y="91"/>
                  </a:cubicBezTo>
                  <a:cubicBezTo>
                    <a:pt x="0" y="145"/>
                    <a:pt x="36" y="182"/>
                    <a:pt x="91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  <p:sp>
          <p:nvSpPr>
            <p:cNvPr id="37" name="Freeform 39">
              <a:extLst>
                <a:ext uri="{FF2B5EF4-FFF2-40B4-BE49-F238E27FC236}">
                  <a16:creationId xmlns:a16="http://schemas.microsoft.com/office/drawing/2014/main" xmlns="" id="{BC7AC5B6-FD51-4A62-9FB2-C77E5B17F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225" y="3729038"/>
              <a:ext cx="785812" cy="49213"/>
            </a:xfrm>
            <a:custGeom>
              <a:avLst/>
              <a:gdLst>
                <a:gd name="T0" fmla="*/ 91 w 2945"/>
                <a:gd name="T1" fmla="*/ 182 h 182"/>
                <a:gd name="T2" fmla="*/ 2854 w 2945"/>
                <a:gd name="T3" fmla="*/ 182 h 182"/>
                <a:gd name="T4" fmla="*/ 2945 w 2945"/>
                <a:gd name="T5" fmla="*/ 91 h 182"/>
                <a:gd name="T6" fmla="*/ 2854 w 2945"/>
                <a:gd name="T7" fmla="*/ 0 h 182"/>
                <a:gd name="T8" fmla="*/ 91 w 2945"/>
                <a:gd name="T9" fmla="*/ 0 h 182"/>
                <a:gd name="T10" fmla="*/ 0 w 2945"/>
                <a:gd name="T11" fmla="*/ 91 h 182"/>
                <a:gd name="T12" fmla="*/ 91 w 2945"/>
                <a:gd name="T13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5" h="182">
                  <a:moveTo>
                    <a:pt x="91" y="182"/>
                  </a:moveTo>
                  <a:cubicBezTo>
                    <a:pt x="2854" y="182"/>
                    <a:pt x="2854" y="182"/>
                    <a:pt x="2854" y="182"/>
                  </a:cubicBezTo>
                  <a:cubicBezTo>
                    <a:pt x="2909" y="182"/>
                    <a:pt x="2945" y="146"/>
                    <a:pt x="2945" y="91"/>
                  </a:cubicBezTo>
                  <a:cubicBezTo>
                    <a:pt x="2945" y="37"/>
                    <a:pt x="2909" y="0"/>
                    <a:pt x="2854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6" y="0"/>
                    <a:pt x="0" y="37"/>
                    <a:pt x="0" y="91"/>
                  </a:cubicBezTo>
                  <a:cubicBezTo>
                    <a:pt x="0" y="146"/>
                    <a:pt x="36" y="182"/>
                    <a:pt x="91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  <p:sp>
          <p:nvSpPr>
            <p:cNvPr id="38" name="Freeform 40">
              <a:extLst>
                <a:ext uri="{FF2B5EF4-FFF2-40B4-BE49-F238E27FC236}">
                  <a16:creationId xmlns:a16="http://schemas.microsoft.com/office/drawing/2014/main" xmlns="" id="{1FB6A424-7F57-4F96-9BBC-7D396D812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225" y="3906838"/>
              <a:ext cx="784225" cy="47625"/>
            </a:xfrm>
            <a:custGeom>
              <a:avLst/>
              <a:gdLst>
                <a:gd name="T0" fmla="*/ 2936 w 2936"/>
                <a:gd name="T1" fmla="*/ 91 h 182"/>
                <a:gd name="T2" fmla="*/ 2845 w 2936"/>
                <a:gd name="T3" fmla="*/ 0 h 182"/>
                <a:gd name="T4" fmla="*/ 91 w 2936"/>
                <a:gd name="T5" fmla="*/ 0 h 182"/>
                <a:gd name="T6" fmla="*/ 0 w 2936"/>
                <a:gd name="T7" fmla="*/ 91 h 182"/>
                <a:gd name="T8" fmla="*/ 91 w 2936"/>
                <a:gd name="T9" fmla="*/ 182 h 182"/>
                <a:gd name="T10" fmla="*/ 2854 w 2936"/>
                <a:gd name="T11" fmla="*/ 182 h 182"/>
                <a:gd name="T12" fmla="*/ 2936 w 2936"/>
                <a:gd name="T13" fmla="*/ 9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6" h="182">
                  <a:moveTo>
                    <a:pt x="2936" y="91"/>
                  </a:moveTo>
                  <a:cubicBezTo>
                    <a:pt x="2936" y="36"/>
                    <a:pt x="2900" y="0"/>
                    <a:pt x="2845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6" y="0"/>
                    <a:pt x="0" y="36"/>
                    <a:pt x="0" y="91"/>
                  </a:cubicBezTo>
                  <a:cubicBezTo>
                    <a:pt x="0" y="145"/>
                    <a:pt x="36" y="182"/>
                    <a:pt x="91" y="182"/>
                  </a:cubicBezTo>
                  <a:cubicBezTo>
                    <a:pt x="2854" y="182"/>
                    <a:pt x="2854" y="182"/>
                    <a:pt x="2854" y="182"/>
                  </a:cubicBezTo>
                  <a:cubicBezTo>
                    <a:pt x="2900" y="182"/>
                    <a:pt x="2936" y="136"/>
                    <a:pt x="2936" y="9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  <p:sp>
          <p:nvSpPr>
            <p:cNvPr id="39" name="Freeform 41">
              <a:extLst>
                <a:ext uri="{FF2B5EF4-FFF2-40B4-BE49-F238E27FC236}">
                  <a16:creationId xmlns:a16="http://schemas.microsoft.com/office/drawing/2014/main" xmlns="" id="{DC2124A0-7425-444E-AE6B-3AFB0CE6D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8300" y="4083050"/>
              <a:ext cx="412750" cy="49213"/>
            </a:xfrm>
            <a:custGeom>
              <a:avLst/>
              <a:gdLst>
                <a:gd name="T0" fmla="*/ 1463 w 1545"/>
                <a:gd name="T1" fmla="*/ 0 h 181"/>
                <a:gd name="T2" fmla="*/ 91 w 1545"/>
                <a:gd name="T3" fmla="*/ 0 h 181"/>
                <a:gd name="T4" fmla="*/ 0 w 1545"/>
                <a:gd name="T5" fmla="*/ 91 h 181"/>
                <a:gd name="T6" fmla="*/ 91 w 1545"/>
                <a:gd name="T7" fmla="*/ 181 h 181"/>
                <a:gd name="T8" fmla="*/ 1454 w 1545"/>
                <a:gd name="T9" fmla="*/ 181 h 181"/>
                <a:gd name="T10" fmla="*/ 1545 w 1545"/>
                <a:gd name="T11" fmla="*/ 91 h 181"/>
                <a:gd name="T12" fmla="*/ 1463 w 1545"/>
                <a:gd name="T13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5" h="181">
                  <a:moveTo>
                    <a:pt x="1463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36" y="0"/>
                    <a:pt x="0" y="36"/>
                    <a:pt x="0" y="91"/>
                  </a:cubicBezTo>
                  <a:cubicBezTo>
                    <a:pt x="0" y="145"/>
                    <a:pt x="36" y="181"/>
                    <a:pt x="91" y="181"/>
                  </a:cubicBezTo>
                  <a:cubicBezTo>
                    <a:pt x="1454" y="181"/>
                    <a:pt x="1454" y="181"/>
                    <a:pt x="1454" y="181"/>
                  </a:cubicBezTo>
                  <a:cubicBezTo>
                    <a:pt x="1509" y="181"/>
                    <a:pt x="1545" y="145"/>
                    <a:pt x="1545" y="91"/>
                  </a:cubicBezTo>
                  <a:cubicBezTo>
                    <a:pt x="1545" y="36"/>
                    <a:pt x="1509" y="0"/>
                    <a:pt x="146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</p:grpSp>
      <p:sp>
        <p:nvSpPr>
          <p:cNvPr id="41" name="Freeform 45">
            <a:extLst>
              <a:ext uri="{FF2B5EF4-FFF2-40B4-BE49-F238E27FC236}">
                <a16:creationId xmlns:a16="http://schemas.microsoft.com/office/drawing/2014/main" xmlns="" id="{1AB83F8F-99B7-46AF-BB48-977136F23D46}"/>
              </a:ext>
            </a:extLst>
          </p:cNvPr>
          <p:cNvSpPr>
            <a:spLocks/>
          </p:cNvSpPr>
          <p:nvPr/>
        </p:nvSpPr>
        <p:spPr bwMode="auto">
          <a:xfrm>
            <a:off x="5079431" y="4609757"/>
            <a:ext cx="53001" cy="34712"/>
          </a:xfrm>
          <a:custGeom>
            <a:avLst/>
            <a:gdLst>
              <a:gd name="T0" fmla="*/ 483 w 571"/>
              <a:gd name="T1" fmla="*/ 0 h 373"/>
              <a:gd name="T2" fmla="*/ 396 w 571"/>
              <a:gd name="T3" fmla="*/ 88 h 373"/>
              <a:gd name="T4" fmla="*/ 285 w 571"/>
              <a:gd name="T5" fmla="*/ 198 h 373"/>
              <a:gd name="T6" fmla="*/ 174 w 571"/>
              <a:gd name="T7" fmla="*/ 88 h 373"/>
              <a:gd name="T8" fmla="*/ 87 w 571"/>
              <a:gd name="T9" fmla="*/ 0 h 373"/>
              <a:gd name="T10" fmla="*/ 0 w 571"/>
              <a:gd name="T11" fmla="*/ 88 h 373"/>
              <a:gd name="T12" fmla="*/ 285 w 571"/>
              <a:gd name="T13" fmla="*/ 373 h 373"/>
              <a:gd name="T14" fmla="*/ 571 w 571"/>
              <a:gd name="T15" fmla="*/ 88 h 373"/>
              <a:gd name="T16" fmla="*/ 483 w 571"/>
              <a:gd name="T17" fmla="*/ 0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71" h="373">
                <a:moveTo>
                  <a:pt x="483" y="0"/>
                </a:moveTo>
                <a:cubicBezTo>
                  <a:pt x="435" y="0"/>
                  <a:pt x="396" y="39"/>
                  <a:pt x="396" y="88"/>
                </a:cubicBezTo>
                <a:cubicBezTo>
                  <a:pt x="396" y="149"/>
                  <a:pt x="346" y="198"/>
                  <a:pt x="285" y="198"/>
                </a:cubicBezTo>
                <a:cubicBezTo>
                  <a:pt x="224" y="198"/>
                  <a:pt x="174" y="149"/>
                  <a:pt x="174" y="88"/>
                </a:cubicBezTo>
                <a:cubicBezTo>
                  <a:pt x="174" y="39"/>
                  <a:pt x="135" y="0"/>
                  <a:pt x="87" y="0"/>
                </a:cubicBezTo>
                <a:cubicBezTo>
                  <a:pt x="39" y="0"/>
                  <a:pt x="0" y="39"/>
                  <a:pt x="0" y="88"/>
                </a:cubicBezTo>
                <a:cubicBezTo>
                  <a:pt x="0" y="245"/>
                  <a:pt x="128" y="373"/>
                  <a:pt x="285" y="373"/>
                </a:cubicBezTo>
                <a:cubicBezTo>
                  <a:pt x="442" y="373"/>
                  <a:pt x="571" y="245"/>
                  <a:pt x="571" y="88"/>
                </a:cubicBezTo>
                <a:cubicBezTo>
                  <a:pt x="571" y="39"/>
                  <a:pt x="531" y="0"/>
                  <a:pt x="48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latin typeface="Proxima Nova Cn Rg" panose="02000506030000020004" pitchFamily="2" charset="0"/>
            </a:endParaRPr>
          </a:p>
        </p:txBody>
      </p:sp>
      <p:sp>
        <p:nvSpPr>
          <p:cNvPr id="42" name="Freeform 46">
            <a:extLst>
              <a:ext uri="{FF2B5EF4-FFF2-40B4-BE49-F238E27FC236}">
                <a16:creationId xmlns:a16="http://schemas.microsoft.com/office/drawing/2014/main" xmlns="" id="{763C7C7B-D8CB-4618-B7B9-039E637ECA1E}"/>
              </a:ext>
            </a:extLst>
          </p:cNvPr>
          <p:cNvSpPr>
            <a:spLocks noEditPoints="1"/>
          </p:cNvSpPr>
          <p:nvPr/>
        </p:nvSpPr>
        <p:spPr bwMode="auto">
          <a:xfrm>
            <a:off x="4662886" y="4320489"/>
            <a:ext cx="559126" cy="546436"/>
          </a:xfrm>
          <a:custGeom>
            <a:avLst/>
            <a:gdLst>
              <a:gd name="T0" fmla="*/ 5459 w 6000"/>
              <a:gd name="T1" fmla="*/ 2980 h 5880"/>
              <a:gd name="T2" fmla="*/ 5125 w 6000"/>
              <a:gd name="T3" fmla="*/ 1842 h 5880"/>
              <a:gd name="T4" fmla="*/ 3967 w 6000"/>
              <a:gd name="T5" fmla="*/ 1731 h 5880"/>
              <a:gd name="T6" fmla="*/ 3894 w 6000"/>
              <a:gd name="T7" fmla="*/ 1245 h 5880"/>
              <a:gd name="T8" fmla="*/ 3423 w 6000"/>
              <a:gd name="T9" fmla="*/ 1911 h 5880"/>
              <a:gd name="T10" fmla="*/ 1984 w 6000"/>
              <a:gd name="T11" fmla="*/ 1911 h 5880"/>
              <a:gd name="T12" fmla="*/ 2703 w 6000"/>
              <a:gd name="T13" fmla="*/ 175 h 5880"/>
              <a:gd name="T14" fmla="*/ 3729 w 6000"/>
              <a:gd name="T15" fmla="*/ 773 h 5880"/>
              <a:gd name="T16" fmla="*/ 2703 w 6000"/>
              <a:gd name="T17" fmla="*/ 0 h 5880"/>
              <a:gd name="T18" fmla="*/ 1861 w 6000"/>
              <a:gd name="T19" fmla="*/ 2035 h 5880"/>
              <a:gd name="T20" fmla="*/ 1909 w 6000"/>
              <a:gd name="T21" fmla="*/ 2250 h 5880"/>
              <a:gd name="T22" fmla="*/ 3442 w 6000"/>
              <a:gd name="T23" fmla="*/ 2415 h 5880"/>
              <a:gd name="T24" fmla="*/ 3497 w 6000"/>
              <a:gd name="T25" fmla="*/ 2250 h 5880"/>
              <a:gd name="T26" fmla="*/ 3546 w 6000"/>
              <a:gd name="T27" fmla="*/ 2035 h 5880"/>
              <a:gd name="T28" fmla="*/ 3863 w 6000"/>
              <a:gd name="T29" fmla="*/ 1884 h 5880"/>
              <a:gd name="T30" fmla="*/ 4100 w 6000"/>
              <a:gd name="T31" fmla="*/ 2752 h 5880"/>
              <a:gd name="T32" fmla="*/ 5014 w 6000"/>
              <a:gd name="T33" fmla="*/ 2533 h 5880"/>
              <a:gd name="T34" fmla="*/ 5472 w 6000"/>
              <a:gd name="T35" fmla="*/ 3213 h 5880"/>
              <a:gd name="T36" fmla="*/ 5825 w 6000"/>
              <a:gd name="T37" fmla="*/ 3847 h 5880"/>
              <a:gd name="T38" fmla="*/ 5171 w 6000"/>
              <a:gd name="T39" fmla="*/ 4244 h 5880"/>
              <a:gd name="T40" fmla="*/ 4245 w 6000"/>
              <a:gd name="T41" fmla="*/ 5673 h 5880"/>
              <a:gd name="T42" fmla="*/ 3756 w 6000"/>
              <a:gd name="T43" fmla="*/ 5673 h 5880"/>
              <a:gd name="T44" fmla="*/ 2985 w 6000"/>
              <a:gd name="T45" fmla="*/ 5232 h 5880"/>
              <a:gd name="T46" fmla="*/ 2367 w 6000"/>
              <a:gd name="T47" fmla="*/ 5673 h 5880"/>
              <a:gd name="T48" fmla="*/ 1878 w 6000"/>
              <a:gd name="T49" fmla="*/ 5673 h 5880"/>
              <a:gd name="T50" fmla="*/ 833 w 6000"/>
              <a:gd name="T51" fmla="*/ 3507 h 5880"/>
              <a:gd name="T52" fmla="*/ 1644 w 6000"/>
              <a:gd name="T53" fmla="*/ 1980 h 5880"/>
              <a:gd name="T54" fmla="*/ 681 w 6000"/>
              <a:gd name="T55" fmla="*/ 3189 h 5880"/>
              <a:gd name="T56" fmla="*/ 359 w 6000"/>
              <a:gd name="T57" fmla="*/ 2781 h 5880"/>
              <a:gd name="T58" fmla="*/ 433 w 6000"/>
              <a:gd name="T59" fmla="*/ 3328 h 5880"/>
              <a:gd name="T60" fmla="*/ 0 w 6000"/>
              <a:gd name="T61" fmla="*/ 3616 h 5880"/>
              <a:gd name="T62" fmla="*/ 107 w 6000"/>
              <a:gd name="T63" fmla="*/ 3708 h 5880"/>
              <a:gd name="T64" fmla="*/ 663 w 6000"/>
              <a:gd name="T65" fmla="*/ 3363 h 5880"/>
              <a:gd name="T66" fmla="*/ 916 w 6000"/>
              <a:gd name="T67" fmla="*/ 4470 h 5880"/>
              <a:gd name="T68" fmla="*/ 1916 w 6000"/>
              <a:gd name="T69" fmla="*/ 5880 h 5880"/>
              <a:gd name="T70" fmla="*/ 2599 w 6000"/>
              <a:gd name="T71" fmla="*/ 5387 h 5880"/>
              <a:gd name="T72" fmla="*/ 3584 w 6000"/>
              <a:gd name="T73" fmla="*/ 5706 h 5880"/>
              <a:gd name="T74" fmla="*/ 4417 w 6000"/>
              <a:gd name="T75" fmla="*/ 5706 h 5880"/>
              <a:gd name="T76" fmla="*/ 5375 w 6000"/>
              <a:gd name="T77" fmla="*/ 4288 h 5880"/>
              <a:gd name="T78" fmla="*/ 6000 w 6000"/>
              <a:gd name="T79" fmla="*/ 3440 h 5880"/>
              <a:gd name="T80" fmla="*/ 4723 w 6000"/>
              <a:gd name="T81" fmla="*/ 2672 h 5880"/>
              <a:gd name="T82" fmla="*/ 4031 w 6000"/>
              <a:gd name="T83" fmla="*/ 1932 h 5880"/>
              <a:gd name="T84" fmla="*/ 4906 w 6000"/>
              <a:gd name="T85" fmla="*/ 1597 h 5880"/>
              <a:gd name="T86" fmla="*/ 271 w 6000"/>
              <a:gd name="T87" fmla="*/ 2988 h 5880"/>
              <a:gd name="T88" fmla="*/ 462 w 6000"/>
              <a:gd name="T89" fmla="*/ 3078 h 5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000" h="5880">
                <a:moveTo>
                  <a:pt x="5771" y="3126"/>
                </a:moveTo>
                <a:cubicBezTo>
                  <a:pt x="5525" y="3047"/>
                  <a:pt x="5525" y="3047"/>
                  <a:pt x="5525" y="3047"/>
                </a:cubicBezTo>
                <a:cubicBezTo>
                  <a:pt x="5494" y="3037"/>
                  <a:pt x="5469" y="3012"/>
                  <a:pt x="5459" y="2980"/>
                </a:cubicBezTo>
                <a:cubicBezTo>
                  <a:pt x="5407" y="2815"/>
                  <a:pt x="5329" y="2660"/>
                  <a:pt x="5226" y="2520"/>
                </a:cubicBezTo>
                <a:cubicBezTo>
                  <a:pt x="5180" y="2456"/>
                  <a:pt x="5128" y="2395"/>
                  <a:pt x="5071" y="2337"/>
                </a:cubicBezTo>
                <a:cubicBezTo>
                  <a:pt x="5107" y="2178"/>
                  <a:pt x="5127" y="1998"/>
                  <a:pt x="5125" y="1842"/>
                </a:cubicBezTo>
                <a:cubicBezTo>
                  <a:pt x="5121" y="1620"/>
                  <a:pt x="5076" y="1489"/>
                  <a:pt x="4989" y="1443"/>
                </a:cubicBezTo>
                <a:cubicBezTo>
                  <a:pt x="4941" y="1419"/>
                  <a:pt x="4797" y="1343"/>
                  <a:pt x="4019" y="1700"/>
                </a:cubicBezTo>
                <a:cubicBezTo>
                  <a:pt x="4000" y="1708"/>
                  <a:pt x="3983" y="1719"/>
                  <a:pt x="3967" y="1731"/>
                </a:cubicBezTo>
                <a:cubicBezTo>
                  <a:pt x="3914" y="1716"/>
                  <a:pt x="3861" y="1703"/>
                  <a:pt x="3807" y="1692"/>
                </a:cubicBezTo>
                <a:cubicBezTo>
                  <a:pt x="3800" y="1690"/>
                  <a:pt x="3794" y="1689"/>
                  <a:pt x="3787" y="1688"/>
                </a:cubicBezTo>
                <a:cubicBezTo>
                  <a:pt x="3850" y="1550"/>
                  <a:pt x="3887" y="1400"/>
                  <a:pt x="3894" y="1245"/>
                </a:cubicBezTo>
                <a:cubicBezTo>
                  <a:pt x="3896" y="1197"/>
                  <a:pt x="3859" y="1156"/>
                  <a:pt x="3811" y="1154"/>
                </a:cubicBezTo>
                <a:cubicBezTo>
                  <a:pt x="3763" y="1152"/>
                  <a:pt x="3722" y="1189"/>
                  <a:pt x="3719" y="1238"/>
                </a:cubicBezTo>
                <a:cubicBezTo>
                  <a:pt x="3708" y="1492"/>
                  <a:pt x="3603" y="1731"/>
                  <a:pt x="3423" y="1911"/>
                </a:cubicBezTo>
                <a:cubicBezTo>
                  <a:pt x="3315" y="2019"/>
                  <a:pt x="3189" y="2097"/>
                  <a:pt x="3055" y="2146"/>
                </a:cubicBezTo>
                <a:cubicBezTo>
                  <a:pt x="2822" y="2113"/>
                  <a:pt x="2585" y="2113"/>
                  <a:pt x="2352" y="2146"/>
                </a:cubicBezTo>
                <a:cubicBezTo>
                  <a:pt x="2218" y="2097"/>
                  <a:pt x="2092" y="2019"/>
                  <a:pt x="1984" y="1911"/>
                </a:cubicBezTo>
                <a:cubicBezTo>
                  <a:pt x="1792" y="1719"/>
                  <a:pt x="1686" y="1463"/>
                  <a:pt x="1686" y="1192"/>
                </a:cubicBezTo>
                <a:cubicBezTo>
                  <a:pt x="1686" y="920"/>
                  <a:pt x="1792" y="665"/>
                  <a:pt x="1984" y="473"/>
                </a:cubicBezTo>
                <a:cubicBezTo>
                  <a:pt x="2176" y="280"/>
                  <a:pt x="2432" y="175"/>
                  <a:pt x="2703" y="175"/>
                </a:cubicBezTo>
                <a:cubicBezTo>
                  <a:pt x="2975" y="175"/>
                  <a:pt x="3230" y="280"/>
                  <a:pt x="3423" y="473"/>
                </a:cubicBezTo>
                <a:cubicBezTo>
                  <a:pt x="3500" y="550"/>
                  <a:pt x="3564" y="638"/>
                  <a:pt x="3612" y="734"/>
                </a:cubicBezTo>
                <a:cubicBezTo>
                  <a:pt x="3634" y="777"/>
                  <a:pt x="3686" y="795"/>
                  <a:pt x="3729" y="773"/>
                </a:cubicBezTo>
                <a:cubicBezTo>
                  <a:pt x="3773" y="751"/>
                  <a:pt x="3790" y="699"/>
                  <a:pt x="3768" y="656"/>
                </a:cubicBezTo>
                <a:cubicBezTo>
                  <a:pt x="3711" y="543"/>
                  <a:pt x="3636" y="439"/>
                  <a:pt x="3546" y="349"/>
                </a:cubicBezTo>
                <a:cubicBezTo>
                  <a:pt x="3321" y="124"/>
                  <a:pt x="3022" y="0"/>
                  <a:pt x="2703" y="0"/>
                </a:cubicBezTo>
                <a:cubicBezTo>
                  <a:pt x="2385" y="0"/>
                  <a:pt x="2086" y="124"/>
                  <a:pt x="1861" y="349"/>
                </a:cubicBezTo>
                <a:cubicBezTo>
                  <a:pt x="1635" y="574"/>
                  <a:pt x="1512" y="873"/>
                  <a:pt x="1512" y="1192"/>
                </a:cubicBezTo>
                <a:cubicBezTo>
                  <a:pt x="1512" y="1510"/>
                  <a:pt x="1635" y="1809"/>
                  <a:pt x="1861" y="2035"/>
                </a:cubicBezTo>
                <a:cubicBezTo>
                  <a:pt x="1926" y="2099"/>
                  <a:pt x="1996" y="2155"/>
                  <a:pt x="2071" y="2202"/>
                </a:cubicBezTo>
                <a:cubicBezTo>
                  <a:pt x="2071" y="2202"/>
                  <a:pt x="2071" y="2202"/>
                  <a:pt x="2071" y="2202"/>
                </a:cubicBezTo>
                <a:cubicBezTo>
                  <a:pt x="2017" y="2216"/>
                  <a:pt x="1963" y="2232"/>
                  <a:pt x="1909" y="2250"/>
                </a:cubicBezTo>
                <a:cubicBezTo>
                  <a:pt x="1864" y="2265"/>
                  <a:pt x="1839" y="2315"/>
                  <a:pt x="1854" y="2360"/>
                </a:cubicBezTo>
                <a:cubicBezTo>
                  <a:pt x="1870" y="2406"/>
                  <a:pt x="1919" y="2431"/>
                  <a:pt x="1965" y="2415"/>
                </a:cubicBezTo>
                <a:cubicBezTo>
                  <a:pt x="2441" y="2256"/>
                  <a:pt x="2966" y="2256"/>
                  <a:pt x="3442" y="2415"/>
                </a:cubicBezTo>
                <a:cubicBezTo>
                  <a:pt x="3451" y="2419"/>
                  <a:pt x="3460" y="2420"/>
                  <a:pt x="3469" y="2420"/>
                </a:cubicBezTo>
                <a:cubicBezTo>
                  <a:pt x="3506" y="2420"/>
                  <a:pt x="3540" y="2397"/>
                  <a:pt x="3552" y="2360"/>
                </a:cubicBezTo>
                <a:cubicBezTo>
                  <a:pt x="3568" y="2315"/>
                  <a:pt x="3543" y="2265"/>
                  <a:pt x="3497" y="2250"/>
                </a:cubicBezTo>
                <a:cubicBezTo>
                  <a:pt x="3444" y="2232"/>
                  <a:pt x="3390" y="2216"/>
                  <a:pt x="3336" y="2202"/>
                </a:cubicBezTo>
                <a:cubicBezTo>
                  <a:pt x="3336" y="2202"/>
                  <a:pt x="3336" y="2202"/>
                  <a:pt x="3336" y="2202"/>
                </a:cubicBezTo>
                <a:cubicBezTo>
                  <a:pt x="3411" y="2155"/>
                  <a:pt x="3481" y="2099"/>
                  <a:pt x="3546" y="2035"/>
                </a:cubicBezTo>
                <a:cubicBezTo>
                  <a:pt x="3604" y="1977"/>
                  <a:pt x="3654" y="1914"/>
                  <a:pt x="3698" y="1848"/>
                </a:cubicBezTo>
                <a:cubicBezTo>
                  <a:pt x="3722" y="1852"/>
                  <a:pt x="3746" y="1857"/>
                  <a:pt x="3770" y="1862"/>
                </a:cubicBezTo>
                <a:cubicBezTo>
                  <a:pt x="3801" y="1869"/>
                  <a:pt x="3832" y="1876"/>
                  <a:pt x="3863" y="1884"/>
                </a:cubicBezTo>
                <a:cubicBezTo>
                  <a:pt x="3862" y="1888"/>
                  <a:pt x="3861" y="1892"/>
                  <a:pt x="3860" y="1896"/>
                </a:cubicBezTo>
                <a:cubicBezTo>
                  <a:pt x="3818" y="2098"/>
                  <a:pt x="3821" y="2276"/>
                  <a:pt x="3869" y="2427"/>
                </a:cubicBezTo>
                <a:cubicBezTo>
                  <a:pt x="3912" y="2562"/>
                  <a:pt x="3990" y="2671"/>
                  <a:pt x="4100" y="2752"/>
                </a:cubicBezTo>
                <a:cubicBezTo>
                  <a:pt x="4230" y="2848"/>
                  <a:pt x="4388" y="2889"/>
                  <a:pt x="4530" y="2889"/>
                </a:cubicBezTo>
                <a:cubicBezTo>
                  <a:pt x="4637" y="2889"/>
                  <a:pt x="4736" y="2865"/>
                  <a:pt x="4809" y="2824"/>
                </a:cubicBezTo>
                <a:cubicBezTo>
                  <a:pt x="4891" y="2778"/>
                  <a:pt x="4959" y="2680"/>
                  <a:pt x="5014" y="2533"/>
                </a:cubicBezTo>
                <a:cubicBezTo>
                  <a:pt x="5039" y="2562"/>
                  <a:pt x="5063" y="2592"/>
                  <a:pt x="5085" y="2623"/>
                </a:cubicBezTo>
                <a:cubicBezTo>
                  <a:pt x="5176" y="2748"/>
                  <a:pt x="5246" y="2885"/>
                  <a:pt x="5292" y="3032"/>
                </a:cubicBezTo>
                <a:cubicBezTo>
                  <a:pt x="5319" y="3118"/>
                  <a:pt x="5386" y="3186"/>
                  <a:pt x="5472" y="3213"/>
                </a:cubicBezTo>
                <a:cubicBezTo>
                  <a:pt x="5718" y="3292"/>
                  <a:pt x="5718" y="3292"/>
                  <a:pt x="5718" y="3292"/>
                </a:cubicBezTo>
                <a:cubicBezTo>
                  <a:pt x="5782" y="3313"/>
                  <a:pt x="5825" y="3372"/>
                  <a:pt x="5825" y="3440"/>
                </a:cubicBezTo>
                <a:cubicBezTo>
                  <a:pt x="5825" y="3847"/>
                  <a:pt x="5825" y="3847"/>
                  <a:pt x="5825" y="3847"/>
                </a:cubicBezTo>
                <a:cubicBezTo>
                  <a:pt x="5825" y="3915"/>
                  <a:pt x="5782" y="3974"/>
                  <a:pt x="5718" y="3995"/>
                </a:cubicBezTo>
                <a:cubicBezTo>
                  <a:pt x="5322" y="4122"/>
                  <a:pt x="5322" y="4122"/>
                  <a:pt x="5322" y="4122"/>
                </a:cubicBezTo>
                <a:cubicBezTo>
                  <a:pt x="5258" y="4142"/>
                  <a:pt x="5205" y="4185"/>
                  <a:pt x="5171" y="4244"/>
                </a:cubicBezTo>
                <a:cubicBezTo>
                  <a:pt x="5015" y="4513"/>
                  <a:pt x="4771" y="4736"/>
                  <a:pt x="4444" y="4906"/>
                </a:cubicBezTo>
                <a:cubicBezTo>
                  <a:pt x="4406" y="4925"/>
                  <a:pt x="4380" y="4960"/>
                  <a:pt x="4372" y="5002"/>
                </a:cubicBezTo>
                <a:cubicBezTo>
                  <a:pt x="4245" y="5673"/>
                  <a:pt x="4245" y="5673"/>
                  <a:pt x="4245" y="5673"/>
                </a:cubicBezTo>
                <a:cubicBezTo>
                  <a:pt x="4242" y="5692"/>
                  <a:pt x="4225" y="5705"/>
                  <a:pt x="4207" y="5705"/>
                </a:cubicBezTo>
                <a:cubicBezTo>
                  <a:pt x="3794" y="5705"/>
                  <a:pt x="3794" y="5705"/>
                  <a:pt x="3794" y="5705"/>
                </a:cubicBezTo>
                <a:cubicBezTo>
                  <a:pt x="3775" y="5705"/>
                  <a:pt x="3759" y="5692"/>
                  <a:pt x="3756" y="5673"/>
                </a:cubicBezTo>
                <a:cubicBezTo>
                  <a:pt x="3685" y="5302"/>
                  <a:pt x="3685" y="5302"/>
                  <a:pt x="3685" y="5302"/>
                </a:cubicBezTo>
                <a:cubicBezTo>
                  <a:pt x="3672" y="5229"/>
                  <a:pt x="3603" y="5181"/>
                  <a:pt x="3529" y="5192"/>
                </a:cubicBezTo>
                <a:cubicBezTo>
                  <a:pt x="3352" y="5219"/>
                  <a:pt x="3169" y="5232"/>
                  <a:pt x="2985" y="5232"/>
                </a:cubicBezTo>
                <a:cubicBezTo>
                  <a:pt x="2849" y="5232"/>
                  <a:pt x="2714" y="5225"/>
                  <a:pt x="2585" y="5210"/>
                </a:cubicBezTo>
                <a:cubicBezTo>
                  <a:pt x="2514" y="5202"/>
                  <a:pt x="2447" y="5250"/>
                  <a:pt x="2434" y="5321"/>
                </a:cubicBezTo>
                <a:cubicBezTo>
                  <a:pt x="2367" y="5673"/>
                  <a:pt x="2367" y="5673"/>
                  <a:pt x="2367" y="5673"/>
                </a:cubicBezTo>
                <a:cubicBezTo>
                  <a:pt x="2364" y="5692"/>
                  <a:pt x="2347" y="5705"/>
                  <a:pt x="2329" y="5705"/>
                </a:cubicBezTo>
                <a:cubicBezTo>
                  <a:pt x="1916" y="5705"/>
                  <a:pt x="1916" y="5705"/>
                  <a:pt x="1916" y="5705"/>
                </a:cubicBezTo>
                <a:cubicBezTo>
                  <a:pt x="1897" y="5705"/>
                  <a:pt x="1881" y="5692"/>
                  <a:pt x="1878" y="5673"/>
                </a:cubicBezTo>
                <a:cubicBezTo>
                  <a:pt x="1756" y="5039"/>
                  <a:pt x="1756" y="5039"/>
                  <a:pt x="1756" y="5039"/>
                </a:cubicBezTo>
                <a:cubicBezTo>
                  <a:pt x="1748" y="4998"/>
                  <a:pt x="1722" y="4963"/>
                  <a:pt x="1685" y="4944"/>
                </a:cubicBezTo>
                <a:cubicBezTo>
                  <a:pt x="1128" y="4646"/>
                  <a:pt x="833" y="4149"/>
                  <a:pt x="833" y="3507"/>
                </a:cubicBezTo>
                <a:cubicBezTo>
                  <a:pt x="833" y="3182"/>
                  <a:pt x="904" y="2895"/>
                  <a:pt x="1045" y="2653"/>
                </a:cubicBezTo>
                <a:cubicBezTo>
                  <a:pt x="1175" y="2428"/>
                  <a:pt x="1366" y="2241"/>
                  <a:pt x="1612" y="2099"/>
                </a:cubicBezTo>
                <a:cubicBezTo>
                  <a:pt x="1654" y="2075"/>
                  <a:pt x="1668" y="2022"/>
                  <a:pt x="1644" y="1980"/>
                </a:cubicBezTo>
                <a:cubicBezTo>
                  <a:pt x="1620" y="1938"/>
                  <a:pt x="1566" y="1924"/>
                  <a:pt x="1525" y="1948"/>
                </a:cubicBezTo>
                <a:cubicBezTo>
                  <a:pt x="1048" y="2224"/>
                  <a:pt x="760" y="2649"/>
                  <a:pt x="681" y="3189"/>
                </a:cubicBezTo>
                <a:cubicBezTo>
                  <a:pt x="681" y="3189"/>
                  <a:pt x="681" y="3189"/>
                  <a:pt x="681" y="3189"/>
                </a:cubicBezTo>
                <a:cubicBezTo>
                  <a:pt x="673" y="3189"/>
                  <a:pt x="664" y="3188"/>
                  <a:pt x="656" y="3187"/>
                </a:cubicBezTo>
                <a:cubicBezTo>
                  <a:pt x="658" y="3129"/>
                  <a:pt x="647" y="3070"/>
                  <a:pt x="624" y="3013"/>
                </a:cubicBezTo>
                <a:cubicBezTo>
                  <a:pt x="573" y="2887"/>
                  <a:pt x="469" y="2796"/>
                  <a:pt x="359" y="2781"/>
                </a:cubicBezTo>
                <a:cubicBezTo>
                  <a:pt x="272" y="2770"/>
                  <a:pt x="189" y="2807"/>
                  <a:pt x="132" y="2883"/>
                </a:cubicBezTo>
                <a:cubicBezTo>
                  <a:pt x="48" y="2993"/>
                  <a:pt x="62" y="3080"/>
                  <a:pt x="88" y="3133"/>
                </a:cubicBezTo>
                <a:cubicBezTo>
                  <a:pt x="132" y="3224"/>
                  <a:pt x="245" y="3288"/>
                  <a:pt x="433" y="3328"/>
                </a:cubicBezTo>
                <a:cubicBezTo>
                  <a:pt x="428" y="3336"/>
                  <a:pt x="422" y="3344"/>
                  <a:pt x="416" y="3352"/>
                </a:cubicBezTo>
                <a:cubicBezTo>
                  <a:pt x="305" y="3491"/>
                  <a:pt x="174" y="3522"/>
                  <a:pt x="89" y="3524"/>
                </a:cubicBezTo>
                <a:cubicBezTo>
                  <a:pt x="40" y="3526"/>
                  <a:pt x="0" y="3566"/>
                  <a:pt x="0" y="3616"/>
                </a:cubicBezTo>
                <a:cubicBezTo>
                  <a:pt x="0" y="3616"/>
                  <a:pt x="0" y="3616"/>
                  <a:pt x="0" y="3616"/>
                </a:cubicBezTo>
                <a:cubicBezTo>
                  <a:pt x="0" y="3665"/>
                  <a:pt x="39" y="3705"/>
                  <a:pt x="88" y="3707"/>
                </a:cubicBezTo>
                <a:cubicBezTo>
                  <a:pt x="94" y="3708"/>
                  <a:pt x="100" y="3708"/>
                  <a:pt x="107" y="3708"/>
                </a:cubicBezTo>
                <a:cubicBezTo>
                  <a:pt x="215" y="3708"/>
                  <a:pt x="387" y="3668"/>
                  <a:pt x="552" y="3461"/>
                </a:cubicBezTo>
                <a:cubicBezTo>
                  <a:pt x="578" y="3428"/>
                  <a:pt x="600" y="3393"/>
                  <a:pt x="616" y="3358"/>
                </a:cubicBezTo>
                <a:cubicBezTo>
                  <a:pt x="632" y="3360"/>
                  <a:pt x="648" y="3361"/>
                  <a:pt x="663" y="3363"/>
                </a:cubicBezTo>
                <a:cubicBezTo>
                  <a:pt x="663" y="3362"/>
                  <a:pt x="663" y="3362"/>
                  <a:pt x="663" y="3362"/>
                </a:cubicBezTo>
                <a:cubicBezTo>
                  <a:pt x="660" y="3410"/>
                  <a:pt x="659" y="3458"/>
                  <a:pt x="659" y="3507"/>
                </a:cubicBezTo>
                <a:cubicBezTo>
                  <a:pt x="659" y="3870"/>
                  <a:pt x="746" y="4194"/>
                  <a:pt x="916" y="4470"/>
                </a:cubicBezTo>
                <a:cubicBezTo>
                  <a:pt x="1074" y="4725"/>
                  <a:pt x="1300" y="4933"/>
                  <a:pt x="1587" y="5089"/>
                </a:cubicBezTo>
                <a:cubicBezTo>
                  <a:pt x="1706" y="5706"/>
                  <a:pt x="1706" y="5706"/>
                  <a:pt x="1706" y="5706"/>
                </a:cubicBezTo>
                <a:cubicBezTo>
                  <a:pt x="1725" y="5807"/>
                  <a:pt x="1814" y="5880"/>
                  <a:pt x="1916" y="5880"/>
                </a:cubicBezTo>
                <a:cubicBezTo>
                  <a:pt x="2329" y="5880"/>
                  <a:pt x="2329" y="5880"/>
                  <a:pt x="2329" y="5880"/>
                </a:cubicBezTo>
                <a:cubicBezTo>
                  <a:pt x="2431" y="5880"/>
                  <a:pt x="2520" y="5807"/>
                  <a:pt x="2539" y="5706"/>
                </a:cubicBezTo>
                <a:cubicBezTo>
                  <a:pt x="2599" y="5387"/>
                  <a:pt x="2599" y="5387"/>
                  <a:pt x="2599" y="5387"/>
                </a:cubicBezTo>
                <a:cubicBezTo>
                  <a:pt x="2724" y="5400"/>
                  <a:pt x="2854" y="5407"/>
                  <a:pt x="2985" y="5407"/>
                </a:cubicBezTo>
                <a:cubicBezTo>
                  <a:pt x="3165" y="5407"/>
                  <a:pt x="3345" y="5395"/>
                  <a:pt x="3520" y="5370"/>
                </a:cubicBezTo>
                <a:cubicBezTo>
                  <a:pt x="3584" y="5706"/>
                  <a:pt x="3584" y="5706"/>
                  <a:pt x="3584" y="5706"/>
                </a:cubicBezTo>
                <a:cubicBezTo>
                  <a:pt x="3603" y="5807"/>
                  <a:pt x="3691" y="5880"/>
                  <a:pt x="3794" y="5880"/>
                </a:cubicBezTo>
                <a:cubicBezTo>
                  <a:pt x="4206" y="5880"/>
                  <a:pt x="4206" y="5880"/>
                  <a:pt x="4206" y="5880"/>
                </a:cubicBezTo>
                <a:cubicBezTo>
                  <a:pt x="4309" y="5880"/>
                  <a:pt x="4398" y="5807"/>
                  <a:pt x="4417" y="5706"/>
                </a:cubicBezTo>
                <a:cubicBezTo>
                  <a:pt x="4540" y="5052"/>
                  <a:pt x="4540" y="5052"/>
                  <a:pt x="4540" y="5052"/>
                </a:cubicBezTo>
                <a:cubicBezTo>
                  <a:pt x="4889" y="4868"/>
                  <a:pt x="5152" y="4625"/>
                  <a:pt x="5322" y="4332"/>
                </a:cubicBezTo>
                <a:cubicBezTo>
                  <a:pt x="5334" y="4311"/>
                  <a:pt x="5353" y="4295"/>
                  <a:pt x="5375" y="4288"/>
                </a:cubicBezTo>
                <a:cubicBezTo>
                  <a:pt x="5771" y="4161"/>
                  <a:pt x="5771" y="4161"/>
                  <a:pt x="5771" y="4161"/>
                </a:cubicBezTo>
                <a:cubicBezTo>
                  <a:pt x="5908" y="4117"/>
                  <a:pt x="6000" y="3991"/>
                  <a:pt x="6000" y="3847"/>
                </a:cubicBezTo>
                <a:cubicBezTo>
                  <a:pt x="6000" y="3440"/>
                  <a:pt x="6000" y="3440"/>
                  <a:pt x="6000" y="3440"/>
                </a:cubicBezTo>
                <a:cubicBezTo>
                  <a:pt x="6000" y="3296"/>
                  <a:pt x="5908" y="3169"/>
                  <a:pt x="5771" y="3126"/>
                </a:cubicBezTo>
                <a:close/>
                <a:moveTo>
                  <a:pt x="4937" y="2088"/>
                </a:moveTo>
                <a:cubicBezTo>
                  <a:pt x="4903" y="2375"/>
                  <a:pt x="4813" y="2621"/>
                  <a:pt x="4723" y="2672"/>
                </a:cubicBezTo>
                <a:cubicBezTo>
                  <a:pt x="4620" y="2731"/>
                  <a:pt x="4382" y="2742"/>
                  <a:pt x="4203" y="2611"/>
                </a:cubicBezTo>
                <a:cubicBezTo>
                  <a:pt x="4025" y="2481"/>
                  <a:pt x="3965" y="2246"/>
                  <a:pt x="4031" y="1932"/>
                </a:cubicBezTo>
                <a:cubicBezTo>
                  <a:pt x="4031" y="1932"/>
                  <a:pt x="4031" y="1932"/>
                  <a:pt x="4031" y="1932"/>
                </a:cubicBezTo>
                <a:cubicBezTo>
                  <a:pt x="4038" y="1900"/>
                  <a:pt x="4060" y="1873"/>
                  <a:pt x="4091" y="1859"/>
                </a:cubicBezTo>
                <a:cubicBezTo>
                  <a:pt x="4528" y="1659"/>
                  <a:pt x="4780" y="1593"/>
                  <a:pt x="4874" y="1593"/>
                </a:cubicBezTo>
                <a:cubicBezTo>
                  <a:pt x="4888" y="1593"/>
                  <a:pt x="4899" y="1595"/>
                  <a:pt x="4906" y="1597"/>
                </a:cubicBezTo>
                <a:cubicBezTo>
                  <a:pt x="4934" y="1627"/>
                  <a:pt x="4971" y="1798"/>
                  <a:pt x="4937" y="2088"/>
                </a:cubicBezTo>
                <a:close/>
                <a:moveTo>
                  <a:pt x="245" y="3057"/>
                </a:moveTo>
                <a:cubicBezTo>
                  <a:pt x="236" y="3039"/>
                  <a:pt x="257" y="3006"/>
                  <a:pt x="271" y="2988"/>
                </a:cubicBezTo>
                <a:cubicBezTo>
                  <a:pt x="292" y="2960"/>
                  <a:pt x="312" y="2954"/>
                  <a:pt x="327" y="2954"/>
                </a:cubicBezTo>
                <a:cubicBezTo>
                  <a:pt x="330" y="2954"/>
                  <a:pt x="333" y="2954"/>
                  <a:pt x="336" y="2954"/>
                </a:cubicBezTo>
                <a:cubicBezTo>
                  <a:pt x="376" y="2960"/>
                  <a:pt x="432" y="3004"/>
                  <a:pt x="462" y="3078"/>
                </a:cubicBezTo>
                <a:cubicBezTo>
                  <a:pt x="469" y="3095"/>
                  <a:pt x="478" y="3124"/>
                  <a:pt x="480" y="3160"/>
                </a:cubicBezTo>
                <a:cubicBezTo>
                  <a:pt x="359" y="3135"/>
                  <a:pt x="266" y="3099"/>
                  <a:pt x="245" y="30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>
              <a:latin typeface="Proxima Nova Cn Rg" panose="02000506030000020004" pitchFamily="2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2DBDCEAE-266A-449C-A412-0DD0C5D7C754}"/>
              </a:ext>
            </a:extLst>
          </p:cNvPr>
          <p:cNvSpPr/>
          <p:nvPr/>
        </p:nvSpPr>
        <p:spPr>
          <a:xfrm>
            <a:off x="507887" y="1872889"/>
            <a:ext cx="3482291" cy="1174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1338" indent="-138113">
              <a:spcBef>
                <a:spcPts val="300"/>
              </a:spcBef>
              <a:spcAft>
                <a:spcPts val="200"/>
              </a:spcAft>
              <a:buClr>
                <a:srgbClr val="022E3B"/>
              </a:buClr>
              <a:buFont typeface="Arial" panose="020B0604020202020204" pitchFamily="34" charset="0"/>
              <a:buChar char="•"/>
              <a:tabLst>
                <a:tab pos="555625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В рамках бюджетного планирования  устанавливается лимит расходов и платежей</a:t>
            </a:r>
          </a:p>
          <a:p>
            <a:pPr marL="274638" indent="-106363">
              <a:lnSpc>
                <a:spcPts val="1400"/>
              </a:lnSpc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buFont typeface="Arial" panose="020B0604020202020204" pitchFamily="34" charset="0"/>
              <a:buChar char="•"/>
              <a:tabLst>
                <a:tab pos="266700" algn="l"/>
              </a:tabLst>
            </a:pPr>
            <a:endParaRPr lang="ru-RU" sz="1400" i="1" dirty="0">
              <a:latin typeface="Proxima Nova ExCn Lt" panose="02000506030000020004" pitchFamily="50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8C7E7FF3-A42A-4DA6-958D-03044A4B6324}"/>
              </a:ext>
            </a:extLst>
          </p:cNvPr>
          <p:cNvSpPr/>
          <p:nvPr/>
        </p:nvSpPr>
        <p:spPr>
          <a:xfrm>
            <a:off x="469177" y="4320489"/>
            <a:ext cx="3685662" cy="1515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1338" indent="-138113">
              <a:spcBef>
                <a:spcPts val="300"/>
              </a:spcBef>
              <a:spcAft>
                <a:spcPts val="200"/>
              </a:spcAft>
              <a:buClr>
                <a:srgbClr val="02A8BD"/>
              </a:buClr>
              <a:buFont typeface="Arial" panose="020B0604020202020204" pitchFamily="34" charset="0"/>
              <a:buChar char="•"/>
              <a:tabLst>
                <a:tab pos="555625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Невозможно осуществить платеж без действующего договора</a:t>
            </a:r>
          </a:p>
          <a:p>
            <a:pPr marL="541338" indent="-138113">
              <a:spcBef>
                <a:spcPts val="300"/>
              </a:spcBef>
              <a:spcAft>
                <a:spcPts val="200"/>
              </a:spcAft>
              <a:buClr>
                <a:srgbClr val="02A8BD"/>
              </a:buClr>
              <a:buFont typeface="Arial" panose="020B0604020202020204" pitchFamily="34" charset="0"/>
              <a:buChar char="•"/>
              <a:tabLst>
                <a:tab pos="555625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Осуществленный платеж формирует расходную часть бюджета движения ДС</a:t>
            </a:r>
          </a:p>
          <a:p>
            <a:pPr marL="274638" indent="-106363">
              <a:lnSpc>
                <a:spcPts val="1400"/>
              </a:lnSpc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buFont typeface="Arial" panose="020B0604020202020204" pitchFamily="34" charset="0"/>
              <a:buChar char="•"/>
              <a:tabLst>
                <a:tab pos="266700" algn="l"/>
              </a:tabLst>
            </a:pPr>
            <a:endParaRPr lang="ru-RU" sz="1400" i="1" dirty="0">
              <a:latin typeface="Proxima Nova ExCn Lt" panose="02000506030000020004" pitchFamily="50" charset="0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B379DDF5-402A-4BE2-A500-2C4B894162B6}"/>
              </a:ext>
            </a:extLst>
          </p:cNvPr>
          <p:cNvSpPr/>
          <p:nvPr/>
        </p:nvSpPr>
        <p:spPr>
          <a:xfrm>
            <a:off x="7903313" y="1872889"/>
            <a:ext cx="3482291" cy="1515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1338" indent="-138113">
              <a:spcBef>
                <a:spcPts val="300"/>
              </a:spcBef>
              <a:spcAft>
                <a:spcPts val="200"/>
              </a:spcAft>
              <a:buClr>
                <a:srgbClr val="B4B4B4"/>
              </a:buClr>
              <a:buFont typeface="Arial" panose="020B0604020202020204" pitchFamily="34" charset="0"/>
              <a:buChar char="•"/>
              <a:tabLst>
                <a:tab pos="555625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Закупку возможно запланировать, только если она не превышает лимит </a:t>
            </a:r>
          </a:p>
          <a:p>
            <a:pPr marL="541338" indent="-138113">
              <a:spcBef>
                <a:spcPts val="300"/>
              </a:spcBef>
              <a:spcAft>
                <a:spcPts val="200"/>
              </a:spcAft>
              <a:buClr>
                <a:srgbClr val="B4B4B4"/>
              </a:buClr>
              <a:buFont typeface="Arial" panose="020B0604020202020204" pitchFamily="34" charset="0"/>
              <a:buChar char="•"/>
              <a:tabLst>
                <a:tab pos="555625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Провести – только если она запланирована</a:t>
            </a:r>
          </a:p>
          <a:p>
            <a:pPr marL="274638" indent="-106363">
              <a:lnSpc>
                <a:spcPts val="1400"/>
              </a:lnSpc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buFont typeface="Arial" panose="020B0604020202020204" pitchFamily="34" charset="0"/>
              <a:buChar char="•"/>
              <a:tabLst>
                <a:tab pos="266700" algn="l"/>
              </a:tabLst>
            </a:pPr>
            <a:endParaRPr lang="ru-RU" sz="1400" i="1" dirty="0">
              <a:latin typeface="Proxima Nova ExCn Lt" panose="02000506030000020004" pitchFamily="50" charset="0"/>
            </a:endParaRPr>
          </a:p>
        </p:txBody>
      </p:sp>
      <p:sp>
        <p:nvSpPr>
          <p:cNvPr id="50" name="object 6">
            <a:extLst>
              <a:ext uri="{FF2B5EF4-FFF2-40B4-BE49-F238E27FC236}">
                <a16:creationId xmlns:a16="http://schemas.microsoft.com/office/drawing/2014/main" xmlns="" id="{C328B4A7-10C5-4CA2-8A78-7E47D1F682DA}"/>
              </a:ext>
            </a:extLst>
          </p:cNvPr>
          <p:cNvSpPr/>
          <p:nvPr/>
        </p:nvSpPr>
        <p:spPr>
          <a:xfrm flipH="1">
            <a:off x="3736307" y="1671856"/>
            <a:ext cx="834450" cy="657633"/>
          </a:xfrm>
          <a:custGeom>
            <a:avLst/>
            <a:gdLst/>
            <a:ahLst/>
            <a:cxnLst/>
            <a:rect l="l" t="t" r="r" b="b"/>
            <a:pathLst>
              <a:path w="252094" h="1185545">
                <a:moveTo>
                  <a:pt x="251944" y="0"/>
                </a:moveTo>
                <a:lnTo>
                  <a:pt x="0" y="1185303"/>
                </a:lnTo>
              </a:path>
            </a:pathLst>
          </a:custGeom>
          <a:noFill/>
          <a:ln w="28575">
            <a:solidFill>
              <a:srgbClr val="022E3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6">
            <a:extLst>
              <a:ext uri="{FF2B5EF4-FFF2-40B4-BE49-F238E27FC236}">
                <a16:creationId xmlns:a16="http://schemas.microsoft.com/office/drawing/2014/main" xmlns="" id="{218500DB-7821-4984-BE92-F5A84F850674}"/>
              </a:ext>
            </a:extLst>
          </p:cNvPr>
          <p:cNvSpPr/>
          <p:nvPr/>
        </p:nvSpPr>
        <p:spPr>
          <a:xfrm>
            <a:off x="7550078" y="1681313"/>
            <a:ext cx="834450" cy="657633"/>
          </a:xfrm>
          <a:custGeom>
            <a:avLst/>
            <a:gdLst/>
            <a:ahLst/>
            <a:cxnLst/>
            <a:rect l="l" t="t" r="r" b="b"/>
            <a:pathLst>
              <a:path w="252094" h="1185545">
                <a:moveTo>
                  <a:pt x="251944" y="0"/>
                </a:moveTo>
                <a:lnTo>
                  <a:pt x="0" y="1185303"/>
                </a:lnTo>
              </a:path>
            </a:pathLst>
          </a:custGeom>
          <a:ln w="28575">
            <a:solidFill>
              <a:srgbClr val="B4B4B4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6">
            <a:extLst>
              <a:ext uri="{FF2B5EF4-FFF2-40B4-BE49-F238E27FC236}">
                <a16:creationId xmlns:a16="http://schemas.microsoft.com/office/drawing/2014/main" xmlns="" id="{397E7958-0F29-472F-8947-92CA3D18117C}"/>
              </a:ext>
            </a:extLst>
          </p:cNvPr>
          <p:cNvSpPr/>
          <p:nvPr/>
        </p:nvSpPr>
        <p:spPr>
          <a:xfrm flipH="1" flipV="1">
            <a:off x="3791201" y="5105392"/>
            <a:ext cx="834450" cy="657633"/>
          </a:xfrm>
          <a:custGeom>
            <a:avLst/>
            <a:gdLst/>
            <a:ahLst/>
            <a:cxnLst/>
            <a:rect l="l" t="t" r="r" b="b"/>
            <a:pathLst>
              <a:path w="252094" h="1185545">
                <a:moveTo>
                  <a:pt x="251944" y="0"/>
                </a:moveTo>
                <a:lnTo>
                  <a:pt x="0" y="1185303"/>
                </a:lnTo>
              </a:path>
            </a:pathLst>
          </a:custGeom>
          <a:ln w="28575">
            <a:solidFill>
              <a:srgbClr val="02A8BD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6">
            <a:extLst>
              <a:ext uri="{FF2B5EF4-FFF2-40B4-BE49-F238E27FC236}">
                <a16:creationId xmlns:a16="http://schemas.microsoft.com/office/drawing/2014/main" xmlns="" id="{C94E6E1C-F3CD-4C19-B820-DA587250A335}"/>
              </a:ext>
            </a:extLst>
          </p:cNvPr>
          <p:cNvSpPr/>
          <p:nvPr/>
        </p:nvSpPr>
        <p:spPr>
          <a:xfrm flipV="1">
            <a:off x="7486006" y="5115603"/>
            <a:ext cx="834450" cy="657633"/>
          </a:xfrm>
          <a:custGeom>
            <a:avLst/>
            <a:gdLst/>
            <a:ahLst/>
            <a:cxnLst/>
            <a:rect l="l" t="t" r="r" b="b"/>
            <a:pathLst>
              <a:path w="252094" h="1185545">
                <a:moveTo>
                  <a:pt x="251944" y="0"/>
                </a:moveTo>
                <a:lnTo>
                  <a:pt x="0" y="1185303"/>
                </a:lnTo>
              </a:path>
            </a:pathLst>
          </a:custGeom>
          <a:ln w="28575">
            <a:solidFill>
              <a:srgbClr val="19D2C5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8" name="Рисунок 57" descr="Ящик">
            <a:extLst>
              <a:ext uri="{FF2B5EF4-FFF2-40B4-BE49-F238E27FC236}">
                <a16:creationId xmlns:a16="http://schemas.microsoft.com/office/drawing/2014/main" xmlns="" id="{6DAA99B9-4740-450D-9B78-2E84CA98C5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733302" y="2164241"/>
            <a:ext cx="666500" cy="666500"/>
          </a:xfrm>
          <a:prstGeom prst="rect">
            <a:avLst/>
          </a:prstGeom>
        </p:spPr>
      </p:pic>
      <p:sp>
        <p:nvSpPr>
          <p:cNvPr id="59" name="object 14">
            <a:extLst>
              <a:ext uri="{FF2B5EF4-FFF2-40B4-BE49-F238E27FC236}">
                <a16:creationId xmlns:a16="http://schemas.microsoft.com/office/drawing/2014/main" xmlns="" id="{49A8A8F5-C983-4D60-9382-AD01F902C1E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1351031" y="6284185"/>
            <a:ext cx="370003" cy="41402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800" b="0" i="1" spc="0">
                <a:solidFill>
                  <a:schemeClr val="tx1"/>
                </a:solidFill>
                <a:latin typeface="Proxima Nova ExCn Lt" panose="02000506030000020004" pitchFamily="50" charset="0"/>
              </a:defRPr>
            </a:lvl1pPr>
          </a:lstStyle>
          <a:p>
            <a:pPr marL="25400">
              <a:lnSpc>
                <a:spcPts val="3575"/>
              </a:lnSpc>
            </a:pPr>
            <a:fld id="{4AE843F9-54B8-4A2E-B570-3AAA12216093}" type="slidenum">
              <a:rPr lang="ru-RU" smtClean="0"/>
              <a:pPr marL="25400">
                <a:lnSpc>
                  <a:spcPts val="3575"/>
                </a:lnSpc>
              </a:pPr>
              <a:t>4</a:t>
            </a:fld>
            <a:endParaRPr lang="ru-RU" dirty="0"/>
          </a:p>
        </p:txBody>
      </p:sp>
      <p:sp>
        <p:nvSpPr>
          <p:cNvPr id="6" name="Параллелограмм 5"/>
          <p:cNvSpPr/>
          <p:nvPr/>
        </p:nvSpPr>
        <p:spPr>
          <a:xfrm>
            <a:off x="969264" y="1655065"/>
            <a:ext cx="2743200" cy="45719"/>
          </a:xfrm>
          <a:prstGeom prst="parallelogram">
            <a:avLst/>
          </a:prstGeom>
          <a:solidFill>
            <a:srgbClr val="022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араллелограмм 39"/>
          <p:cNvSpPr/>
          <p:nvPr/>
        </p:nvSpPr>
        <p:spPr>
          <a:xfrm>
            <a:off x="1002792" y="5748529"/>
            <a:ext cx="2743200" cy="45719"/>
          </a:xfrm>
          <a:prstGeom prst="parallelogram">
            <a:avLst/>
          </a:prstGeom>
          <a:solidFill>
            <a:srgbClr val="02A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араллелограмм 42"/>
          <p:cNvSpPr/>
          <p:nvPr/>
        </p:nvSpPr>
        <p:spPr>
          <a:xfrm>
            <a:off x="8418576" y="1652017"/>
            <a:ext cx="2743200" cy="45719"/>
          </a:xfrm>
          <a:prstGeom prst="parallelogram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араллелограмм 45"/>
          <p:cNvSpPr/>
          <p:nvPr/>
        </p:nvSpPr>
        <p:spPr>
          <a:xfrm>
            <a:off x="8378952" y="5772913"/>
            <a:ext cx="2743200" cy="45719"/>
          </a:xfrm>
          <a:prstGeom prst="parallelogram">
            <a:avLst/>
          </a:prstGeom>
          <a:solidFill>
            <a:srgbClr val="19D2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17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>
            <a:stCxn id="127" idx="5"/>
          </p:cNvCxnSpPr>
          <p:nvPr/>
        </p:nvCxnSpPr>
        <p:spPr>
          <a:xfrm>
            <a:off x="4832297" y="2375411"/>
            <a:ext cx="909080" cy="1009627"/>
          </a:xfrm>
          <a:prstGeom prst="line">
            <a:avLst/>
          </a:prstGeom>
          <a:noFill/>
          <a:ln w="28575">
            <a:gradFill flip="none" rotWithShape="1">
              <a:gsLst>
                <a:gs pos="0">
                  <a:srgbClr val="19D2C5"/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8" name="Прямая соединительная линия 57"/>
          <p:cNvCxnSpPr>
            <a:stCxn id="118" idx="4"/>
            <a:endCxn id="214" idx="0"/>
          </p:cNvCxnSpPr>
          <p:nvPr/>
        </p:nvCxnSpPr>
        <p:spPr>
          <a:xfrm flipH="1">
            <a:off x="6286331" y="2216109"/>
            <a:ext cx="19264" cy="1140949"/>
          </a:xfrm>
          <a:prstGeom prst="line">
            <a:avLst/>
          </a:prstGeom>
          <a:noFill/>
          <a:ln w="28575">
            <a:gradFill flip="none" rotWithShape="1">
              <a:gsLst>
                <a:gs pos="0">
                  <a:srgbClr val="19D2C5"/>
                </a:gs>
                <a:gs pos="100000">
                  <a:schemeClr val="bg1"/>
                </a:gs>
              </a:gsLst>
              <a:lin ang="5400000" scaled="1"/>
              <a:tileRect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H="1">
            <a:off x="6822641" y="2390651"/>
            <a:ext cx="909080" cy="1009627"/>
          </a:xfrm>
          <a:prstGeom prst="line">
            <a:avLst/>
          </a:prstGeom>
          <a:noFill/>
          <a:ln w="28575">
            <a:gradFill flip="none" rotWithShape="1">
              <a:gsLst>
                <a:gs pos="0">
                  <a:srgbClr val="19D2C5"/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V="1">
            <a:off x="4847537" y="4228595"/>
            <a:ext cx="909080" cy="1009627"/>
          </a:xfrm>
          <a:prstGeom prst="line">
            <a:avLst/>
          </a:prstGeom>
          <a:noFill/>
          <a:ln w="28575">
            <a:gradFill flip="none" rotWithShape="1">
              <a:gsLst>
                <a:gs pos="0">
                  <a:srgbClr val="19D2C5"/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H="1" flipV="1">
            <a:off x="6263640" y="4087368"/>
            <a:ext cx="2331" cy="1278323"/>
          </a:xfrm>
          <a:prstGeom prst="line">
            <a:avLst/>
          </a:prstGeom>
          <a:noFill/>
          <a:ln w="28575">
            <a:gradFill flip="none" rotWithShape="1">
              <a:gsLst>
                <a:gs pos="0">
                  <a:srgbClr val="19D2C5"/>
                </a:gs>
                <a:gs pos="100000">
                  <a:schemeClr val="bg1"/>
                </a:gs>
              </a:gsLst>
              <a:lin ang="5400000" scaled="1"/>
              <a:tileRect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H="1" flipV="1">
            <a:off x="6600137" y="4124963"/>
            <a:ext cx="909080" cy="1009627"/>
          </a:xfrm>
          <a:prstGeom prst="line">
            <a:avLst/>
          </a:prstGeom>
          <a:noFill/>
          <a:ln w="28575">
            <a:gradFill flip="none" rotWithShape="1">
              <a:gsLst>
                <a:gs pos="0">
                  <a:srgbClr val="19D2C5"/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5" name="Прямая соединительная линия 184">
            <a:extLst>
              <a:ext uri="{FF2B5EF4-FFF2-40B4-BE49-F238E27FC236}">
                <a16:creationId xmlns:a16="http://schemas.microsoft.com/office/drawing/2014/main" xmlns="" id="{32EA9F22-15BD-4F00-B945-A4A1F67480F2}"/>
              </a:ext>
            </a:extLst>
          </p:cNvPr>
          <p:cNvCxnSpPr>
            <a:cxnSpLocks/>
          </p:cNvCxnSpPr>
          <p:nvPr/>
        </p:nvCxnSpPr>
        <p:spPr>
          <a:xfrm>
            <a:off x="4853393" y="5314421"/>
            <a:ext cx="2702163" cy="13476"/>
          </a:xfrm>
          <a:prstGeom prst="line">
            <a:avLst/>
          </a:prstGeom>
          <a:noFill/>
          <a:ln w="28575">
            <a:solidFill>
              <a:srgbClr val="19D2C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2" name="Прямая соединительная линия 201">
            <a:extLst>
              <a:ext uri="{FF2B5EF4-FFF2-40B4-BE49-F238E27FC236}">
                <a16:creationId xmlns:a16="http://schemas.microsoft.com/office/drawing/2014/main" xmlns="" id="{A5CD679B-9C49-43B6-8493-4C2A47FEC571}"/>
              </a:ext>
            </a:extLst>
          </p:cNvPr>
          <p:cNvCxnSpPr>
            <a:cxnSpLocks/>
          </p:cNvCxnSpPr>
          <p:nvPr/>
        </p:nvCxnSpPr>
        <p:spPr>
          <a:xfrm>
            <a:off x="4911209" y="2189343"/>
            <a:ext cx="2702163" cy="13476"/>
          </a:xfrm>
          <a:prstGeom prst="line">
            <a:avLst/>
          </a:prstGeom>
          <a:noFill/>
          <a:ln w="28575">
            <a:solidFill>
              <a:srgbClr val="19D2C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3" name="Прямая соединительная линия 202">
            <a:extLst>
              <a:ext uri="{FF2B5EF4-FFF2-40B4-BE49-F238E27FC236}">
                <a16:creationId xmlns:a16="http://schemas.microsoft.com/office/drawing/2014/main" xmlns="" id="{58A566A5-F402-4C0C-8B26-614728B79782}"/>
              </a:ext>
            </a:extLst>
          </p:cNvPr>
          <p:cNvCxnSpPr>
            <a:cxnSpLocks/>
          </p:cNvCxnSpPr>
          <p:nvPr/>
        </p:nvCxnSpPr>
        <p:spPr>
          <a:xfrm flipH="1" flipV="1">
            <a:off x="3858138" y="3152713"/>
            <a:ext cx="711800" cy="1919554"/>
          </a:xfrm>
          <a:prstGeom prst="line">
            <a:avLst/>
          </a:prstGeom>
          <a:noFill/>
          <a:ln w="28575">
            <a:solidFill>
              <a:srgbClr val="19D2C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7" name="Прямая соединительная линия 206">
            <a:extLst>
              <a:ext uri="{FF2B5EF4-FFF2-40B4-BE49-F238E27FC236}">
                <a16:creationId xmlns:a16="http://schemas.microsoft.com/office/drawing/2014/main" xmlns="" id="{832DC0BD-6886-4849-ADBA-85B2ABC8D3BF}"/>
              </a:ext>
            </a:extLst>
          </p:cNvPr>
          <p:cNvCxnSpPr/>
          <p:nvPr/>
        </p:nvCxnSpPr>
        <p:spPr>
          <a:xfrm flipV="1">
            <a:off x="4000825" y="2279693"/>
            <a:ext cx="666662" cy="1991635"/>
          </a:xfrm>
          <a:prstGeom prst="line">
            <a:avLst/>
          </a:prstGeom>
          <a:noFill/>
          <a:ln w="28575">
            <a:solidFill>
              <a:srgbClr val="19D2C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9" name="Прямая соединительная линия 208">
            <a:extLst>
              <a:ext uri="{FF2B5EF4-FFF2-40B4-BE49-F238E27FC236}">
                <a16:creationId xmlns:a16="http://schemas.microsoft.com/office/drawing/2014/main" xmlns="" id="{46749250-61E4-4B87-BF0F-BE1BD141E545}"/>
              </a:ext>
            </a:extLst>
          </p:cNvPr>
          <p:cNvCxnSpPr>
            <a:endCxn id="155" idx="2"/>
          </p:cNvCxnSpPr>
          <p:nvPr/>
        </p:nvCxnSpPr>
        <p:spPr>
          <a:xfrm flipV="1">
            <a:off x="7836939" y="3236087"/>
            <a:ext cx="843533" cy="2111740"/>
          </a:xfrm>
          <a:prstGeom prst="line">
            <a:avLst/>
          </a:prstGeom>
          <a:noFill/>
          <a:ln w="28575">
            <a:solidFill>
              <a:srgbClr val="19D2C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3" name="Прямая соединительная линия 212">
            <a:extLst>
              <a:ext uri="{FF2B5EF4-FFF2-40B4-BE49-F238E27FC236}">
                <a16:creationId xmlns:a16="http://schemas.microsoft.com/office/drawing/2014/main" xmlns="" id="{088C9602-46C7-4016-A009-FADA8B219BA7}"/>
              </a:ext>
            </a:extLst>
          </p:cNvPr>
          <p:cNvCxnSpPr/>
          <p:nvPr/>
        </p:nvCxnSpPr>
        <p:spPr>
          <a:xfrm>
            <a:off x="7939015" y="2173678"/>
            <a:ext cx="669374" cy="2132778"/>
          </a:xfrm>
          <a:prstGeom prst="line">
            <a:avLst/>
          </a:prstGeom>
          <a:noFill/>
          <a:ln w="28575">
            <a:solidFill>
              <a:srgbClr val="19D2C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9" name="Овал 178">
            <a:extLst>
              <a:ext uri="{FF2B5EF4-FFF2-40B4-BE49-F238E27FC236}">
                <a16:creationId xmlns:a16="http://schemas.microsoft.com/office/drawing/2014/main" xmlns="" id="{B2412ABC-1FCD-41BF-9F48-2017B52B6910}"/>
              </a:ext>
            </a:extLst>
          </p:cNvPr>
          <p:cNvSpPr/>
          <p:nvPr/>
        </p:nvSpPr>
        <p:spPr>
          <a:xfrm>
            <a:off x="3681060" y="1808343"/>
            <a:ext cx="5108036" cy="3889317"/>
          </a:xfrm>
          <a:prstGeom prst="ellipse">
            <a:avLst/>
          </a:prstGeom>
          <a:noFill/>
          <a:ln w="28575">
            <a:solidFill>
              <a:srgbClr val="19D2C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xmlns="" id="{F092AB36-62A7-4B3A-A4C3-C2BF247A7489}"/>
              </a:ext>
            </a:extLst>
          </p:cNvPr>
          <p:cNvSpPr/>
          <p:nvPr/>
        </p:nvSpPr>
        <p:spPr>
          <a:xfrm>
            <a:off x="5942974" y="5378433"/>
            <a:ext cx="663658" cy="663658"/>
          </a:xfrm>
          <a:prstGeom prst="ellipse">
            <a:avLst/>
          </a:prstGeom>
          <a:solidFill>
            <a:srgbClr val="02A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526F64B-4098-447A-93A5-28F8B99DE3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3161" y="350854"/>
            <a:ext cx="8351639" cy="334629"/>
          </a:xfrm>
        </p:spPr>
        <p:txBody>
          <a:bodyPr/>
          <a:lstStyle/>
          <a:p>
            <a:r>
              <a:rPr lang="ru-RU" dirty="0"/>
              <a:t>Автоматизированная система финансово закупочной деятельности (АС ФЗД)</a:t>
            </a:r>
          </a:p>
          <a:p>
            <a:endParaRPr lang="ru-RU" b="0" dirty="0"/>
          </a:p>
        </p:txBody>
      </p:sp>
      <p:sp>
        <p:nvSpPr>
          <p:cNvPr id="6" name="Параллелограмм 5">
            <a:extLst>
              <a:ext uri="{FF2B5EF4-FFF2-40B4-BE49-F238E27FC236}">
                <a16:creationId xmlns:a16="http://schemas.microsoft.com/office/drawing/2014/main" xmlns="" id="{E6A08D03-68CD-4D7E-9524-B8297D6AB4F1}"/>
              </a:ext>
            </a:extLst>
          </p:cNvPr>
          <p:cNvSpPr/>
          <p:nvPr/>
        </p:nvSpPr>
        <p:spPr>
          <a:xfrm>
            <a:off x="1565399" y="2889743"/>
            <a:ext cx="1928004" cy="494074"/>
          </a:xfrm>
          <a:prstGeom prst="parallelogram">
            <a:avLst>
              <a:gd name="adj" fmla="val 21757"/>
            </a:avLst>
          </a:prstGeom>
          <a:solidFill>
            <a:srgbClr val="022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Инвестиции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CAE5C12E-2001-4692-B681-A32823B4CD08}"/>
              </a:ext>
            </a:extLst>
          </p:cNvPr>
          <p:cNvSpPr/>
          <p:nvPr/>
        </p:nvSpPr>
        <p:spPr>
          <a:xfrm>
            <a:off x="3283432" y="2811301"/>
            <a:ext cx="663658" cy="663658"/>
          </a:xfrm>
          <a:prstGeom prst="ellipse">
            <a:avLst/>
          </a:prstGeom>
          <a:solidFill>
            <a:srgbClr val="022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3" name="Параллелограмм 52">
            <a:extLst>
              <a:ext uri="{FF2B5EF4-FFF2-40B4-BE49-F238E27FC236}">
                <a16:creationId xmlns:a16="http://schemas.microsoft.com/office/drawing/2014/main" xmlns="" id="{05BF53A7-ACF4-4A00-9022-5796136CE8FC}"/>
              </a:ext>
            </a:extLst>
          </p:cNvPr>
          <p:cNvSpPr/>
          <p:nvPr/>
        </p:nvSpPr>
        <p:spPr>
          <a:xfrm>
            <a:off x="1802988" y="4024291"/>
            <a:ext cx="1928004" cy="494074"/>
          </a:xfrm>
          <a:prstGeom prst="parallelogram">
            <a:avLst>
              <a:gd name="adj" fmla="val 21757"/>
            </a:avLst>
          </a:prstGeom>
          <a:solidFill>
            <a:srgbClr val="027E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70000"/>
              </a:lnSpc>
            </a:pPr>
            <a:r>
              <a:rPr lang="ru-RU" sz="1300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Подсистема</a:t>
            </a:r>
          </a:p>
          <a:p>
            <a:pPr algn="ctr">
              <a:lnSpc>
                <a:spcPct val="70000"/>
              </a:lnSpc>
            </a:pPr>
            <a:r>
              <a:rPr lang="ru-RU" sz="1300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 мониторинга стратегии</a:t>
            </a:r>
          </a:p>
        </p:txBody>
      </p:sp>
      <p:sp>
        <p:nvSpPr>
          <p:cNvPr id="62" name="Параллелограмм 61">
            <a:extLst>
              <a:ext uri="{FF2B5EF4-FFF2-40B4-BE49-F238E27FC236}">
                <a16:creationId xmlns:a16="http://schemas.microsoft.com/office/drawing/2014/main" xmlns="" id="{F7F1CBC4-C7F2-4DAB-B9A1-73E19354C537}"/>
              </a:ext>
            </a:extLst>
          </p:cNvPr>
          <p:cNvSpPr/>
          <p:nvPr/>
        </p:nvSpPr>
        <p:spPr>
          <a:xfrm>
            <a:off x="2483230" y="5097118"/>
            <a:ext cx="1928004" cy="494074"/>
          </a:xfrm>
          <a:prstGeom prst="parallelogram">
            <a:avLst>
              <a:gd name="adj" fmla="val 21757"/>
            </a:avLst>
          </a:prstGeom>
          <a:solidFill>
            <a:srgbClr val="02A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70000"/>
              </a:lnSpc>
            </a:pPr>
            <a:r>
              <a:rPr lang="ru-RU" sz="1600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Капитальное строительство</a:t>
            </a:r>
          </a:p>
        </p:txBody>
      </p:sp>
      <p:sp>
        <p:nvSpPr>
          <p:cNvPr id="64" name="Овал 63">
            <a:extLst>
              <a:ext uri="{FF2B5EF4-FFF2-40B4-BE49-F238E27FC236}">
                <a16:creationId xmlns:a16="http://schemas.microsoft.com/office/drawing/2014/main" xmlns="" id="{61A76642-2A57-427D-8F7B-0BAEB87FE082}"/>
              </a:ext>
            </a:extLst>
          </p:cNvPr>
          <p:cNvSpPr/>
          <p:nvPr/>
        </p:nvSpPr>
        <p:spPr>
          <a:xfrm>
            <a:off x="4201263" y="5009151"/>
            <a:ext cx="663658" cy="663658"/>
          </a:xfrm>
          <a:prstGeom prst="ellipse">
            <a:avLst/>
          </a:prstGeom>
          <a:solidFill>
            <a:srgbClr val="02A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1" name="Параллелограмм 70">
            <a:extLst>
              <a:ext uri="{FF2B5EF4-FFF2-40B4-BE49-F238E27FC236}">
                <a16:creationId xmlns:a16="http://schemas.microsoft.com/office/drawing/2014/main" xmlns="" id="{D9E37E5E-F724-4735-8981-A75922F31363}"/>
              </a:ext>
            </a:extLst>
          </p:cNvPr>
          <p:cNvSpPr/>
          <p:nvPr/>
        </p:nvSpPr>
        <p:spPr>
          <a:xfrm>
            <a:off x="5124662" y="5900704"/>
            <a:ext cx="2234153" cy="494074"/>
          </a:xfrm>
          <a:prstGeom prst="parallelogram">
            <a:avLst>
              <a:gd name="adj" fmla="val 21757"/>
            </a:avLst>
          </a:prstGeom>
          <a:solidFill>
            <a:srgbClr val="02A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70000"/>
              </a:lnSpc>
            </a:pPr>
            <a:r>
              <a:rPr lang="ru-RU" sz="1600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Промышленная безопасность</a:t>
            </a:r>
          </a:p>
        </p:txBody>
      </p:sp>
      <p:sp>
        <p:nvSpPr>
          <p:cNvPr id="80" name="Параллелограмм 79">
            <a:extLst>
              <a:ext uri="{FF2B5EF4-FFF2-40B4-BE49-F238E27FC236}">
                <a16:creationId xmlns:a16="http://schemas.microsoft.com/office/drawing/2014/main" xmlns="" id="{1DBAF5D9-8A5A-484E-B9B5-9A9A2A85CD52}"/>
              </a:ext>
            </a:extLst>
          </p:cNvPr>
          <p:cNvSpPr/>
          <p:nvPr/>
        </p:nvSpPr>
        <p:spPr>
          <a:xfrm>
            <a:off x="7836939" y="5137847"/>
            <a:ext cx="1928004" cy="494074"/>
          </a:xfrm>
          <a:prstGeom prst="parallelogram">
            <a:avLst>
              <a:gd name="adj" fmla="val 21757"/>
            </a:avLst>
          </a:prstGeom>
          <a:solidFill>
            <a:srgbClr val="02A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Активы</a:t>
            </a:r>
          </a:p>
        </p:txBody>
      </p:sp>
      <p:sp>
        <p:nvSpPr>
          <p:cNvPr id="82" name="Овал 81">
            <a:extLst>
              <a:ext uri="{FF2B5EF4-FFF2-40B4-BE49-F238E27FC236}">
                <a16:creationId xmlns:a16="http://schemas.microsoft.com/office/drawing/2014/main" xmlns="" id="{5251F6E4-8C5F-4029-BBE4-2F908F74D45F}"/>
              </a:ext>
            </a:extLst>
          </p:cNvPr>
          <p:cNvSpPr/>
          <p:nvPr/>
        </p:nvSpPr>
        <p:spPr>
          <a:xfrm>
            <a:off x="7433696" y="5013831"/>
            <a:ext cx="663658" cy="663658"/>
          </a:xfrm>
          <a:prstGeom prst="ellipse">
            <a:avLst/>
          </a:prstGeom>
          <a:solidFill>
            <a:srgbClr val="02A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Параллелограмм 97">
            <a:extLst>
              <a:ext uri="{FF2B5EF4-FFF2-40B4-BE49-F238E27FC236}">
                <a16:creationId xmlns:a16="http://schemas.microsoft.com/office/drawing/2014/main" xmlns="" id="{F7D9D199-0AA9-4421-939A-0BC489722076}"/>
              </a:ext>
            </a:extLst>
          </p:cNvPr>
          <p:cNvSpPr/>
          <p:nvPr/>
        </p:nvSpPr>
        <p:spPr>
          <a:xfrm>
            <a:off x="8729119" y="4098644"/>
            <a:ext cx="1928004" cy="494074"/>
          </a:xfrm>
          <a:prstGeom prst="parallelogram">
            <a:avLst>
              <a:gd name="adj" fmla="val 21757"/>
            </a:avLst>
          </a:prstGeom>
          <a:solidFill>
            <a:srgbClr val="027E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Соц. программы</a:t>
            </a:r>
          </a:p>
        </p:txBody>
      </p:sp>
      <p:sp>
        <p:nvSpPr>
          <p:cNvPr id="100" name="Овал 99">
            <a:extLst>
              <a:ext uri="{FF2B5EF4-FFF2-40B4-BE49-F238E27FC236}">
                <a16:creationId xmlns:a16="http://schemas.microsoft.com/office/drawing/2014/main" xmlns="" id="{59D16F9A-1E00-492B-8994-EFA0FC5B162C}"/>
              </a:ext>
            </a:extLst>
          </p:cNvPr>
          <p:cNvSpPr/>
          <p:nvPr/>
        </p:nvSpPr>
        <p:spPr>
          <a:xfrm>
            <a:off x="8325876" y="3974628"/>
            <a:ext cx="663658" cy="663658"/>
          </a:xfrm>
          <a:prstGeom prst="ellipse">
            <a:avLst/>
          </a:prstGeom>
          <a:solidFill>
            <a:srgbClr val="027E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7" name="Параллелограмм 106">
            <a:extLst>
              <a:ext uri="{FF2B5EF4-FFF2-40B4-BE49-F238E27FC236}">
                <a16:creationId xmlns:a16="http://schemas.microsoft.com/office/drawing/2014/main" xmlns="" id="{0610455E-7757-4FAE-A998-1289FFC55869}"/>
              </a:ext>
            </a:extLst>
          </p:cNvPr>
          <p:cNvSpPr/>
          <p:nvPr/>
        </p:nvSpPr>
        <p:spPr>
          <a:xfrm>
            <a:off x="8866799" y="2935317"/>
            <a:ext cx="1928004" cy="494074"/>
          </a:xfrm>
          <a:prstGeom prst="parallelogram">
            <a:avLst>
              <a:gd name="adj" fmla="val 21757"/>
            </a:avLst>
          </a:prstGeom>
          <a:solidFill>
            <a:srgbClr val="022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Договоры</a:t>
            </a:r>
          </a:p>
        </p:txBody>
      </p:sp>
      <p:sp>
        <p:nvSpPr>
          <p:cNvPr id="109" name="Овал 108">
            <a:extLst>
              <a:ext uri="{FF2B5EF4-FFF2-40B4-BE49-F238E27FC236}">
                <a16:creationId xmlns:a16="http://schemas.microsoft.com/office/drawing/2014/main" xmlns="" id="{689C4313-F7DA-4C40-9ECA-6EA8BA9FEC0C}"/>
              </a:ext>
            </a:extLst>
          </p:cNvPr>
          <p:cNvSpPr/>
          <p:nvPr/>
        </p:nvSpPr>
        <p:spPr>
          <a:xfrm>
            <a:off x="8463556" y="2811301"/>
            <a:ext cx="663658" cy="663658"/>
          </a:xfrm>
          <a:prstGeom prst="ellipse">
            <a:avLst/>
          </a:prstGeom>
          <a:solidFill>
            <a:srgbClr val="022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8" name="Овал 117">
            <a:extLst>
              <a:ext uri="{FF2B5EF4-FFF2-40B4-BE49-F238E27FC236}">
                <a16:creationId xmlns:a16="http://schemas.microsoft.com/office/drawing/2014/main" xmlns="" id="{8EAF852C-7212-44E9-9DE2-D5F159C1A387}"/>
              </a:ext>
            </a:extLst>
          </p:cNvPr>
          <p:cNvSpPr/>
          <p:nvPr/>
        </p:nvSpPr>
        <p:spPr>
          <a:xfrm>
            <a:off x="5973766" y="1552451"/>
            <a:ext cx="663658" cy="663658"/>
          </a:xfrm>
          <a:prstGeom prst="ellipse">
            <a:avLst/>
          </a:prstGeom>
          <a:solidFill>
            <a:srgbClr val="022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5" name="Параллелограмм 124">
            <a:extLst>
              <a:ext uri="{FF2B5EF4-FFF2-40B4-BE49-F238E27FC236}">
                <a16:creationId xmlns:a16="http://schemas.microsoft.com/office/drawing/2014/main" xmlns="" id="{F2EF40EF-4C3E-4D0C-9481-3F1ABED0A5A3}"/>
              </a:ext>
            </a:extLst>
          </p:cNvPr>
          <p:cNvSpPr/>
          <p:nvPr/>
        </p:nvSpPr>
        <p:spPr>
          <a:xfrm>
            <a:off x="2547796" y="1887385"/>
            <a:ext cx="1928004" cy="494074"/>
          </a:xfrm>
          <a:prstGeom prst="parallelogram">
            <a:avLst>
              <a:gd name="adj" fmla="val 21757"/>
            </a:avLst>
          </a:prstGeom>
          <a:solidFill>
            <a:srgbClr val="022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Бюджетирование</a:t>
            </a:r>
          </a:p>
        </p:txBody>
      </p:sp>
      <p:sp>
        <p:nvSpPr>
          <p:cNvPr id="127" name="Овал 126">
            <a:extLst>
              <a:ext uri="{FF2B5EF4-FFF2-40B4-BE49-F238E27FC236}">
                <a16:creationId xmlns:a16="http://schemas.microsoft.com/office/drawing/2014/main" xmlns="" id="{1DCC627A-128E-4836-8509-E44B3C30FE02}"/>
              </a:ext>
            </a:extLst>
          </p:cNvPr>
          <p:cNvSpPr/>
          <p:nvPr/>
        </p:nvSpPr>
        <p:spPr>
          <a:xfrm>
            <a:off x="4265829" y="1808943"/>
            <a:ext cx="663658" cy="663658"/>
          </a:xfrm>
          <a:prstGeom prst="ellipse">
            <a:avLst/>
          </a:prstGeom>
          <a:solidFill>
            <a:srgbClr val="022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4" name="Параллелограмм 133">
            <a:extLst>
              <a:ext uri="{FF2B5EF4-FFF2-40B4-BE49-F238E27FC236}">
                <a16:creationId xmlns:a16="http://schemas.microsoft.com/office/drawing/2014/main" xmlns="" id="{8CDC212A-B757-40A6-964B-F73327694A4F}"/>
              </a:ext>
            </a:extLst>
          </p:cNvPr>
          <p:cNvSpPr/>
          <p:nvPr/>
        </p:nvSpPr>
        <p:spPr>
          <a:xfrm>
            <a:off x="8025411" y="1932360"/>
            <a:ext cx="1928004" cy="494074"/>
          </a:xfrm>
          <a:prstGeom prst="parallelogram">
            <a:avLst>
              <a:gd name="adj" fmla="val 21757"/>
            </a:avLst>
          </a:prstGeom>
          <a:solidFill>
            <a:srgbClr val="022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Казначейство</a:t>
            </a:r>
            <a:endParaRPr lang="en-US" b="1" i="1" dirty="0">
              <a:solidFill>
                <a:schemeClr val="bg1"/>
              </a:solidFill>
              <a:latin typeface="Proxima Nova ExCn Lt" panose="02000506030000020004" pitchFamily="2" charset="0"/>
            </a:endParaRPr>
          </a:p>
        </p:txBody>
      </p:sp>
      <p:sp>
        <p:nvSpPr>
          <p:cNvPr id="136" name="Овал 135">
            <a:extLst>
              <a:ext uri="{FF2B5EF4-FFF2-40B4-BE49-F238E27FC236}">
                <a16:creationId xmlns:a16="http://schemas.microsoft.com/office/drawing/2014/main" xmlns="" id="{F037ABB1-B38F-42B7-B524-51E46B926B49}"/>
              </a:ext>
            </a:extLst>
          </p:cNvPr>
          <p:cNvSpPr/>
          <p:nvPr/>
        </p:nvSpPr>
        <p:spPr>
          <a:xfrm>
            <a:off x="7622168" y="1808344"/>
            <a:ext cx="663658" cy="663658"/>
          </a:xfrm>
          <a:prstGeom prst="ellipse">
            <a:avLst/>
          </a:prstGeom>
          <a:solidFill>
            <a:srgbClr val="022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3" name="Параллелограмм 142">
            <a:extLst>
              <a:ext uri="{FF2B5EF4-FFF2-40B4-BE49-F238E27FC236}">
                <a16:creationId xmlns:a16="http://schemas.microsoft.com/office/drawing/2014/main" xmlns="" id="{D14CC456-EB51-4342-843C-21F030F5EF67}"/>
              </a:ext>
            </a:extLst>
          </p:cNvPr>
          <p:cNvSpPr/>
          <p:nvPr/>
        </p:nvSpPr>
        <p:spPr>
          <a:xfrm>
            <a:off x="5219249" y="1195007"/>
            <a:ext cx="2234153" cy="494074"/>
          </a:xfrm>
          <a:prstGeom prst="parallelogram">
            <a:avLst>
              <a:gd name="adj" fmla="val 21757"/>
            </a:avLst>
          </a:prstGeom>
          <a:solidFill>
            <a:srgbClr val="022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Закупки</a:t>
            </a:r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xmlns="" id="{45C742E4-9658-44E0-AF94-475262F707B9}"/>
              </a:ext>
            </a:extLst>
          </p:cNvPr>
          <p:cNvSpPr/>
          <p:nvPr/>
        </p:nvSpPr>
        <p:spPr>
          <a:xfrm>
            <a:off x="3521021" y="3945849"/>
            <a:ext cx="663658" cy="663658"/>
          </a:xfrm>
          <a:prstGeom prst="ellipse">
            <a:avLst/>
          </a:prstGeom>
          <a:solidFill>
            <a:srgbClr val="027E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45" name="Рисунок 144" descr="Ящик">
            <a:extLst>
              <a:ext uri="{FF2B5EF4-FFF2-40B4-BE49-F238E27FC236}">
                <a16:creationId xmlns:a16="http://schemas.microsoft.com/office/drawing/2014/main" xmlns="" id="{639B4842-9918-4E9A-832B-BD029F23EA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006316" y="1585001"/>
            <a:ext cx="598557" cy="598557"/>
          </a:xfrm>
          <a:prstGeom prst="rect">
            <a:avLst/>
          </a:prstGeom>
        </p:spPr>
      </p:pic>
      <p:grpSp>
        <p:nvGrpSpPr>
          <p:cNvPr id="146" name="Группа 145">
            <a:extLst>
              <a:ext uri="{FF2B5EF4-FFF2-40B4-BE49-F238E27FC236}">
                <a16:creationId xmlns:a16="http://schemas.microsoft.com/office/drawing/2014/main" xmlns="" id="{A8A3F174-76EA-49F2-92ED-B30042F13590}"/>
              </a:ext>
            </a:extLst>
          </p:cNvPr>
          <p:cNvGrpSpPr/>
          <p:nvPr/>
        </p:nvGrpSpPr>
        <p:grpSpPr>
          <a:xfrm>
            <a:off x="7681769" y="1890623"/>
            <a:ext cx="514492" cy="477410"/>
            <a:chOff x="5771523" y="4904284"/>
            <a:chExt cx="572893" cy="559891"/>
          </a:xfrm>
        </p:grpSpPr>
        <p:sp>
          <p:nvSpPr>
            <p:cNvPr id="147" name="Freeform 45">
              <a:extLst>
                <a:ext uri="{FF2B5EF4-FFF2-40B4-BE49-F238E27FC236}">
                  <a16:creationId xmlns:a16="http://schemas.microsoft.com/office/drawing/2014/main" xmlns="" id="{AD3BF2A8-5FEB-4791-A267-25EC15FFF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8324" y="5200675"/>
              <a:ext cx="54306" cy="35567"/>
            </a:xfrm>
            <a:custGeom>
              <a:avLst/>
              <a:gdLst>
                <a:gd name="T0" fmla="*/ 483 w 571"/>
                <a:gd name="T1" fmla="*/ 0 h 373"/>
                <a:gd name="T2" fmla="*/ 396 w 571"/>
                <a:gd name="T3" fmla="*/ 88 h 373"/>
                <a:gd name="T4" fmla="*/ 285 w 571"/>
                <a:gd name="T5" fmla="*/ 198 h 373"/>
                <a:gd name="T6" fmla="*/ 174 w 571"/>
                <a:gd name="T7" fmla="*/ 88 h 373"/>
                <a:gd name="T8" fmla="*/ 87 w 571"/>
                <a:gd name="T9" fmla="*/ 0 h 373"/>
                <a:gd name="T10" fmla="*/ 0 w 571"/>
                <a:gd name="T11" fmla="*/ 88 h 373"/>
                <a:gd name="T12" fmla="*/ 285 w 571"/>
                <a:gd name="T13" fmla="*/ 373 h 373"/>
                <a:gd name="T14" fmla="*/ 571 w 571"/>
                <a:gd name="T15" fmla="*/ 88 h 373"/>
                <a:gd name="T16" fmla="*/ 483 w 571"/>
                <a:gd name="T17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1" h="373">
                  <a:moveTo>
                    <a:pt x="483" y="0"/>
                  </a:moveTo>
                  <a:cubicBezTo>
                    <a:pt x="435" y="0"/>
                    <a:pt x="396" y="39"/>
                    <a:pt x="396" y="88"/>
                  </a:cubicBezTo>
                  <a:cubicBezTo>
                    <a:pt x="396" y="149"/>
                    <a:pt x="346" y="198"/>
                    <a:pt x="285" y="198"/>
                  </a:cubicBezTo>
                  <a:cubicBezTo>
                    <a:pt x="224" y="198"/>
                    <a:pt x="174" y="149"/>
                    <a:pt x="174" y="88"/>
                  </a:cubicBezTo>
                  <a:cubicBezTo>
                    <a:pt x="174" y="39"/>
                    <a:pt x="135" y="0"/>
                    <a:pt x="87" y="0"/>
                  </a:cubicBezTo>
                  <a:cubicBezTo>
                    <a:pt x="39" y="0"/>
                    <a:pt x="0" y="39"/>
                    <a:pt x="0" y="88"/>
                  </a:cubicBezTo>
                  <a:cubicBezTo>
                    <a:pt x="0" y="245"/>
                    <a:pt x="128" y="373"/>
                    <a:pt x="285" y="373"/>
                  </a:cubicBezTo>
                  <a:cubicBezTo>
                    <a:pt x="442" y="373"/>
                    <a:pt x="571" y="245"/>
                    <a:pt x="571" y="88"/>
                  </a:cubicBezTo>
                  <a:cubicBezTo>
                    <a:pt x="571" y="39"/>
                    <a:pt x="531" y="0"/>
                    <a:pt x="483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  <p:sp>
          <p:nvSpPr>
            <p:cNvPr id="148" name="Freeform 46">
              <a:extLst>
                <a:ext uri="{FF2B5EF4-FFF2-40B4-BE49-F238E27FC236}">
                  <a16:creationId xmlns:a16="http://schemas.microsoft.com/office/drawing/2014/main" xmlns="" id="{F0DECEDA-5274-4480-8624-5ADB0F62F2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71523" y="4904284"/>
              <a:ext cx="572893" cy="559891"/>
            </a:xfrm>
            <a:custGeom>
              <a:avLst/>
              <a:gdLst>
                <a:gd name="T0" fmla="*/ 5459 w 6000"/>
                <a:gd name="T1" fmla="*/ 2980 h 5880"/>
                <a:gd name="T2" fmla="*/ 5125 w 6000"/>
                <a:gd name="T3" fmla="*/ 1842 h 5880"/>
                <a:gd name="T4" fmla="*/ 3967 w 6000"/>
                <a:gd name="T5" fmla="*/ 1731 h 5880"/>
                <a:gd name="T6" fmla="*/ 3894 w 6000"/>
                <a:gd name="T7" fmla="*/ 1245 h 5880"/>
                <a:gd name="T8" fmla="*/ 3423 w 6000"/>
                <a:gd name="T9" fmla="*/ 1911 h 5880"/>
                <a:gd name="T10" fmla="*/ 1984 w 6000"/>
                <a:gd name="T11" fmla="*/ 1911 h 5880"/>
                <a:gd name="T12" fmla="*/ 2703 w 6000"/>
                <a:gd name="T13" fmla="*/ 175 h 5880"/>
                <a:gd name="T14" fmla="*/ 3729 w 6000"/>
                <a:gd name="T15" fmla="*/ 773 h 5880"/>
                <a:gd name="T16" fmla="*/ 2703 w 6000"/>
                <a:gd name="T17" fmla="*/ 0 h 5880"/>
                <a:gd name="T18" fmla="*/ 1861 w 6000"/>
                <a:gd name="T19" fmla="*/ 2035 h 5880"/>
                <a:gd name="T20" fmla="*/ 1909 w 6000"/>
                <a:gd name="T21" fmla="*/ 2250 h 5880"/>
                <a:gd name="T22" fmla="*/ 3442 w 6000"/>
                <a:gd name="T23" fmla="*/ 2415 h 5880"/>
                <a:gd name="T24" fmla="*/ 3497 w 6000"/>
                <a:gd name="T25" fmla="*/ 2250 h 5880"/>
                <a:gd name="T26" fmla="*/ 3546 w 6000"/>
                <a:gd name="T27" fmla="*/ 2035 h 5880"/>
                <a:gd name="T28" fmla="*/ 3863 w 6000"/>
                <a:gd name="T29" fmla="*/ 1884 h 5880"/>
                <a:gd name="T30" fmla="*/ 4100 w 6000"/>
                <a:gd name="T31" fmla="*/ 2752 h 5880"/>
                <a:gd name="T32" fmla="*/ 5014 w 6000"/>
                <a:gd name="T33" fmla="*/ 2533 h 5880"/>
                <a:gd name="T34" fmla="*/ 5472 w 6000"/>
                <a:gd name="T35" fmla="*/ 3213 h 5880"/>
                <a:gd name="T36" fmla="*/ 5825 w 6000"/>
                <a:gd name="T37" fmla="*/ 3847 h 5880"/>
                <a:gd name="T38" fmla="*/ 5171 w 6000"/>
                <a:gd name="T39" fmla="*/ 4244 h 5880"/>
                <a:gd name="T40" fmla="*/ 4245 w 6000"/>
                <a:gd name="T41" fmla="*/ 5673 h 5880"/>
                <a:gd name="T42" fmla="*/ 3756 w 6000"/>
                <a:gd name="T43" fmla="*/ 5673 h 5880"/>
                <a:gd name="T44" fmla="*/ 2985 w 6000"/>
                <a:gd name="T45" fmla="*/ 5232 h 5880"/>
                <a:gd name="T46" fmla="*/ 2367 w 6000"/>
                <a:gd name="T47" fmla="*/ 5673 h 5880"/>
                <a:gd name="T48" fmla="*/ 1878 w 6000"/>
                <a:gd name="T49" fmla="*/ 5673 h 5880"/>
                <a:gd name="T50" fmla="*/ 833 w 6000"/>
                <a:gd name="T51" fmla="*/ 3507 h 5880"/>
                <a:gd name="T52" fmla="*/ 1644 w 6000"/>
                <a:gd name="T53" fmla="*/ 1980 h 5880"/>
                <a:gd name="T54" fmla="*/ 681 w 6000"/>
                <a:gd name="T55" fmla="*/ 3189 h 5880"/>
                <a:gd name="T56" fmla="*/ 359 w 6000"/>
                <a:gd name="T57" fmla="*/ 2781 h 5880"/>
                <a:gd name="T58" fmla="*/ 433 w 6000"/>
                <a:gd name="T59" fmla="*/ 3328 h 5880"/>
                <a:gd name="T60" fmla="*/ 0 w 6000"/>
                <a:gd name="T61" fmla="*/ 3616 h 5880"/>
                <a:gd name="T62" fmla="*/ 107 w 6000"/>
                <a:gd name="T63" fmla="*/ 3708 h 5880"/>
                <a:gd name="T64" fmla="*/ 663 w 6000"/>
                <a:gd name="T65" fmla="*/ 3363 h 5880"/>
                <a:gd name="T66" fmla="*/ 916 w 6000"/>
                <a:gd name="T67" fmla="*/ 4470 h 5880"/>
                <a:gd name="T68" fmla="*/ 1916 w 6000"/>
                <a:gd name="T69" fmla="*/ 5880 h 5880"/>
                <a:gd name="T70" fmla="*/ 2599 w 6000"/>
                <a:gd name="T71" fmla="*/ 5387 h 5880"/>
                <a:gd name="T72" fmla="*/ 3584 w 6000"/>
                <a:gd name="T73" fmla="*/ 5706 h 5880"/>
                <a:gd name="T74" fmla="*/ 4417 w 6000"/>
                <a:gd name="T75" fmla="*/ 5706 h 5880"/>
                <a:gd name="T76" fmla="*/ 5375 w 6000"/>
                <a:gd name="T77" fmla="*/ 4288 h 5880"/>
                <a:gd name="T78" fmla="*/ 6000 w 6000"/>
                <a:gd name="T79" fmla="*/ 3440 h 5880"/>
                <a:gd name="T80" fmla="*/ 4723 w 6000"/>
                <a:gd name="T81" fmla="*/ 2672 h 5880"/>
                <a:gd name="T82" fmla="*/ 4031 w 6000"/>
                <a:gd name="T83" fmla="*/ 1932 h 5880"/>
                <a:gd name="T84" fmla="*/ 4906 w 6000"/>
                <a:gd name="T85" fmla="*/ 1597 h 5880"/>
                <a:gd name="T86" fmla="*/ 271 w 6000"/>
                <a:gd name="T87" fmla="*/ 2988 h 5880"/>
                <a:gd name="T88" fmla="*/ 462 w 6000"/>
                <a:gd name="T89" fmla="*/ 3078 h 5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0" h="5880">
                  <a:moveTo>
                    <a:pt x="5771" y="3126"/>
                  </a:moveTo>
                  <a:cubicBezTo>
                    <a:pt x="5525" y="3047"/>
                    <a:pt x="5525" y="3047"/>
                    <a:pt x="5525" y="3047"/>
                  </a:cubicBezTo>
                  <a:cubicBezTo>
                    <a:pt x="5494" y="3037"/>
                    <a:pt x="5469" y="3012"/>
                    <a:pt x="5459" y="2980"/>
                  </a:cubicBezTo>
                  <a:cubicBezTo>
                    <a:pt x="5407" y="2815"/>
                    <a:pt x="5329" y="2660"/>
                    <a:pt x="5226" y="2520"/>
                  </a:cubicBezTo>
                  <a:cubicBezTo>
                    <a:pt x="5180" y="2456"/>
                    <a:pt x="5128" y="2395"/>
                    <a:pt x="5071" y="2337"/>
                  </a:cubicBezTo>
                  <a:cubicBezTo>
                    <a:pt x="5107" y="2178"/>
                    <a:pt x="5127" y="1998"/>
                    <a:pt x="5125" y="1842"/>
                  </a:cubicBezTo>
                  <a:cubicBezTo>
                    <a:pt x="5121" y="1620"/>
                    <a:pt x="5076" y="1489"/>
                    <a:pt x="4989" y="1443"/>
                  </a:cubicBezTo>
                  <a:cubicBezTo>
                    <a:pt x="4941" y="1419"/>
                    <a:pt x="4797" y="1343"/>
                    <a:pt x="4019" y="1700"/>
                  </a:cubicBezTo>
                  <a:cubicBezTo>
                    <a:pt x="4000" y="1708"/>
                    <a:pt x="3983" y="1719"/>
                    <a:pt x="3967" y="1731"/>
                  </a:cubicBezTo>
                  <a:cubicBezTo>
                    <a:pt x="3914" y="1716"/>
                    <a:pt x="3861" y="1703"/>
                    <a:pt x="3807" y="1692"/>
                  </a:cubicBezTo>
                  <a:cubicBezTo>
                    <a:pt x="3800" y="1690"/>
                    <a:pt x="3794" y="1689"/>
                    <a:pt x="3787" y="1688"/>
                  </a:cubicBezTo>
                  <a:cubicBezTo>
                    <a:pt x="3850" y="1550"/>
                    <a:pt x="3887" y="1400"/>
                    <a:pt x="3894" y="1245"/>
                  </a:cubicBezTo>
                  <a:cubicBezTo>
                    <a:pt x="3896" y="1197"/>
                    <a:pt x="3859" y="1156"/>
                    <a:pt x="3811" y="1154"/>
                  </a:cubicBezTo>
                  <a:cubicBezTo>
                    <a:pt x="3763" y="1152"/>
                    <a:pt x="3722" y="1189"/>
                    <a:pt x="3719" y="1238"/>
                  </a:cubicBezTo>
                  <a:cubicBezTo>
                    <a:pt x="3708" y="1492"/>
                    <a:pt x="3603" y="1731"/>
                    <a:pt x="3423" y="1911"/>
                  </a:cubicBezTo>
                  <a:cubicBezTo>
                    <a:pt x="3315" y="2019"/>
                    <a:pt x="3189" y="2097"/>
                    <a:pt x="3055" y="2146"/>
                  </a:cubicBezTo>
                  <a:cubicBezTo>
                    <a:pt x="2822" y="2113"/>
                    <a:pt x="2585" y="2113"/>
                    <a:pt x="2352" y="2146"/>
                  </a:cubicBezTo>
                  <a:cubicBezTo>
                    <a:pt x="2218" y="2097"/>
                    <a:pt x="2092" y="2019"/>
                    <a:pt x="1984" y="1911"/>
                  </a:cubicBezTo>
                  <a:cubicBezTo>
                    <a:pt x="1792" y="1719"/>
                    <a:pt x="1686" y="1463"/>
                    <a:pt x="1686" y="1192"/>
                  </a:cubicBezTo>
                  <a:cubicBezTo>
                    <a:pt x="1686" y="920"/>
                    <a:pt x="1792" y="665"/>
                    <a:pt x="1984" y="473"/>
                  </a:cubicBezTo>
                  <a:cubicBezTo>
                    <a:pt x="2176" y="280"/>
                    <a:pt x="2432" y="175"/>
                    <a:pt x="2703" y="175"/>
                  </a:cubicBezTo>
                  <a:cubicBezTo>
                    <a:pt x="2975" y="175"/>
                    <a:pt x="3230" y="280"/>
                    <a:pt x="3423" y="473"/>
                  </a:cubicBezTo>
                  <a:cubicBezTo>
                    <a:pt x="3500" y="550"/>
                    <a:pt x="3564" y="638"/>
                    <a:pt x="3612" y="734"/>
                  </a:cubicBezTo>
                  <a:cubicBezTo>
                    <a:pt x="3634" y="777"/>
                    <a:pt x="3686" y="795"/>
                    <a:pt x="3729" y="773"/>
                  </a:cubicBezTo>
                  <a:cubicBezTo>
                    <a:pt x="3773" y="751"/>
                    <a:pt x="3790" y="699"/>
                    <a:pt x="3768" y="656"/>
                  </a:cubicBezTo>
                  <a:cubicBezTo>
                    <a:pt x="3711" y="543"/>
                    <a:pt x="3636" y="439"/>
                    <a:pt x="3546" y="349"/>
                  </a:cubicBezTo>
                  <a:cubicBezTo>
                    <a:pt x="3321" y="124"/>
                    <a:pt x="3022" y="0"/>
                    <a:pt x="2703" y="0"/>
                  </a:cubicBezTo>
                  <a:cubicBezTo>
                    <a:pt x="2385" y="0"/>
                    <a:pt x="2086" y="124"/>
                    <a:pt x="1861" y="349"/>
                  </a:cubicBezTo>
                  <a:cubicBezTo>
                    <a:pt x="1635" y="574"/>
                    <a:pt x="1512" y="873"/>
                    <a:pt x="1512" y="1192"/>
                  </a:cubicBezTo>
                  <a:cubicBezTo>
                    <a:pt x="1512" y="1510"/>
                    <a:pt x="1635" y="1809"/>
                    <a:pt x="1861" y="2035"/>
                  </a:cubicBezTo>
                  <a:cubicBezTo>
                    <a:pt x="1926" y="2099"/>
                    <a:pt x="1996" y="2155"/>
                    <a:pt x="2071" y="2202"/>
                  </a:cubicBezTo>
                  <a:cubicBezTo>
                    <a:pt x="2071" y="2202"/>
                    <a:pt x="2071" y="2202"/>
                    <a:pt x="2071" y="2202"/>
                  </a:cubicBezTo>
                  <a:cubicBezTo>
                    <a:pt x="2017" y="2216"/>
                    <a:pt x="1963" y="2232"/>
                    <a:pt x="1909" y="2250"/>
                  </a:cubicBezTo>
                  <a:cubicBezTo>
                    <a:pt x="1864" y="2265"/>
                    <a:pt x="1839" y="2315"/>
                    <a:pt x="1854" y="2360"/>
                  </a:cubicBezTo>
                  <a:cubicBezTo>
                    <a:pt x="1870" y="2406"/>
                    <a:pt x="1919" y="2431"/>
                    <a:pt x="1965" y="2415"/>
                  </a:cubicBezTo>
                  <a:cubicBezTo>
                    <a:pt x="2441" y="2256"/>
                    <a:pt x="2966" y="2256"/>
                    <a:pt x="3442" y="2415"/>
                  </a:cubicBezTo>
                  <a:cubicBezTo>
                    <a:pt x="3451" y="2419"/>
                    <a:pt x="3460" y="2420"/>
                    <a:pt x="3469" y="2420"/>
                  </a:cubicBezTo>
                  <a:cubicBezTo>
                    <a:pt x="3506" y="2420"/>
                    <a:pt x="3540" y="2397"/>
                    <a:pt x="3552" y="2360"/>
                  </a:cubicBezTo>
                  <a:cubicBezTo>
                    <a:pt x="3568" y="2315"/>
                    <a:pt x="3543" y="2265"/>
                    <a:pt x="3497" y="2250"/>
                  </a:cubicBezTo>
                  <a:cubicBezTo>
                    <a:pt x="3444" y="2232"/>
                    <a:pt x="3390" y="2216"/>
                    <a:pt x="3336" y="2202"/>
                  </a:cubicBezTo>
                  <a:cubicBezTo>
                    <a:pt x="3336" y="2202"/>
                    <a:pt x="3336" y="2202"/>
                    <a:pt x="3336" y="2202"/>
                  </a:cubicBezTo>
                  <a:cubicBezTo>
                    <a:pt x="3411" y="2155"/>
                    <a:pt x="3481" y="2099"/>
                    <a:pt x="3546" y="2035"/>
                  </a:cubicBezTo>
                  <a:cubicBezTo>
                    <a:pt x="3604" y="1977"/>
                    <a:pt x="3654" y="1914"/>
                    <a:pt x="3698" y="1848"/>
                  </a:cubicBezTo>
                  <a:cubicBezTo>
                    <a:pt x="3722" y="1852"/>
                    <a:pt x="3746" y="1857"/>
                    <a:pt x="3770" y="1862"/>
                  </a:cubicBezTo>
                  <a:cubicBezTo>
                    <a:pt x="3801" y="1869"/>
                    <a:pt x="3832" y="1876"/>
                    <a:pt x="3863" y="1884"/>
                  </a:cubicBezTo>
                  <a:cubicBezTo>
                    <a:pt x="3862" y="1888"/>
                    <a:pt x="3861" y="1892"/>
                    <a:pt x="3860" y="1896"/>
                  </a:cubicBezTo>
                  <a:cubicBezTo>
                    <a:pt x="3818" y="2098"/>
                    <a:pt x="3821" y="2276"/>
                    <a:pt x="3869" y="2427"/>
                  </a:cubicBezTo>
                  <a:cubicBezTo>
                    <a:pt x="3912" y="2562"/>
                    <a:pt x="3990" y="2671"/>
                    <a:pt x="4100" y="2752"/>
                  </a:cubicBezTo>
                  <a:cubicBezTo>
                    <a:pt x="4230" y="2848"/>
                    <a:pt x="4388" y="2889"/>
                    <a:pt x="4530" y="2889"/>
                  </a:cubicBezTo>
                  <a:cubicBezTo>
                    <a:pt x="4637" y="2889"/>
                    <a:pt x="4736" y="2865"/>
                    <a:pt x="4809" y="2824"/>
                  </a:cubicBezTo>
                  <a:cubicBezTo>
                    <a:pt x="4891" y="2778"/>
                    <a:pt x="4959" y="2680"/>
                    <a:pt x="5014" y="2533"/>
                  </a:cubicBezTo>
                  <a:cubicBezTo>
                    <a:pt x="5039" y="2562"/>
                    <a:pt x="5063" y="2592"/>
                    <a:pt x="5085" y="2623"/>
                  </a:cubicBezTo>
                  <a:cubicBezTo>
                    <a:pt x="5176" y="2748"/>
                    <a:pt x="5246" y="2885"/>
                    <a:pt x="5292" y="3032"/>
                  </a:cubicBezTo>
                  <a:cubicBezTo>
                    <a:pt x="5319" y="3118"/>
                    <a:pt x="5386" y="3186"/>
                    <a:pt x="5472" y="3213"/>
                  </a:cubicBezTo>
                  <a:cubicBezTo>
                    <a:pt x="5718" y="3292"/>
                    <a:pt x="5718" y="3292"/>
                    <a:pt x="5718" y="3292"/>
                  </a:cubicBezTo>
                  <a:cubicBezTo>
                    <a:pt x="5782" y="3313"/>
                    <a:pt x="5825" y="3372"/>
                    <a:pt x="5825" y="3440"/>
                  </a:cubicBezTo>
                  <a:cubicBezTo>
                    <a:pt x="5825" y="3847"/>
                    <a:pt x="5825" y="3847"/>
                    <a:pt x="5825" y="3847"/>
                  </a:cubicBezTo>
                  <a:cubicBezTo>
                    <a:pt x="5825" y="3915"/>
                    <a:pt x="5782" y="3974"/>
                    <a:pt x="5718" y="3995"/>
                  </a:cubicBezTo>
                  <a:cubicBezTo>
                    <a:pt x="5322" y="4122"/>
                    <a:pt x="5322" y="4122"/>
                    <a:pt x="5322" y="4122"/>
                  </a:cubicBezTo>
                  <a:cubicBezTo>
                    <a:pt x="5258" y="4142"/>
                    <a:pt x="5205" y="4185"/>
                    <a:pt x="5171" y="4244"/>
                  </a:cubicBezTo>
                  <a:cubicBezTo>
                    <a:pt x="5015" y="4513"/>
                    <a:pt x="4771" y="4736"/>
                    <a:pt x="4444" y="4906"/>
                  </a:cubicBezTo>
                  <a:cubicBezTo>
                    <a:pt x="4406" y="4925"/>
                    <a:pt x="4380" y="4960"/>
                    <a:pt x="4372" y="5002"/>
                  </a:cubicBezTo>
                  <a:cubicBezTo>
                    <a:pt x="4245" y="5673"/>
                    <a:pt x="4245" y="5673"/>
                    <a:pt x="4245" y="5673"/>
                  </a:cubicBezTo>
                  <a:cubicBezTo>
                    <a:pt x="4242" y="5692"/>
                    <a:pt x="4225" y="5705"/>
                    <a:pt x="4207" y="5705"/>
                  </a:cubicBezTo>
                  <a:cubicBezTo>
                    <a:pt x="3794" y="5705"/>
                    <a:pt x="3794" y="5705"/>
                    <a:pt x="3794" y="5705"/>
                  </a:cubicBezTo>
                  <a:cubicBezTo>
                    <a:pt x="3775" y="5705"/>
                    <a:pt x="3759" y="5692"/>
                    <a:pt x="3756" y="5673"/>
                  </a:cubicBezTo>
                  <a:cubicBezTo>
                    <a:pt x="3685" y="5302"/>
                    <a:pt x="3685" y="5302"/>
                    <a:pt x="3685" y="5302"/>
                  </a:cubicBezTo>
                  <a:cubicBezTo>
                    <a:pt x="3672" y="5229"/>
                    <a:pt x="3603" y="5181"/>
                    <a:pt x="3529" y="5192"/>
                  </a:cubicBezTo>
                  <a:cubicBezTo>
                    <a:pt x="3352" y="5219"/>
                    <a:pt x="3169" y="5232"/>
                    <a:pt x="2985" y="5232"/>
                  </a:cubicBezTo>
                  <a:cubicBezTo>
                    <a:pt x="2849" y="5232"/>
                    <a:pt x="2714" y="5225"/>
                    <a:pt x="2585" y="5210"/>
                  </a:cubicBezTo>
                  <a:cubicBezTo>
                    <a:pt x="2514" y="5202"/>
                    <a:pt x="2447" y="5250"/>
                    <a:pt x="2434" y="5321"/>
                  </a:cubicBezTo>
                  <a:cubicBezTo>
                    <a:pt x="2367" y="5673"/>
                    <a:pt x="2367" y="5673"/>
                    <a:pt x="2367" y="5673"/>
                  </a:cubicBezTo>
                  <a:cubicBezTo>
                    <a:pt x="2364" y="5692"/>
                    <a:pt x="2347" y="5705"/>
                    <a:pt x="2329" y="5705"/>
                  </a:cubicBezTo>
                  <a:cubicBezTo>
                    <a:pt x="1916" y="5705"/>
                    <a:pt x="1916" y="5705"/>
                    <a:pt x="1916" y="5705"/>
                  </a:cubicBezTo>
                  <a:cubicBezTo>
                    <a:pt x="1897" y="5705"/>
                    <a:pt x="1881" y="5692"/>
                    <a:pt x="1878" y="5673"/>
                  </a:cubicBezTo>
                  <a:cubicBezTo>
                    <a:pt x="1756" y="5039"/>
                    <a:pt x="1756" y="5039"/>
                    <a:pt x="1756" y="5039"/>
                  </a:cubicBezTo>
                  <a:cubicBezTo>
                    <a:pt x="1748" y="4998"/>
                    <a:pt x="1722" y="4963"/>
                    <a:pt x="1685" y="4944"/>
                  </a:cubicBezTo>
                  <a:cubicBezTo>
                    <a:pt x="1128" y="4646"/>
                    <a:pt x="833" y="4149"/>
                    <a:pt x="833" y="3507"/>
                  </a:cubicBezTo>
                  <a:cubicBezTo>
                    <a:pt x="833" y="3182"/>
                    <a:pt x="904" y="2895"/>
                    <a:pt x="1045" y="2653"/>
                  </a:cubicBezTo>
                  <a:cubicBezTo>
                    <a:pt x="1175" y="2428"/>
                    <a:pt x="1366" y="2241"/>
                    <a:pt x="1612" y="2099"/>
                  </a:cubicBezTo>
                  <a:cubicBezTo>
                    <a:pt x="1654" y="2075"/>
                    <a:pt x="1668" y="2022"/>
                    <a:pt x="1644" y="1980"/>
                  </a:cubicBezTo>
                  <a:cubicBezTo>
                    <a:pt x="1620" y="1938"/>
                    <a:pt x="1566" y="1924"/>
                    <a:pt x="1525" y="1948"/>
                  </a:cubicBezTo>
                  <a:cubicBezTo>
                    <a:pt x="1048" y="2224"/>
                    <a:pt x="760" y="2649"/>
                    <a:pt x="681" y="3189"/>
                  </a:cubicBezTo>
                  <a:cubicBezTo>
                    <a:pt x="681" y="3189"/>
                    <a:pt x="681" y="3189"/>
                    <a:pt x="681" y="3189"/>
                  </a:cubicBezTo>
                  <a:cubicBezTo>
                    <a:pt x="673" y="3189"/>
                    <a:pt x="664" y="3188"/>
                    <a:pt x="656" y="3187"/>
                  </a:cubicBezTo>
                  <a:cubicBezTo>
                    <a:pt x="658" y="3129"/>
                    <a:pt x="647" y="3070"/>
                    <a:pt x="624" y="3013"/>
                  </a:cubicBezTo>
                  <a:cubicBezTo>
                    <a:pt x="573" y="2887"/>
                    <a:pt x="469" y="2796"/>
                    <a:pt x="359" y="2781"/>
                  </a:cubicBezTo>
                  <a:cubicBezTo>
                    <a:pt x="272" y="2770"/>
                    <a:pt x="189" y="2807"/>
                    <a:pt x="132" y="2883"/>
                  </a:cubicBezTo>
                  <a:cubicBezTo>
                    <a:pt x="48" y="2993"/>
                    <a:pt x="62" y="3080"/>
                    <a:pt x="88" y="3133"/>
                  </a:cubicBezTo>
                  <a:cubicBezTo>
                    <a:pt x="132" y="3224"/>
                    <a:pt x="245" y="3288"/>
                    <a:pt x="433" y="3328"/>
                  </a:cubicBezTo>
                  <a:cubicBezTo>
                    <a:pt x="428" y="3336"/>
                    <a:pt x="422" y="3344"/>
                    <a:pt x="416" y="3352"/>
                  </a:cubicBezTo>
                  <a:cubicBezTo>
                    <a:pt x="305" y="3491"/>
                    <a:pt x="174" y="3522"/>
                    <a:pt x="89" y="3524"/>
                  </a:cubicBezTo>
                  <a:cubicBezTo>
                    <a:pt x="40" y="3526"/>
                    <a:pt x="0" y="3566"/>
                    <a:pt x="0" y="3616"/>
                  </a:cubicBezTo>
                  <a:cubicBezTo>
                    <a:pt x="0" y="3616"/>
                    <a:pt x="0" y="3616"/>
                    <a:pt x="0" y="3616"/>
                  </a:cubicBezTo>
                  <a:cubicBezTo>
                    <a:pt x="0" y="3665"/>
                    <a:pt x="39" y="3705"/>
                    <a:pt x="88" y="3707"/>
                  </a:cubicBezTo>
                  <a:cubicBezTo>
                    <a:pt x="94" y="3708"/>
                    <a:pt x="100" y="3708"/>
                    <a:pt x="107" y="3708"/>
                  </a:cubicBezTo>
                  <a:cubicBezTo>
                    <a:pt x="215" y="3708"/>
                    <a:pt x="387" y="3668"/>
                    <a:pt x="552" y="3461"/>
                  </a:cubicBezTo>
                  <a:cubicBezTo>
                    <a:pt x="578" y="3428"/>
                    <a:pt x="600" y="3393"/>
                    <a:pt x="616" y="3358"/>
                  </a:cubicBezTo>
                  <a:cubicBezTo>
                    <a:pt x="632" y="3360"/>
                    <a:pt x="648" y="3361"/>
                    <a:pt x="663" y="3363"/>
                  </a:cubicBezTo>
                  <a:cubicBezTo>
                    <a:pt x="663" y="3362"/>
                    <a:pt x="663" y="3362"/>
                    <a:pt x="663" y="3362"/>
                  </a:cubicBezTo>
                  <a:cubicBezTo>
                    <a:pt x="660" y="3410"/>
                    <a:pt x="659" y="3458"/>
                    <a:pt x="659" y="3507"/>
                  </a:cubicBezTo>
                  <a:cubicBezTo>
                    <a:pt x="659" y="3870"/>
                    <a:pt x="746" y="4194"/>
                    <a:pt x="916" y="4470"/>
                  </a:cubicBezTo>
                  <a:cubicBezTo>
                    <a:pt x="1074" y="4725"/>
                    <a:pt x="1300" y="4933"/>
                    <a:pt x="1587" y="5089"/>
                  </a:cubicBezTo>
                  <a:cubicBezTo>
                    <a:pt x="1706" y="5706"/>
                    <a:pt x="1706" y="5706"/>
                    <a:pt x="1706" y="5706"/>
                  </a:cubicBezTo>
                  <a:cubicBezTo>
                    <a:pt x="1725" y="5807"/>
                    <a:pt x="1814" y="5880"/>
                    <a:pt x="1916" y="5880"/>
                  </a:cubicBezTo>
                  <a:cubicBezTo>
                    <a:pt x="2329" y="5880"/>
                    <a:pt x="2329" y="5880"/>
                    <a:pt x="2329" y="5880"/>
                  </a:cubicBezTo>
                  <a:cubicBezTo>
                    <a:pt x="2431" y="5880"/>
                    <a:pt x="2520" y="5807"/>
                    <a:pt x="2539" y="5706"/>
                  </a:cubicBezTo>
                  <a:cubicBezTo>
                    <a:pt x="2599" y="5387"/>
                    <a:pt x="2599" y="5387"/>
                    <a:pt x="2599" y="5387"/>
                  </a:cubicBezTo>
                  <a:cubicBezTo>
                    <a:pt x="2724" y="5400"/>
                    <a:pt x="2854" y="5407"/>
                    <a:pt x="2985" y="5407"/>
                  </a:cubicBezTo>
                  <a:cubicBezTo>
                    <a:pt x="3165" y="5407"/>
                    <a:pt x="3345" y="5395"/>
                    <a:pt x="3520" y="5370"/>
                  </a:cubicBezTo>
                  <a:cubicBezTo>
                    <a:pt x="3584" y="5706"/>
                    <a:pt x="3584" y="5706"/>
                    <a:pt x="3584" y="5706"/>
                  </a:cubicBezTo>
                  <a:cubicBezTo>
                    <a:pt x="3603" y="5807"/>
                    <a:pt x="3691" y="5880"/>
                    <a:pt x="3794" y="5880"/>
                  </a:cubicBezTo>
                  <a:cubicBezTo>
                    <a:pt x="4206" y="5880"/>
                    <a:pt x="4206" y="5880"/>
                    <a:pt x="4206" y="5880"/>
                  </a:cubicBezTo>
                  <a:cubicBezTo>
                    <a:pt x="4309" y="5880"/>
                    <a:pt x="4398" y="5807"/>
                    <a:pt x="4417" y="5706"/>
                  </a:cubicBezTo>
                  <a:cubicBezTo>
                    <a:pt x="4540" y="5052"/>
                    <a:pt x="4540" y="5052"/>
                    <a:pt x="4540" y="5052"/>
                  </a:cubicBezTo>
                  <a:cubicBezTo>
                    <a:pt x="4889" y="4868"/>
                    <a:pt x="5152" y="4625"/>
                    <a:pt x="5322" y="4332"/>
                  </a:cubicBezTo>
                  <a:cubicBezTo>
                    <a:pt x="5334" y="4311"/>
                    <a:pt x="5353" y="4295"/>
                    <a:pt x="5375" y="4288"/>
                  </a:cubicBezTo>
                  <a:cubicBezTo>
                    <a:pt x="5771" y="4161"/>
                    <a:pt x="5771" y="4161"/>
                    <a:pt x="5771" y="4161"/>
                  </a:cubicBezTo>
                  <a:cubicBezTo>
                    <a:pt x="5908" y="4117"/>
                    <a:pt x="6000" y="3991"/>
                    <a:pt x="6000" y="3847"/>
                  </a:cubicBezTo>
                  <a:cubicBezTo>
                    <a:pt x="6000" y="3440"/>
                    <a:pt x="6000" y="3440"/>
                    <a:pt x="6000" y="3440"/>
                  </a:cubicBezTo>
                  <a:cubicBezTo>
                    <a:pt x="6000" y="3296"/>
                    <a:pt x="5908" y="3169"/>
                    <a:pt x="5771" y="3126"/>
                  </a:cubicBezTo>
                  <a:close/>
                  <a:moveTo>
                    <a:pt x="4937" y="2088"/>
                  </a:moveTo>
                  <a:cubicBezTo>
                    <a:pt x="4903" y="2375"/>
                    <a:pt x="4813" y="2621"/>
                    <a:pt x="4723" y="2672"/>
                  </a:cubicBezTo>
                  <a:cubicBezTo>
                    <a:pt x="4620" y="2731"/>
                    <a:pt x="4382" y="2742"/>
                    <a:pt x="4203" y="2611"/>
                  </a:cubicBezTo>
                  <a:cubicBezTo>
                    <a:pt x="4025" y="2481"/>
                    <a:pt x="3965" y="2246"/>
                    <a:pt x="4031" y="1932"/>
                  </a:cubicBezTo>
                  <a:cubicBezTo>
                    <a:pt x="4031" y="1932"/>
                    <a:pt x="4031" y="1932"/>
                    <a:pt x="4031" y="1932"/>
                  </a:cubicBezTo>
                  <a:cubicBezTo>
                    <a:pt x="4038" y="1900"/>
                    <a:pt x="4060" y="1873"/>
                    <a:pt x="4091" y="1859"/>
                  </a:cubicBezTo>
                  <a:cubicBezTo>
                    <a:pt x="4528" y="1659"/>
                    <a:pt x="4780" y="1593"/>
                    <a:pt x="4874" y="1593"/>
                  </a:cubicBezTo>
                  <a:cubicBezTo>
                    <a:pt x="4888" y="1593"/>
                    <a:pt x="4899" y="1595"/>
                    <a:pt x="4906" y="1597"/>
                  </a:cubicBezTo>
                  <a:cubicBezTo>
                    <a:pt x="4934" y="1627"/>
                    <a:pt x="4971" y="1798"/>
                    <a:pt x="4937" y="2088"/>
                  </a:cubicBezTo>
                  <a:close/>
                  <a:moveTo>
                    <a:pt x="245" y="3057"/>
                  </a:moveTo>
                  <a:cubicBezTo>
                    <a:pt x="236" y="3039"/>
                    <a:pt x="257" y="3006"/>
                    <a:pt x="271" y="2988"/>
                  </a:cubicBezTo>
                  <a:cubicBezTo>
                    <a:pt x="292" y="2960"/>
                    <a:pt x="312" y="2954"/>
                    <a:pt x="327" y="2954"/>
                  </a:cubicBezTo>
                  <a:cubicBezTo>
                    <a:pt x="330" y="2954"/>
                    <a:pt x="333" y="2954"/>
                    <a:pt x="336" y="2954"/>
                  </a:cubicBezTo>
                  <a:cubicBezTo>
                    <a:pt x="376" y="2960"/>
                    <a:pt x="432" y="3004"/>
                    <a:pt x="462" y="3078"/>
                  </a:cubicBezTo>
                  <a:cubicBezTo>
                    <a:pt x="469" y="3095"/>
                    <a:pt x="478" y="3124"/>
                    <a:pt x="480" y="3160"/>
                  </a:cubicBezTo>
                  <a:cubicBezTo>
                    <a:pt x="359" y="3135"/>
                    <a:pt x="266" y="3099"/>
                    <a:pt x="245" y="305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</p:grpSp>
      <p:grpSp>
        <p:nvGrpSpPr>
          <p:cNvPr id="149" name="Group 80">
            <a:extLst>
              <a:ext uri="{FF2B5EF4-FFF2-40B4-BE49-F238E27FC236}">
                <a16:creationId xmlns:a16="http://schemas.microsoft.com/office/drawing/2014/main" xmlns="" id="{F4E84306-5C5F-4A93-9FFF-5F64B6DACB54}"/>
              </a:ext>
            </a:extLst>
          </p:cNvPr>
          <p:cNvGrpSpPr/>
          <p:nvPr/>
        </p:nvGrpSpPr>
        <p:grpSpPr>
          <a:xfrm>
            <a:off x="8608389" y="2929202"/>
            <a:ext cx="415789" cy="427856"/>
            <a:chOff x="909638" y="2759075"/>
            <a:chExt cx="1614487" cy="1600200"/>
          </a:xfrm>
          <a:solidFill>
            <a:schemeClr val="bg1"/>
          </a:solidFill>
        </p:grpSpPr>
        <p:sp>
          <p:nvSpPr>
            <p:cNvPr id="150" name="Freeform 35">
              <a:extLst>
                <a:ext uri="{FF2B5EF4-FFF2-40B4-BE49-F238E27FC236}">
                  <a16:creationId xmlns:a16="http://schemas.microsoft.com/office/drawing/2014/main" xmlns="" id="{7B432FE5-A142-48A6-AB23-11B3597367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9638" y="2759075"/>
              <a:ext cx="1614487" cy="1600200"/>
            </a:xfrm>
            <a:custGeom>
              <a:avLst/>
              <a:gdLst>
                <a:gd name="T0" fmla="*/ 5591 w 6046"/>
                <a:gd name="T1" fmla="*/ 1245 h 6000"/>
                <a:gd name="T2" fmla="*/ 5109 w 6046"/>
                <a:gd name="T3" fmla="*/ 1491 h 6000"/>
                <a:gd name="T4" fmla="*/ 5028 w 6046"/>
                <a:gd name="T5" fmla="*/ 1555 h 6000"/>
                <a:gd name="T6" fmla="*/ 4991 w 6046"/>
                <a:gd name="T7" fmla="*/ 1473 h 6000"/>
                <a:gd name="T8" fmla="*/ 3437 w 6046"/>
                <a:gd name="T9" fmla="*/ 0 h 6000"/>
                <a:gd name="T10" fmla="*/ 428 w 6046"/>
                <a:gd name="T11" fmla="*/ 91 h 6000"/>
                <a:gd name="T12" fmla="*/ 91 w 6046"/>
                <a:gd name="T13" fmla="*/ 373 h 6000"/>
                <a:gd name="T14" fmla="*/ 0 w 6046"/>
                <a:gd name="T15" fmla="*/ 5909 h 6000"/>
                <a:gd name="T16" fmla="*/ 4509 w 6046"/>
                <a:gd name="T17" fmla="*/ 6000 h 6000"/>
                <a:gd name="T18" fmla="*/ 4600 w 6046"/>
                <a:gd name="T19" fmla="*/ 5627 h 6000"/>
                <a:gd name="T20" fmla="*/ 5028 w 6046"/>
                <a:gd name="T21" fmla="*/ 5536 h 6000"/>
                <a:gd name="T22" fmla="*/ 5282 w 6046"/>
                <a:gd name="T23" fmla="*/ 3964 h 6000"/>
                <a:gd name="T24" fmla="*/ 5973 w 6046"/>
                <a:gd name="T25" fmla="*/ 1764 h 6000"/>
                <a:gd name="T26" fmla="*/ 3528 w 6046"/>
                <a:gd name="T27" fmla="*/ 309 h 6000"/>
                <a:gd name="T28" fmla="*/ 3528 w 6046"/>
                <a:gd name="T29" fmla="*/ 1455 h 6000"/>
                <a:gd name="T30" fmla="*/ 4419 w 6046"/>
                <a:gd name="T31" fmla="*/ 5818 h 6000"/>
                <a:gd name="T32" fmla="*/ 182 w 6046"/>
                <a:gd name="T33" fmla="*/ 555 h 6000"/>
                <a:gd name="T34" fmla="*/ 428 w 6046"/>
                <a:gd name="T35" fmla="*/ 5536 h 6000"/>
                <a:gd name="T36" fmla="*/ 4419 w 6046"/>
                <a:gd name="T37" fmla="*/ 5627 h 6000"/>
                <a:gd name="T38" fmla="*/ 4855 w 6046"/>
                <a:gd name="T39" fmla="*/ 5445 h 6000"/>
                <a:gd name="T40" fmla="*/ 609 w 6046"/>
                <a:gd name="T41" fmla="*/ 5445 h 6000"/>
                <a:gd name="T42" fmla="*/ 3346 w 6046"/>
                <a:gd name="T43" fmla="*/ 182 h 6000"/>
                <a:gd name="T44" fmla="*/ 3437 w 6046"/>
                <a:gd name="T45" fmla="*/ 1636 h 6000"/>
                <a:gd name="T46" fmla="*/ 4855 w 6046"/>
                <a:gd name="T47" fmla="*/ 2318 h 6000"/>
                <a:gd name="T48" fmla="*/ 4428 w 6046"/>
                <a:gd name="T49" fmla="*/ 3691 h 6000"/>
                <a:gd name="T50" fmla="*/ 4509 w 6046"/>
                <a:gd name="T51" fmla="*/ 4927 h 6000"/>
                <a:gd name="T52" fmla="*/ 4855 w 6046"/>
                <a:gd name="T53" fmla="*/ 4564 h 6000"/>
                <a:gd name="T54" fmla="*/ 4619 w 6046"/>
                <a:gd name="T55" fmla="*/ 4564 h 6000"/>
                <a:gd name="T56" fmla="*/ 5055 w 6046"/>
                <a:gd name="T57" fmla="*/ 3955 h 6000"/>
                <a:gd name="T58" fmla="*/ 5809 w 6046"/>
                <a:gd name="T59" fmla="*/ 1709 h 6000"/>
                <a:gd name="T60" fmla="*/ 4628 w 6046"/>
                <a:gd name="T61" fmla="*/ 3618 h 6000"/>
                <a:gd name="T62" fmla="*/ 5528 w 6046"/>
                <a:gd name="T63" fmla="*/ 1418 h 6000"/>
                <a:gd name="T64" fmla="*/ 5809 w 6046"/>
                <a:gd name="T65" fmla="*/ 1709 h 6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46" h="6000">
                  <a:moveTo>
                    <a:pt x="5737" y="1291"/>
                  </a:moveTo>
                  <a:cubicBezTo>
                    <a:pt x="5591" y="1245"/>
                    <a:pt x="5591" y="1245"/>
                    <a:pt x="5591" y="1245"/>
                  </a:cubicBezTo>
                  <a:cubicBezTo>
                    <a:pt x="5555" y="1236"/>
                    <a:pt x="5519" y="1227"/>
                    <a:pt x="5473" y="1227"/>
                  </a:cubicBezTo>
                  <a:cubicBezTo>
                    <a:pt x="5309" y="1227"/>
                    <a:pt x="5164" y="1336"/>
                    <a:pt x="5109" y="1491"/>
                  </a:cubicBezTo>
                  <a:cubicBezTo>
                    <a:pt x="5028" y="1736"/>
                    <a:pt x="5028" y="1736"/>
                    <a:pt x="5028" y="1736"/>
                  </a:cubicBezTo>
                  <a:cubicBezTo>
                    <a:pt x="5028" y="1555"/>
                    <a:pt x="5028" y="1555"/>
                    <a:pt x="5028" y="1555"/>
                  </a:cubicBezTo>
                  <a:cubicBezTo>
                    <a:pt x="5028" y="1545"/>
                    <a:pt x="5028" y="1545"/>
                    <a:pt x="5028" y="1545"/>
                  </a:cubicBezTo>
                  <a:cubicBezTo>
                    <a:pt x="5028" y="1518"/>
                    <a:pt x="5009" y="1491"/>
                    <a:pt x="4991" y="1473"/>
                  </a:cubicBezTo>
                  <a:cubicBezTo>
                    <a:pt x="3500" y="27"/>
                    <a:pt x="3500" y="27"/>
                    <a:pt x="3500" y="27"/>
                  </a:cubicBezTo>
                  <a:cubicBezTo>
                    <a:pt x="3482" y="9"/>
                    <a:pt x="3455" y="0"/>
                    <a:pt x="3437" y="0"/>
                  </a:cubicBezTo>
                  <a:cubicBezTo>
                    <a:pt x="519" y="0"/>
                    <a:pt x="519" y="0"/>
                    <a:pt x="519" y="0"/>
                  </a:cubicBezTo>
                  <a:cubicBezTo>
                    <a:pt x="464" y="0"/>
                    <a:pt x="428" y="36"/>
                    <a:pt x="428" y="91"/>
                  </a:cubicBezTo>
                  <a:cubicBezTo>
                    <a:pt x="428" y="373"/>
                    <a:pt x="428" y="373"/>
                    <a:pt x="428" y="373"/>
                  </a:cubicBezTo>
                  <a:cubicBezTo>
                    <a:pt x="91" y="373"/>
                    <a:pt x="91" y="373"/>
                    <a:pt x="91" y="373"/>
                  </a:cubicBezTo>
                  <a:cubicBezTo>
                    <a:pt x="37" y="373"/>
                    <a:pt x="0" y="409"/>
                    <a:pt x="0" y="464"/>
                  </a:cubicBezTo>
                  <a:cubicBezTo>
                    <a:pt x="0" y="5909"/>
                    <a:pt x="0" y="5909"/>
                    <a:pt x="0" y="5909"/>
                  </a:cubicBezTo>
                  <a:cubicBezTo>
                    <a:pt x="0" y="5964"/>
                    <a:pt x="37" y="6000"/>
                    <a:pt x="91" y="6000"/>
                  </a:cubicBezTo>
                  <a:cubicBezTo>
                    <a:pt x="4509" y="6000"/>
                    <a:pt x="4509" y="6000"/>
                    <a:pt x="4509" y="6000"/>
                  </a:cubicBezTo>
                  <a:cubicBezTo>
                    <a:pt x="4564" y="6000"/>
                    <a:pt x="4600" y="5964"/>
                    <a:pt x="4600" y="5909"/>
                  </a:cubicBezTo>
                  <a:cubicBezTo>
                    <a:pt x="4600" y="5627"/>
                    <a:pt x="4600" y="5627"/>
                    <a:pt x="4600" y="5627"/>
                  </a:cubicBezTo>
                  <a:cubicBezTo>
                    <a:pt x="4937" y="5627"/>
                    <a:pt x="4937" y="5627"/>
                    <a:pt x="4937" y="5627"/>
                  </a:cubicBezTo>
                  <a:cubicBezTo>
                    <a:pt x="4991" y="5627"/>
                    <a:pt x="5028" y="5591"/>
                    <a:pt x="5028" y="5536"/>
                  </a:cubicBezTo>
                  <a:cubicBezTo>
                    <a:pt x="5028" y="4309"/>
                    <a:pt x="5028" y="4309"/>
                    <a:pt x="5028" y="4309"/>
                  </a:cubicBezTo>
                  <a:cubicBezTo>
                    <a:pt x="5282" y="3964"/>
                    <a:pt x="5282" y="3964"/>
                    <a:pt x="5282" y="3964"/>
                  </a:cubicBezTo>
                  <a:cubicBezTo>
                    <a:pt x="5291" y="3936"/>
                    <a:pt x="5291" y="3936"/>
                    <a:pt x="5291" y="3936"/>
                  </a:cubicBezTo>
                  <a:cubicBezTo>
                    <a:pt x="5973" y="1764"/>
                    <a:pt x="5973" y="1764"/>
                    <a:pt x="5973" y="1764"/>
                  </a:cubicBezTo>
                  <a:cubicBezTo>
                    <a:pt x="6046" y="1564"/>
                    <a:pt x="5937" y="1355"/>
                    <a:pt x="5737" y="1291"/>
                  </a:cubicBezTo>
                  <a:close/>
                  <a:moveTo>
                    <a:pt x="3528" y="309"/>
                  </a:moveTo>
                  <a:cubicBezTo>
                    <a:pt x="4719" y="1455"/>
                    <a:pt x="4719" y="1455"/>
                    <a:pt x="4719" y="1455"/>
                  </a:cubicBezTo>
                  <a:cubicBezTo>
                    <a:pt x="3528" y="1455"/>
                    <a:pt x="3528" y="1455"/>
                    <a:pt x="3528" y="1455"/>
                  </a:cubicBezTo>
                  <a:lnTo>
                    <a:pt x="3528" y="309"/>
                  </a:lnTo>
                  <a:close/>
                  <a:moveTo>
                    <a:pt x="4419" y="5818"/>
                  </a:moveTo>
                  <a:cubicBezTo>
                    <a:pt x="182" y="5818"/>
                    <a:pt x="182" y="5818"/>
                    <a:pt x="182" y="5818"/>
                  </a:cubicBezTo>
                  <a:cubicBezTo>
                    <a:pt x="182" y="555"/>
                    <a:pt x="182" y="555"/>
                    <a:pt x="182" y="555"/>
                  </a:cubicBezTo>
                  <a:cubicBezTo>
                    <a:pt x="428" y="555"/>
                    <a:pt x="428" y="555"/>
                    <a:pt x="428" y="555"/>
                  </a:cubicBezTo>
                  <a:cubicBezTo>
                    <a:pt x="428" y="5536"/>
                    <a:pt x="428" y="5536"/>
                    <a:pt x="428" y="5536"/>
                  </a:cubicBezTo>
                  <a:cubicBezTo>
                    <a:pt x="428" y="5591"/>
                    <a:pt x="464" y="5627"/>
                    <a:pt x="519" y="5627"/>
                  </a:cubicBezTo>
                  <a:cubicBezTo>
                    <a:pt x="4419" y="5627"/>
                    <a:pt x="4419" y="5627"/>
                    <a:pt x="4419" y="5627"/>
                  </a:cubicBezTo>
                  <a:cubicBezTo>
                    <a:pt x="4419" y="5818"/>
                    <a:pt x="4419" y="5818"/>
                    <a:pt x="4419" y="5818"/>
                  </a:cubicBezTo>
                  <a:close/>
                  <a:moveTo>
                    <a:pt x="4855" y="5445"/>
                  </a:moveTo>
                  <a:cubicBezTo>
                    <a:pt x="4846" y="5445"/>
                    <a:pt x="4846" y="5445"/>
                    <a:pt x="4846" y="5445"/>
                  </a:cubicBezTo>
                  <a:cubicBezTo>
                    <a:pt x="609" y="5445"/>
                    <a:pt x="609" y="5445"/>
                    <a:pt x="609" y="5445"/>
                  </a:cubicBezTo>
                  <a:cubicBezTo>
                    <a:pt x="609" y="182"/>
                    <a:pt x="609" y="182"/>
                    <a:pt x="609" y="182"/>
                  </a:cubicBezTo>
                  <a:cubicBezTo>
                    <a:pt x="3346" y="182"/>
                    <a:pt x="3346" y="182"/>
                    <a:pt x="3346" y="182"/>
                  </a:cubicBezTo>
                  <a:cubicBezTo>
                    <a:pt x="3346" y="1545"/>
                    <a:pt x="3346" y="1545"/>
                    <a:pt x="3346" y="1545"/>
                  </a:cubicBezTo>
                  <a:cubicBezTo>
                    <a:pt x="3346" y="1600"/>
                    <a:pt x="3382" y="1636"/>
                    <a:pt x="3437" y="1636"/>
                  </a:cubicBezTo>
                  <a:cubicBezTo>
                    <a:pt x="4855" y="1636"/>
                    <a:pt x="4855" y="1636"/>
                    <a:pt x="4855" y="1636"/>
                  </a:cubicBezTo>
                  <a:cubicBezTo>
                    <a:pt x="4855" y="2318"/>
                    <a:pt x="4855" y="2318"/>
                    <a:pt x="4855" y="2318"/>
                  </a:cubicBezTo>
                  <a:cubicBezTo>
                    <a:pt x="4428" y="3664"/>
                    <a:pt x="4428" y="3664"/>
                    <a:pt x="4428" y="3664"/>
                  </a:cubicBezTo>
                  <a:cubicBezTo>
                    <a:pt x="4428" y="3691"/>
                    <a:pt x="4428" y="3691"/>
                    <a:pt x="4428" y="3691"/>
                  </a:cubicBezTo>
                  <a:cubicBezTo>
                    <a:pt x="4446" y="4845"/>
                    <a:pt x="4446" y="4845"/>
                    <a:pt x="4446" y="4845"/>
                  </a:cubicBezTo>
                  <a:cubicBezTo>
                    <a:pt x="4446" y="4882"/>
                    <a:pt x="4473" y="4918"/>
                    <a:pt x="4509" y="4927"/>
                  </a:cubicBezTo>
                  <a:cubicBezTo>
                    <a:pt x="4546" y="4936"/>
                    <a:pt x="4591" y="4927"/>
                    <a:pt x="4609" y="4891"/>
                  </a:cubicBezTo>
                  <a:cubicBezTo>
                    <a:pt x="4855" y="4564"/>
                    <a:pt x="4855" y="4564"/>
                    <a:pt x="4855" y="4564"/>
                  </a:cubicBezTo>
                  <a:cubicBezTo>
                    <a:pt x="4855" y="5445"/>
                    <a:pt x="4855" y="5445"/>
                    <a:pt x="4855" y="5445"/>
                  </a:cubicBezTo>
                  <a:close/>
                  <a:moveTo>
                    <a:pt x="4619" y="4564"/>
                  </a:moveTo>
                  <a:cubicBezTo>
                    <a:pt x="4600" y="3809"/>
                    <a:pt x="4600" y="3809"/>
                    <a:pt x="4600" y="3809"/>
                  </a:cubicBezTo>
                  <a:cubicBezTo>
                    <a:pt x="5055" y="3955"/>
                    <a:pt x="5055" y="3955"/>
                    <a:pt x="5055" y="3955"/>
                  </a:cubicBezTo>
                  <a:lnTo>
                    <a:pt x="4619" y="4564"/>
                  </a:lnTo>
                  <a:close/>
                  <a:moveTo>
                    <a:pt x="5809" y="1709"/>
                  </a:moveTo>
                  <a:cubicBezTo>
                    <a:pt x="5155" y="3791"/>
                    <a:pt x="5155" y="3791"/>
                    <a:pt x="5155" y="3791"/>
                  </a:cubicBezTo>
                  <a:cubicBezTo>
                    <a:pt x="4628" y="3618"/>
                    <a:pt x="4628" y="3618"/>
                    <a:pt x="4628" y="3618"/>
                  </a:cubicBezTo>
                  <a:cubicBezTo>
                    <a:pt x="5282" y="1545"/>
                    <a:pt x="5282" y="1545"/>
                    <a:pt x="5282" y="1545"/>
                  </a:cubicBezTo>
                  <a:cubicBezTo>
                    <a:pt x="5319" y="1445"/>
                    <a:pt x="5428" y="1382"/>
                    <a:pt x="5528" y="1418"/>
                  </a:cubicBezTo>
                  <a:cubicBezTo>
                    <a:pt x="5673" y="1464"/>
                    <a:pt x="5673" y="1464"/>
                    <a:pt x="5673" y="1464"/>
                  </a:cubicBezTo>
                  <a:cubicBezTo>
                    <a:pt x="5782" y="1491"/>
                    <a:pt x="5846" y="1609"/>
                    <a:pt x="5809" y="170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Proxima Nova Cn Rg" panose="02000506030000020004" pitchFamily="2" charset="0"/>
              </a:endParaRPr>
            </a:p>
          </p:txBody>
        </p:sp>
        <p:sp>
          <p:nvSpPr>
            <p:cNvPr id="151" name="Freeform 36">
              <a:extLst>
                <a:ext uri="{FF2B5EF4-FFF2-40B4-BE49-F238E27FC236}">
                  <a16:creationId xmlns:a16="http://schemas.microsoft.com/office/drawing/2014/main" xmlns="" id="{C701C519-05A3-403C-BD95-682003EBC7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2850" y="2900363"/>
              <a:ext cx="398462" cy="295275"/>
            </a:xfrm>
            <a:custGeom>
              <a:avLst/>
              <a:gdLst>
                <a:gd name="T0" fmla="*/ 91 w 1491"/>
                <a:gd name="T1" fmla="*/ 1109 h 1109"/>
                <a:gd name="T2" fmla="*/ 1400 w 1491"/>
                <a:gd name="T3" fmla="*/ 1109 h 1109"/>
                <a:gd name="T4" fmla="*/ 1491 w 1491"/>
                <a:gd name="T5" fmla="*/ 1018 h 1109"/>
                <a:gd name="T6" fmla="*/ 1491 w 1491"/>
                <a:gd name="T7" fmla="*/ 91 h 1109"/>
                <a:gd name="T8" fmla="*/ 1400 w 1491"/>
                <a:gd name="T9" fmla="*/ 0 h 1109"/>
                <a:gd name="T10" fmla="*/ 91 w 1491"/>
                <a:gd name="T11" fmla="*/ 0 h 1109"/>
                <a:gd name="T12" fmla="*/ 0 w 1491"/>
                <a:gd name="T13" fmla="*/ 91 h 1109"/>
                <a:gd name="T14" fmla="*/ 0 w 1491"/>
                <a:gd name="T15" fmla="*/ 1018 h 1109"/>
                <a:gd name="T16" fmla="*/ 91 w 1491"/>
                <a:gd name="T17" fmla="*/ 1109 h 1109"/>
                <a:gd name="T18" fmla="*/ 182 w 1491"/>
                <a:gd name="T19" fmla="*/ 182 h 1109"/>
                <a:gd name="T20" fmla="*/ 1309 w 1491"/>
                <a:gd name="T21" fmla="*/ 182 h 1109"/>
                <a:gd name="T22" fmla="*/ 1309 w 1491"/>
                <a:gd name="T23" fmla="*/ 928 h 1109"/>
                <a:gd name="T24" fmla="*/ 182 w 1491"/>
                <a:gd name="T25" fmla="*/ 928 h 1109"/>
                <a:gd name="T26" fmla="*/ 182 w 1491"/>
                <a:gd name="T27" fmla="*/ 182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91" h="1109">
                  <a:moveTo>
                    <a:pt x="91" y="1109"/>
                  </a:moveTo>
                  <a:cubicBezTo>
                    <a:pt x="1400" y="1109"/>
                    <a:pt x="1400" y="1109"/>
                    <a:pt x="1400" y="1109"/>
                  </a:cubicBezTo>
                  <a:cubicBezTo>
                    <a:pt x="1454" y="1109"/>
                    <a:pt x="1491" y="1073"/>
                    <a:pt x="1491" y="1018"/>
                  </a:cubicBezTo>
                  <a:cubicBezTo>
                    <a:pt x="1491" y="91"/>
                    <a:pt x="1491" y="91"/>
                    <a:pt x="1491" y="91"/>
                  </a:cubicBezTo>
                  <a:cubicBezTo>
                    <a:pt x="1491" y="37"/>
                    <a:pt x="1454" y="0"/>
                    <a:pt x="1400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6" y="0"/>
                    <a:pt x="0" y="37"/>
                    <a:pt x="0" y="91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1064"/>
                    <a:pt x="45" y="1109"/>
                    <a:pt x="91" y="1109"/>
                  </a:cubicBezTo>
                  <a:close/>
                  <a:moveTo>
                    <a:pt x="182" y="182"/>
                  </a:moveTo>
                  <a:cubicBezTo>
                    <a:pt x="1309" y="182"/>
                    <a:pt x="1309" y="182"/>
                    <a:pt x="1309" y="182"/>
                  </a:cubicBezTo>
                  <a:cubicBezTo>
                    <a:pt x="1309" y="928"/>
                    <a:pt x="1309" y="928"/>
                    <a:pt x="1309" y="928"/>
                  </a:cubicBezTo>
                  <a:cubicBezTo>
                    <a:pt x="182" y="928"/>
                    <a:pt x="182" y="928"/>
                    <a:pt x="182" y="928"/>
                  </a:cubicBezTo>
                  <a:lnTo>
                    <a:pt x="182" y="18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  <p:sp>
          <p:nvSpPr>
            <p:cNvPr id="152" name="Freeform 37">
              <a:extLst>
                <a:ext uri="{FF2B5EF4-FFF2-40B4-BE49-F238E27FC236}">
                  <a16:creationId xmlns:a16="http://schemas.microsoft.com/office/drawing/2014/main" xmlns="" id="{52DC53D1-A0B4-4880-ACF3-23BDC3F50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225" y="3375025"/>
              <a:ext cx="785812" cy="49213"/>
            </a:xfrm>
            <a:custGeom>
              <a:avLst/>
              <a:gdLst>
                <a:gd name="T0" fmla="*/ 91 w 2945"/>
                <a:gd name="T1" fmla="*/ 182 h 182"/>
                <a:gd name="T2" fmla="*/ 2854 w 2945"/>
                <a:gd name="T3" fmla="*/ 182 h 182"/>
                <a:gd name="T4" fmla="*/ 2945 w 2945"/>
                <a:gd name="T5" fmla="*/ 91 h 182"/>
                <a:gd name="T6" fmla="*/ 2854 w 2945"/>
                <a:gd name="T7" fmla="*/ 0 h 182"/>
                <a:gd name="T8" fmla="*/ 91 w 2945"/>
                <a:gd name="T9" fmla="*/ 0 h 182"/>
                <a:gd name="T10" fmla="*/ 0 w 2945"/>
                <a:gd name="T11" fmla="*/ 91 h 182"/>
                <a:gd name="T12" fmla="*/ 91 w 2945"/>
                <a:gd name="T13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5" h="182">
                  <a:moveTo>
                    <a:pt x="91" y="182"/>
                  </a:moveTo>
                  <a:cubicBezTo>
                    <a:pt x="2854" y="182"/>
                    <a:pt x="2854" y="182"/>
                    <a:pt x="2854" y="182"/>
                  </a:cubicBezTo>
                  <a:cubicBezTo>
                    <a:pt x="2909" y="182"/>
                    <a:pt x="2945" y="146"/>
                    <a:pt x="2945" y="91"/>
                  </a:cubicBezTo>
                  <a:cubicBezTo>
                    <a:pt x="2945" y="36"/>
                    <a:pt x="2909" y="0"/>
                    <a:pt x="2854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6" y="0"/>
                    <a:pt x="0" y="36"/>
                    <a:pt x="0" y="91"/>
                  </a:cubicBezTo>
                  <a:cubicBezTo>
                    <a:pt x="0" y="146"/>
                    <a:pt x="36" y="182"/>
                    <a:pt x="91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  <p:sp>
          <p:nvSpPr>
            <p:cNvPr id="153" name="Freeform 38">
              <a:extLst>
                <a:ext uri="{FF2B5EF4-FFF2-40B4-BE49-F238E27FC236}">
                  <a16:creationId xmlns:a16="http://schemas.microsoft.com/office/drawing/2014/main" xmlns="" id="{CD6C9D3E-CF42-4F57-95F9-DE8F6AA84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225" y="3552825"/>
              <a:ext cx="785812" cy="47625"/>
            </a:xfrm>
            <a:custGeom>
              <a:avLst/>
              <a:gdLst>
                <a:gd name="T0" fmla="*/ 91 w 2945"/>
                <a:gd name="T1" fmla="*/ 182 h 182"/>
                <a:gd name="T2" fmla="*/ 2854 w 2945"/>
                <a:gd name="T3" fmla="*/ 182 h 182"/>
                <a:gd name="T4" fmla="*/ 2945 w 2945"/>
                <a:gd name="T5" fmla="*/ 91 h 182"/>
                <a:gd name="T6" fmla="*/ 2854 w 2945"/>
                <a:gd name="T7" fmla="*/ 0 h 182"/>
                <a:gd name="T8" fmla="*/ 91 w 2945"/>
                <a:gd name="T9" fmla="*/ 0 h 182"/>
                <a:gd name="T10" fmla="*/ 0 w 2945"/>
                <a:gd name="T11" fmla="*/ 91 h 182"/>
                <a:gd name="T12" fmla="*/ 91 w 2945"/>
                <a:gd name="T13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5" h="182">
                  <a:moveTo>
                    <a:pt x="91" y="182"/>
                  </a:moveTo>
                  <a:cubicBezTo>
                    <a:pt x="2854" y="182"/>
                    <a:pt x="2854" y="182"/>
                    <a:pt x="2854" y="182"/>
                  </a:cubicBezTo>
                  <a:cubicBezTo>
                    <a:pt x="2909" y="182"/>
                    <a:pt x="2945" y="145"/>
                    <a:pt x="2945" y="91"/>
                  </a:cubicBezTo>
                  <a:cubicBezTo>
                    <a:pt x="2945" y="36"/>
                    <a:pt x="2909" y="0"/>
                    <a:pt x="2854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6" y="0"/>
                    <a:pt x="0" y="36"/>
                    <a:pt x="0" y="91"/>
                  </a:cubicBezTo>
                  <a:cubicBezTo>
                    <a:pt x="0" y="145"/>
                    <a:pt x="36" y="182"/>
                    <a:pt x="91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  <p:sp>
          <p:nvSpPr>
            <p:cNvPr id="154" name="Freeform 39">
              <a:extLst>
                <a:ext uri="{FF2B5EF4-FFF2-40B4-BE49-F238E27FC236}">
                  <a16:creationId xmlns:a16="http://schemas.microsoft.com/office/drawing/2014/main" xmlns="" id="{3C6D6691-0614-4AF4-A3A1-BC13B6589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225" y="3729038"/>
              <a:ext cx="785812" cy="49213"/>
            </a:xfrm>
            <a:custGeom>
              <a:avLst/>
              <a:gdLst>
                <a:gd name="T0" fmla="*/ 91 w 2945"/>
                <a:gd name="T1" fmla="*/ 182 h 182"/>
                <a:gd name="T2" fmla="*/ 2854 w 2945"/>
                <a:gd name="T3" fmla="*/ 182 h 182"/>
                <a:gd name="T4" fmla="*/ 2945 w 2945"/>
                <a:gd name="T5" fmla="*/ 91 h 182"/>
                <a:gd name="T6" fmla="*/ 2854 w 2945"/>
                <a:gd name="T7" fmla="*/ 0 h 182"/>
                <a:gd name="T8" fmla="*/ 91 w 2945"/>
                <a:gd name="T9" fmla="*/ 0 h 182"/>
                <a:gd name="T10" fmla="*/ 0 w 2945"/>
                <a:gd name="T11" fmla="*/ 91 h 182"/>
                <a:gd name="T12" fmla="*/ 91 w 2945"/>
                <a:gd name="T13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5" h="182">
                  <a:moveTo>
                    <a:pt x="91" y="182"/>
                  </a:moveTo>
                  <a:cubicBezTo>
                    <a:pt x="2854" y="182"/>
                    <a:pt x="2854" y="182"/>
                    <a:pt x="2854" y="182"/>
                  </a:cubicBezTo>
                  <a:cubicBezTo>
                    <a:pt x="2909" y="182"/>
                    <a:pt x="2945" y="146"/>
                    <a:pt x="2945" y="91"/>
                  </a:cubicBezTo>
                  <a:cubicBezTo>
                    <a:pt x="2945" y="37"/>
                    <a:pt x="2909" y="0"/>
                    <a:pt x="2854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6" y="0"/>
                    <a:pt x="0" y="37"/>
                    <a:pt x="0" y="91"/>
                  </a:cubicBezTo>
                  <a:cubicBezTo>
                    <a:pt x="0" y="146"/>
                    <a:pt x="36" y="182"/>
                    <a:pt x="91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  <p:sp>
          <p:nvSpPr>
            <p:cNvPr id="155" name="Freeform 40">
              <a:extLst>
                <a:ext uri="{FF2B5EF4-FFF2-40B4-BE49-F238E27FC236}">
                  <a16:creationId xmlns:a16="http://schemas.microsoft.com/office/drawing/2014/main" xmlns="" id="{65FBBD0E-9946-4224-9946-9B9A6104B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225" y="3906838"/>
              <a:ext cx="784225" cy="47625"/>
            </a:xfrm>
            <a:custGeom>
              <a:avLst/>
              <a:gdLst>
                <a:gd name="T0" fmla="*/ 2936 w 2936"/>
                <a:gd name="T1" fmla="*/ 91 h 182"/>
                <a:gd name="T2" fmla="*/ 2845 w 2936"/>
                <a:gd name="T3" fmla="*/ 0 h 182"/>
                <a:gd name="T4" fmla="*/ 91 w 2936"/>
                <a:gd name="T5" fmla="*/ 0 h 182"/>
                <a:gd name="T6" fmla="*/ 0 w 2936"/>
                <a:gd name="T7" fmla="*/ 91 h 182"/>
                <a:gd name="T8" fmla="*/ 91 w 2936"/>
                <a:gd name="T9" fmla="*/ 182 h 182"/>
                <a:gd name="T10" fmla="*/ 2854 w 2936"/>
                <a:gd name="T11" fmla="*/ 182 h 182"/>
                <a:gd name="T12" fmla="*/ 2936 w 2936"/>
                <a:gd name="T13" fmla="*/ 9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6" h="182">
                  <a:moveTo>
                    <a:pt x="2936" y="91"/>
                  </a:moveTo>
                  <a:cubicBezTo>
                    <a:pt x="2936" y="36"/>
                    <a:pt x="2900" y="0"/>
                    <a:pt x="2845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6" y="0"/>
                    <a:pt x="0" y="36"/>
                    <a:pt x="0" y="91"/>
                  </a:cubicBezTo>
                  <a:cubicBezTo>
                    <a:pt x="0" y="145"/>
                    <a:pt x="36" y="182"/>
                    <a:pt x="91" y="182"/>
                  </a:cubicBezTo>
                  <a:cubicBezTo>
                    <a:pt x="2854" y="182"/>
                    <a:pt x="2854" y="182"/>
                    <a:pt x="2854" y="182"/>
                  </a:cubicBezTo>
                  <a:cubicBezTo>
                    <a:pt x="2900" y="182"/>
                    <a:pt x="2936" y="136"/>
                    <a:pt x="2936" y="9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  <p:sp>
          <p:nvSpPr>
            <p:cNvPr id="156" name="Freeform 41">
              <a:extLst>
                <a:ext uri="{FF2B5EF4-FFF2-40B4-BE49-F238E27FC236}">
                  <a16:creationId xmlns:a16="http://schemas.microsoft.com/office/drawing/2014/main" xmlns="" id="{AF055D09-C593-47A1-BD33-89F222510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8300" y="4083050"/>
              <a:ext cx="412750" cy="49213"/>
            </a:xfrm>
            <a:custGeom>
              <a:avLst/>
              <a:gdLst>
                <a:gd name="T0" fmla="*/ 1463 w 1545"/>
                <a:gd name="T1" fmla="*/ 0 h 181"/>
                <a:gd name="T2" fmla="*/ 91 w 1545"/>
                <a:gd name="T3" fmla="*/ 0 h 181"/>
                <a:gd name="T4" fmla="*/ 0 w 1545"/>
                <a:gd name="T5" fmla="*/ 91 h 181"/>
                <a:gd name="T6" fmla="*/ 91 w 1545"/>
                <a:gd name="T7" fmla="*/ 181 h 181"/>
                <a:gd name="T8" fmla="*/ 1454 w 1545"/>
                <a:gd name="T9" fmla="*/ 181 h 181"/>
                <a:gd name="T10" fmla="*/ 1545 w 1545"/>
                <a:gd name="T11" fmla="*/ 91 h 181"/>
                <a:gd name="T12" fmla="*/ 1463 w 1545"/>
                <a:gd name="T13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5" h="181">
                  <a:moveTo>
                    <a:pt x="1463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36" y="0"/>
                    <a:pt x="0" y="36"/>
                    <a:pt x="0" y="91"/>
                  </a:cubicBezTo>
                  <a:cubicBezTo>
                    <a:pt x="0" y="145"/>
                    <a:pt x="36" y="181"/>
                    <a:pt x="91" y="181"/>
                  </a:cubicBezTo>
                  <a:cubicBezTo>
                    <a:pt x="1454" y="181"/>
                    <a:pt x="1454" y="181"/>
                    <a:pt x="1454" y="181"/>
                  </a:cubicBezTo>
                  <a:cubicBezTo>
                    <a:pt x="1509" y="181"/>
                    <a:pt x="1545" y="145"/>
                    <a:pt x="1545" y="91"/>
                  </a:cubicBezTo>
                  <a:cubicBezTo>
                    <a:pt x="1545" y="36"/>
                    <a:pt x="1509" y="0"/>
                    <a:pt x="146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</p:grpSp>
      <p:pic>
        <p:nvPicPr>
          <p:cNvPr id="158" name="Рисунок 157" descr="Группа мужчин">
            <a:extLst>
              <a:ext uri="{FF2B5EF4-FFF2-40B4-BE49-F238E27FC236}">
                <a16:creationId xmlns:a16="http://schemas.microsoft.com/office/drawing/2014/main" xmlns="" id="{35EDA149-C655-4E40-8DF4-8CC2211962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429105" y="4077857"/>
            <a:ext cx="457199" cy="457199"/>
          </a:xfrm>
          <a:prstGeom prst="rect">
            <a:avLst/>
          </a:prstGeom>
        </p:spPr>
      </p:pic>
      <p:pic>
        <p:nvPicPr>
          <p:cNvPr id="163" name="Рисунок 162" descr="Здание">
            <a:extLst>
              <a:ext uri="{FF2B5EF4-FFF2-40B4-BE49-F238E27FC236}">
                <a16:creationId xmlns:a16="http://schemas.microsoft.com/office/drawing/2014/main" xmlns="" id="{9E38639E-D777-4275-A769-FBB0BB124F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512899" y="5099532"/>
            <a:ext cx="494074" cy="494074"/>
          </a:xfrm>
          <a:prstGeom prst="rect">
            <a:avLst/>
          </a:prstGeom>
        </p:spPr>
      </p:pic>
      <p:pic>
        <p:nvPicPr>
          <p:cNvPr id="165" name="Рисунок 164" descr="Строитель">
            <a:extLst>
              <a:ext uri="{FF2B5EF4-FFF2-40B4-BE49-F238E27FC236}">
                <a16:creationId xmlns:a16="http://schemas.microsoft.com/office/drawing/2014/main" xmlns="" id="{2D94CD8D-98A3-4506-8973-83C6030A6D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019876" y="5429921"/>
            <a:ext cx="523875" cy="523875"/>
          </a:xfrm>
          <a:prstGeom prst="rect">
            <a:avLst/>
          </a:prstGeom>
        </p:spPr>
      </p:pic>
      <p:pic>
        <p:nvPicPr>
          <p:cNvPr id="167" name="Рисунок 166" descr="Подъемный кран">
            <a:extLst>
              <a:ext uri="{FF2B5EF4-FFF2-40B4-BE49-F238E27FC236}">
                <a16:creationId xmlns:a16="http://schemas.microsoft.com/office/drawing/2014/main" xmlns="" id="{8A0B660B-3B28-4D6A-ACD3-9B9F270945B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4308331" y="5081890"/>
            <a:ext cx="502405" cy="502405"/>
          </a:xfrm>
          <a:prstGeom prst="rect">
            <a:avLst/>
          </a:prstGeom>
        </p:spPr>
      </p:pic>
      <p:pic>
        <p:nvPicPr>
          <p:cNvPr id="169" name="Рисунок 168" descr="Презентация с круговой диаграммой">
            <a:extLst>
              <a:ext uri="{FF2B5EF4-FFF2-40B4-BE49-F238E27FC236}">
                <a16:creationId xmlns:a16="http://schemas.microsoft.com/office/drawing/2014/main" xmlns="" id="{821093D4-FE90-4053-9984-E98663D8A95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3588332" y="4014189"/>
            <a:ext cx="529035" cy="529035"/>
          </a:xfrm>
          <a:prstGeom prst="rect">
            <a:avLst/>
          </a:prstGeom>
        </p:spPr>
      </p:pic>
      <p:pic>
        <p:nvPicPr>
          <p:cNvPr id="171" name="Рисунок 170" descr="Монеты">
            <a:extLst>
              <a:ext uri="{FF2B5EF4-FFF2-40B4-BE49-F238E27FC236}">
                <a16:creationId xmlns:a16="http://schemas.microsoft.com/office/drawing/2014/main" xmlns="" id="{2D1F0EA7-5031-4F77-A140-8E917D97A0C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3403617" y="2940277"/>
            <a:ext cx="444117" cy="444117"/>
          </a:xfrm>
          <a:prstGeom prst="rect">
            <a:avLst/>
          </a:prstGeom>
        </p:spPr>
      </p:pic>
      <p:grpSp>
        <p:nvGrpSpPr>
          <p:cNvPr id="173" name="Group 96">
            <a:extLst>
              <a:ext uri="{FF2B5EF4-FFF2-40B4-BE49-F238E27FC236}">
                <a16:creationId xmlns:a16="http://schemas.microsoft.com/office/drawing/2014/main" xmlns="" id="{3E01770A-36B7-40A2-A90E-92952E026A80}"/>
              </a:ext>
            </a:extLst>
          </p:cNvPr>
          <p:cNvGrpSpPr/>
          <p:nvPr/>
        </p:nvGrpSpPr>
        <p:grpSpPr>
          <a:xfrm>
            <a:off x="4367302" y="1922835"/>
            <a:ext cx="436188" cy="408857"/>
            <a:chOff x="8748712" y="2555876"/>
            <a:chExt cx="4410076" cy="4171950"/>
          </a:xfrm>
          <a:solidFill>
            <a:schemeClr val="bg1"/>
          </a:solidFill>
        </p:grpSpPr>
        <p:sp>
          <p:nvSpPr>
            <p:cNvPr id="174" name="Freeform 51">
              <a:extLst>
                <a:ext uri="{FF2B5EF4-FFF2-40B4-BE49-F238E27FC236}">
                  <a16:creationId xmlns:a16="http://schemas.microsoft.com/office/drawing/2014/main" xmlns="" id="{25CC640B-E2F2-475E-96BE-F6DD491638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58237" y="5708651"/>
              <a:ext cx="1020763" cy="1019175"/>
            </a:xfrm>
            <a:custGeom>
              <a:avLst/>
              <a:gdLst>
                <a:gd name="T0" fmla="*/ 444 w 474"/>
                <a:gd name="T1" fmla="*/ 0 h 475"/>
                <a:gd name="T2" fmla="*/ 30 w 474"/>
                <a:gd name="T3" fmla="*/ 0 h 475"/>
                <a:gd name="T4" fmla="*/ 0 w 474"/>
                <a:gd name="T5" fmla="*/ 30 h 475"/>
                <a:gd name="T6" fmla="*/ 0 w 474"/>
                <a:gd name="T7" fmla="*/ 445 h 475"/>
                <a:gd name="T8" fmla="*/ 30 w 474"/>
                <a:gd name="T9" fmla="*/ 475 h 475"/>
                <a:gd name="T10" fmla="*/ 444 w 474"/>
                <a:gd name="T11" fmla="*/ 475 h 475"/>
                <a:gd name="T12" fmla="*/ 474 w 474"/>
                <a:gd name="T13" fmla="*/ 445 h 475"/>
                <a:gd name="T14" fmla="*/ 474 w 474"/>
                <a:gd name="T15" fmla="*/ 30 h 475"/>
                <a:gd name="T16" fmla="*/ 444 w 474"/>
                <a:gd name="T17" fmla="*/ 0 h 475"/>
                <a:gd name="T18" fmla="*/ 413 w 474"/>
                <a:gd name="T19" fmla="*/ 414 h 475"/>
                <a:gd name="T20" fmla="*/ 61 w 474"/>
                <a:gd name="T21" fmla="*/ 414 h 475"/>
                <a:gd name="T22" fmla="*/ 61 w 474"/>
                <a:gd name="T23" fmla="*/ 61 h 475"/>
                <a:gd name="T24" fmla="*/ 413 w 474"/>
                <a:gd name="T25" fmla="*/ 61 h 475"/>
                <a:gd name="T26" fmla="*/ 413 w 474"/>
                <a:gd name="T27" fmla="*/ 414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4" h="475">
                  <a:moveTo>
                    <a:pt x="444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3"/>
                    <a:pt x="0" y="30"/>
                  </a:cubicBezTo>
                  <a:cubicBezTo>
                    <a:pt x="0" y="445"/>
                    <a:pt x="0" y="445"/>
                    <a:pt x="0" y="445"/>
                  </a:cubicBezTo>
                  <a:cubicBezTo>
                    <a:pt x="0" y="461"/>
                    <a:pt x="14" y="475"/>
                    <a:pt x="30" y="475"/>
                  </a:cubicBezTo>
                  <a:cubicBezTo>
                    <a:pt x="444" y="475"/>
                    <a:pt x="444" y="475"/>
                    <a:pt x="444" y="475"/>
                  </a:cubicBezTo>
                  <a:cubicBezTo>
                    <a:pt x="461" y="475"/>
                    <a:pt x="474" y="461"/>
                    <a:pt x="474" y="445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4" y="13"/>
                    <a:pt x="461" y="0"/>
                    <a:pt x="444" y="0"/>
                  </a:cubicBezTo>
                  <a:close/>
                  <a:moveTo>
                    <a:pt x="413" y="414"/>
                  </a:moveTo>
                  <a:cubicBezTo>
                    <a:pt x="61" y="414"/>
                    <a:pt x="61" y="414"/>
                    <a:pt x="61" y="414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413" y="61"/>
                    <a:pt x="413" y="61"/>
                    <a:pt x="413" y="61"/>
                  </a:cubicBezTo>
                  <a:lnTo>
                    <a:pt x="413" y="4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  <a:latin typeface="Proxima Nova Cn Rg" panose="02000506030000020004" pitchFamily="2" charset="0"/>
              </a:endParaRPr>
            </a:p>
          </p:txBody>
        </p:sp>
        <p:sp>
          <p:nvSpPr>
            <p:cNvPr id="175" name="Freeform 52">
              <a:extLst>
                <a:ext uri="{FF2B5EF4-FFF2-40B4-BE49-F238E27FC236}">
                  <a16:creationId xmlns:a16="http://schemas.microsoft.com/office/drawing/2014/main" xmlns="" id="{236F85CE-5D79-424E-AC0F-192293DC6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3775" y="4819651"/>
              <a:ext cx="1020763" cy="1908175"/>
            </a:xfrm>
            <a:custGeom>
              <a:avLst/>
              <a:gdLst>
                <a:gd name="T0" fmla="*/ 444 w 474"/>
                <a:gd name="T1" fmla="*/ 0 h 889"/>
                <a:gd name="T2" fmla="*/ 31 w 474"/>
                <a:gd name="T3" fmla="*/ 0 h 889"/>
                <a:gd name="T4" fmla="*/ 0 w 474"/>
                <a:gd name="T5" fmla="*/ 30 h 889"/>
                <a:gd name="T6" fmla="*/ 0 w 474"/>
                <a:gd name="T7" fmla="*/ 491 h 889"/>
                <a:gd name="T8" fmla="*/ 31 w 474"/>
                <a:gd name="T9" fmla="*/ 522 h 889"/>
                <a:gd name="T10" fmla="*/ 61 w 474"/>
                <a:gd name="T11" fmla="*/ 491 h 889"/>
                <a:gd name="T12" fmla="*/ 61 w 474"/>
                <a:gd name="T13" fmla="*/ 60 h 889"/>
                <a:gd name="T14" fmla="*/ 414 w 474"/>
                <a:gd name="T15" fmla="*/ 60 h 889"/>
                <a:gd name="T16" fmla="*/ 414 w 474"/>
                <a:gd name="T17" fmla="*/ 828 h 889"/>
                <a:gd name="T18" fmla="*/ 61 w 474"/>
                <a:gd name="T19" fmla="*/ 828 h 889"/>
                <a:gd name="T20" fmla="*/ 61 w 474"/>
                <a:gd name="T21" fmla="*/ 613 h 889"/>
                <a:gd name="T22" fmla="*/ 31 w 474"/>
                <a:gd name="T23" fmla="*/ 582 h 889"/>
                <a:gd name="T24" fmla="*/ 0 w 474"/>
                <a:gd name="T25" fmla="*/ 613 h 889"/>
                <a:gd name="T26" fmla="*/ 0 w 474"/>
                <a:gd name="T27" fmla="*/ 859 h 889"/>
                <a:gd name="T28" fmla="*/ 31 w 474"/>
                <a:gd name="T29" fmla="*/ 889 h 889"/>
                <a:gd name="T30" fmla="*/ 444 w 474"/>
                <a:gd name="T31" fmla="*/ 889 h 889"/>
                <a:gd name="T32" fmla="*/ 474 w 474"/>
                <a:gd name="T33" fmla="*/ 859 h 889"/>
                <a:gd name="T34" fmla="*/ 474 w 474"/>
                <a:gd name="T35" fmla="*/ 30 h 889"/>
                <a:gd name="T36" fmla="*/ 444 w 474"/>
                <a:gd name="T37" fmla="*/ 0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4" h="889">
                  <a:moveTo>
                    <a:pt x="444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3"/>
                    <a:pt x="0" y="30"/>
                  </a:cubicBezTo>
                  <a:cubicBezTo>
                    <a:pt x="0" y="491"/>
                    <a:pt x="0" y="491"/>
                    <a:pt x="0" y="491"/>
                  </a:cubicBezTo>
                  <a:cubicBezTo>
                    <a:pt x="0" y="508"/>
                    <a:pt x="14" y="522"/>
                    <a:pt x="31" y="522"/>
                  </a:cubicBezTo>
                  <a:cubicBezTo>
                    <a:pt x="47" y="522"/>
                    <a:pt x="61" y="508"/>
                    <a:pt x="61" y="491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414" y="60"/>
                    <a:pt x="414" y="60"/>
                    <a:pt x="414" y="60"/>
                  </a:cubicBezTo>
                  <a:cubicBezTo>
                    <a:pt x="414" y="828"/>
                    <a:pt x="414" y="828"/>
                    <a:pt x="414" y="828"/>
                  </a:cubicBezTo>
                  <a:cubicBezTo>
                    <a:pt x="61" y="828"/>
                    <a:pt x="61" y="828"/>
                    <a:pt x="61" y="828"/>
                  </a:cubicBezTo>
                  <a:cubicBezTo>
                    <a:pt x="61" y="613"/>
                    <a:pt x="61" y="613"/>
                    <a:pt x="61" y="613"/>
                  </a:cubicBezTo>
                  <a:cubicBezTo>
                    <a:pt x="61" y="596"/>
                    <a:pt x="47" y="582"/>
                    <a:pt x="31" y="582"/>
                  </a:cubicBezTo>
                  <a:cubicBezTo>
                    <a:pt x="14" y="582"/>
                    <a:pt x="0" y="596"/>
                    <a:pt x="0" y="613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75"/>
                    <a:pt x="14" y="889"/>
                    <a:pt x="31" y="889"/>
                  </a:cubicBezTo>
                  <a:cubicBezTo>
                    <a:pt x="444" y="889"/>
                    <a:pt x="444" y="889"/>
                    <a:pt x="444" y="889"/>
                  </a:cubicBezTo>
                  <a:cubicBezTo>
                    <a:pt x="461" y="889"/>
                    <a:pt x="474" y="875"/>
                    <a:pt x="474" y="859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4" y="13"/>
                    <a:pt x="461" y="0"/>
                    <a:pt x="44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  <a:latin typeface="Proxima Nova Cn Rg" panose="02000506030000020004" pitchFamily="2" charset="0"/>
              </a:endParaRPr>
            </a:p>
          </p:txBody>
        </p:sp>
        <p:sp>
          <p:nvSpPr>
            <p:cNvPr id="176" name="Freeform 53">
              <a:extLst>
                <a:ext uri="{FF2B5EF4-FFF2-40B4-BE49-F238E27FC236}">
                  <a16:creationId xmlns:a16="http://schemas.microsoft.com/office/drawing/2014/main" xmlns="" id="{CC668289-5E0B-4EC2-9CBD-DDCF168DB8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12488" y="3927476"/>
              <a:ext cx="1020763" cy="2800350"/>
            </a:xfrm>
            <a:custGeom>
              <a:avLst/>
              <a:gdLst>
                <a:gd name="T0" fmla="*/ 443 w 474"/>
                <a:gd name="T1" fmla="*/ 0 h 1304"/>
                <a:gd name="T2" fmla="*/ 30 w 474"/>
                <a:gd name="T3" fmla="*/ 0 h 1304"/>
                <a:gd name="T4" fmla="*/ 0 w 474"/>
                <a:gd name="T5" fmla="*/ 31 h 1304"/>
                <a:gd name="T6" fmla="*/ 0 w 474"/>
                <a:gd name="T7" fmla="*/ 1274 h 1304"/>
                <a:gd name="T8" fmla="*/ 30 w 474"/>
                <a:gd name="T9" fmla="*/ 1304 h 1304"/>
                <a:gd name="T10" fmla="*/ 443 w 474"/>
                <a:gd name="T11" fmla="*/ 1304 h 1304"/>
                <a:gd name="T12" fmla="*/ 474 w 474"/>
                <a:gd name="T13" fmla="*/ 1274 h 1304"/>
                <a:gd name="T14" fmla="*/ 474 w 474"/>
                <a:gd name="T15" fmla="*/ 31 h 1304"/>
                <a:gd name="T16" fmla="*/ 443 w 474"/>
                <a:gd name="T17" fmla="*/ 0 h 1304"/>
                <a:gd name="T18" fmla="*/ 413 w 474"/>
                <a:gd name="T19" fmla="*/ 1243 h 1304"/>
                <a:gd name="T20" fmla="*/ 60 w 474"/>
                <a:gd name="T21" fmla="*/ 1243 h 1304"/>
                <a:gd name="T22" fmla="*/ 60 w 474"/>
                <a:gd name="T23" fmla="*/ 61 h 1304"/>
                <a:gd name="T24" fmla="*/ 413 w 474"/>
                <a:gd name="T25" fmla="*/ 61 h 1304"/>
                <a:gd name="T26" fmla="*/ 413 w 474"/>
                <a:gd name="T27" fmla="*/ 1243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4" h="1304">
                  <a:moveTo>
                    <a:pt x="443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0" y="1290"/>
                    <a:pt x="13" y="1304"/>
                    <a:pt x="30" y="1304"/>
                  </a:cubicBezTo>
                  <a:cubicBezTo>
                    <a:pt x="443" y="1304"/>
                    <a:pt x="443" y="1304"/>
                    <a:pt x="443" y="1304"/>
                  </a:cubicBezTo>
                  <a:cubicBezTo>
                    <a:pt x="460" y="1304"/>
                    <a:pt x="474" y="1290"/>
                    <a:pt x="474" y="1274"/>
                  </a:cubicBezTo>
                  <a:cubicBezTo>
                    <a:pt x="474" y="31"/>
                    <a:pt x="474" y="31"/>
                    <a:pt x="474" y="31"/>
                  </a:cubicBezTo>
                  <a:cubicBezTo>
                    <a:pt x="474" y="14"/>
                    <a:pt x="460" y="0"/>
                    <a:pt x="443" y="0"/>
                  </a:cubicBezTo>
                  <a:close/>
                  <a:moveTo>
                    <a:pt x="413" y="1243"/>
                  </a:moveTo>
                  <a:cubicBezTo>
                    <a:pt x="60" y="1243"/>
                    <a:pt x="60" y="1243"/>
                    <a:pt x="60" y="1243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413" y="61"/>
                    <a:pt x="413" y="61"/>
                    <a:pt x="413" y="61"/>
                  </a:cubicBezTo>
                  <a:lnTo>
                    <a:pt x="413" y="124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  <a:latin typeface="Proxima Nova Cn Rg" panose="02000506030000020004" pitchFamily="2" charset="0"/>
              </a:endParaRPr>
            </a:p>
          </p:txBody>
        </p:sp>
        <p:sp>
          <p:nvSpPr>
            <p:cNvPr id="177" name="Freeform 54">
              <a:extLst>
                <a:ext uri="{FF2B5EF4-FFF2-40B4-BE49-F238E27FC236}">
                  <a16:creationId xmlns:a16="http://schemas.microsoft.com/office/drawing/2014/main" xmlns="" id="{0DAAA22D-35E8-42B3-84D2-2B643E056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8025" y="3038476"/>
              <a:ext cx="1020763" cy="3689350"/>
            </a:xfrm>
            <a:custGeom>
              <a:avLst/>
              <a:gdLst>
                <a:gd name="T0" fmla="*/ 444 w 474"/>
                <a:gd name="T1" fmla="*/ 286 h 1718"/>
                <a:gd name="T2" fmla="*/ 474 w 474"/>
                <a:gd name="T3" fmla="*/ 256 h 1718"/>
                <a:gd name="T4" fmla="*/ 474 w 474"/>
                <a:gd name="T5" fmla="*/ 30 h 1718"/>
                <a:gd name="T6" fmla="*/ 444 w 474"/>
                <a:gd name="T7" fmla="*/ 0 h 1718"/>
                <a:gd name="T8" fmla="*/ 30 w 474"/>
                <a:gd name="T9" fmla="*/ 0 h 1718"/>
                <a:gd name="T10" fmla="*/ 0 w 474"/>
                <a:gd name="T11" fmla="*/ 30 h 1718"/>
                <a:gd name="T12" fmla="*/ 0 w 474"/>
                <a:gd name="T13" fmla="*/ 1688 h 1718"/>
                <a:gd name="T14" fmla="*/ 30 w 474"/>
                <a:gd name="T15" fmla="*/ 1718 h 1718"/>
                <a:gd name="T16" fmla="*/ 444 w 474"/>
                <a:gd name="T17" fmla="*/ 1718 h 1718"/>
                <a:gd name="T18" fmla="*/ 474 w 474"/>
                <a:gd name="T19" fmla="*/ 1688 h 1718"/>
                <a:gd name="T20" fmla="*/ 474 w 474"/>
                <a:gd name="T21" fmla="*/ 377 h 1718"/>
                <a:gd name="T22" fmla="*/ 444 w 474"/>
                <a:gd name="T23" fmla="*/ 347 h 1718"/>
                <a:gd name="T24" fmla="*/ 413 w 474"/>
                <a:gd name="T25" fmla="*/ 377 h 1718"/>
                <a:gd name="T26" fmla="*/ 413 w 474"/>
                <a:gd name="T27" fmla="*/ 1657 h 1718"/>
                <a:gd name="T28" fmla="*/ 61 w 474"/>
                <a:gd name="T29" fmla="*/ 1657 h 1718"/>
                <a:gd name="T30" fmla="*/ 61 w 474"/>
                <a:gd name="T31" fmla="*/ 61 h 1718"/>
                <a:gd name="T32" fmla="*/ 413 w 474"/>
                <a:gd name="T33" fmla="*/ 61 h 1718"/>
                <a:gd name="T34" fmla="*/ 413 w 474"/>
                <a:gd name="T35" fmla="*/ 256 h 1718"/>
                <a:gd name="T36" fmla="*/ 444 w 474"/>
                <a:gd name="T37" fmla="*/ 286 h 1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4" h="1718">
                  <a:moveTo>
                    <a:pt x="444" y="286"/>
                  </a:moveTo>
                  <a:cubicBezTo>
                    <a:pt x="460" y="286"/>
                    <a:pt x="474" y="273"/>
                    <a:pt x="474" y="256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4" y="14"/>
                    <a:pt x="460" y="0"/>
                    <a:pt x="44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1688"/>
                    <a:pt x="0" y="1688"/>
                    <a:pt x="0" y="1688"/>
                  </a:cubicBezTo>
                  <a:cubicBezTo>
                    <a:pt x="0" y="1704"/>
                    <a:pt x="13" y="1718"/>
                    <a:pt x="30" y="1718"/>
                  </a:cubicBezTo>
                  <a:cubicBezTo>
                    <a:pt x="444" y="1718"/>
                    <a:pt x="444" y="1718"/>
                    <a:pt x="444" y="1718"/>
                  </a:cubicBezTo>
                  <a:cubicBezTo>
                    <a:pt x="460" y="1718"/>
                    <a:pt x="474" y="1704"/>
                    <a:pt x="474" y="1688"/>
                  </a:cubicBezTo>
                  <a:cubicBezTo>
                    <a:pt x="474" y="377"/>
                    <a:pt x="474" y="377"/>
                    <a:pt x="474" y="377"/>
                  </a:cubicBezTo>
                  <a:cubicBezTo>
                    <a:pt x="474" y="360"/>
                    <a:pt x="460" y="347"/>
                    <a:pt x="444" y="347"/>
                  </a:cubicBezTo>
                  <a:cubicBezTo>
                    <a:pt x="427" y="347"/>
                    <a:pt x="413" y="360"/>
                    <a:pt x="413" y="377"/>
                  </a:cubicBezTo>
                  <a:cubicBezTo>
                    <a:pt x="413" y="1657"/>
                    <a:pt x="413" y="1657"/>
                    <a:pt x="413" y="1657"/>
                  </a:cubicBezTo>
                  <a:cubicBezTo>
                    <a:pt x="61" y="1657"/>
                    <a:pt x="61" y="1657"/>
                    <a:pt x="61" y="1657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413" y="61"/>
                    <a:pt x="413" y="61"/>
                    <a:pt x="413" y="61"/>
                  </a:cubicBezTo>
                  <a:cubicBezTo>
                    <a:pt x="413" y="256"/>
                    <a:pt x="413" y="256"/>
                    <a:pt x="413" y="256"/>
                  </a:cubicBezTo>
                  <a:cubicBezTo>
                    <a:pt x="413" y="273"/>
                    <a:pt x="427" y="286"/>
                    <a:pt x="444" y="28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  <a:latin typeface="Proxima Nova Cn Rg" panose="02000506030000020004" pitchFamily="2" charset="0"/>
              </a:endParaRPr>
            </a:p>
          </p:txBody>
        </p:sp>
        <p:sp>
          <p:nvSpPr>
            <p:cNvPr id="178" name="Freeform 55">
              <a:extLst>
                <a:ext uri="{FF2B5EF4-FFF2-40B4-BE49-F238E27FC236}">
                  <a16:creationId xmlns:a16="http://schemas.microsoft.com/office/drawing/2014/main" xmlns="" id="{8BDE6C38-5F1E-49D0-9BF7-56A48298C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8712" y="2555876"/>
              <a:ext cx="2971800" cy="1709738"/>
            </a:xfrm>
            <a:custGeom>
              <a:avLst/>
              <a:gdLst>
                <a:gd name="T0" fmla="*/ 34 w 1380"/>
                <a:gd name="T1" fmla="*/ 796 h 796"/>
                <a:gd name="T2" fmla="*/ 48 w 1380"/>
                <a:gd name="T3" fmla="*/ 792 h 796"/>
                <a:gd name="T4" fmla="*/ 1294 w 1380"/>
                <a:gd name="T5" fmla="*/ 148 h 796"/>
                <a:gd name="T6" fmla="*/ 1264 w 1380"/>
                <a:gd name="T7" fmla="*/ 245 h 796"/>
                <a:gd name="T8" fmla="*/ 1283 w 1380"/>
                <a:gd name="T9" fmla="*/ 283 h 796"/>
                <a:gd name="T10" fmla="*/ 1293 w 1380"/>
                <a:gd name="T11" fmla="*/ 284 h 796"/>
                <a:gd name="T12" fmla="*/ 1321 w 1380"/>
                <a:gd name="T13" fmla="*/ 263 h 796"/>
                <a:gd name="T14" fmla="*/ 1375 w 1380"/>
                <a:gd name="T15" fmla="*/ 96 h 796"/>
                <a:gd name="T16" fmla="*/ 1355 w 1380"/>
                <a:gd name="T17" fmla="*/ 58 h 796"/>
                <a:gd name="T18" fmla="*/ 1188 w 1380"/>
                <a:gd name="T19" fmla="*/ 5 h 796"/>
                <a:gd name="T20" fmla="*/ 1150 w 1380"/>
                <a:gd name="T21" fmla="*/ 25 h 796"/>
                <a:gd name="T22" fmla="*/ 1170 w 1380"/>
                <a:gd name="T23" fmla="*/ 63 h 796"/>
                <a:gd name="T24" fmla="*/ 1267 w 1380"/>
                <a:gd name="T25" fmla="*/ 94 h 796"/>
                <a:gd name="T26" fmla="*/ 20 w 1380"/>
                <a:gd name="T27" fmla="*/ 739 h 796"/>
                <a:gd name="T28" fmla="*/ 7 w 1380"/>
                <a:gd name="T29" fmla="*/ 779 h 796"/>
                <a:gd name="T30" fmla="*/ 34 w 1380"/>
                <a:gd name="T31" fmla="*/ 796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80" h="796">
                  <a:moveTo>
                    <a:pt x="34" y="796"/>
                  </a:moveTo>
                  <a:cubicBezTo>
                    <a:pt x="39" y="796"/>
                    <a:pt x="44" y="795"/>
                    <a:pt x="48" y="792"/>
                  </a:cubicBezTo>
                  <a:cubicBezTo>
                    <a:pt x="1294" y="148"/>
                    <a:pt x="1294" y="148"/>
                    <a:pt x="1294" y="148"/>
                  </a:cubicBezTo>
                  <a:cubicBezTo>
                    <a:pt x="1264" y="245"/>
                    <a:pt x="1264" y="245"/>
                    <a:pt x="1264" y="245"/>
                  </a:cubicBezTo>
                  <a:cubicBezTo>
                    <a:pt x="1259" y="261"/>
                    <a:pt x="1267" y="278"/>
                    <a:pt x="1283" y="283"/>
                  </a:cubicBezTo>
                  <a:cubicBezTo>
                    <a:pt x="1286" y="284"/>
                    <a:pt x="1290" y="284"/>
                    <a:pt x="1293" y="284"/>
                  </a:cubicBezTo>
                  <a:cubicBezTo>
                    <a:pt x="1305" y="284"/>
                    <a:pt x="1317" y="276"/>
                    <a:pt x="1321" y="263"/>
                  </a:cubicBezTo>
                  <a:cubicBezTo>
                    <a:pt x="1375" y="96"/>
                    <a:pt x="1375" y="96"/>
                    <a:pt x="1375" y="96"/>
                  </a:cubicBezTo>
                  <a:cubicBezTo>
                    <a:pt x="1380" y="80"/>
                    <a:pt x="1371" y="63"/>
                    <a:pt x="1355" y="58"/>
                  </a:cubicBezTo>
                  <a:cubicBezTo>
                    <a:pt x="1188" y="5"/>
                    <a:pt x="1188" y="5"/>
                    <a:pt x="1188" y="5"/>
                  </a:cubicBezTo>
                  <a:cubicBezTo>
                    <a:pt x="1172" y="0"/>
                    <a:pt x="1155" y="9"/>
                    <a:pt x="1150" y="25"/>
                  </a:cubicBezTo>
                  <a:cubicBezTo>
                    <a:pt x="1145" y="41"/>
                    <a:pt x="1154" y="58"/>
                    <a:pt x="1170" y="63"/>
                  </a:cubicBezTo>
                  <a:cubicBezTo>
                    <a:pt x="1267" y="94"/>
                    <a:pt x="1267" y="94"/>
                    <a:pt x="1267" y="94"/>
                  </a:cubicBezTo>
                  <a:cubicBezTo>
                    <a:pt x="20" y="739"/>
                    <a:pt x="20" y="739"/>
                    <a:pt x="20" y="739"/>
                  </a:cubicBezTo>
                  <a:cubicBezTo>
                    <a:pt x="6" y="746"/>
                    <a:pt x="0" y="765"/>
                    <a:pt x="7" y="779"/>
                  </a:cubicBezTo>
                  <a:cubicBezTo>
                    <a:pt x="13" y="790"/>
                    <a:pt x="23" y="796"/>
                    <a:pt x="34" y="79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  <a:latin typeface="Proxima Nova Cn Rg" panose="02000506030000020004" pitchFamily="2" charset="0"/>
              </a:endParaRPr>
            </a:p>
          </p:txBody>
        </p:sp>
      </p:grpSp>
      <p:sp>
        <p:nvSpPr>
          <p:cNvPr id="214" name="Параллелограмм 213">
            <a:extLst>
              <a:ext uri="{FF2B5EF4-FFF2-40B4-BE49-F238E27FC236}">
                <a16:creationId xmlns:a16="http://schemas.microsoft.com/office/drawing/2014/main" xmlns="" id="{2BF5FA0F-5794-4211-BEF2-9119D4A436C5}"/>
              </a:ext>
            </a:extLst>
          </p:cNvPr>
          <p:cNvSpPr/>
          <p:nvPr/>
        </p:nvSpPr>
        <p:spPr>
          <a:xfrm>
            <a:off x="4587922" y="3357058"/>
            <a:ext cx="3396817" cy="596899"/>
          </a:xfrm>
          <a:prstGeom prst="parallelogram">
            <a:avLst>
              <a:gd name="adj" fmla="val 21757"/>
            </a:avLst>
          </a:prstGeom>
          <a:solidFill>
            <a:srgbClr val="B4B4B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400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Панель руководителя</a:t>
            </a:r>
          </a:p>
        </p:txBody>
      </p:sp>
      <p:sp>
        <p:nvSpPr>
          <p:cNvPr id="217" name="object 14">
            <a:extLst>
              <a:ext uri="{FF2B5EF4-FFF2-40B4-BE49-F238E27FC236}">
                <a16:creationId xmlns:a16="http://schemas.microsoft.com/office/drawing/2014/main" xmlns="" id="{D920BFCF-BAC9-4BC4-AC00-91EE14C1BA48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1351031" y="6284185"/>
            <a:ext cx="370003" cy="41402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800" b="0" i="1" spc="0">
                <a:solidFill>
                  <a:schemeClr val="tx1"/>
                </a:solidFill>
                <a:latin typeface="Proxima Nova ExCn Lt" panose="02000506030000020004" pitchFamily="50" charset="0"/>
              </a:defRPr>
            </a:lvl1pPr>
          </a:lstStyle>
          <a:p>
            <a:pPr marL="25400">
              <a:lnSpc>
                <a:spcPts val="3575"/>
              </a:lnSpc>
            </a:pPr>
            <a:fld id="{4AE843F9-54B8-4A2E-B570-3AAA12216093}" type="slidenum">
              <a:rPr lang="ru-RU" smtClean="0"/>
              <a:pPr marL="25400">
                <a:lnSpc>
                  <a:spcPts val="3575"/>
                </a:lnSpc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380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" name="Прямая соединительная линия 89">
            <a:extLst>
              <a:ext uri="{FF2B5EF4-FFF2-40B4-BE49-F238E27FC236}">
                <a16:creationId xmlns:a16="http://schemas.microsoft.com/office/drawing/2014/main" xmlns="" id="{F9906882-F279-4C77-B4F8-9CED43948EF0}"/>
              </a:ext>
            </a:extLst>
          </p:cNvPr>
          <p:cNvCxnSpPr>
            <a:cxnSpLocks/>
          </p:cNvCxnSpPr>
          <p:nvPr/>
        </p:nvCxnSpPr>
        <p:spPr>
          <a:xfrm flipV="1">
            <a:off x="9180140" y="3773699"/>
            <a:ext cx="2276830" cy="25395"/>
          </a:xfrm>
          <a:prstGeom prst="line">
            <a:avLst/>
          </a:prstGeom>
          <a:ln w="19050">
            <a:solidFill>
              <a:srgbClr val="19D2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Параллелограмм 84">
            <a:extLst>
              <a:ext uri="{FF2B5EF4-FFF2-40B4-BE49-F238E27FC236}">
                <a16:creationId xmlns:a16="http://schemas.microsoft.com/office/drawing/2014/main" xmlns="" id="{BFC6299F-0F83-4215-9560-8E442900105E}"/>
              </a:ext>
            </a:extLst>
          </p:cNvPr>
          <p:cNvSpPr/>
          <p:nvPr/>
        </p:nvSpPr>
        <p:spPr>
          <a:xfrm>
            <a:off x="190500" y="2770459"/>
            <a:ext cx="9618441" cy="3665945"/>
          </a:xfrm>
          <a:prstGeom prst="parallelogram">
            <a:avLst>
              <a:gd name="adj" fmla="val 20736"/>
            </a:avLst>
          </a:prstGeom>
          <a:noFill/>
          <a:ln w="28575">
            <a:solidFill>
              <a:srgbClr val="19D2C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xmlns="" id="{310D10AE-F045-47EF-A3BC-634469DB94A8}"/>
              </a:ext>
            </a:extLst>
          </p:cNvPr>
          <p:cNvCxnSpPr>
            <a:cxnSpLocks/>
          </p:cNvCxnSpPr>
          <p:nvPr/>
        </p:nvCxnSpPr>
        <p:spPr>
          <a:xfrm>
            <a:off x="1994300" y="3791545"/>
            <a:ext cx="7100094" cy="0"/>
          </a:xfrm>
          <a:prstGeom prst="line">
            <a:avLst/>
          </a:prstGeom>
          <a:ln w="19050">
            <a:solidFill>
              <a:srgbClr val="19D2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: скругленные углы 76">
            <a:extLst>
              <a:ext uri="{FF2B5EF4-FFF2-40B4-BE49-F238E27FC236}">
                <a16:creationId xmlns:a16="http://schemas.microsoft.com/office/drawing/2014/main" xmlns="" id="{F236A4DB-DD57-426F-B4E6-1C9757802F7D}"/>
              </a:ext>
            </a:extLst>
          </p:cNvPr>
          <p:cNvSpPr/>
          <p:nvPr/>
        </p:nvSpPr>
        <p:spPr>
          <a:xfrm>
            <a:off x="7384316" y="3461425"/>
            <a:ext cx="1970140" cy="675422"/>
          </a:xfrm>
          <a:prstGeom prst="roundRect">
            <a:avLst>
              <a:gd name="adj" fmla="val 50000"/>
            </a:avLst>
          </a:prstGeom>
          <a:solidFill>
            <a:srgbClr val="A7E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Текст 5">
            <a:extLst>
              <a:ext uri="{FF2B5EF4-FFF2-40B4-BE49-F238E27FC236}">
                <a16:creationId xmlns:a16="http://schemas.microsoft.com/office/drawing/2014/main" xmlns="" id="{71DBE525-2F6C-4EA9-BA89-085901BFB417}"/>
              </a:ext>
            </a:extLst>
          </p:cNvPr>
          <p:cNvSpPr txBox="1">
            <a:spLocks/>
          </p:cNvSpPr>
          <p:nvPr/>
        </p:nvSpPr>
        <p:spPr>
          <a:xfrm>
            <a:off x="8095256" y="3646038"/>
            <a:ext cx="1472649" cy="285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2000" b="1" i="1" kern="1200" smtClean="0">
                <a:solidFill>
                  <a:schemeClr val="tx1"/>
                </a:solidFill>
                <a:effectLst/>
                <a:latin typeface="Proxima Nova ExCn Lt" panose="0200050603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0" dirty="0">
                <a:latin typeface="Proxima Nova ExCn Rg" panose="02000506030000020004" pitchFamily="2" charset="0"/>
              </a:rPr>
              <a:t>Казначейство</a:t>
            </a:r>
          </a:p>
        </p:txBody>
      </p:sp>
      <p:sp>
        <p:nvSpPr>
          <p:cNvPr id="73" name="Прямоугольник: скругленные углы 72">
            <a:extLst>
              <a:ext uri="{FF2B5EF4-FFF2-40B4-BE49-F238E27FC236}">
                <a16:creationId xmlns:a16="http://schemas.microsoft.com/office/drawing/2014/main" xmlns="" id="{A3CB237B-DB96-4150-993C-44AE82CADD98}"/>
              </a:ext>
            </a:extLst>
          </p:cNvPr>
          <p:cNvSpPr/>
          <p:nvPr/>
        </p:nvSpPr>
        <p:spPr>
          <a:xfrm>
            <a:off x="5319275" y="3448251"/>
            <a:ext cx="1701285" cy="675422"/>
          </a:xfrm>
          <a:prstGeom prst="roundRect">
            <a:avLst>
              <a:gd name="adj" fmla="val 50000"/>
            </a:avLst>
          </a:prstGeom>
          <a:solidFill>
            <a:srgbClr val="A7E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Текст 5">
            <a:extLst>
              <a:ext uri="{FF2B5EF4-FFF2-40B4-BE49-F238E27FC236}">
                <a16:creationId xmlns:a16="http://schemas.microsoft.com/office/drawing/2014/main" xmlns="" id="{31BEF0B4-E2B5-4D13-AAF0-0E18D61B7D9D}"/>
              </a:ext>
            </a:extLst>
          </p:cNvPr>
          <p:cNvSpPr txBox="1">
            <a:spLocks/>
          </p:cNvSpPr>
          <p:nvPr/>
        </p:nvSpPr>
        <p:spPr>
          <a:xfrm>
            <a:off x="6018396" y="3632864"/>
            <a:ext cx="1472649" cy="285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2000" b="1" i="1" kern="1200" smtClean="0">
                <a:solidFill>
                  <a:schemeClr val="tx1"/>
                </a:solidFill>
                <a:effectLst/>
                <a:latin typeface="Proxima Nova ExCn Lt" panose="0200050603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0" dirty="0">
                <a:latin typeface="Proxima Nova ExCn Rg" panose="02000506030000020004" pitchFamily="2" charset="0"/>
              </a:rPr>
              <a:t>Договоры</a:t>
            </a:r>
            <a:endParaRPr lang="ru-RU" b="0" dirty="0">
              <a:latin typeface="Proxima Nova ExCn Rg" panose="02000506030000020004" pitchFamily="2" charset="0"/>
            </a:endParaRPr>
          </a:p>
        </p:txBody>
      </p:sp>
      <p:sp>
        <p:nvSpPr>
          <p:cNvPr id="71" name="Прямоугольник: скругленные углы 70">
            <a:extLst>
              <a:ext uri="{FF2B5EF4-FFF2-40B4-BE49-F238E27FC236}">
                <a16:creationId xmlns:a16="http://schemas.microsoft.com/office/drawing/2014/main" xmlns="" id="{461A7F89-A287-4309-8A14-5318FE2E3070}"/>
              </a:ext>
            </a:extLst>
          </p:cNvPr>
          <p:cNvSpPr/>
          <p:nvPr/>
        </p:nvSpPr>
        <p:spPr>
          <a:xfrm>
            <a:off x="3279005" y="3454968"/>
            <a:ext cx="1701285" cy="675422"/>
          </a:xfrm>
          <a:prstGeom prst="roundRect">
            <a:avLst>
              <a:gd name="adj" fmla="val 50000"/>
            </a:avLst>
          </a:prstGeom>
          <a:solidFill>
            <a:srgbClr val="A7E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8F319987-060D-494A-AADE-6D24FC46BEC0}"/>
              </a:ext>
            </a:extLst>
          </p:cNvPr>
          <p:cNvSpPr/>
          <p:nvPr/>
        </p:nvSpPr>
        <p:spPr>
          <a:xfrm>
            <a:off x="889585" y="3448488"/>
            <a:ext cx="1997441" cy="675422"/>
          </a:xfrm>
          <a:prstGeom prst="roundRect">
            <a:avLst>
              <a:gd name="adj" fmla="val 50000"/>
            </a:avLst>
          </a:prstGeom>
          <a:solidFill>
            <a:srgbClr val="A7E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xmlns="" id="{C24BADAB-C0D9-489D-A7CB-AFCBF0955E49}"/>
              </a:ext>
            </a:extLst>
          </p:cNvPr>
          <p:cNvSpPr/>
          <p:nvPr/>
        </p:nvSpPr>
        <p:spPr>
          <a:xfrm>
            <a:off x="1028700" y="1048039"/>
            <a:ext cx="10083800" cy="1221453"/>
          </a:xfrm>
          <a:prstGeom prst="parallelogram">
            <a:avLst>
              <a:gd name="adj" fmla="val 20736"/>
            </a:avLst>
          </a:prstGeom>
          <a:ln w="28575">
            <a:solidFill>
              <a:srgbClr val="19D2C5"/>
            </a:solidFill>
            <a:prstDash val="solid"/>
          </a:ln>
        </p:spPr>
        <p:txBody>
          <a:bodyPr wrap="square" lIns="0" tIns="0" rIns="0" bIns="0" rtlCol="0"/>
          <a:lstStyle/>
          <a:p>
            <a:endParaRPr lang="ru-RU">
              <a:solidFill>
                <a:schemeClr val="tx1"/>
              </a:solidFill>
              <a:latin typeface="Proxima Nova ExCn Rg" panose="02000506030000020004" pitchFamily="50" charset="0"/>
            </a:endParaRP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xmlns="" id="{63636509-3BBD-4A26-8D86-05D1088EA2AB}"/>
              </a:ext>
            </a:extLst>
          </p:cNvPr>
          <p:cNvSpPr txBox="1">
            <a:spLocks/>
          </p:cNvSpPr>
          <p:nvPr/>
        </p:nvSpPr>
        <p:spPr>
          <a:xfrm>
            <a:off x="843161" y="319485"/>
            <a:ext cx="4941887" cy="3346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2400" b="1" i="1" kern="1200" smtClean="0">
                <a:solidFill>
                  <a:srgbClr val="19D2C5"/>
                </a:solidFill>
                <a:effectLst/>
                <a:latin typeface="Proxima Nova ExCn Lt" panose="0200050603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Централизованная система АС ФЗД «Ростех»</a:t>
            </a:r>
          </a:p>
        </p:txBody>
      </p:sp>
      <p:sp>
        <p:nvSpPr>
          <p:cNvPr id="74" name="object 14">
            <a:extLst>
              <a:ext uri="{FF2B5EF4-FFF2-40B4-BE49-F238E27FC236}">
                <a16:creationId xmlns:a16="http://schemas.microsoft.com/office/drawing/2014/main" xmlns="" id="{42DE16A3-4579-4EFE-BAD6-19A262B34231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800" b="0" i="1" spc="0">
                <a:solidFill>
                  <a:schemeClr val="tx1"/>
                </a:solidFill>
                <a:latin typeface="Proxima Nova ExCn Lt" panose="02000506030000020004" pitchFamily="50" charset="0"/>
              </a:defRPr>
            </a:lvl1pPr>
          </a:lstStyle>
          <a:p>
            <a:pPr marL="25400">
              <a:lnSpc>
                <a:spcPts val="3575"/>
              </a:lnSpc>
            </a:pPr>
            <a:fld id="{4AE843F9-54B8-4A2E-B570-3AAA12216093}" type="slidenum">
              <a:rPr lang="ru-RU" smtClean="0"/>
              <a:pPr marL="25400">
                <a:lnSpc>
                  <a:spcPts val="3575"/>
                </a:lnSpc>
              </a:pPr>
              <a:t>6</a:t>
            </a:fld>
            <a:endParaRPr lang="ru-RU" dirty="0"/>
          </a:p>
        </p:txBody>
      </p:sp>
      <p:sp>
        <p:nvSpPr>
          <p:cNvPr id="22" name="Параллелограмм 21">
            <a:extLst>
              <a:ext uri="{FF2B5EF4-FFF2-40B4-BE49-F238E27FC236}">
                <a16:creationId xmlns:a16="http://schemas.microsoft.com/office/drawing/2014/main" xmlns="" id="{0A42C4E6-0060-496D-975F-15E9AD9369E0}"/>
              </a:ext>
            </a:extLst>
          </p:cNvPr>
          <p:cNvSpPr/>
          <p:nvPr/>
        </p:nvSpPr>
        <p:spPr>
          <a:xfrm>
            <a:off x="861558" y="1122013"/>
            <a:ext cx="11292341" cy="1058019"/>
          </a:xfrm>
          <a:prstGeom prst="parallelogram">
            <a:avLst>
              <a:gd name="adj" fmla="val 2175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2000" b="1" i="1" dirty="0">
              <a:solidFill>
                <a:schemeClr val="bg1"/>
              </a:solidFill>
              <a:latin typeface="Proxima Nova ExCn Lt" panose="02000506030000020004" pitchFamily="2" charset="0"/>
            </a:endParaRPr>
          </a:p>
          <a:p>
            <a:pPr marL="63500"/>
            <a:r>
              <a:rPr lang="ru-RU" sz="2000" b="1" i="1" dirty="0">
                <a:solidFill>
                  <a:srgbClr val="022E3B"/>
                </a:solidFill>
                <a:latin typeface="Proxima Nova ExCn Lt" panose="02000506030000020004" pitchFamily="2" charset="0"/>
              </a:rPr>
              <a:t>  </a:t>
            </a:r>
            <a:r>
              <a:rPr lang="ru-RU" sz="2000" i="1" dirty="0">
                <a:solidFill>
                  <a:schemeClr val="tx1"/>
                </a:solidFill>
                <a:latin typeface="Proxima Nova ExCn Rg" panose="02000506030000020004" pitchFamily="2" charset="0"/>
              </a:rPr>
              <a:t>Автоматизированная система управления финансовой и закупочной деятельностью Госкорпорации «Ростех»</a:t>
            </a:r>
          </a:p>
          <a:p>
            <a:pPr marL="38100"/>
            <a:r>
              <a:rPr lang="ru-RU" sz="2000" i="1" dirty="0">
                <a:solidFill>
                  <a:schemeClr val="tx1"/>
                </a:solidFill>
                <a:latin typeface="Proxima Nova ExCn Rg" panose="02000506030000020004" pitchFamily="2" charset="0"/>
              </a:rPr>
              <a:t> Крупнейшая централизованная система Корпорации</a:t>
            </a:r>
          </a:p>
          <a:p>
            <a:endParaRPr lang="ru-RU" sz="800" b="1" i="1" dirty="0">
              <a:solidFill>
                <a:srgbClr val="022E3B"/>
              </a:solidFill>
              <a:latin typeface="Proxima Nova ExCn Lt" panose="02000506030000020004" pitchFamily="2" charset="0"/>
            </a:endParaRPr>
          </a:p>
          <a:p>
            <a:r>
              <a:rPr lang="ru-RU" sz="2000" b="1" i="1" spc="30" dirty="0">
                <a:solidFill>
                  <a:srgbClr val="19D2C5"/>
                </a:solidFill>
                <a:latin typeface="Proxima Nova ExCn Lt" panose="02000506030000020004" pitchFamily="2" charset="0"/>
              </a:rPr>
              <a:t>Реализована на базе «1С:Управление холдингом» и платформе «1С:Предприятие 8.3»</a:t>
            </a:r>
          </a:p>
          <a:p>
            <a:endParaRPr lang="ru-RU" sz="2000" b="1" i="1" dirty="0">
              <a:solidFill>
                <a:schemeClr val="bg1"/>
              </a:solidFill>
              <a:latin typeface="Proxima Nova ExCn Lt" panose="02000506030000020004" pitchFamily="2" charset="0"/>
            </a:endParaRPr>
          </a:p>
        </p:txBody>
      </p:sp>
      <p:sp>
        <p:nvSpPr>
          <p:cNvPr id="108" name="Текст 5">
            <a:extLst>
              <a:ext uri="{FF2B5EF4-FFF2-40B4-BE49-F238E27FC236}">
                <a16:creationId xmlns:a16="http://schemas.microsoft.com/office/drawing/2014/main" xmlns="" id="{6E98E42B-719A-4100-AECA-4EA5361E294F}"/>
              </a:ext>
            </a:extLst>
          </p:cNvPr>
          <p:cNvSpPr txBox="1">
            <a:spLocks/>
          </p:cNvSpPr>
          <p:nvPr/>
        </p:nvSpPr>
        <p:spPr>
          <a:xfrm>
            <a:off x="689457" y="1464313"/>
            <a:ext cx="1785708" cy="62109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2000" b="1" i="1" kern="1200" smtClean="0">
                <a:solidFill>
                  <a:schemeClr val="tx1"/>
                </a:solidFill>
                <a:effectLst/>
                <a:latin typeface="Proxima Nova ExCn Lt" panose="0200050603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rgbClr val="0F171F"/>
                </a:solidFill>
                <a:latin typeface="Proxima Nova ExCn Rg" panose="02000506030000020004" pitchFamily="2" charset="0"/>
              </a:rPr>
              <a:t>АС ФЗД</a:t>
            </a:r>
          </a:p>
          <a:p>
            <a:pPr algn="ctr"/>
            <a:endParaRPr lang="ru-RU" b="0" dirty="0">
              <a:latin typeface="Proxima Nova ExCn Rg" panose="02000506030000020004" pitchFamily="2" charset="0"/>
            </a:endParaRPr>
          </a:p>
          <a:p>
            <a:endParaRPr lang="ru-RU" b="0" dirty="0">
              <a:latin typeface="Proxima Nova ExCn Rg" panose="02000506030000020004" pitchFamily="2" charset="0"/>
            </a:endParaRPr>
          </a:p>
        </p:txBody>
      </p:sp>
      <p:sp>
        <p:nvSpPr>
          <p:cNvPr id="31" name="Параллелограмм 30">
            <a:extLst>
              <a:ext uri="{FF2B5EF4-FFF2-40B4-BE49-F238E27FC236}">
                <a16:creationId xmlns:a16="http://schemas.microsoft.com/office/drawing/2014/main" xmlns="" id="{E66A5A5D-3ACF-4AB8-956F-A6F360480789}"/>
              </a:ext>
            </a:extLst>
          </p:cNvPr>
          <p:cNvSpPr/>
          <p:nvPr/>
        </p:nvSpPr>
        <p:spPr>
          <a:xfrm>
            <a:off x="1126937" y="2581029"/>
            <a:ext cx="8490998" cy="560047"/>
          </a:xfrm>
          <a:prstGeom prst="parallelogram">
            <a:avLst>
              <a:gd name="adj" fmla="val 21757"/>
            </a:avLst>
          </a:prstGeom>
          <a:solidFill>
            <a:srgbClr val="022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Панель руководителя</a:t>
            </a: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xmlns="" id="{573CA9E1-5244-4E0F-A20E-62464050099F}"/>
              </a:ext>
            </a:extLst>
          </p:cNvPr>
          <p:cNvSpPr/>
          <p:nvPr/>
        </p:nvSpPr>
        <p:spPr>
          <a:xfrm>
            <a:off x="840525" y="3448251"/>
            <a:ext cx="694164" cy="659090"/>
          </a:xfrm>
          <a:prstGeom prst="ellipse">
            <a:avLst/>
          </a:prstGeom>
          <a:solidFill>
            <a:srgbClr val="022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7" name="Group 96">
            <a:extLst>
              <a:ext uri="{FF2B5EF4-FFF2-40B4-BE49-F238E27FC236}">
                <a16:creationId xmlns:a16="http://schemas.microsoft.com/office/drawing/2014/main" xmlns="" id="{B0293274-FE7A-4D97-8D4B-DDB95C1A5FEF}"/>
              </a:ext>
            </a:extLst>
          </p:cNvPr>
          <p:cNvGrpSpPr/>
          <p:nvPr/>
        </p:nvGrpSpPr>
        <p:grpSpPr>
          <a:xfrm>
            <a:off x="1000537" y="3583858"/>
            <a:ext cx="360971" cy="361349"/>
            <a:chOff x="8748712" y="2555876"/>
            <a:chExt cx="4410076" cy="4171950"/>
          </a:xfrm>
          <a:solidFill>
            <a:schemeClr val="bg1"/>
          </a:solidFill>
        </p:grpSpPr>
        <p:sp>
          <p:nvSpPr>
            <p:cNvPr id="38" name="Freeform 51">
              <a:extLst>
                <a:ext uri="{FF2B5EF4-FFF2-40B4-BE49-F238E27FC236}">
                  <a16:creationId xmlns:a16="http://schemas.microsoft.com/office/drawing/2014/main" xmlns="" id="{49289A13-B244-4FCB-A1D7-00AA57FA11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58237" y="5708651"/>
              <a:ext cx="1020763" cy="1019175"/>
            </a:xfrm>
            <a:custGeom>
              <a:avLst/>
              <a:gdLst>
                <a:gd name="T0" fmla="*/ 444 w 474"/>
                <a:gd name="T1" fmla="*/ 0 h 475"/>
                <a:gd name="T2" fmla="*/ 30 w 474"/>
                <a:gd name="T3" fmla="*/ 0 h 475"/>
                <a:gd name="T4" fmla="*/ 0 w 474"/>
                <a:gd name="T5" fmla="*/ 30 h 475"/>
                <a:gd name="T6" fmla="*/ 0 w 474"/>
                <a:gd name="T7" fmla="*/ 445 h 475"/>
                <a:gd name="T8" fmla="*/ 30 w 474"/>
                <a:gd name="T9" fmla="*/ 475 h 475"/>
                <a:gd name="T10" fmla="*/ 444 w 474"/>
                <a:gd name="T11" fmla="*/ 475 h 475"/>
                <a:gd name="T12" fmla="*/ 474 w 474"/>
                <a:gd name="T13" fmla="*/ 445 h 475"/>
                <a:gd name="T14" fmla="*/ 474 w 474"/>
                <a:gd name="T15" fmla="*/ 30 h 475"/>
                <a:gd name="T16" fmla="*/ 444 w 474"/>
                <a:gd name="T17" fmla="*/ 0 h 475"/>
                <a:gd name="T18" fmla="*/ 413 w 474"/>
                <a:gd name="T19" fmla="*/ 414 h 475"/>
                <a:gd name="T20" fmla="*/ 61 w 474"/>
                <a:gd name="T21" fmla="*/ 414 h 475"/>
                <a:gd name="T22" fmla="*/ 61 w 474"/>
                <a:gd name="T23" fmla="*/ 61 h 475"/>
                <a:gd name="T24" fmla="*/ 413 w 474"/>
                <a:gd name="T25" fmla="*/ 61 h 475"/>
                <a:gd name="T26" fmla="*/ 413 w 474"/>
                <a:gd name="T27" fmla="*/ 414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4" h="475">
                  <a:moveTo>
                    <a:pt x="444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3"/>
                    <a:pt x="0" y="30"/>
                  </a:cubicBezTo>
                  <a:cubicBezTo>
                    <a:pt x="0" y="445"/>
                    <a:pt x="0" y="445"/>
                    <a:pt x="0" y="445"/>
                  </a:cubicBezTo>
                  <a:cubicBezTo>
                    <a:pt x="0" y="461"/>
                    <a:pt x="14" y="475"/>
                    <a:pt x="30" y="475"/>
                  </a:cubicBezTo>
                  <a:cubicBezTo>
                    <a:pt x="444" y="475"/>
                    <a:pt x="444" y="475"/>
                    <a:pt x="444" y="475"/>
                  </a:cubicBezTo>
                  <a:cubicBezTo>
                    <a:pt x="461" y="475"/>
                    <a:pt x="474" y="461"/>
                    <a:pt x="474" y="445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4" y="13"/>
                    <a:pt x="461" y="0"/>
                    <a:pt x="444" y="0"/>
                  </a:cubicBezTo>
                  <a:close/>
                  <a:moveTo>
                    <a:pt x="413" y="414"/>
                  </a:moveTo>
                  <a:cubicBezTo>
                    <a:pt x="61" y="414"/>
                    <a:pt x="61" y="414"/>
                    <a:pt x="61" y="414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413" y="61"/>
                    <a:pt x="413" y="61"/>
                    <a:pt x="413" y="61"/>
                  </a:cubicBezTo>
                  <a:lnTo>
                    <a:pt x="413" y="4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  <a:latin typeface="Proxima Nova Cn Rg" panose="02000506030000020004" pitchFamily="2" charset="0"/>
              </a:endParaRPr>
            </a:p>
          </p:txBody>
        </p:sp>
        <p:sp>
          <p:nvSpPr>
            <p:cNvPr id="39" name="Freeform 52">
              <a:extLst>
                <a:ext uri="{FF2B5EF4-FFF2-40B4-BE49-F238E27FC236}">
                  <a16:creationId xmlns:a16="http://schemas.microsoft.com/office/drawing/2014/main" xmlns="" id="{4DF71FD1-56CF-449E-ACA9-F42A20B72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3775" y="4819651"/>
              <a:ext cx="1020763" cy="1908175"/>
            </a:xfrm>
            <a:custGeom>
              <a:avLst/>
              <a:gdLst>
                <a:gd name="T0" fmla="*/ 444 w 474"/>
                <a:gd name="T1" fmla="*/ 0 h 889"/>
                <a:gd name="T2" fmla="*/ 31 w 474"/>
                <a:gd name="T3" fmla="*/ 0 h 889"/>
                <a:gd name="T4" fmla="*/ 0 w 474"/>
                <a:gd name="T5" fmla="*/ 30 h 889"/>
                <a:gd name="T6" fmla="*/ 0 w 474"/>
                <a:gd name="T7" fmla="*/ 491 h 889"/>
                <a:gd name="T8" fmla="*/ 31 w 474"/>
                <a:gd name="T9" fmla="*/ 522 h 889"/>
                <a:gd name="T10" fmla="*/ 61 w 474"/>
                <a:gd name="T11" fmla="*/ 491 h 889"/>
                <a:gd name="T12" fmla="*/ 61 w 474"/>
                <a:gd name="T13" fmla="*/ 60 h 889"/>
                <a:gd name="T14" fmla="*/ 414 w 474"/>
                <a:gd name="T15" fmla="*/ 60 h 889"/>
                <a:gd name="T16" fmla="*/ 414 w 474"/>
                <a:gd name="T17" fmla="*/ 828 h 889"/>
                <a:gd name="T18" fmla="*/ 61 w 474"/>
                <a:gd name="T19" fmla="*/ 828 h 889"/>
                <a:gd name="T20" fmla="*/ 61 w 474"/>
                <a:gd name="T21" fmla="*/ 613 h 889"/>
                <a:gd name="T22" fmla="*/ 31 w 474"/>
                <a:gd name="T23" fmla="*/ 582 h 889"/>
                <a:gd name="T24" fmla="*/ 0 w 474"/>
                <a:gd name="T25" fmla="*/ 613 h 889"/>
                <a:gd name="T26" fmla="*/ 0 w 474"/>
                <a:gd name="T27" fmla="*/ 859 h 889"/>
                <a:gd name="T28" fmla="*/ 31 w 474"/>
                <a:gd name="T29" fmla="*/ 889 h 889"/>
                <a:gd name="T30" fmla="*/ 444 w 474"/>
                <a:gd name="T31" fmla="*/ 889 h 889"/>
                <a:gd name="T32" fmla="*/ 474 w 474"/>
                <a:gd name="T33" fmla="*/ 859 h 889"/>
                <a:gd name="T34" fmla="*/ 474 w 474"/>
                <a:gd name="T35" fmla="*/ 30 h 889"/>
                <a:gd name="T36" fmla="*/ 444 w 474"/>
                <a:gd name="T37" fmla="*/ 0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4" h="889">
                  <a:moveTo>
                    <a:pt x="444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3"/>
                    <a:pt x="0" y="30"/>
                  </a:cubicBezTo>
                  <a:cubicBezTo>
                    <a:pt x="0" y="491"/>
                    <a:pt x="0" y="491"/>
                    <a:pt x="0" y="491"/>
                  </a:cubicBezTo>
                  <a:cubicBezTo>
                    <a:pt x="0" y="508"/>
                    <a:pt x="14" y="522"/>
                    <a:pt x="31" y="522"/>
                  </a:cubicBezTo>
                  <a:cubicBezTo>
                    <a:pt x="47" y="522"/>
                    <a:pt x="61" y="508"/>
                    <a:pt x="61" y="491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414" y="60"/>
                    <a:pt x="414" y="60"/>
                    <a:pt x="414" y="60"/>
                  </a:cubicBezTo>
                  <a:cubicBezTo>
                    <a:pt x="414" y="828"/>
                    <a:pt x="414" y="828"/>
                    <a:pt x="414" y="828"/>
                  </a:cubicBezTo>
                  <a:cubicBezTo>
                    <a:pt x="61" y="828"/>
                    <a:pt x="61" y="828"/>
                    <a:pt x="61" y="828"/>
                  </a:cubicBezTo>
                  <a:cubicBezTo>
                    <a:pt x="61" y="613"/>
                    <a:pt x="61" y="613"/>
                    <a:pt x="61" y="613"/>
                  </a:cubicBezTo>
                  <a:cubicBezTo>
                    <a:pt x="61" y="596"/>
                    <a:pt x="47" y="582"/>
                    <a:pt x="31" y="582"/>
                  </a:cubicBezTo>
                  <a:cubicBezTo>
                    <a:pt x="14" y="582"/>
                    <a:pt x="0" y="596"/>
                    <a:pt x="0" y="613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0" y="875"/>
                    <a:pt x="14" y="889"/>
                    <a:pt x="31" y="889"/>
                  </a:cubicBezTo>
                  <a:cubicBezTo>
                    <a:pt x="444" y="889"/>
                    <a:pt x="444" y="889"/>
                    <a:pt x="444" y="889"/>
                  </a:cubicBezTo>
                  <a:cubicBezTo>
                    <a:pt x="461" y="889"/>
                    <a:pt x="474" y="875"/>
                    <a:pt x="474" y="859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4" y="13"/>
                    <a:pt x="461" y="0"/>
                    <a:pt x="44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  <a:latin typeface="Proxima Nova Cn Rg" panose="02000506030000020004" pitchFamily="2" charset="0"/>
              </a:endParaRPr>
            </a:p>
          </p:txBody>
        </p:sp>
        <p:sp>
          <p:nvSpPr>
            <p:cNvPr id="40" name="Freeform 53">
              <a:extLst>
                <a:ext uri="{FF2B5EF4-FFF2-40B4-BE49-F238E27FC236}">
                  <a16:creationId xmlns:a16="http://schemas.microsoft.com/office/drawing/2014/main" xmlns="" id="{B915D0B2-1066-45FB-894C-34FFDA7B56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12488" y="3927476"/>
              <a:ext cx="1020763" cy="2800350"/>
            </a:xfrm>
            <a:custGeom>
              <a:avLst/>
              <a:gdLst>
                <a:gd name="T0" fmla="*/ 443 w 474"/>
                <a:gd name="T1" fmla="*/ 0 h 1304"/>
                <a:gd name="T2" fmla="*/ 30 w 474"/>
                <a:gd name="T3" fmla="*/ 0 h 1304"/>
                <a:gd name="T4" fmla="*/ 0 w 474"/>
                <a:gd name="T5" fmla="*/ 31 h 1304"/>
                <a:gd name="T6" fmla="*/ 0 w 474"/>
                <a:gd name="T7" fmla="*/ 1274 h 1304"/>
                <a:gd name="T8" fmla="*/ 30 w 474"/>
                <a:gd name="T9" fmla="*/ 1304 h 1304"/>
                <a:gd name="T10" fmla="*/ 443 w 474"/>
                <a:gd name="T11" fmla="*/ 1304 h 1304"/>
                <a:gd name="T12" fmla="*/ 474 w 474"/>
                <a:gd name="T13" fmla="*/ 1274 h 1304"/>
                <a:gd name="T14" fmla="*/ 474 w 474"/>
                <a:gd name="T15" fmla="*/ 31 h 1304"/>
                <a:gd name="T16" fmla="*/ 443 w 474"/>
                <a:gd name="T17" fmla="*/ 0 h 1304"/>
                <a:gd name="T18" fmla="*/ 413 w 474"/>
                <a:gd name="T19" fmla="*/ 1243 h 1304"/>
                <a:gd name="T20" fmla="*/ 60 w 474"/>
                <a:gd name="T21" fmla="*/ 1243 h 1304"/>
                <a:gd name="T22" fmla="*/ 60 w 474"/>
                <a:gd name="T23" fmla="*/ 61 h 1304"/>
                <a:gd name="T24" fmla="*/ 413 w 474"/>
                <a:gd name="T25" fmla="*/ 61 h 1304"/>
                <a:gd name="T26" fmla="*/ 413 w 474"/>
                <a:gd name="T27" fmla="*/ 1243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4" h="1304">
                  <a:moveTo>
                    <a:pt x="443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1274"/>
                    <a:pt x="0" y="1274"/>
                    <a:pt x="0" y="1274"/>
                  </a:cubicBezTo>
                  <a:cubicBezTo>
                    <a:pt x="0" y="1290"/>
                    <a:pt x="13" y="1304"/>
                    <a:pt x="30" y="1304"/>
                  </a:cubicBezTo>
                  <a:cubicBezTo>
                    <a:pt x="443" y="1304"/>
                    <a:pt x="443" y="1304"/>
                    <a:pt x="443" y="1304"/>
                  </a:cubicBezTo>
                  <a:cubicBezTo>
                    <a:pt x="460" y="1304"/>
                    <a:pt x="474" y="1290"/>
                    <a:pt x="474" y="1274"/>
                  </a:cubicBezTo>
                  <a:cubicBezTo>
                    <a:pt x="474" y="31"/>
                    <a:pt x="474" y="31"/>
                    <a:pt x="474" y="31"/>
                  </a:cubicBezTo>
                  <a:cubicBezTo>
                    <a:pt x="474" y="14"/>
                    <a:pt x="460" y="0"/>
                    <a:pt x="443" y="0"/>
                  </a:cubicBezTo>
                  <a:close/>
                  <a:moveTo>
                    <a:pt x="413" y="1243"/>
                  </a:moveTo>
                  <a:cubicBezTo>
                    <a:pt x="60" y="1243"/>
                    <a:pt x="60" y="1243"/>
                    <a:pt x="60" y="1243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413" y="61"/>
                    <a:pt x="413" y="61"/>
                    <a:pt x="413" y="61"/>
                  </a:cubicBezTo>
                  <a:lnTo>
                    <a:pt x="413" y="124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  <a:latin typeface="Proxima Nova Cn Rg" panose="02000506030000020004" pitchFamily="2" charset="0"/>
              </a:endParaRPr>
            </a:p>
          </p:txBody>
        </p:sp>
        <p:sp>
          <p:nvSpPr>
            <p:cNvPr id="41" name="Freeform 54">
              <a:extLst>
                <a:ext uri="{FF2B5EF4-FFF2-40B4-BE49-F238E27FC236}">
                  <a16:creationId xmlns:a16="http://schemas.microsoft.com/office/drawing/2014/main" xmlns="" id="{64A4C478-A895-49E2-B60B-EE0C6E947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38025" y="3038476"/>
              <a:ext cx="1020763" cy="3689350"/>
            </a:xfrm>
            <a:custGeom>
              <a:avLst/>
              <a:gdLst>
                <a:gd name="T0" fmla="*/ 444 w 474"/>
                <a:gd name="T1" fmla="*/ 286 h 1718"/>
                <a:gd name="T2" fmla="*/ 474 w 474"/>
                <a:gd name="T3" fmla="*/ 256 h 1718"/>
                <a:gd name="T4" fmla="*/ 474 w 474"/>
                <a:gd name="T5" fmla="*/ 30 h 1718"/>
                <a:gd name="T6" fmla="*/ 444 w 474"/>
                <a:gd name="T7" fmla="*/ 0 h 1718"/>
                <a:gd name="T8" fmla="*/ 30 w 474"/>
                <a:gd name="T9" fmla="*/ 0 h 1718"/>
                <a:gd name="T10" fmla="*/ 0 w 474"/>
                <a:gd name="T11" fmla="*/ 30 h 1718"/>
                <a:gd name="T12" fmla="*/ 0 w 474"/>
                <a:gd name="T13" fmla="*/ 1688 h 1718"/>
                <a:gd name="T14" fmla="*/ 30 w 474"/>
                <a:gd name="T15" fmla="*/ 1718 h 1718"/>
                <a:gd name="T16" fmla="*/ 444 w 474"/>
                <a:gd name="T17" fmla="*/ 1718 h 1718"/>
                <a:gd name="T18" fmla="*/ 474 w 474"/>
                <a:gd name="T19" fmla="*/ 1688 h 1718"/>
                <a:gd name="T20" fmla="*/ 474 w 474"/>
                <a:gd name="T21" fmla="*/ 377 h 1718"/>
                <a:gd name="T22" fmla="*/ 444 w 474"/>
                <a:gd name="T23" fmla="*/ 347 h 1718"/>
                <a:gd name="T24" fmla="*/ 413 w 474"/>
                <a:gd name="T25" fmla="*/ 377 h 1718"/>
                <a:gd name="T26" fmla="*/ 413 w 474"/>
                <a:gd name="T27" fmla="*/ 1657 h 1718"/>
                <a:gd name="T28" fmla="*/ 61 w 474"/>
                <a:gd name="T29" fmla="*/ 1657 h 1718"/>
                <a:gd name="T30" fmla="*/ 61 w 474"/>
                <a:gd name="T31" fmla="*/ 61 h 1718"/>
                <a:gd name="T32" fmla="*/ 413 w 474"/>
                <a:gd name="T33" fmla="*/ 61 h 1718"/>
                <a:gd name="T34" fmla="*/ 413 w 474"/>
                <a:gd name="T35" fmla="*/ 256 h 1718"/>
                <a:gd name="T36" fmla="*/ 444 w 474"/>
                <a:gd name="T37" fmla="*/ 286 h 1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4" h="1718">
                  <a:moveTo>
                    <a:pt x="444" y="286"/>
                  </a:moveTo>
                  <a:cubicBezTo>
                    <a:pt x="460" y="286"/>
                    <a:pt x="474" y="273"/>
                    <a:pt x="474" y="256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4" y="14"/>
                    <a:pt x="460" y="0"/>
                    <a:pt x="44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1688"/>
                    <a:pt x="0" y="1688"/>
                    <a:pt x="0" y="1688"/>
                  </a:cubicBezTo>
                  <a:cubicBezTo>
                    <a:pt x="0" y="1704"/>
                    <a:pt x="13" y="1718"/>
                    <a:pt x="30" y="1718"/>
                  </a:cubicBezTo>
                  <a:cubicBezTo>
                    <a:pt x="444" y="1718"/>
                    <a:pt x="444" y="1718"/>
                    <a:pt x="444" y="1718"/>
                  </a:cubicBezTo>
                  <a:cubicBezTo>
                    <a:pt x="460" y="1718"/>
                    <a:pt x="474" y="1704"/>
                    <a:pt x="474" y="1688"/>
                  </a:cubicBezTo>
                  <a:cubicBezTo>
                    <a:pt x="474" y="377"/>
                    <a:pt x="474" y="377"/>
                    <a:pt x="474" y="377"/>
                  </a:cubicBezTo>
                  <a:cubicBezTo>
                    <a:pt x="474" y="360"/>
                    <a:pt x="460" y="347"/>
                    <a:pt x="444" y="347"/>
                  </a:cubicBezTo>
                  <a:cubicBezTo>
                    <a:pt x="427" y="347"/>
                    <a:pt x="413" y="360"/>
                    <a:pt x="413" y="377"/>
                  </a:cubicBezTo>
                  <a:cubicBezTo>
                    <a:pt x="413" y="1657"/>
                    <a:pt x="413" y="1657"/>
                    <a:pt x="413" y="1657"/>
                  </a:cubicBezTo>
                  <a:cubicBezTo>
                    <a:pt x="61" y="1657"/>
                    <a:pt x="61" y="1657"/>
                    <a:pt x="61" y="1657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413" y="61"/>
                    <a:pt x="413" y="61"/>
                    <a:pt x="413" y="61"/>
                  </a:cubicBezTo>
                  <a:cubicBezTo>
                    <a:pt x="413" y="256"/>
                    <a:pt x="413" y="256"/>
                    <a:pt x="413" y="256"/>
                  </a:cubicBezTo>
                  <a:cubicBezTo>
                    <a:pt x="413" y="273"/>
                    <a:pt x="427" y="286"/>
                    <a:pt x="444" y="28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  <a:latin typeface="Proxima Nova Cn Rg" panose="02000506030000020004" pitchFamily="2" charset="0"/>
              </a:endParaRPr>
            </a:p>
          </p:txBody>
        </p:sp>
        <p:sp>
          <p:nvSpPr>
            <p:cNvPr id="42" name="Freeform 55">
              <a:extLst>
                <a:ext uri="{FF2B5EF4-FFF2-40B4-BE49-F238E27FC236}">
                  <a16:creationId xmlns:a16="http://schemas.microsoft.com/office/drawing/2014/main" xmlns="" id="{1DD186FF-1CBC-4A43-9E56-324526741A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8712" y="2555876"/>
              <a:ext cx="2971800" cy="1709738"/>
            </a:xfrm>
            <a:custGeom>
              <a:avLst/>
              <a:gdLst>
                <a:gd name="T0" fmla="*/ 34 w 1380"/>
                <a:gd name="T1" fmla="*/ 796 h 796"/>
                <a:gd name="T2" fmla="*/ 48 w 1380"/>
                <a:gd name="T3" fmla="*/ 792 h 796"/>
                <a:gd name="T4" fmla="*/ 1294 w 1380"/>
                <a:gd name="T5" fmla="*/ 148 h 796"/>
                <a:gd name="T6" fmla="*/ 1264 w 1380"/>
                <a:gd name="T7" fmla="*/ 245 h 796"/>
                <a:gd name="T8" fmla="*/ 1283 w 1380"/>
                <a:gd name="T9" fmla="*/ 283 h 796"/>
                <a:gd name="T10" fmla="*/ 1293 w 1380"/>
                <a:gd name="T11" fmla="*/ 284 h 796"/>
                <a:gd name="T12" fmla="*/ 1321 w 1380"/>
                <a:gd name="T13" fmla="*/ 263 h 796"/>
                <a:gd name="T14" fmla="*/ 1375 w 1380"/>
                <a:gd name="T15" fmla="*/ 96 h 796"/>
                <a:gd name="T16" fmla="*/ 1355 w 1380"/>
                <a:gd name="T17" fmla="*/ 58 h 796"/>
                <a:gd name="T18" fmla="*/ 1188 w 1380"/>
                <a:gd name="T19" fmla="*/ 5 h 796"/>
                <a:gd name="T20" fmla="*/ 1150 w 1380"/>
                <a:gd name="T21" fmla="*/ 25 h 796"/>
                <a:gd name="T22" fmla="*/ 1170 w 1380"/>
                <a:gd name="T23" fmla="*/ 63 h 796"/>
                <a:gd name="T24" fmla="*/ 1267 w 1380"/>
                <a:gd name="T25" fmla="*/ 94 h 796"/>
                <a:gd name="T26" fmla="*/ 20 w 1380"/>
                <a:gd name="T27" fmla="*/ 739 h 796"/>
                <a:gd name="T28" fmla="*/ 7 w 1380"/>
                <a:gd name="T29" fmla="*/ 779 h 796"/>
                <a:gd name="T30" fmla="*/ 34 w 1380"/>
                <a:gd name="T31" fmla="*/ 796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80" h="796">
                  <a:moveTo>
                    <a:pt x="34" y="796"/>
                  </a:moveTo>
                  <a:cubicBezTo>
                    <a:pt x="39" y="796"/>
                    <a:pt x="44" y="795"/>
                    <a:pt x="48" y="792"/>
                  </a:cubicBezTo>
                  <a:cubicBezTo>
                    <a:pt x="1294" y="148"/>
                    <a:pt x="1294" y="148"/>
                    <a:pt x="1294" y="148"/>
                  </a:cubicBezTo>
                  <a:cubicBezTo>
                    <a:pt x="1264" y="245"/>
                    <a:pt x="1264" y="245"/>
                    <a:pt x="1264" y="245"/>
                  </a:cubicBezTo>
                  <a:cubicBezTo>
                    <a:pt x="1259" y="261"/>
                    <a:pt x="1267" y="278"/>
                    <a:pt x="1283" y="283"/>
                  </a:cubicBezTo>
                  <a:cubicBezTo>
                    <a:pt x="1286" y="284"/>
                    <a:pt x="1290" y="284"/>
                    <a:pt x="1293" y="284"/>
                  </a:cubicBezTo>
                  <a:cubicBezTo>
                    <a:pt x="1305" y="284"/>
                    <a:pt x="1317" y="276"/>
                    <a:pt x="1321" y="263"/>
                  </a:cubicBezTo>
                  <a:cubicBezTo>
                    <a:pt x="1375" y="96"/>
                    <a:pt x="1375" y="96"/>
                    <a:pt x="1375" y="96"/>
                  </a:cubicBezTo>
                  <a:cubicBezTo>
                    <a:pt x="1380" y="80"/>
                    <a:pt x="1371" y="63"/>
                    <a:pt x="1355" y="58"/>
                  </a:cubicBezTo>
                  <a:cubicBezTo>
                    <a:pt x="1188" y="5"/>
                    <a:pt x="1188" y="5"/>
                    <a:pt x="1188" y="5"/>
                  </a:cubicBezTo>
                  <a:cubicBezTo>
                    <a:pt x="1172" y="0"/>
                    <a:pt x="1155" y="9"/>
                    <a:pt x="1150" y="25"/>
                  </a:cubicBezTo>
                  <a:cubicBezTo>
                    <a:pt x="1145" y="41"/>
                    <a:pt x="1154" y="58"/>
                    <a:pt x="1170" y="63"/>
                  </a:cubicBezTo>
                  <a:cubicBezTo>
                    <a:pt x="1267" y="94"/>
                    <a:pt x="1267" y="94"/>
                    <a:pt x="1267" y="94"/>
                  </a:cubicBezTo>
                  <a:cubicBezTo>
                    <a:pt x="20" y="739"/>
                    <a:pt x="20" y="739"/>
                    <a:pt x="20" y="739"/>
                  </a:cubicBezTo>
                  <a:cubicBezTo>
                    <a:pt x="6" y="746"/>
                    <a:pt x="0" y="765"/>
                    <a:pt x="7" y="779"/>
                  </a:cubicBezTo>
                  <a:cubicBezTo>
                    <a:pt x="13" y="790"/>
                    <a:pt x="23" y="796"/>
                    <a:pt x="34" y="79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solidFill>
                  <a:schemeClr val="bg1"/>
                </a:solidFill>
                <a:latin typeface="Proxima Nova Cn Rg" panose="02000506030000020004" pitchFamily="2" charset="0"/>
              </a:endParaRPr>
            </a:p>
          </p:txBody>
        </p:sp>
      </p:grpSp>
      <p:sp>
        <p:nvSpPr>
          <p:cNvPr id="43" name="Текст 5">
            <a:extLst>
              <a:ext uri="{FF2B5EF4-FFF2-40B4-BE49-F238E27FC236}">
                <a16:creationId xmlns:a16="http://schemas.microsoft.com/office/drawing/2014/main" xmlns="" id="{FD2236E7-358A-4863-A0B2-E2F4F9CF2A31}"/>
              </a:ext>
            </a:extLst>
          </p:cNvPr>
          <p:cNvSpPr txBox="1">
            <a:spLocks/>
          </p:cNvSpPr>
          <p:nvPr/>
        </p:nvSpPr>
        <p:spPr>
          <a:xfrm>
            <a:off x="1519270" y="3628135"/>
            <a:ext cx="1389373" cy="299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2000" b="1" i="1" kern="1200" smtClean="0">
                <a:solidFill>
                  <a:schemeClr val="tx1"/>
                </a:solidFill>
                <a:effectLst/>
                <a:latin typeface="Proxima Nova ExCn Lt" panose="0200050603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700" b="0" dirty="0">
                <a:latin typeface="Proxima Nova ExCn Rg" panose="02000506030000020004" pitchFamily="2" charset="0"/>
              </a:rPr>
              <a:t>Бюджетирование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xmlns="" id="{B5DBDA29-BE8C-4F20-BE16-68103A9450CA}"/>
              </a:ext>
            </a:extLst>
          </p:cNvPr>
          <p:cNvSpPr/>
          <p:nvPr/>
        </p:nvSpPr>
        <p:spPr>
          <a:xfrm>
            <a:off x="3252401" y="3466460"/>
            <a:ext cx="694164" cy="659090"/>
          </a:xfrm>
          <a:prstGeom prst="ellipse">
            <a:avLst/>
          </a:prstGeom>
          <a:solidFill>
            <a:srgbClr val="022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5" name="Рисунок 44" descr="Ящик">
            <a:extLst>
              <a:ext uri="{FF2B5EF4-FFF2-40B4-BE49-F238E27FC236}">
                <a16:creationId xmlns:a16="http://schemas.microsoft.com/office/drawing/2014/main" xmlns="" id="{F5155A84-9D99-4559-BD6B-57DDCC4119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07523" y="3502396"/>
            <a:ext cx="598557" cy="598557"/>
          </a:xfrm>
          <a:prstGeom prst="rect">
            <a:avLst/>
          </a:prstGeom>
        </p:spPr>
      </p:pic>
      <p:sp>
        <p:nvSpPr>
          <p:cNvPr id="46" name="Овал 45">
            <a:extLst>
              <a:ext uri="{FF2B5EF4-FFF2-40B4-BE49-F238E27FC236}">
                <a16:creationId xmlns:a16="http://schemas.microsoft.com/office/drawing/2014/main" xmlns="" id="{C67DB3B5-A383-414D-9B7D-2FDB495AA117}"/>
              </a:ext>
            </a:extLst>
          </p:cNvPr>
          <p:cNvSpPr/>
          <p:nvPr/>
        </p:nvSpPr>
        <p:spPr>
          <a:xfrm>
            <a:off x="5298593" y="3453890"/>
            <a:ext cx="694164" cy="659090"/>
          </a:xfrm>
          <a:prstGeom prst="ellipse">
            <a:avLst/>
          </a:prstGeom>
          <a:solidFill>
            <a:srgbClr val="022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7" name="Group 80">
            <a:extLst>
              <a:ext uri="{FF2B5EF4-FFF2-40B4-BE49-F238E27FC236}">
                <a16:creationId xmlns:a16="http://schemas.microsoft.com/office/drawing/2014/main" xmlns="" id="{D4D29CE6-E9DC-4771-898F-538C2B7555B5}"/>
              </a:ext>
            </a:extLst>
          </p:cNvPr>
          <p:cNvGrpSpPr/>
          <p:nvPr/>
        </p:nvGrpSpPr>
        <p:grpSpPr>
          <a:xfrm>
            <a:off x="5472424" y="3566300"/>
            <a:ext cx="415789" cy="427856"/>
            <a:chOff x="909638" y="2759075"/>
            <a:chExt cx="1614487" cy="1600200"/>
          </a:xfrm>
          <a:solidFill>
            <a:schemeClr val="bg1"/>
          </a:solidFill>
        </p:grpSpPr>
        <p:sp>
          <p:nvSpPr>
            <p:cNvPr id="48" name="Freeform 35">
              <a:extLst>
                <a:ext uri="{FF2B5EF4-FFF2-40B4-BE49-F238E27FC236}">
                  <a16:creationId xmlns:a16="http://schemas.microsoft.com/office/drawing/2014/main" xmlns="" id="{616F2F49-000F-4638-87A1-1356F34EC7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9638" y="2759075"/>
              <a:ext cx="1614487" cy="1600200"/>
            </a:xfrm>
            <a:custGeom>
              <a:avLst/>
              <a:gdLst>
                <a:gd name="T0" fmla="*/ 5591 w 6046"/>
                <a:gd name="T1" fmla="*/ 1245 h 6000"/>
                <a:gd name="T2" fmla="*/ 5109 w 6046"/>
                <a:gd name="T3" fmla="*/ 1491 h 6000"/>
                <a:gd name="T4" fmla="*/ 5028 w 6046"/>
                <a:gd name="T5" fmla="*/ 1555 h 6000"/>
                <a:gd name="T6" fmla="*/ 4991 w 6046"/>
                <a:gd name="T7" fmla="*/ 1473 h 6000"/>
                <a:gd name="T8" fmla="*/ 3437 w 6046"/>
                <a:gd name="T9" fmla="*/ 0 h 6000"/>
                <a:gd name="T10" fmla="*/ 428 w 6046"/>
                <a:gd name="T11" fmla="*/ 91 h 6000"/>
                <a:gd name="T12" fmla="*/ 91 w 6046"/>
                <a:gd name="T13" fmla="*/ 373 h 6000"/>
                <a:gd name="T14" fmla="*/ 0 w 6046"/>
                <a:gd name="T15" fmla="*/ 5909 h 6000"/>
                <a:gd name="T16" fmla="*/ 4509 w 6046"/>
                <a:gd name="T17" fmla="*/ 6000 h 6000"/>
                <a:gd name="T18" fmla="*/ 4600 w 6046"/>
                <a:gd name="T19" fmla="*/ 5627 h 6000"/>
                <a:gd name="T20" fmla="*/ 5028 w 6046"/>
                <a:gd name="T21" fmla="*/ 5536 h 6000"/>
                <a:gd name="T22" fmla="*/ 5282 w 6046"/>
                <a:gd name="T23" fmla="*/ 3964 h 6000"/>
                <a:gd name="T24" fmla="*/ 5973 w 6046"/>
                <a:gd name="T25" fmla="*/ 1764 h 6000"/>
                <a:gd name="T26" fmla="*/ 3528 w 6046"/>
                <a:gd name="T27" fmla="*/ 309 h 6000"/>
                <a:gd name="T28" fmla="*/ 3528 w 6046"/>
                <a:gd name="T29" fmla="*/ 1455 h 6000"/>
                <a:gd name="T30" fmla="*/ 4419 w 6046"/>
                <a:gd name="T31" fmla="*/ 5818 h 6000"/>
                <a:gd name="T32" fmla="*/ 182 w 6046"/>
                <a:gd name="T33" fmla="*/ 555 h 6000"/>
                <a:gd name="T34" fmla="*/ 428 w 6046"/>
                <a:gd name="T35" fmla="*/ 5536 h 6000"/>
                <a:gd name="T36" fmla="*/ 4419 w 6046"/>
                <a:gd name="T37" fmla="*/ 5627 h 6000"/>
                <a:gd name="T38" fmla="*/ 4855 w 6046"/>
                <a:gd name="T39" fmla="*/ 5445 h 6000"/>
                <a:gd name="T40" fmla="*/ 609 w 6046"/>
                <a:gd name="T41" fmla="*/ 5445 h 6000"/>
                <a:gd name="T42" fmla="*/ 3346 w 6046"/>
                <a:gd name="T43" fmla="*/ 182 h 6000"/>
                <a:gd name="T44" fmla="*/ 3437 w 6046"/>
                <a:gd name="T45" fmla="*/ 1636 h 6000"/>
                <a:gd name="T46" fmla="*/ 4855 w 6046"/>
                <a:gd name="T47" fmla="*/ 2318 h 6000"/>
                <a:gd name="T48" fmla="*/ 4428 w 6046"/>
                <a:gd name="T49" fmla="*/ 3691 h 6000"/>
                <a:gd name="T50" fmla="*/ 4509 w 6046"/>
                <a:gd name="T51" fmla="*/ 4927 h 6000"/>
                <a:gd name="T52" fmla="*/ 4855 w 6046"/>
                <a:gd name="T53" fmla="*/ 4564 h 6000"/>
                <a:gd name="T54" fmla="*/ 4619 w 6046"/>
                <a:gd name="T55" fmla="*/ 4564 h 6000"/>
                <a:gd name="T56" fmla="*/ 5055 w 6046"/>
                <a:gd name="T57" fmla="*/ 3955 h 6000"/>
                <a:gd name="T58" fmla="*/ 5809 w 6046"/>
                <a:gd name="T59" fmla="*/ 1709 h 6000"/>
                <a:gd name="T60" fmla="*/ 4628 w 6046"/>
                <a:gd name="T61" fmla="*/ 3618 h 6000"/>
                <a:gd name="T62" fmla="*/ 5528 w 6046"/>
                <a:gd name="T63" fmla="*/ 1418 h 6000"/>
                <a:gd name="T64" fmla="*/ 5809 w 6046"/>
                <a:gd name="T65" fmla="*/ 1709 h 6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46" h="6000">
                  <a:moveTo>
                    <a:pt x="5737" y="1291"/>
                  </a:moveTo>
                  <a:cubicBezTo>
                    <a:pt x="5591" y="1245"/>
                    <a:pt x="5591" y="1245"/>
                    <a:pt x="5591" y="1245"/>
                  </a:cubicBezTo>
                  <a:cubicBezTo>
                    <a:pt x="5555" y="1236"/>
                    <a:pt x="5519" y="1227"/>
                    <a:pt x="5473" y="1227"/>
                  </a:cubicBezTo>
                  <a:cubicBezTo>
                    <a:pt x="5309" y="1227"/>
                    <a:pt x="5164" y="1336"/>
                    <a:pt x="5109" y="1491"/>
                  </a:cubicBezTo>
                  <a:cubicBezTo>
                    <a:pt x="5028" y="1736"/>
                    <a:pt x="5028" y="1736"/>
                    <a:pt x="5028" y="1736"/>
                  </a:cubicBezTo>
                  <a:cubicBezTo>
                    <a:pt x="5028" y="1555"/>
                    <a:pt x="5028" y="1555"/>
                    <a:pt x="5028" y="1555"/>
                  </a:cubicBezTo>
                  <a:cubicBezTo>
                    <a:pt x="5028" y="1545"/>
                    <a:pt x="5028" y="1545"/>
                    <a:pt x="5028" y="1545"/>
                  </a:cubicBezTo>
                  <a:cubicBezTo>
                    <a:pt x="5028" y="1518"/>
                    <a:pt x="5009" y="1491"/>
                    <a:pt x="4991" y="1473"/>
                  </a:cubicBezTo>
                  <a:cubicBezTo>
                    <a:pt x="3500" y="27"/>
                    <a:pt x="3500" y="27"/>
                    <a:pt x="3500" y="27"/>
                  </a:cubicBezTo>
                  <a:cubicBezTo>
                    <a:pt x="3482" y="9"/>
                    <a:pt x="3455" y="0"/>
                    <a:pt x="3437" y="0"/>
                  </a:cubicBezTo>
                  <a:cubicBezTo>
                    <a:pt x="519" y="0"/>
                    <a:pt x="519" y="0"/>
                    <a:pt x="519" y="0"/>
                  </a:cubicBezTo>
                  <a:cubicBezTo>
                    <a:pt x="464" y="0"/>
                    <a:pt x="428" y="36"/>
                    <a:pt x="428" y="91"/>
                  </a:cubicBezTo>
                  <a:cubicBezTo>
                    <a:pt x="428" y="373"/>
                    <a:pt x="428" y="373"/>
                    <a:pt x="428" y="373"/>
                  </a:cubicBezTo>
                  <a:cubicBezTo>
                    <a:pt x="91" y="373"/>
                    <a:pt x="91" y="373"/>
                    <a:pt x="91" y="373"/>
                  </a:cubicBezTo>
                  <a:cubicBezTo>
                    <a:pt x="37" y="373"/>
                    <a:pt x="0" y="409"/>
                    <a:pt x="0" y="464"/>
                  </a:cubicBezTo>
                  <a:cubicBezTo>
                    <a:pt x="0" y="5909"/>
                    <a:pt x="0" y="5909"/>
                    <a:pt x="0" y="5909"/>
                  </a:cubicBezTo>
                  <a:cubicBezTo>
                    <a:pt x="0" y="5964"/>
                    <a:pt x="37" y="6000"/>
                    <a:pt x="91" y="6000"/>
                  </a:cubicBezTo>
                  <a:cubicBezTo>
                    <a:pt x="4509" y="6000"/>
                    <a:pt x="4509" y="6000"/>
                    <a:pt x="4509" y="6000"/>
                  </a:cubicBezTo>
                  <a:cubicBezTo>
                    <a:pt x="4564" y="6000"/>
                    <a:pt x="4600" y="5964"/>
                    <a:pt x="4600" y="5909"/>
                  </a:cubicBezTo>
                  <a:cubicBezTo>
                    <a:pt x="4600" y="5627"/>
                    <a:pt x="4600" y="5627"/>
                    <a:pt x="4600" y="5627"/>
                  </a:cubicBezTo>
                  <a:cubicBezTo>
                    <a:pt x="4937" y="5627"/>
                    <a:pt x="4937" y="5627"/>
                    <a:pt x="4937" y="5627"/>
                  </a:cubicBezTo>
                  <a:cubicBezTo>
                    <a:pt x="4991" y="5627"/>
                    <a:pt x="5028" y="5591"/>
                    <a:pt x="5028" y="5536"/>
                  </a:cubicBezTo>
                  <a:cubicBezTo>
                    <a:pt x="5028" y="4309"/>
                    <a:pt x="5028" y="4309"/>
                    <a:pt x="5028" y="4309"/>
                  </a:cubicBezTo>
                  <a:cubicBezTo>
                    <a:pt x="5282" y="3964"/>
                    <a:pt x="5282" y="3964"/>
                    <a:pt x="5282" y="3964"/>
                  </a:cubicBezTo>
                  <a:cubicBezTo>
                    <a:pt x="5291" y="3936"/>
                    <a:pt x="5291" y="3936"/>
                    <a:pt x="5291" y="3936"/>
                  </a:cubicBezTo>
                  <a:cubicBezTo>
                    <a:pt x="5973" y="1764"/>
                    <a:pt x="5973" y="1764"/>
                    <a:pt x="5973" y="1764"/>
                  </a:cubicBezTo>
                  <a:cubicBezTo>
                    <a:pt x="6046" y="1564"/>
                    <a:pt x="5937" y="1355"/>
                    <a:pt x="5737" y="1291"/>
                  </a:cubicBezTo>
                  <a:close/>
                  <a:moveTo>
                    <a:pt x="3528" y="309"/>
                  </a:moveTo>
                  <a:cubicBezTo>
                    <a:pt x="4719" y="1455"/>
                    <a:pt x="4719" y="1455"/>
                    <a:pt x="4719" y="1455"/>
                  </a:cubicBezTo>
                  <a:cubicBezTo>
                    <a:pt x="3528" y="1455"/>
                    <a:pt x="3528" y="1455"/>
                    <a:pt x="3528" y="1455"/>
                  </a:cubicBezTo>
                  <a:lnTo>
                    <a:pt x="3528" y="309"/>
                  </a:lnTo>
                  <a:close/>
                  <a:moveTo>
                    <a:pt x="4419" y="5818"/>
                  </a:moveTo>
                  <a:cubicBezTo>
                    <a:pt x="182" y="5818"/>
                    <a:pt x="182" y="5818"/>
                    <a:pt x="182" y="5818"/>
                  </a:cubicBezTo>
                  <a:cubicBezTo>
                    <a:pt x="182" y="555"/>
                    <a:pt x="182" y="555"/>
                    <a:pt x="182" y="555"/>
                  </a:cubicBezTo>
                  <a:cubicBezTo>
                    <a:pt x="428" y="555"/>
                    <a:pt x="428" y="555"/>
                    <a:pt x="428" y="555"/>
                  </a:cubicBezTo>
                  <a:cubicBezTo>
                    <a:pt x="428" y="5536"/>
                    <a:pt x="428" y="5536"/>
                    <a:pt x="428" y="5536"/>
                  </a:cubicBezTo>
                  <a:cubicBezTo>
                    <a:pt x="428" y="5591"/>
                    <a:pt x="464" y="5627"/>
                    <a:pt x="519" y="5627"/>
                  </a:cubicBezTo>
                  <a:cubicBezTo>
                    <a:pt x="4419" y="5627"/>
                    <a:pt x="4419" y="5627"/>
                    <a:pt x="4419" y="5627"/>
                  </a:cubicBezTo>
                  <a:cubicBezTo>
                    <a:pt x="4419" y="5818"/>
                    <a:pt x="4419" y="5818"/>
                    <a:pt x="4419" y="5818"/>
                  </a:cubicBezTo>
                  <a:close/>
                  <a:moveTo>
                    <a:pt x="4855" y="5445"/>
                  </a:moveTo>
                  <a:cubicBezTo>
                    <a:pt x="4846" y="5445"/>
                    <a:pt x="4846" y="5445"/>
                    <a:pt x="4846" y="5445"/>
                  </a:cubicBezTo>
                  <a:cubicBezTo>
                    <a:pt x="609" y="5445"/>
                    <a:pt x="609" y="5445"/>
                    <a:pt x="609" y="5445"/>
                  </a:cubicBezTo>
                  <a:cubicBezTo>
                    <a:pt x="609" y="182"/>
                    <a:pt x="609" y="182"/>
                    <a:pt x="609" y="182"/>
                  </a:cubicBezTo>
                  <a:cubicBezTo>
                    <a:pt x="3346" y="182"/>
                    <a:pt x="3346" y="182"/>
                    <a:pt x="3346" y="182"/>
                  </a:cubicBezTo>
                  <a:cubicBezTo>
                    <a:pt x="3346" y="1545"/>
                    <a:pt x="3346" y="1545"/>
                    <a:pt x="3346" y="1545"/>
                  </a:cubicBezTo>
                  <a:cubicBezTo>
                    <a:pt x="3346" y="1600"/>
                    <a:pt x="3382" y="1636"/>
                    <a:pt x="3437" y="1636"/>
                  </a:cubicBezTo>
                  <a:cubicBezTo>
                    <a:pt x="4855" y="1636"/>
                    <a:pt x="4855" y="1636"/>
                    <a:pt x="4855" y="1636"/>
                  </a:cubicBezTo>
                  <a:cubicBezTo>
                    <a:pt x="4855" y="2318"/>
                    <a:pt x="4855" y="2318"/>
                    <a:pt x="4855" y="2318"/>
                  </a:cubicBezTo>
                  <a:cubicBezTo>
                    <a:pt x="4428" y="3664"/>
                    <a:pt x="4428" y="3664"/>
                    <a:pt x="4428" y="3664"/>
                  </a:cubicBezTo>
                  <a:cubicBezTo>
                    <a:pt x="4428" y="3691"/>
                    <a:pt x="4428" y="3691"/>
                    <a:pt x="4428" y="3691"/>
                  </a:cubicBezTo>
                  <a:cubicBezTo>
                    <a:pt x="4446" y="4845"/>
                    <a:pt x="4446" y="4845"/>
                    <a:pt x="4446" y="4845"/>
                  </a:cubicBezTo>
                  <a:cubicBezTo>
                    <a:pt x="4446" y="4882"/>
                    <a:pt x="4473" y="4918"/>
                    <a:pt x="4509" y="4927"/>
                  </a:cubicBezTo>
                  <a:cubicBezTo>
                    <a:pt x="4546" y="4936"/>
                    <a:pt x="4591" y="4927"/>
                    <a:pt x="4609" y="4891"/>
                  </a:cubicBezTo>
                  <a:cubicBezTo>
                    <a:pt x="4855" y="4564"/>
                    <a:pt x="4855" y="4564"/>
                    <a:pt x="4855" y="4564"/>
                  </a:cubicBezTo>
                  <a:cubicBezTo>
                    <a:pt x="4855" y="5445"/>
                    <a:pt x="4855" y="5445"/>
                    <a:pt x="4855" y="5445"/>
                  </a:cubicBezTo>
                  <a:close/>
                  <a:moveTo>
                    <a:pt x="4619" y="4564"/>
                  </a:moveTo>
                  <a:cubicBezTo>
                    <a:pt x="4600" y="3809"/>
                    <a:pt x="4600" y="3809"/>
                    <a:pt x="4600" y="3809"/>
                  </a:cubicBezTo>
                  <a:cubicBezTo>
                    <a:pt x="5055" y="3955"/>
                    <a:pt x="5055" y="3955"/>
                    <a:pt x="5055" y="3955"/>
                  </a:cubicBezTo>
                  <a:lnTo>
                    <a:pt x="4619" y="4564"/>
                  </a:lnTo>
                  <a:close/>
                  <a:moveTo>
                    <a:pt x="5809" y="1709"/>
                  </a:moveTo>
                  <a:cubicBezTo>
                    <a:pt x="5155" y="3791"/>
                    <a:pt x="5155" y="3791"/>
                    <a:pt x="5155" y="3791"/>
                  </a:cubicBezTo>
                  <a:cubicBezTo>
                    <a:pt x="4628" y="3618"/>
                    <a:pt x="4628" y="3618"/>
                    <a:pt x="4628" y="3618"/>
                  </a:cubicBezTo>
                  <a:cubicBezTo>
                    <a:pt x="5282" y="1545"/>
                    <a:pt x="5282" y="1545"/>
                    <a:pt x="5282" y="1545"/>
                  </a:cubicBezTo>
                  <a:cubicBezTo>
                    <a:pt x="5319" y="1445"/>
                    <a:pt x="5428" y="1382"/>
                    <a:pt x="5528" y="1418"/>
                  </a:cubicBezTo>
                  <a:cubicBezTo>
                    <a:pt x="5673" y="1464"/>
                    <a:pt x="5673" y="1464"/>
                    <a:pt x="5673" y="1464"/>
                  </a:cubicBezTo>
                  <a:cubicBezTo>
                    <a:pt x="5782" y="1491"/>
                    <a:pt x="5846" y="1609"/>
                    <a:pt x="5809" y="170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dirty="0">
                <a:latin typeface="Proxima Nova Cn Rg" panose="02000506030000020004" pitchFamily="2" charset="0"/>
              </a:endParaRPr>
            </a:p>
          </p:txBody>
        </p:sp>
        <p:sp>
          <p:nvSpPr>
            <p:cNvPr id="49" name="Freeform 36">
              <a:extLst>
                <a:ext uri="{FF2B5EF4-FFF2-40B4-BE49-F238E27FC236}">
                  <a16:creationId xmlns:a16="http://schemas.microsoft.com/office/drawing/2014/main" xmlns="" id="{746205A2-39FC-40FC-9C71-FB3F561B01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2850" y="2900363"/>
              <a:ext cx="398462" cy="295275"/>
            </a:xfrm>
            <a:custGeom>
              <a:avLst/>
              <a:gdLst>
                <a:gd name="T0" fmla="*/ 91 w 1491"/>
                <a:gd name="T1" fmla="*/ 1109 h 1109"/>
                <a:gd name="T2" fmla="*/ 1400 w 1491"/>
                <a:gd name="T3" fmla="*/ 1109 h 1109"/>
                <a:gd name="T4" fmla="*/ 1491 w 1491"/>
                <a:gd name="T5" fmla="*/ 1018 h 1109"/>
                <a:gd name="T6" fmla="*/ 1491 w 1491"/>
                <a:gd name="T7" fmla="*/ 91 h 1109"/>
                <a:gd name="T8" fmla="*/ 1400 w 1491"/>
                <a:gd name="T9" fmla="*/ 0 h 1109"/>
                <a:gd name="T10" fmla="*/ 91 w 1491"/>
                <a:gd name="T11" fmla="*/ 0 h 1109"/>
                <a:gd name="T12" fmla="*/ 0 w 1491"/>
                <a:gd name="T13" fmla="*/ 91 h 1109"/>
                <a:gd name="T14" fmla="*/ 0 w 1491"/>
                <a:gd name="T15" fmla="*/ 1018 h 1109"/>
                <a:gd name="T16" fmla="*/ 91 w 1491"/>
                <a:gd name="T17" fmla="*/ 1109 h 1109"/>
                <a:gd name="T18" fmla="*/ 182 w 1491"/>
                <a:gd name="T19" fmla="*/ 182 h 1109"/>
                <a:gd name="T20" fmla="*/ 1309 w 1491"/>
                <a:gd name="T21" fmla="*/ 182 h 1109"/>
                <a:gd name="T22" fmla="*/ 1309 w 1491"/>
                <a:gd name="T23" fmla="*/ 928 h 1109"/>
                <a:gd name="T24" fmla="*/ 182 w 1491"/>
                <a:gd name="T25" fmla="*/ 928 h 1109"/>
                <a:gd name="T26" fmla="*/ 182 w 1491"/>
                <a:gd name="T27" fmla="*/ 182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91" h="1109">
                  <a:moveTo>
                    <a:pt x="91" y="1109"/>
                  </a:moveTo>
                  <a:cubicBezTo>
                    <a:pt x="1400" y="1109"/>
                    <a:pt x="1400" y="1109"/>
                    <a:pt x="1400" y="1109"/>
                  </a:cubicBezTo>
                  <a:cubicBezTo>
                    <a:pt x="1454" y="1109"/>
                    <a:pt x="1491" y="1073"/>
                    <a:pt x="1491" y="1018"/>
                  </a:cubicBezTo>
                  <a:cubicBezTo>
                    <a:pt x="1491" y="91"/>
                    <a:pt x="1491" y="91"/>
                    <a:pt x="1491" y="91"/>
                  </a:cubicBezTo>
                  <a:cubicBezTo>
                    <a:pt x="1491" y="37"/>
                    <a:pt x="1454" y="0"/>
                    <a:pt x="1400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6" y="0"/>
                    <a:pt x="0" y="37"/>
                    <a:pt x="0" y="91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0" y="1064"/>
                    <a:pt x="45" y="1109"/>
                    <a:pt x="91" y="1109"/>
                  </a:cubicBezTo>
                  <a:close/>
                  <a:moveTo>
                    <a:pt x="182" y="182"/>
                  </a:moveTo>
                  <a:cubicBezTo>
                    <a:pt x="1309" y="182"/>
                    <a:pt x="1309" y="182"/>
                    <a:pt x="1309" y="182"/>
                  </a:cubicBezTo>
                  <a:cubicBezTo>
                    <a:pt x="1309" y="928"/>
                    <a:pt x="1309" y="928"/>
                    <a:pt x="1309" y="928"/>
                  </a:cubicBezTo>
                  <a:cubicBezTo>
                    <a:pt x="182" y="928"/>
                    <a:pt x="182" y="928"/>
                    <a:pt x="182" y="928"/>
                  </a:cubicBezTo>
                  <a:lnTo>
                    <a:pt x="182" y="18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  <p:sp>
          <p:nvSpPr>
            <p:cNvPr id="50" name="Freeform 37">
              <a:extLst>
                <a:ext uri="{FF2B5EF4-FFF2-40B4-BE49-F238E27FC236}">
                  <a16:creationId xmlns:a16="http://schemas.microsoft.com/office/drawing/2014/main" xmlns="" id="{012A4836-D5B7-452F-A7B0-589665855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225" y="3375025"/>
              <a:ext cx="785812" cy="49213"/>
            </a:xfrm>
            <a:custGeom>
              <a:avLst/>
              <a:gdLst>
                <a:gd name="T0" fmla="*/ 91 w 2945"/>
                <a:gd name="T1" fmla="*/ 182 h 182"/>
                <a:gd name="T2" fmla="*/ 2854 w 2945"/>
                <a:gd name="T3" fmla="*/ 182 h 182"/>
                <a:gd name="T4" fmla="*/ 2945 w 2945"/>
                <a:gd name="T5" fmla="*/ 91 h 182"/>
                <a:gd name="T6" fmla="*/ 2854 w 2945"/>
                <a:gd name="T7" fmla="*/ 0 h 182"/>
                <a:gd name="T8" fmla="*/ 91 w 2945"/>
                <a:gd name="T9" fmla="*/ 0 h 182"/>
                <a:gd name="T10" fmla="*/ 0 w 2945"/>
                <a:gd name="T11" fmla="*/ 91 h 182"/>
                <a:gd name="T12" fmla="*/ 91 w 2945"/>
                <a:gd name="T13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5" h="182">
                  <a:moveTo>
                    <a:pt x="91" y="182"/>
                  </a:moveTo>
                  <a:cubicBezTo>
                    <a:pt x="2854" y="182"/>
                    <a:pt x="2854" y="182"/>
                    <a:pt x="2854" y="182"/>
                  </a:cubicBezTo>
                  <a:cubicBezTo>
                    <a:pt x="2909" y="182"/>
                    <a:pt x="2945" y="146"/>
                    <a:pt x="2945" y="91"/>
                  </a:cubicBezTo>
                  <a:cubicBezTo>
                    <a:pt x="2945" y="36"/>
                    <a:pt x="2909" y="0"/>
                    <a:pt x="2854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6" y="0"/>
                    <a:pt x="0" y="36"/>
                    <a:pt x="0" y="91"/>
                  </a:cubicBezTo>
                  <a:cubicBezTo>
                    <a:pt x="0" y="146"/>
                    <a:pt x="36" y="182"/>
                    <a:pt x="91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  <p:sp>
          <p:nvSpPr>
            <p:cNvPr id="51" name="Freeform 38">
              <a:extLst>
                <a:ext uri="{FF2B5EF4-FFF2-40B4-BE49-F238E27FC236}">
                  <a16:creationId xmlns:a16="http://schemas.microsoft.com/office/drawing/2014/main" xmlns="" id="{50700260-AE15-423B-87B4-96AFCBF46E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225" y="3552825"/>
              <a:ext cx="785812" cy="47625"/>
            </a:xfrm>
            <a:custGeom>
              <a:avLst/>
              <a:gdLst>
                <a:gd name="T0" fmla="*/ 91 w 2945"/>
                <a:gd name="T1" fmla="*/ 182 h 182"/>
                <a:gd name="T2" fmla="*/ 2854 w 2945"/>
                <a:gd name="T3" fmla="*/ 182 h 182"/>
                <a:gd name="T4" fmla="*/ 2945 w 2945"/>
                <a:gd name="T5" fmla="*/ 91 h 182"/>
                <a:gd name="T6" fmla="*/ 2854 w 2945"/>
                <a:gd name="T7" fmla="*/ 0 h 182"/>
                <a:gd name="T8" fmla="*/ 91 w 2945"/>
                <a:gd name="T9" fmla="*/ 0 h 182"/>
                <a:gd name="T10" fmla="*/ 0 w 2945"/>
                <a:gd name="T11" fmla="*/ 91 h 182"/>
                <a:gd name="T12" fmla="*/ 91 w 2945"/>
                <a:gd name="T13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5" h="182">
                  <a:moveTo>
                    <a:pt x="91" y="182"/>
                  </a:moveTo>
                  <a:cubicBezTo>
                    <a:pt x="2854" y="182"/>
                    <a:pt x="2854" y="182"/>
                    <a:pt x="2854" y="182"/>
                  </a:cubicBezTo>
                  <a:cubicBezTo>
                    <a:pt x="2909" y="182"/>
                    <a:pt x="2945" y="145"/>
                    <a:pt x="2945" y="91"/>
                  </a:cubicBezTo>
                  <a:cubicBezTo>
                    <a:pt x="2945" y="36"/>
                    <a:pt x="2909" y="0"/>
                    <a:pt x="2854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6" y="0"/>
                    <a:pt x="0" y="36"/>
                    <a:pt x="0" y="91"/>
                  </a:cubicBezTo>
                  <a:cubicBezTo>
                    <a:pt x="0" y="145"/>
                    <a:pt x="36" y="182"/>
                    <a:pt x="91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  <p:sp>
          <p:nvSpPr>
            <p:cNvPr id="52" name="Freeform 39">
              <a:extLst>
                <a:ext uri="{FF2B5EF4-FFF2-40B4-BE49-F238E27FC236}">
                  <a16:creationId xmlns:a16="http://schemas.microsoft.com/office/drawing/2014/main" xmlns="" id="{A9C24769-3865-4B9B-BDCF-C853BB835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225" y="3729038"/>
              <a:ext cx="785812" cy="49213"/>
            </a:xfrm>
            <a:custGeom>
              <a:avLst/>
              <a:gdLst>
                <a:gd name="T0" fmla="*/ 91 w 2945"/>
                <a:gd name="T1" fmla="*/ 182 h 182"/>
                <a:gd name="T2" fmla="*/ 2854 w 2945"/>
                <a:gd name="T3" fmla="*/ 182 h 182"/>
                <a:gd name="T4" fmla="*/ 2945 w 2945"/>
                <a:gd name="T5" fmla="*/ 91 h 182"/>
                <a:gd name="T6" fmla="*/ 2854 w 2945"/>
                <a:gd name="T7" fmla="*/ 0 h 182"/>
                <a:gd name="T8" fmla="*/ 91 w 2945"/>
                <a:gd name="T9" fmla="*/ 0 h 182"/>
                <a:gd name="T10" fmla="*/ 0 w 2945"/>
                <a:gd name="T11" fmla="*/ 91 h 182"/>
                <a:gd name="T12" fmla="*/ 91 w 2945"/>
                <a:gd name="T13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5" h="182">
                  <a:moveTo>
                    <a:pt x="91" y="182"/>
                  </a:moveTo>
                  <a:cubicBezTo>
                    <a:pt x="2854" y="182"/>
                    <a:pt x="2854" y="182"/>
                    <a:pt x="2854" y="182"/>
                  </a:cubicBezTo>
                  <a:cubicBezTo>
                    <a:pt x="2909" y="182"/>
                    <a:pt x="2945" y="146"/>
                    <a:pt x="2945" y="91"/>
                  </a:cubicBezTo>
                  <a:cubicBezTo>
                    <a:pt x="2945" y="37"/>
                    <a:pt x="2909" y="0"/>
                    <a:pt x="2854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6" y="0"/>
                    <a:pt x="0" y="37"/>
                    <a:pt x="0" y="91"/>
                  </a:cubicBezTo>
                  <a:cubicBezTo>
                    <a:pt x="0" y="146"/>
                    <a:pt x="36" y="182"/>
                    <a:pt x="91" y="1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  <p:sp>
          <p:nvSpPr>
            <p:cNvPr id="53" name="Freeform 40">
              <a:extLst>
                <a:ext uri="{FF2B5EF4-FFF2-40B4-BE49-F238E27FC236}">
                  <a16:creationId xmlns:a16="http://schemas.microsoft.com/office/drawing/2014/main" xmlns="" id="{6A5C2ABC-F144-4DEA-AF88-3C5E34478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225" y="3906838"/>
              <a:ext cx="784225" cy="47625"/>
            </a:xfrm>
            <a:custGeom>
              <a:avLst/>
              <a:gdLst>
                <a:gd name="T0" fmla="*/ 2936 w 2936"/>
                <a:gd name="T1" fmla="*/ 91 h 182"/>
                <a:gd name="T2" fmla="*/ 2845 w 2936"/>
                <a:gd name="T3" fmla="*/ 0 h 182"/>
                <a:gd name="T4" fmla="*/ 91 w 2936"/>
                <a:gd name="T5" fmla="*/ 0 h 182"/>
                <a:gd name="T6" fmla="*/ 0 w 2936"/>
                <a:gd name="T7" fmla="*/ 91 h 182"/>
                <a:gd name="T8" fmla="*/ 91 w 2936"/>
                <a:gd name="T9" fmla="*/ 182 h 182"/>
                <a:gd name="T10" fmla="*/ 2854 w 2936"/>
                <a:gd name="T11" fmla="*/ 182 h 182"/>
                <a:gd name="T12" fmla="*/ 2936 w 2936"/>
                <a:gd name="T13" fmla="*/ 9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6" h="182">
                  <a:moveTo>
                    <a:pt x="2936" y="91"/>
                  </a:moveTo>
                  <a:cubicBezTo>
                    <a:pt x="2936" y="36"/>
                    <a:pt x="2900" y="0"/>
                    <a:pt x="2845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36" y="0"/>
                    <a:pt x="0" y="36"/>
                    <a:pt x="0" y="91"/>
                  </a:cubicBezTo>
                  <a:cubicBezTo>
                    <a:pt x="0" y="145"/>
                    <a:pt x="36" y="182"/>
                    <a:pt x="91" y="182"/>
                  </a:cubicBezTo>
                  <a:cubicBezTo>
                    <a:pt x="2854" y="182"/>
                    <a:pt x="2854" y="182"/>
                    <a:pt x="2854" y="182"/>
                  </a:cubicBezTo>
                  <a:cubicBezTo>
                    <a:pt x="2900" y="182"/>
                    <a:pt x="2936" y="136"/>
                    <a:pt x="2936" y="9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  <p:sp>
          <p:nvSpPr>
            <p:cNvPr id="54" name="Freeform 41">
              <a:extLst>
                <a:ext uri="{FF2B5EF4-FFF2-40B4-BE49-F238E27FC236}">
                  <a16:creationId xmlns:a16="http://schemas.microsoft.com/office/drawing/2014/main" xmlns="" id="{2FB13873-1064-4F87-A932-0328A0967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8300" y="4083050"/>
              <a:ext cx="412750" cy="49213"/>
            </a:xfrm>
            <a:custGeom>
              <a:avLst/>
              <a:gdLst>
                <a:gd name="T0" fmla="*/ 1463 w 1545"/>
                <a:gd name="T1" fmla="*/ 0 h 181"/>
                <a:gd name="T2" fmla="*/ 91 w 1545"/>
                <a:gd name="T3" fmla="*/ 0 h 181"/>
                <a:gd name="T4" fmla="*/ 0 w 1545"/>
                <a:gd name="T5" fmla="*/ 91 h 181"/>
                <a:gd name="T6" fmla="*/ 91 w 1545"/>
                <a:gd name="T7" fmla="*/ 181 h 181"/>
                <a:gd name="T8" fmla="*/ 1454 w 1545"/>
                <a:gd name="T9" fmla="*/ 181 h 181"/>
                <a:gd name="T10" fmla="*/ 1545 w 1545"/>
                <a:gd name="T11" fmla="*/ 91 h 181"/>
                <a:gd name="T12" fmla="*/ 1463 w 1545"/>
                <a:gd name="T13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5" h="181">
                  <a:moveTo>
                    <a:pt x="1463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36" y="0"/>
                    <a:pt x="0" y="36"/>
                    <a:pt x="0" y="91"/>
                  </a:cubicBezTo>
                  <a:cubicBezTo>
                    <a:pt x="0" y="145"/>
                    <a:pt x="36" y="181"/>
                    <a:pt x="91" y="181"/>
                  </a:cubicBezTo>
                  <a:cubicBezTo>
                    <a:pt x="1454" y="181"/>
                    <a:pt x="1454" y="181"/>
                    <a:pt x="1454" y="181"/>
                  </a:cubicBezTo>
                  <a:cubicBezTo>
                    <a:pt x="1509" y="181"/>
                    <a:pt x="1545" y="145"/>
                    <a:pt x="1545" y="91"/>
                  </a:cubicBezTo>
                  <a:cubicBezTo>
                    <a:pt x="1545" y="36"/>
                    <a:pt x="1509" y="0"/>
                    <a:pt x="146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</p:grpSp>
      <p:sp>
        <p:nvSpPr>
          <p:cNvPr id="55" name="Овал 54">
            <a:extLst>
              <a:ext uri="{FF2B5EF4-FFF2-40B4-BE49-F238E27FC236}">
                <a16:creationId xmlns:a16="http://schemas.microsoft.com/office/drawing/2014/main" xmlns="" id="{0945E671-8097-4819-A25F-853F542845BB}"/>
              </a:ext>
            </a:extLst>
          </p:cNvPr>
          <p:cNvSpPr/>
          <p:nvPr/>
        </p:nvSpPr>
        <p:spPr>
          <a:xfrm>
            <a:off x="7357153" y="3463415"/>
            <a:ext cx="694164" cy="659090"/>
          </a:xfrm>
          <a:prstGeom prst="ellipse">
            <a:avLst/>
          </a:prstGeom>
          <a:solidFill>
            <a:srgbClr val="022E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xmlns="" id="{5AF7B8AD-B701-45A9-9971-A143D9CAE8E5}"/>
              </a:ext>
            </a:extLst>
          </p:cNvPr>
          <p:cNvGrpSpPr/>
          <p:nvPr/>
        </p:nvGrpSpPr>
        <p:grpSpPr>
          <a:xfrm>
            <a:off x="7438135" y="3548477"/>
            <a:ext cx="514492" cy="477410"/>
            <a:chOff x="5771523" y="4904284"/>
            <a:chExt cx="572893" cy="559891"/>
          </a:xfrm>
        </p:grpSpPr>
        <p:sp>
          <p:nvSpPr>
            <p:cNvPr id="59" name="Freeform 45">
              <a:extLst>
                <a:ext uri="{FF2B5EF4-FFF2-40B4-BE49-F238E27FC236}">
                  <a16:creationId xmlns:a16="http://schemas.microsoft.com/office/drawing/2014/main" xmlns="" id="{513A444E-AC96-4817-AA4B-A9BE52581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8324" y="5200675"/>
              <a:ext cx="54306" cy="35567"/>
            </a:xfrm>
            <a:custGeom>
              <a:avLst/>
              <a:gdLst>
                <a:gd name="T0" fmla="*/ 483 w 571"/>
                <a:gd name="T1" fmla="*/ 0 h 373"/>
                <a:gd name="T2" fmla="*/ 396 w 571"/>
                <a:gd name="T3" fmla="*/ 88 h 373"/>
                <a:gd name="T4" fmla="*/ 285 w 571"/>
                <a:gd name="T5" fmla="*/ 198 h 373"/>
                <a:gd name="T6" fmla="*/ 174 w 571"/>
                <a:gd name="T7" fmla="*/ 88 h 373"/>
                <a:gd name="T8" fmla="*/ 87 w 571"/>
                <a:gd name="T9" fmla="*/ 0 h 373"/>
                <a:gd name="T10" fmla="*/ 0 w 571"/>
                <a:gd name="T11" fmla="*/ 88 h 373"/>
                <a:gd name="T12" fmla="*/ 285 w 571"/>
                <a:gd name="T13" fmla="*/ 373 h 373"/>
                <a:gd name="T14" fmla="*/ 571 w 571"/>
                <a:gd name="T15" fmla="*/ 88 h 373"/>
                <a:gd name="T16" fmla="*/ 483 w 571"/>
                <a:gd name="T17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1" h="373">
                  <a:moveTo>
                    <a:pt x="483" y="0"/>
                  </a:moveTo>
                  <a:cubicBezTo>
                    <a:pt x="435" y="0"/>
                    <a:pt x="396" y="39"/>
                    <a:pt x="396" y="88"/>
                  </a:cubicBezTo>
                  <a:cubicBezTo>
                    <a:pt x="396" y="149"/>
                    <a:pt x="346" y="198"/>
                    <a:pt x="285" y="198"/>
                  </a:cubicBezTo>
                  <a:cubicBezTo>
                    <a:pt x="224" y="198"/>
                    <a:pt x="174" y="149"/>
                    <a:pt x="174" y="88"/>
                  </a:cubicBezTo>
                  <a:cubicBezTo>
                    <a:pt x="174" y="39"/>
                    <a:pt x="135" y="0"/>
                    <a:pt x="87" y="0"/>
                  </a:cubicBezTo>
                  <a:cubicBezTo>
                    <a:pt x="39" y="0"/>
                    <a:pt x="0" y="39"/>
                    <a:pt x="0" y="88"/>
                  </a:cubicBezTo>
                  <a:cubicBezTo>
                    <a:pt x="0" y="245"/>
                    <a:pt x="128" y="373"/>
                    <a:pt x="285" y="373"/>
                  </a:cubicBezTo>
                  <a:cubicBezTo>
                    <a:pt x="442" y="373"/>
                    <a:pt x="571" y="245"/>
                    <a:pt x="571" y="88"/>
                  </a:cubicBezTo>
                  <a:cubicBezTo>
                    <a:pt x="571" y="39"/>
                    <a:pt x="531" y="0"/>
                    <a:pt x="483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  <p:sp>
          <p:nvSpPr>
            <p:cNvPr id="60" name="Freeform 46">
              <a:extLst>
                <a:ext uri="{FF2B5EF4-FFF2-40B4-BE49-F238E27FC236}">
                  <a16:creationId xmlns:a16="http://schemas.microsoft.com/office/drawing/2014/main" xmlns="" id="{C415F6C2-2296-44F3-8362-2A40D6390C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71523" y="4904284"/>
              <a:ext cx="572893" cy="559891"/>
            </a:xfrm>
            <a:custGeom>
              <a:avLst/>
              <a:gdLst>
                <a:gd name="T0" fmla="*/ 5459 w 6000"/>
                <a:gd name="T1" fmla="*/ 2980 h 5880"/>
                <a:gd name="T2" fmla="*/ 5125 w 6000"/>
                <a:gd name="T3" fmla="*/ 1842 h 5880"/>
                <a:gd name="T4" fmla="*/ 3967 w 6000"/>
                <a:gd name="T5" fmla="*/ 1731 h 5880"/>
                <a:gd name="T6" fmla="*/ 3894 w 6000"/>
                <a:gd name="T7" fmla="*/ 1245 h 5880"/>
                <a:gd name="T8" fmla="*/ 3423 w 6000"/>
                <a:gd name="T9" fmla="*/ 1911 h 5880"/>
                <a:gd name="T10" fmla="*/ 1984 w 6000"/>
                <a:gd name="T11" fmla="*/ 1911 h 5880"/>
                <a:gd name="T12" fmla="*/ 2703 w 6000"/>
                <a:gd name="T13" fmla="*/ 175 h 5880"/>
                <a:gd name="T14" fmla="*/ 3729 w 6000"/>
                <a:gd name="T15" fmla="*/ 773 h 5880"/>
                <a:gd name="T16" fmla="*/ 2703 w 6000"/>
                <a:gd name="T17" fmla="*/ 0 h 5880"/>
                <a:gd name="T18" fmla="*/ 1861 w 6000"/>
                <a:gd name="T19" fmla="*/ 2035 h 5880"/>
                <a:gd name="T20" fmla="*/ 1909 w 6000"/>
                <a:gd name="T21" fmla="*/ 2250 h 5880"/>
                <a:gd name="T22" fmla="*/ 3442 w 6000"/>
                <a:gd name="T23" fmla="*/ 2415 h 5880"/>
                <a:gd name="T24" fmla="*/ 3497 w 6000"/>
                <a:gd name="T25" fmla="*/ 2250 h 5880"/>
                <a:gd name="T26" fmla="*/ 3546 w 6000"/>
                <a:gd name="T27" fmla="*/ 2035 h 5880"/>
                <a:gd name="T28" fmla="*/ 3863 w 6000"/>
                <a:gd name="T29" fmla="*/ 1884 h 5880"/>
                <a:gd name="T30" fmla="*/ 4100 w 6000"/>
                <a:gd name="T31" fmla="*/ 2752 h 5880"/>
                <a:gd name="T32" fmla="*/ 5014 w 6000"/>
                <a:gd name="T33" fmla="*/ 2533 h 5880"/>
                <a:gd name="T34" fmla="*/ 5472 w 6000"/>
                <a:gd name="T35" fmla="*/ 3213 h 5880"/>
                <a:gd name="T36" fmla="*/ 5825 w 6000"/>
                <a:gd name="T37" fmla="*/ 3847 h 5880"/>
                <a:gd name="T38" fmla="*/ 5171 w 6000"/>
                <a:gd name="T39" fmla="*/ 4244 h 5880"/>
                <a:gd name="T40" fmla="*/ 4245 w 6000"/>
                <a:gd name="T41" fmla="*/ 5673 h 5880"/>
                <a:gd name="T42" fmla="*/ 3756 w 6000"/>
                <a:gd name="T43" fmla="*/ 5673 h 5880"/>
                <a:gd name="T44" fmla="*/ 2985 w 6000"/>
                <a:gd name="T45" fmla="*/ 5232 h 5880"/>
                <a:gd name="T46" fmla="*/ 2367 w 6000"/>
                <a:gd name="T47" fmla="*/ 5673 h 5880"/>
                <a:gd name="T48" fmla="*/ 1878 w 6000"/>
                <a:gd name="T49" fmla="*/ 5673 h 5880"/>
                <a:gd name="T50" fmla="*/ 833 w 6000"/>
                <a:gd name="T51" fmla="*/ 3507 h 5880"/>
                <a:gd name="T52" fmla="*/ 1644 w 6000"/>
                <a:gd name="T53" fmla="*/ 1980 h 5880"/>
                <a:gd name="T54" fmla="*/ 681 w 6000"/>
                <a:gd name="T55" fmla="*/ 3189 h 5880"/>
                <a:gd name="T56" fmla="*/ 359 w 6000"/>
                <a:gd name="T57" fmla="*/ 2781 h 5880"/>
                <a:gd name="T58" fmla="*/ 433 w 6000"/>
                <a:gd name="T59" fmla="*/ 3328 h 5880"/>
                <a:gd name="T60" fmla="*/ 0 w 6000"/>
                <a:gd name="T61" fmla="*/ 3616 h 5880"/>
                <a:gd name="T62" fmla="*/ 107 w 6000"/>
                <a:gd name="T63" fmla="*/ 3708 h 5880"/>
                <a:gd name="T64" fmla="*/ 663 w 6000"/>
                <a:gd name="T65" fmla="*/ 3363 h 5880"/>
                <a:gd name="T66" fmla="*/ 916 w 6000"/>
                <a:gd name="T67" fmla="*/ 4470 h 5880"/>
                <a:gd name="T68" fmla="*/ 1916 w 6000"/>
                <a:gd name="T69" fmla="*/ 5880 h 5880"/>
                <a:gd name="T70" fmla="*/ 2599 w 6000"/>
                <a:gd name="T71" fmla="*/ 5387 h 5880"/>
                <a:gd name="T72" fmla="*/ 3584 w 6000"/>
                <a:gd name="T73" fmla="*/ 5706 h 5880"/>
                <a:gd name="T74" fmla="*/ 4417 w 6000"/>
                <a:gd name="T75" fmla="*/ 5706 h 5880"/>
                <a:gd name="T76" fmla="*/ 5375 w 6000"/>
                <a:gd name="T77" fmla="*/ 4288 h 5880"/>
                <a:gd name="T78" fmla="*/ 6000 w 6000"/>
                <a:gd name="T79" fmla="*/ 3440 h 5880"/>
                <a:gd name="T80" fmla="*/ 4723 w 6000"/>
                <a:gd name="T81" fmla="*/ 2672 h 5880"/>
                <a:gd name="T82" fmla="*/ 4031 w 6000"/>
                <a:gd name="T83" fmla="*/ 1932 h 5880"/>
                <a:gd name="T84" fmla="*/ 4906 w 6000"/>
                <a:gd name="T85" fmla="*/ 1597 h 5880"/>
                <a:gd name="T86" fmla="*/ 271 w 6000"/>
                <a:gd name="T87" fmla="*/ 2988 h 5880"/>
                <a:gd name="T88" fmla="*/ 462 w 6000"/>
                <a:gd name="T89" fmla="*/ 3078 h 5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000" h="5880">
                  <a:moveTo>
                    <a:pt x="5771" y="3126"/>
                  </a:moveTo>
                  <a:cubicBezTo>
                    <a:pt x="5525" y="3047"/>
                    <a:pt x="5525" y="3047"/>
                    <a:pt x="5525" y="3047"/>
                  </a:cubicBezTo>
                  <a:cubicBezTo>
                    <a:pt x="5494" y="3037"/>
                    <a:pt x="5469" y="3012"/>
                    <a:pt x="5459" y="2980"/>
                  </a:cubicBezTo>
                  <a:cubicBezTo>
                    <a:pt x="5407" y="2815"/>
                    <a:pt x="5329" y="2660"/>
                    <a:pt x="5226" y="2520"/>
                  </a:cubicBezTo>
                  <a:cubicBezTo>
                    <a:pt x="5180" y="2456"/>
                    <a:pt x="5128" y="2395"/>
                    <a:pt x="5071" y="2337"/>
                  </a:cubicBezTo>
                  <a:cubicBezTo>
                    <a:pt x="5107" y="2178"/>
                    <a:pt x="5127" y="1998"/>
                    <a:pt x="5125" y="1842"/>
                  </a:cubicBezTo>
                  <a:cubicBezTo>
                    <a:pt x="5121" y="1620"/>
                    <a:pt x="5076" y="1489"/>
                    <a:pt x="4989" y="1443"/>
                  </a:cubicBezTo>
                  <a:cubicBezTo>
                    <a:pt x="4941" y="1419"/>
                    <a:pt x="4797" y="1343"/>
                    <a:pt x="4019" y="1700"/>
                  </a:cubicBezTo>
                  <a:cubicBezTo>
                    <a:pt x="4000" y="1708"/>
                    <a:pt x="3983" y="1719"/>
                    <a:pt x="3967" y="1731"/>
                  </a:cubicBezTo>
                  <a:cubicBezTo>
                    <a:pt x="3914" y="1716"/>
                    <a:pt x="3861" y="1703"/>
                    <a:pt x="3807" y="1692"/>
                  </a:cubicBezTo>
                  <a:cubicBezTo>
                    <a:pt x="3800" y="1690"/>
                    <a:pt x="3794" y="1689"/>
                    <a:pt x="3787" y="1688"/>
                  </a:cubicBezTo>
                  <a:cubicBezTo>
                    <a:pt x="3850" y="1550"/>
                    <a:pt x="3887" y="1400"/>
                    <a:pt x="3894" y="1245"/>
                  </a:cubicBezTo>
                  <a:cubicBezTo>
                    <a:pt x="3896" y="1197"/>
                    <a:pt x="3859" y="1156"/>
                    <a:pt x="3811" y="1154"/>
                  </a:cubicBezTo>
                  <a:cubicBezTo>
                    <a:pt x="3763" y="1152"/>
                    <a:pt x="3722" y="1189"/>
                    <a:pt x="3719" y="1238"/>
                  </a:cubicBezTo>
                  <a:cubicBezTo>
                    <a:pt x="3708" y="1492"/>
                    <a:pt x="3603" y="1731"/>
                    <a:pt x="3423" y="1911"/>
                  </a:cubicBezTo>
                  <a:cubicBezTo>
                    <a:pt x="3315" y="2019"/>
                    <a:pt x="3189" y="2097"/>
                    <a:pt x="3055" y="2146"/>
                  </a:cubicBezTo>
                  <a:cubicBezTo>
                    <a:pt x="2822" y="2113"/>
                    <a:pt x="2585" y="2113"/>
                    <a:pt x="2352" y="2146"/>
                  </a:cubicBezTo>
                  <a:cubicBezTo>
                    <a:pt x="2218" y="2097"/>
                    <a:pt x="2092" y="2019"/>
                    <a:pt x="1984" y="1911"/>
                  </a:cubicBezTo>
                  <a:cubicBezTo>
                    <a:pt x="1792" y="1719"/>
                    <a:pt x="1686" y="1463"/>
                    <a:pt x="1686" y="1192"/>
                  </a:cubicBezTo>
                  <a:cubicBezTo>
                    <a:pt x="1686" y="920"/>
                    <a:pt x="1792" y="665"/>
                    <a:pt x="1984" y="473"/>
                  </a:cubicBezTo>
                  <a:cubicBezTo>
                    <a:pt x="2176" y="280"/>
                    <a:pt x="2432" y="175"/>
                    <a:pt x="2703" y="175"/>
                  </a:cubicBezTo>
                  <a:cubicBezTo>
                    <a:pt x="2975" y="175"/>
                    <a:pt x="3230" y="280"/>
                    <a:pt x="3423" y="473"/>
                  </a:cubicBezTo>
                  <a:cubicBezTo>
                    <a:pt x="3500" y="550"/>
                    <a:pt x="3564" y="638"/>
                    <a:pt x="3612" y="734"/>
                  </a:cubicBezTo>
                  <a:cubicBezTo>
                    <a:pt x="3634" y="777"/>
                    <a:pt x="3686" y="795"/>
                    <a:pt x="3729" y="773"/>
                  </a:cubicBezTo>
                  <a:cubicBezTo>
                    <a:pt x="3773" y="751"/>
                    <a:pt x="3790" y="699"/>
                    <a:pt x="3768" y="656"/>
                  </a:cubicBezTo>
                  <a:cubicBezTo>
                    <a:pt x="3711" y="543"/>
                    <a:pt x="3636" y="439"/>
                    <a:pt x="3546" y="349"/>
                  </a:cubicBezTo>
                  <a:cubicBezTo>
                    <a:pt x="3321" y="124"/>
                    <a:pt x="3022" y="0"/>
                    <a:pt x="2703" y="0"/>
                  </a:cubicBezTo>
                  <a:cubicBezTo>
                    <a:pt x="2385" y="0"/>
                    <a:pt x="2086" y="124"/>
                    <a:pt x="1861" y="349"/>
                  </a:cubicBezTo>
                  <a:cubicBezTo>
                    <a:pt x="1635" y="574"/>
                    <a:pt x="1512" y="873"/>
                    <a:pt x="1512" y="1192"/>
                  </a:cubicBezTo>
                  <a:cubicBezTo>
                    <a:pt x="1512" y="1510"/>
                    <a:pt x="1635" y="1809"/>
                    <a:pt x="1861" y="2035"/>
                  </a:cubicBezTo>
                  <a:cubicBezTo>
                    <a:pt x="1926" y="2099"/>
                    <a:pt x="1996" y="2155"/>
                    <a:pt x="2071" y="2202"/>
                  </a:cubicBezTo>
                  <a:cubicBezTo>
                    <a:pt x="2071" y="2202"/>
                    <a:pt x="2071" y="2202"/>
                    <a:pt x="2071" y="2202"/>
                  </a:cubicBezTo>
                  <a:cubicBezTo>
                    <a:pt x="2017" y="2216"/>
                    <a:pt x="1963" y="2232"/>
                    <a:pt x="1909" y="2250"/>
                  </a:cubicBezTo>
                  <a:cubicBezTo>
                    <a:pt x="1864" y="2265"/>
                    <a:pt x="1839" y="2315"/>
                    <a:pt x="1854" y="2360"/>
                  </a:cubicBezTo>
                  <a:cubicBezTo>
                    <a:pt x="1870" y="2406"/>
                    <a:pt x="1919" y="2431"/>
                    <a:pt x="1965" y="2415"/>
                  </a:cubicBezTo>
                  <a:cubicBezTo>
                    <a:pt x="2441" y="2256"/>
                    <a:pt x="2966" y="2256"/>
                    <a:pt x="3442" y="2415"/>
                  </a:cubicBezTo>
                  <a:cubicBezTo>
                    <a:pt x="3451" y="2419"/>
                    <a:pt x="3460" y="2420"/>
                    <a:pt x="3469" y="2420"/>
                  </a:cubicBezTo>
                  <a:cubicBezTo>
                    <a:pt x="3506" y="2420"/>
                    <a:pt x="3540" y="2397"/>
                    <a:pt x="3552" y="2360"/>
                  </a:cubicBezTo>
                  <a:cubicBezTo>
                    <a:pt x="3568" y="2315"/>
                    <a:pt x="3543" y="2265"/>
                    <a:pt x="3497" y="2250"/>
                  </a:cubicBezTo>
                  <a:cubicBezTo>
                    <a:pt x="3444" y="2232"/>
                    <a:pt x="3390" y="2216"/>
                    <a:pt x="3336" y="2202"/>
                  </a:cubicBezTo>
                  <a:cubicBezTo>
                    <a:pt x="3336" y="2202"/>
                    <a:pt x="3336" y="2202"/>
                    <a:pt x="3336" y="2202"/>
                  </a:cubicBezTo>
                  <a:cubicBezTo>
                    <a:pt x="3411" y="2155"/>
                    <a:pt x="3481" y="2099"/>
                    <a:pt x="3546" y="2035"/>
                  </a:cubicBezTo>
                  <a:cubicBezTo>
                    <a:pt x="3604" y="1977"/>
                    <a:pt x="3654" y="1914"/>
                    <a:pt x="3698" y="1848"/>
                  </a:cubicBezTo>
                  <a:cubicBezTo>
                    <a:pt x="3722" y="1852"/>
                    <a:pt x="3746" y="1857"/>
                    <a:pt x="3770" y="1862"/>
                  </a:cubicBezTo>
                  <a:cubicBezTo>
                    <a:pt x="3801" y="1869"/>
                    <a:pt x="3832" y="1876"/>
                    <a:pt x="3863" y="1884"/>
                  </a:cubicBezTo>
                  <a:cubicBezTo>
                    <a:pt x="3862" y="1888"/>
                    <a:pt x="3861" y="1892"/>
                    <a:pt x="3860" y="1896"/>
                  </a:cubicBezTo>
                  <a:cubicBezTo>
                    <a:pt x="3818" y="2098"/>
                    <a:pt x="3821" y="2276"/>
                    <a:pt x="3869" y="2427"/>
                  </a:cubicBezTo>
                  <a:cubicBezTo>
                    <a:pt x="3912" y="2562"/>
                    <a:pt x="3990" y="2671"/>
                    <a:pt x="4100" y="2752"/>
                  </a:cubicBezTo>
                  <a:cubicBezTo>
                    <a:pt x="4230" y="2848"/>
                    <a:pt x="4388" y="2889"/>
                    <a:pt x="4530" y="2889"/>
                  </a:cubicBezTo>
                  <a:cubicBezTo>
                    <a:pt x="4637" y="2889"/>
                    <a:pt x="4736" y="2865"/>
                    <a:pt x="4809" y="2824"/>
                  </a:cubicBezTo>
                  <a:cubicBezTo>
                    <a:pt x="4891" y="2778"/>
                    <a:pt x="4959" y="2680"/>
                    <a:pt x="5014" y="2533"/>
                  </a:cubicBezTo>
                  <a:cubicBezTo>
                    <a:pt x="5039" y="2562"/>
                    <a:pt x="5063" y="2592"/>
                    <a:pt x="5085" y="2623"/>
                  </a:cubicBezTo>
                  <a:cubicBezTo>
                    <a:pt x="5176" y="2748"/>
                    <a:pt x="5246" y="2885"/>
                    <a:pt x="5292" y="3032"/>
                  </a:cubicBezTo>
                  <a:cubicBezTo>
                    <a:pt x="5319" y="3118"/>
                    <a:pt x="5386" y="3186"/>
                    <a:pt x="5472" y="3213"/>
                  </a:cubicBezTo>
                  <a:cubicBezTo>
                    <a:pt x="5718" y="3292"/>
                    <a:pt x="5718" y="3292"/>
                    <a:pt x="5718" y="3292"/>
                  </a:cubicBezTo>
                  <a:cubicBezTo>
                    <a:pt x="5782" y="3313"/>
                    <a:pt x="5825" y="3372"/>
                    <a:pt x="5825" y="3440"/>
                  </a:cubicBezTo>
                  <a:cubicBezTo>
                    <a:pt x="5825" y="3847"/>
                    <a:pt x="5825" y="3847"/>
                    <a:pt x="5825" y="3847"/>
                  </a:cubicBezTo>
                  <a:cubicBezTo>
                    <a:pt x="5825" y="3915"/>
                    <a:pt x="5782" y="3974"/>
                    <a:pt x="5718" y="3995"/>
                  </a:cubicBezTo>
                  <a:cubicBezTo>
                    <a:pt x="5322" y="4122"/>
                    <a:pt x="5322" y="4122"/>
                    <a:pt x="5322" y="4122"/>
                  </a:cubicBezTo>
                  <a:cubicBezTo>
                    <a:pt x="5258" y="4142"/>
                    <a:pt x="5205" y="4185"/>
                    <a:pt x="5171" y="4244"/>
                  </a:cubicBezTo>
                  <a:cubicBezTo>
                    <a:pt x="5015" y="4513"/>
                    <a:pt x="4771" y="4736"/>
                    <a:pt x="4444" y="4906"/>
                  </a:cubicBezTo>
                  <a:cubicBezTo>
                    <a:pt x="4406" y="4925"/>
                    <a:pt x="4380" y="4960"/>
                    <a:pt x="4372" y="5002"/>
                  </a:cubicBezTo>
                  <a:cubicBezTo>
                    <a:pt x="4245" y="5673"/>
                    <a:pt x="4245" y="5673"/>
                    <a:pt x="4245" y="5673"/>
                  </a:cubicBezTo>
                  <a:cubicBezTo>
                    <a:pt x="4242" y="5692"/>
                    <a:pt x="4225" y="5705"/>
                    <a:pt x="4207" y="5705"/>
                  </a:cubicBezTo>
                  <a:cubicBezTo>
                    <a:pt x="3794" y="5705"/>
                    <a:pt x="3794" y="5705"/>
                    <a:pt x="3794" y="5705"/>
                  </a:cubicBezTo>
                  <a:cubicBezTo>
                    <a:pt x="3775" y="5705"/>
                    <a:pt x="3759" y="5692"/>
                    <a:pt x="3756" y="5673"/>
                  </a:cubicBezTo>
                  <a:cubicBezTo>
                    <a:pt x="3685" y="5302"/>
                    <a:pt x="3685" y="5302"/>
                    <a:pt x="3685" y="5302"/>
                  </a:cubicBezTo>
                  <a:cubicBezTo>
                    <a:pt x="3672" y="5229"/>
                    <a:pt x="3603" y="5181"/>
                    <a:pt x="3529" y="5192"/>
                  </a:cubicBezTo>
                  <a:cubicBezTo>
                    <a:pt x="3352" y="5219"/>
                    <a:pt x="3169" y="5232"/>
                    <a:pt x="2985" y="5232"/>
                  </a:cubicBezTo>
                  <a:cubicBezTo>
                    <a:pt x="2849" y="5232"/>
                    <a:pt x="2714" y="5225"/>
                    <a:pt x="2585" y="5210"/>
                  </a:cubicBezTo>
                  <a:cubicBezTo>
                    <a:pt x="2514" y="5202"/>
                    <a:pt x="2447" y="5250"/>
                    <a:pt x="2434" y="5321"/>
                  </a:cubicBezTo>
                  <a:cubicBezTo>
                    <a:pt x="2367" y="5673"/>
                    <a:pt x="2367" y="5673"/>
                    <a:pt x="2367" y="5673"/>
                  </a:cubicBezTo>
                  <a:cubicBezTo>
                    <a:pt x="2364" y="5692"/>
                    <a:pt x="2347" y="5705"/>
                    <a:pt x="2329" y="5705"/>
                  </a:cubicBezTo>
                  <a:cubicBezTo>
                    <a:pt x="1916" y="5705"/>
                    <a:pt x="1916" y="5705"/>
                    <a:pt x="1916" y="5705"/>
                  </a:cubicBezTo>
                  <a:cubicBezTo>
                    <a:pt x="1897" y="5705"/>
                    <a:pt x="1881" y="5692"/>
                    <a:pt x="1878" y="5673"/>
                  </a:cubicBezTo>
                  <a:cubicBezTo>
                    <a:pt x="1756" y="5039"/>
                    <a:pt x="1756" y="5039"/>
                    <a:pt x="1756" y="5039"/>
                  </a:cubicBezTo>
                  <a:cubicBezTo>
                    <a:pt x="1748" y="4998"/>
                    <a:pt x="1722" y="4963"/>
                    <a:pt x="1685" y="4944"/>
                  </a:cubicBezTo>
                  <a:cubicBezTo>
                    <a:pt x="1128" y="4646"/>
                    <a:pt x="833" y="4149"/>
                    <a:pt x="833" y="3507"/>
                  </a:cubicBezTo>
                  <a:cubicBezTo>
                    <a:pt x="833" y="3182"/>
                    <a:pt x="904" y="2895"/>
                    <a:pt x="1045" y="2653"/>
                  </a:cubicBezTo>
                  <a:cubicBezTo>
                    <a:pt x="1175" y="2428"/>
                    <a:pt x="1366" y="2241"/>
                    <a:pt x="1612" y="2099"/>
                  </a:cubicBezTo>
                  <a:cubicBezTo>
                    <a:pt x="1654" y="2075"/>
                    <a:pt x="1668" y="2022"/>
                    <a:pt x="1644" y="1980"/>
                  </a:cubicBezTo>
                  <a:cubicBezTo>
                    <a:pt x="1620" y="1938"/>
                    <a:pt x="1566" y="1924"/>
                    <a:pt x="1525" y="1948"/>
                  </a:cubicBezTo>
                  <a:cubicBezTo>
                    <a:pt x="1048" y="2224"/>
                    <a:pt x="760" y="2649"/>
                    <a:pt x="681" y="3189"/>
                  </a:cubicBezTo>
                  <a:cubicBezTo>
                    <a:pt x="681" y="3189"/>
                    <a:pt x="681" y="3189"/>
                    <a:pt x="681" y="3189"/>
                  </a:cubicBezTo>
                  <a:cubicBezTo>
                    <a:pt x="673" y="3189"/>
                    <a:pt x="664" y="3188"/>
                    <a:pt x="656" y="3187"/>
                  </a:cubicBezTo>
                  <a:cubicBezTo>
                    <a:pt x="658" y="3129"/>
                    <a:pt x="647" y="3070"/>
                    <a:pt x="624" y="3013"/>
                  </a:cubicBezTo>
                  <a:cubicBezTo>
                    <a:pt x="573" y="2887"/>
                    <a:pt x="469" y="2796"/>
                    <a:pt x="359" y="2781"/>
                  </a:cubicBezTo>
                  <a:cubicBezTo>
                    <a:pt x="272" y="2770"/>
                    <a:pt x="189" y="2807"/>
                    <a:pt x="132" y="2883"/>
                  </a:cubicBezTo>
                  <a:cubicBezTo>
                    <a:pt x="48" y="2993"/>
                    <a:pt x="62" y="3080"/>
                    <a:pt x="88" y="3133"/>
                  </a:cubicBezTo>
                  <a:cubicBezTo>
                    <a:pt x="132" y="3224"/>
                    <a:pt x="245" y="3288"/>
                    <a:pt x="433" y="3328"/>
                  </a:cubicBezTo>
                  <a:cubicBezTo>
                    <a:pt x="428" y="3336"/>
                    <a:pt x="422" y="3344"/>
                    <a:pt x="416" y="3352"/>
                  </a:cubicBezTo>
                  <a:cubicBezTo>
                    <a:pt x="305" y="3491"/>
                    <a:pt x="174" y="3522"/>
                    <a:pt x="89" y="3524"/>
                  </a:cubicBezTo>
                  <a:cubicBezTo>
                    <a:pt x="40" y="3526"/>
                    <a:pt x="0" y="3566"/>
                    <a:pt x="0" y="3616"/>
                  </a:cubicBezTo>
                  <a:cubicBezTo>
                    <a:pt x="0" y="3616"/>
                    <a:pt x="0" y="3616"/>
                    <a:pt x="0" y="3616"/>
                  </a:cubicBezTo>
                  <a:cubicBezTo>
                    <a:pt x="0" y="3665"/>
                    <a:pt x="39" y="3705"/>
                    <a:pt x="88" y="3707"/>
                  </a:cubicBezTo>
                  <a:cubicBezTo>
                    <a:pt x="94" y="3708"/>
                    <a:pt x="100" y="3708"/>
                    <a:pt x="107" y="3708"/>
                  </a:cubicBezTo>
                  <a:cubicBezTo>
                    <a:pt x="215" y="3708"/>
                    <a:pt x="387" y="3668"/>
                    <a:pt x="552" y="3461"/>
                  </a:cubicBezTo>
                  <a:cubicBezTo>
                    <a:pt x="578" y="3428"/>
                    <a:pt x="600" y="3393"/>
                    <a:pt x="616" y="3358"/>
                  </a:cubicBezTo>
                  <a:cubicBezTo>
                    <a:pt x="632" y="3360"/>
                    <a:pt x="648" y="3361"/>
                    <a:pt x="663" y="3363"/>
                  </a:cubicBezTo>
                  <a:cubicBezTo>
                    <a:pt x="663" y="3362"/>
                    <a:pt x="663" y="3362"/>
                    <a:pt x="663" y="3362"/>
                  </a:cubicBezTo>
                  <a:cubicBezTo>
                    <a:pt x="660" y="3410"/>
                    <a:pt x="659" y="3458"/>
                    <a:pt x="659" y="3507"/>
                  </a:cubicBezTo>
                  <a:cubicBezTo>
                    <a:pt x="659" y="3870"/>
                    <a:pt x="746" y="4194"/>
                    <a:pt x="916" y="4470"/>
                  </a:cubicBezTo>
                  <a:cubicBezTo>
                    <a:pt x="1074" y="4725"/>
                    <a:pt x="1300" y="4933"/>
                    <a:pt x="1587" y="5089"/>
                  </a:cubicBezTo>
                  <a:cubicBezTo>
                    <a:pt x="1706" y="5706"/>
                    <a:pt x="1706" y="5706"/>
                    <a:pt x="1706" y="5706"/>
                  </a:cubicBezTo>
                  <a:cubicBezTo>
                    <a:pt x="1725" y="5807"/>
                    <a:pt x="1814" y="5880"/>
                    <a:pt x="1916" y="5880"/>
                  </a:cubicBezTo>
                  <a:cubicBezTo>
                    <a:pt x="2329" y="5880"/>
                    <a:pt x="2329" y="5880"/>
                    <a:pt x="2329" y="5880"/>
                  </a:cubicBezTo>
                  <a:cubicBezTo>
                    <a:pt x="2431" y="5880"/>
                    <a:pt x="2520" y="5807"/>
                    <a:pt x="2539" y="5706"/>
                  </a:cubicBezTo>
                  <a:cubicBezTo>
                    <a:pt x="2599" y="5387"/>
                    <a:pt x="2599" y="5387"/>
                    <a:pt x="2599" y="5387"/>
                  </a:cubicBezTo>
                  <a:cubicBezTo>
                    <a:pt x="2724" y="5400"/>
                    <a:pt x="2854" y="5407"/>
                    <a:pt x="2985" y="5407"/>
                  </a:cubicBezTo>
                  <a:cubicBezTo>
                    <a:pt x="3165" y="5407"/>
                    <a:pt x="3345" y="5395"/>
                    <a:pt x="3520" y="5370"/>
                  </a:cubicBezTo>
                  <a:cubicBezTo>
                    <a:pt x="3584" y="5706"/>
                    <a:pt x="3584" y="5706"/>
                    <a:pt x="3584" y="5706"/>
                  </a:cubicBezTo>
                  <a:cubicBezTo>
                    <a:pt x="3603" y="5807"/>
                    <a:pt x="3691" y="5880"/>
                    <a:pt x="3794" y="5880"/>
                  </a:cubicBezTo>
                  <a:cubicBezTo>
                    <a:pt x="4206" y="5880"/>
                    <a:pt x="4206" y="5880"/>
                    <a:pt x="4206" y="5880"/>
                  </a:cubicBezTo>
                  <a:cubicBezTo>
                    <a:pt x="4309" y="5880"/>
                    <a:pt x="4398" y="5807"/>
                    <a:pt x="4417" y="5706"/>
                  </a:cubicBezTo>
                  <a:cubicBezTo>
                    <a:pt x="4540" y="5052"/>
                    <a:pt x="4540" y="5052"/>
                    <a:pt x="4540" y="5052"/>
                  </a:cubicBezTo>
                  <a:cubicBezTo>
                    <a:pt x="4889" y="4868"/>
                    <a:pt x="5152" y="4625"/>
                    <a:pt x="5322" y="4332"/>
                  </a:cubicBezTo>
                  <a:cubicBezTo>
                    <a:pt x="5334" y="4311"/>
                    <a:pt x="5353" y="4295"/>
                    <a:pt x="5375" y="4288"/>
                  </a:cubicBezTo>
                  <a:cubicBezTo>
                    <a:pt x="5771" y="4161"/>
                    <a:pt x="5771" y="4161"/>
                    <a:pt x="5771" y="4161"/>
                  </a:cubicBezTo>
                  <a:cubicBezTo>
                    <a:pt x="5908" y="4117"/>
                    <a:pt x="6000" y="3991"/>
                    <a:pt x="6000" y="3847"/>
                  </a:cubicBezTo>
                  <a:cubicBezTo>
                    <a:pt x="6000" y="3440"/>
                    <a:pt x="6000" y="3440"/>
                    <a:pt x="6000" y="3440"/>
                  </a:cubicBezTo>
                  <a:cubicBezTo>
                    <a:pt x="6000" y="3296"/>
                    <a:pt x="5908" y="3169"/>
                    <a:pt x="5771" y="3126"/>
                  </a:cubicBezTo>
                  <a:close/>
                  <a:moveTo>
                    <a:pt x="4937" y="2088"/>
                  </a:moveTo>
                  <a:cubicBezTo>
                    <a:pt x="4903" y="2375"/>
                    <a:pt x="4813" y="2621"/>
                    <a:pt x="4723" y="2672"/>
                  </a:cubicBezTo>
                  <a:cubicBezTo>
                    <a:pt x="4620" y="2731"/>
                    <a:pt x="4382" y="2742"/>
                    <a:pt x="4203" y="2611"/>
                  </a:cubicBezTo>
                  <a:cubicBezTo>
                    <a:pt x="4025" y="2481"/>
                    <a:pt x="3965" y="2246"/>
                    <a:pt x="4031" y="1932"/>
                  </a:cubicBezTo>
                  <a:cubicBezTo>
                    <a:pt x="4031" y="1932"/>
                    <a:pt x="4031" y="1932"/>
                    <a:pt x="4031" y="1932"/>
                  </a:cubicBezTo>
                  <a:cubicBezTo>
                    <a:pt x="4038" y="1900"/>
                    <a:pt x="4060" y="1873"/>
                    <a:pt x="4091" y="1859"/>
                  </a:cubicBezTo>
                  <a:cubicBezTo>
                    <a:pt x="4528" y="1659"/>
                    <a:pt x="4780" y="1593"/>
                    <a:pt x="4874" y="1593"/>
                  </a:cubicBezTo>
                  <a:cubicBezTo>
                    <a:pt x="4888" y="1593"/>
                    <a:pt x="4899" y="1595"/>
                    <a:pt x="4906" y="1597"/>
                  </a:cubicBezTo>
                  <a:cubicBezTo>
                    <a:pt x="4934" y="1627"/>
                    <a:pt x="4971" y="1798"/>
                    <a:pt x="4937" y="2088"/>
                  </a:cubicBezTo>
                  <a:close/>
                  <a:moveTo>
                    <a:pt x="245" y="3057"/>
                  </a:moveTo>
                  <a:cubicBezTo>
                    <a:pt x="236" y="3039"/>
                    <a:pt x="257" y="3006"/>
                    <a:pt x="271" y="2988"/>
                  </a:cubicBezTo>
                  <a:cubicBezTo>
                    <a:pt x="292" y="2960"/>
                    <a:pt x="312" y="2954"/>
                    <a:pt x="327" y="2954"/>
                  </a:cubicBezTo>
                  <a:cubicBezTo>
                    <a:pt x="330" y="2954"/>
                    <a:pt x="333" y="2954"/>
                    <a:pt x="336" y="2954"/>
                  </a:cubicBezTo>
                  <a:cubicBezTo>
                    <a:pt x="376" y="2960"/>
                    <a:pt x="432" y="3004"/>
                    <a:pt x="462" y="3078"/>
                  </a:cubicBezTo>
                  <a:cubicBezTo>
                    <a:pt x="469" y="3095"/>
                    <a:pt x="478" y="3124"/>
                    <a:pt x="480" y="3160"/>
                  </a:cubicBezTo>
                  <a:cubicBezTo>
                    <a:pt x="359" y="3135"/>
                    <a:pt x="266" y="3099"/>
                    <a:pt x="245" y="305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>
                <a:latin typeface="Proxima Nova Cn Rg" panose="02000506030000020004" pitchFamily="2" charset="0"/>
              </a:endParaRPr>
            </a:p>
          </p:txBody>
        </p:sp>
      </p:grpSp>
      <p:sp>
        <p:nvSpPr>
          <p:cNvPr id="72" name="Текст 5">
            <a:extLst>
              <a:ext uri="{FF2B5EF4-FFF2-40B4-BE49-F238E27FC236}">
                <a16:creationId xmlns:a16="http://schemas.microsoft.com/office/drawing/2014/main" xmlns="" id="{7025E9A1-575B-4C62-A664-DE3244A48512}"/>
              </a:ext>
            </a:extLst>
          </p:cNvPr>
          <p:cNvSpPr txBox="1">
            <a:spLocks/>
          </p:cNvSpPr>
          <p:nvPr/>
        </p:nvSpPr>
        <p:spPr>
          <a:xfrm>
            <a:off x="3976836" y="3625149"/>
            <a:ext cx="1472649" cy="285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2000" b="1" i="1" kern="1200" smtClean="0">
                <a:solidFill>
                  <a:schemeClr val="tx1"/>
                </a:solidFill>
                <a:effectLst/>
                <a:latin typeface="Proxima Nova ExCn Lt" panose="0200050603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0" dirty="0">
                <a:latin typeface="Proxima Nova ExCn Rg" panose="02000506030000020004" pitchFamily="2" charset="0"/>
              </a:rPr>
              <a:t>Закупки</a:t>
            </a: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xmlns="" id="{0236F3E4-840D-4F57-A619-855BEDFAD9B7}"/>
              </a:ext>
            </a:extLst>
          </p:cNvPr>
          <p:cNvSpPr/>
          <p:nvPr/>
        </p:nvSpPr>
        <p:spPr>
          <a:xfrm>
            <a:off x="2970060" y="3567527"/>
            <a:ext cx="20458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dirty="0">
                <a:effectLst/>
                <a:latin typeface="Proxima Nova ExCn Rg" panose="02000506030000020004" pitchFamily="50" charset="0"/>
              </a:rPr>
              <a:t>1</a:t>
            </a: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xmlns="" id="{0656CA1E-A992-4014-9EB9-F133CFEF5F77}"/>
              </a:ext>
            </a:extLst>
          </p:cNvPr>
          <p:cNvSpPr/>
          <p:nvPr/>
        </p:nvSpPr>
        <p:spPr>
          <a:xfrm>
            <a:off x="5041236" y="3575399"/>
            <a:ext cx="20458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dirty="0">
                <a:latin typeface="Proxima Nova ExCn Rg" panose="02000506030000020004" pitchFamily="50" charset="0"/>
              </a:rPr>
              <a:t>2</a:t>
            </a:r>
            <a:endParaRPr lang="ru-RU" sz="2400" i="1" dirty="0">
              <a:effectLst/>
              <a:latin typeface="Proxima Nova ExCn Rg" panose="02000506030000020004" pitchFamily="50" charset="0"/>
            </a:endParaRP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xmlns="" id="{84ED4DE5-7DAF-4318-A579-2F3C276C5EB5}"/>
              </a:ext>
            </a:extLst>
          </p:cNvPr>
          <p:cNvSpPr/>
          <p:nvPr/>
        </p:nvSpPr>
        <p:spPr>
          <a:xfrm>
            <a:off x="7080827" y="3575604"/>
            <a:ext cx="20458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dirty="0">
                <a:effectLst/>
                <a:latin typeface="Proxima Nova ExCn Rg" panose="02000506030000020004" pitchFamily="50" charset="0"/>
              </a:rPr>
              <a:t>3</a:t>
            </a:r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xmlns="" id="{9EADCB28-58E6-49E1-93D7-9A8425A0FA36}"/>
              </a:ext>
            </a:extLst>
          </p:cNvPr>
          <p:cNvSpPr/>
          <p:nvPr/>
        </p:nvSpPr>
        <p:spPr>
          <a:xfrm>
            <a:off x="-445" y="4306368"/>
            <a:ext cx="8070301" cy="1985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68400" indent="-342900"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buSzPct val="110000"/>
              <a:buFont typeface="+mj-lt"/>
              <a:buAutoNum type="arabicPeriod"/>
              <a:tabLst>
                <a:tab pos="965200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План закупок соответствует плану расходов (годовому лимиту)</a:t>
            </a:r>
            <a:endParaRPr lang="en-US" i="1" dirty="0">
              <a:latin typeface="Proxima Nova ExCn Lt" panose="02000506030000020004" pitchFamily="50" charset="0"/>
            </a:endParaRPr>
          </a:p>
          <a:p>
            <a:pPr marL="1092200" indent="-342900"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buSzPct val="110000"/>
              <a:buFont typeface="+mj-lt"/>
              <a:buAutoNum type="arabicPeriod"/>
              <a:tabLst>
                <a:tab pos="800100" algn="l"/>
                <a:tab pos="965200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Условием заключения договора является проведенная закупка</a:t>
            </a:r>
          </a:p>
          <a:p>
            <a:pPr marL="1028700" indent="-342900"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buSzPct val="110000"/>
              <a:buFont typeface="+mj-lt"/>
              <a:buAutoNum type="arabicPeriod"/>
              <a:tabLst>
                <a:tab pos="555625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Платежный календарь организаций соответствует графикам платежей договоров</a:t>
            </a:r>
          </a:p>
          <a:p>
            <a:pPr marL="954087" indent="-342900"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buSzPct val="110000"/>
              <a:buFont typeface="+mj-lt"/>
              <a:buAutoNum type="arabicPeriod"/>
              <a:tabLst>
                <a:tab pos="825500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Заявления на платежи создаются </a:t>
            </a:r>
            <a:r>
              <a:rPr lang="ru-RU" b="1" i="1" u="sng" dirty="0">
                <a:solidFill>
                  <a:srgbClr val="19D2C5"/>
                </a:solidFill>
                <a:latin typeface="Proxima Nova ExCn Lt" panose="02000506030000020004" pitchFamily="50" charset="0"/>
              </a:rPr>
              <a:t>только</a:t>
            </a:r>
            <a:r>
              <a:rPr lang="ru-RU" i="1" dirty="0">
                <a:solidFill>
                  <a:srgbClr val="19D2C5"/>
                </a:solidFill>
                <a:latin typeface="Proxima Nova ExCn Lt" panose="02000506030000020004" pitchFamily="50" charset="0"/>
              </a:rPr>
              <a:t> </a:t>
            </a:r>
            <a:r>
              <a:rPr lang="ru-RU" i="1" dirty="0">
                <a:latin typeface="Proxima Nova ExCn Lt" panose="02000506030000020004" pitchFamily="50" charset="0"/>
              </a:rPr>
              <a:t>в АС ФЗД и соответствуют платежному календарю</a:t>
            </a:r>
          </a:p>
          <a:p>
            <a:pPr marL="890587" indent="-342900"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buSzPct val="110000"/>
              <a:buFont typeface="+mj-lt"/>
              <a:buAutoNum type="arabicPeriod"/>
              <a:tabLst>
                <a:tab pos="555625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Фактические движения денежных средств</a:t>
            </a:r>
            <a:r>
              <a:rPr lang="ru-RU" b="1" i="1" dirty="0">
                <a:solidFill>
                  <a:srgbClr val="022E3B"/>
                </a:solidFill>
                <a:latin typeface="Proxima Nova ExCn Lt" panose="02000506030000020004" pitchFamily="50" charset="0"/>
              </a:rPr>
              <a:t> </a:t>
            </a:r>
            <a:r>
              <a:rPr lang="ru-RU" b="1" i="1" u="sng" dirty="0">
                <a:solidFill>
                  <a:srgbClr val="19D2C5"/>
                </a:solidFill>
                <a:latin typeface="Proxima Nova ExCn Lt" panose="02000506030000020004" pitchFamily="50" charset="0"/>
              </a:rPr>
              <a:t>только</a:t>
            </a:r>
            <a:r>
              <a:rPr lang="ru-RU" b="1" i="1" dirty="0">
                <a:solidFill>
                  <a:srgbClr val="022E3B"/>
                </a:solidFill>
                <a:latin typeface="Proxima Nova ExCn Lt" panose="02000506030000020004" pitchFamily="50" charset="0"/>
              </a:rPr>
              <a:t> </a:t>
            </a:r>
            <a:r>
              <a:rPr lang="ru-RU" i="1" dirty="0">
                <a:latin typeface="Proxima Nova ExCn Lt" panose="02000506030000020004" pitchFamily="50" charset="0"/>
              </a:rPr>
              <a:t>через уполномоченные банки</a:t>
            </a:r>
          </a:p>
          <a:p>
            <a:pPr marL="274638" indent="-106363">
              <a:lnSpc>
                <a:spcPts val="1400"/>
              </a:lnSpc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buFont typeface="Arial" panose="020B0604020202020204" pitchFamily="34" charset="0"/>
              <a:buChar char="•"/>
              <a:tabLst>
                <a:tab pos="266700" algn="l"/>
              </a:tabLst>
            </a:pPr>
            <a:endParaRPr lang="ru-RU" sz="1400" i="1" dirty="0">
              <a:latin typeface="Proxima Nova ExCn Lt" panose="02000506030000020004" pitchFamily="50" charset="0"/>
            </a:endParaRP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F4C3493F-B8FA-43C5-81A2-3B88ADECCFA9}"/>
              </a:ext>
            </a:extLst>
          </p:cNvPr>
          <p:cNvSpPr/>
          <p:nvPr/>
        </p:nvSpPr>
        <p:spPr>
          <a:xfrm>
            <a:off x="433016" y="5893474"/>
            <a:ext cx="794898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700" b="1" i="1" dirty="0">
              <a:solidFill>
                <a:srgbClr val="022E3B"/>
              </a:solidFill>
              <a:latin typeface="Proxima Nova ExCn Lt" panose="02000506030000020004" pitchFamily="2" charset="0"/>
            </a:endParaRPr>
          </a:p>
          <a:p>
            <a:r>
              <a:rPr lang="ru-RU" b="1" i="1" spc="30" dirty="0">
                <a:solidFill>
                  <a:srgbClr val="19D2C5"/>
                </a:solidFill>
                <a:latin typeface="Proxima Nova ExCn Lt" panose="02000506030000020004" pitchFamily="2" charset="0"/>
              </a:rPr>
              <a:t>Общие механизмы: ИБ, интеграция, управление нормативно-справочной информацией</a:t>
            </a:r>
            <a:endParaRPr lang="ru-RU" spc="30" dirty="0"/>
          </a:p>
        </p:txBody>
      </p:sp>
      <p:sp>
        <p:nvSpPr>
          <p:cNvPr id="88" name="Параллелограмм 87">
            <a:extLst>
              <a:ext uri="{FF2B5EF4-FFF2-40B4-BE49-F238E27FC236}">
                <a16:creationId xmlns:a16="http://schemas.microsoft.com/office/drawing/2014/main" xmlns="" id="{7E7F76B9-CE8A-4539-8AF2-7EA856507164}"/>
              </a:ext>
            </a:extLst>
          </p:cNvPr>
          <p:cNvSpPr/>
          <p:nvPr/>
        </p:nvSpPr>
        <p:spPr>
          <a:xfrm>
            <a:off x="9328184" y="2752826"/>
            <a:ext cx="1472649" cy="3683577"/>
          </a:xfrm>
          <a:prstGeom prst="parallelogram">
            <a:avLst>
              <a:gd name="adj" fmla="val 51594"/>
            </a:avLst>
          </a:prstGeom>
          <a:solidFill>
            <a:srgbClr val="A7E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89" name="Текст 5">
            <a:extLst>
              <a:ext uri="{FF2B5EF4-FFF2-40B4-BE49-F238E27FC236}">
                <a16:creationId xmlns:a16="http://schemas.microsoft.com/office/drawing/2014/main" xmlns="" id="{E8E6BF86-EDE2-4088-BDAB-6AFB3B1D565F}"/>
              </a:ext>
            </a:extLst>
          </p:cNvPr>
          <p:cNvSpPr txBox="1">
            <a:spLocks/>
          </p:cNvSpPr>
          <p:nvPr/>
        </p:nvSpPr>
        <p:spPr>
          <a:xfrm rot="16875576">
            <a:off x="8457886" y="4277376"/>
            <a:ext cx="3524706" cy="750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2000" b="1" i="1" kern="1200" smtClean="0">
                <a:solidFill>
                  <a:schemeClr val="tx1"/>
                </a:solidFill>
                <a:effectLst/>
                <a:latin typeface="Proxima Nova ExCn Lt" panose="0200050603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50000"/>
              </a:lnSpc>
            </a:pPr>
            <a:r>
              <a:rPr lang="ru-RU" sz="1800" b="0" i="0" spc="30" dirty="0">
                <a:latin typeface="Proxima Nova ExCn Rg" panose="02000506030000020004" pitchFamily="2" charset="0"/>
              </a:rPr>
              <a:t>Единый платежный шлюз</a:t>
            </a:r>
          </a:p>
          <a:p>
            <a:pPr algn="ctr">
              <a:lnSpc>
                <a:spcPct val="50000"/>
              </a:lnSpc>
            </a:pPr>
            <a:r>
              <a:rPr lang="ru-RU" sz="1800" b="0" i="0" spc="30" dirty="0">
                <a:latin typeface="Proxima Nova ExCn Rg" panose="02000506030000020004" pitchFamily="2" charset="0"/>
              </a:rPr>
              <a:t>(АС ЕКК)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xmlns="" id="{A005C765-299D-4ECD-8F47-D5623C3C0F8A}"/>
              </a:ext>
            </a:extLst>
          </p:cNvPr>
          <p:cNvSpPr/>
          <p:nvPr/>
        </p:nvSpPr>
        <p:spPr>
          <a:xfrm>
            <a:off x="9475350" y="3583272"/>
            <a:ext cx="20458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dirty="0">
                <a:latin typeface="Proxima Nova ExCn Rg" panose="02000506030000020004" pitchFamily="50" charset="0"/>
              </a:rPr>
              <a:t>4</a:t>
            </a:r>
            <a:endParaRPr lang="ru-RU" sz="2400" i="1" dirty="0">
              <a:effectLst/>
              <a:latin typeface="Proxima Nova ExCn Rg" panose="02000506030000020004" pitchFamily="50" charset="0"/>
            </a:endParaRPr>
          </a:p>
        </p:txBody>
      </p:sp>
      <p:sp>
        <p:nvSpPr>
          <p:cNvPr id="92" name="Параллелограмм 91">
            <a:extLst>
              <a:ext uri="{FF2B5EF4-FFF2-40B4-BE49-F238E27FC236}">
                <a16:creationId xmlns:a16="http://schemas.microsoft.com/office/drawing/2014/main" xmlns="" id="{63FFCE23-9D83-45C1-B1D2-2BD690A5A8DF}"/>
              </a:ext>
            </a:extLst>
          </p:cNvPr>
          <p:cNvSpPr/>
          <p:nvPr/>
        </p:nvSpPr>
        <p:spPr>
          <a:xfrm>
            <a:off x="10325320" y="2743917"/>
            <a:ext cx="1765845" cy="3318706"/>
          </a:xfrm>
          <a:prstGeom prst="parallelogram">
            <a:avLst>
              <a:gd name="adj" fmla="val 388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2400" b="1" i="1" dirty="0">
              <a:solidFill>
                <a:srgbClr val="00778F"/>
              </a:solidFill>
              <a:latin typeface="Proxima Nova ExCn Lt" panose="02000506030000020004" pitchFamily="2" charset="0"/>
            </a:endParaRPr>
          </a:p>
        </p:txBody>
      </p:sp>
      <p:pic>
        <p:nvPicPr>
          <p:cNvPr id="1028" name="Picture 4" descr="Новикомбанк - банк российской промышленности и высоких технологий">
            <a:extLst>
              <a:ext uri="{FF2B5EF4-FFF2-40B4-BE49-F238E27FC236}">
                <a16:creationId xmlns:a16="http://schemas.microsoft.com/office/drawing/2014/main" xmlns="" id="{FAFEBEB3-98B5-4BD0-9FD4-095756DE3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3079" y="3497904"/>
            <a:ext cx="602430" cy="56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xmlns="" id="{074E9C33-CFA2-454A-B50B-5BD8B59776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0539" y="5027506"/>
            <a:ext cx="985729" cy="353476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xmlns="" id="{1183D962-C079-44AC-84BD-07964586E5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7634" y="5244819"/>
            <a:ext cx="1205516" cy="1205516"/>
          </a:xfrm>
          <a:prstGeom prst="rect">
            <a:avLst/>
          </a:prstGeom>
        </p:spPr>
      </p:pic>
      <p:sp>
        <p:nvSpPr>
          <p:cNvPr id="100" name="Прямоугольник 99">
            <a:extLst>
              <a:ext uri="{FF2B5EF4-FFF2-40B4-BE49-F238E27FC236}">
                <a16:creationId xmlns:a16="http://schemas.microsoft.com/office/drawing/2014/main" xmlns="" id="{154DE42A-03CA-4E7A-882D-D7441ED7D7C3}"/>
              </a:ext>
            </a:extLst>
          </p:cNvPr>
          <p:cNvSpPr/>
          <p:nvPr/>
        </p:nvSpPr>
        <p:spPr>
          <a:xfrm>
            <a:off x="10794229" y="3589418"/>
            <a:ext cx="20458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i="1" dirty="0">
                <a:latin typeface="Proxima Nova ExCn Rg" panose="02000506030000020004" pitchFamily="50" charset="0"/>
              </a:rPr>
              <a:t>5</a:t>
            </a:r>
            <a:endParaRPr lang="ru-RU" sz="2400" i="1" dirty="0">
              <a:effectLst/>
              <a:latin typeface="Proxima Nova ExCn Rg" panose="02000506030000020004" pitchFamily="50" charset="0"/>
            </a:endParaRPr>
          </a:p>
        </p:txBody>
      </p:sp>
      <p:pic>
        <p:nvPicPr>
          <p:cNvPr id="1030" name="Picture 6" descr="Частным клиентам — СберБанк">
            <a:extLst>
              <a:ext uri="{FF2B5EF4-FFF2-40B4-BE49-F238E27FC236}">
                <a16:creationId xmlns:a16="http://schemas.microsoft.com/office/drawing/2014/main" xmlns="" id="{E9910090-DB67-4048-BC71-8BFA70BEEB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858326" y="4083087"/>
            <a:ext cx="835232" cy="83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520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658" y="0"/>
            <a:ext cx="12191283" cy="6858000"/>
          </a:xfrm>
          <a:prstGeom prst="rect">
            <a:avLst/>
          </a:prstGeom>
        </p:spPr>
      </p:pic>
      <p:sp>
        <p:nvSpPr>
          <p:cNvPr id="5" name="object 14">
            <a:extLst>
              <a:ext uri="{FF2B5EF4-FFF2-40B4-BE49-F238E27FC236}">
                <a16:creationId xmlns:a16="http://schemas.microsoft.com/office/drawing/2014/main" xmlns="" id="{C9938853-F6F4-46DB-8E2E-953AA572CF86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1351031" y="6284185"/>
            <a:ext cx="370003" cy="41402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800" b="0" i="1" spc="0">
                <a:solidFill>
                  <a:schemeClr val="tx1"/>
                </a:solidFill>
                <a:latin typeface="Proxima Nova ExCn Lt" panose="02000506030000020004" pitchFamily="50" charset="0"/>
              </a:defRPr>
            </a:lvl1pPr>
          </a:lstStyle>
          <a:p>
            <a:pPr marL="25400">
              <a:lnSpc>
                <a:spcPts val="3575"/>
              </a:lnSpc>
            </a:pPr>
            <a:fld id="{4AE843F9-54B8-4A2E-B570-3AAA12216093}" type="slidenum">
              <a:rPr lang="ru-RU" smtClean="0"/>
              <a:pPr marL="25400">
                <a:lnSpc>
                  <a:spcPts val="3575"/>
                </a:lnSpc>
              </a:pPr>
              <a:t>7</a:t>
            </a:fld>
            <a:endParaRPr lang="ru-RU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D4676AE8-35A6-48B9-AD7C-10DA859A2207}"/>
              </a:ext>
            </a:extLst>
          </p:cNvPr>
          <p:cNvSpPr/>
          <p:nvPr/>
        </p:nvSpPr>
        <p:spPr>
          <a:xfrm>
            <a:off x="1228785" y="2774918"/>
            <a:ext cx="35026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19D2C5"/>
                </a:solidFill>
                <a:latin typeface="Proxima Nova ExCn Lt" panose="02000506030000020004" pitchFamily="50" charset="0"/>
              </a:rPr>
              <a:t>ОСНОВНЫЕ ВОЗМОЖНОСТИ СИСТЕМЫ</a:t>
            </a:r>
            <a:endParaRPr lang="ru-RU" sz="1600" b="1" i="1" dirty="0">
              <a:solidFill>
                <a:srgbClr val="19D2C5"/>
              </a:solidFill>
              <a:effectLst/>
              <a:latin typeface="Proxima Nova ExCn Lt" panose="02000506030000020004" pitchFamily="50" charset="0"/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xmlns="" id="{B5A991B2-21A3-4EA0-AA4E-4608F9B10117}"/>
              </a:ext>
            </a:extLst>
          </p:cNvPr>
          <p:cNvSpPr txBox="1">
            <a:spLocks/>
          </p:cNvSpPr>
          <p:nvPr/>
        </p:nvSpPr>
        <p:spPr>
          <a:xfrm>
            <a:off x="843161" y="252429"/>
            <a:ext cx="4941887" cy="3346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ru-RU" sz="2400" b="1" i="1" kern="1200" smtClean="0">
                <a:solidFill>
                  <a:srgbClr val="19D2C5"/>
                </a:solidFill>
                <a:effectLst/>
                <a:latin typeface="Proxima Nova ExCn Lt" panose="02000506030000020004" pitchFamily="50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Панель руководителя</a:t>
            </a:r>
          </a:p>
        </p:txBody>
      </p:sp>
      <p:sp>
        <p:nvSpPr>
          <p:cNvPr id="16" name="Текст 1">
            <a:extLst>
              <a:ext uri="{FF2B5EF4-FFF2-40B4-BE49-F238E27FC236}">
                <a16:creationId xmlns:a16="http://schemas.microsoft.com/office/drawing/2014/main" xmlns="" id="{1ECE16C1-B4CF-4546-A52F-08C34D409A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8200" y="587058"/>
            <a:ext cx="7152297" cy="334629"/>
          </a:xfrm>
        </p:spPr>
        <p:txBody>
          <a:bodyPr/>
          <a:lstStyle/>
          <a:p>
            <a:r>
              <a:rPr lang="ru-RU" dirty="0"/>
              <a:t>Обзор системы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2011" y="2413246"/>
            <a:ext cx="5645888" cy="404878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69256" y="1166336"/>
            <a:ext cx="110889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 dirty="0">
                <a:latin typeface="Proxima Nova ExCn Rg" panose="02000506030000020004" pitchFamily="2" charset="0"/>
              </a:rPr>
              <a:t>Удобный инструмент предоставления актуальных показателей управленческой отчетности по всем направлениям деятельности Корпорации </a:t>
            </a:r>
          </a:p>
          <a:p>
            <a:pPr>
              <a:defRPr/>
            </a:pPr>
            <a:r>
              <a:rPr lang="ru-RU" i="1" dirty="0">
                <a:latin typeface="Proxima Nova ExCn Rg" panose="02000506030000020004" pitchFamily="2" charset="0"/>
              </a:rPr>
              <a:t> </a:t>
            </a:r>
          </a:p>
          <a:p>
            <a:pPr>
              <a:defRPr/>
            </a:pPr>
            <a:r>
              <a:rPr lang="ru-RU" i="1" dirty="0">
                <a:latin typeface="Proxima Nova ExCn Rg" panose="02000506030000020004" pitchFamily="2" charset="0"/>
              </a:rPr>
              <a:t>Содержит визуальные риск-метрики, позволяющие руководителю быстро и просто оценить динамику ключевых показателей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DF7FBE3D-05CF-4E3E-8D17-BDB8140BDE7D}"/>
              </a:ext>
            </a:extLst>
          </p:cNvPr>
          <p:cNvSpPr/>
          <p:nvPr/>
        </p:nvSpPr>
        <p:spPr>
          <a:xfrm>
            <a:off x="234942" y="3393526"/>
            <a:ext cx="4671556" cy="2779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2200" indent="-285750">
              <a:lnSpc>
                <a:spcPct val="90000"/>
              </a:lnSpc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buFont typeface="Wingdings" panose="05000000000000000000" pitchFamily="2" charset="2"/>
              <a:buChar char="ü"/>
              <a:tabLst>
                <a:tab pos="927100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Данные актуализируются «онлайн» в момент их </a:t>
            </a:r>
          </a:p>
          <a:p>
            <a:pPr marL="825500" indent="215900">
              <a:lnSpc>
                <a:spcPct val="90000"/>
              </a:lnSpc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tabLst>
                <a:tab pos="1030288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изменения</a:t>
            </a:r>
          </a:p>
          <a:p>
            <a:pPr marL="942975" indent="-282575">
              <a:lnSpc>
                <a:spcPct val="90000"/>
              </a:lnSpc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buFont typeface="Wingdings" panose="05000000000000000000" pitchFamily="2" charset="2"/>
              <a:buChar char="ü"/>
              <a:tabLst>
                <a:tab pos="555625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Формирование показателей по данным АС ФЗД</a:t>
            </a:r>
          </a:p>
          <a:p>
            <a:pPr marL="885825" indent="-285750">
              <a:lnSpc>
                <a:spcPct val="90000"/>
              </a:lnSpc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buFont typeface="Wingdings" panose="05000000000000000000" pitchFamily="2" charset="2"/>
              <a:buChar char="ü"/>
              <a:tabLst>
                <a:tab pos="555625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Разграничение доступа к показателям на </a:t>
            </a:r>
          </a:p>
          <a:p>
            <a:pPr marL="561975" indent="265113">
              <a:lnSpc>
                <a:spcPct val="90000"/>
              </a:lnSpc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tabLst>
                <a:tab pos="555625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различных уровнях</a:t>
            </a:r>
          </a:p>
          <a:p>
            <a:pPr marL="774700" indent="-285750">
              <a:lnSpc>
                <a:spcPct val="90000"/>
              </a:lnSpc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buFont typeface="Wingdings" panose="05000000000000000000" pitchFamily="2" charset="2"/>
              <a:buChar char="ü"/>
              <a:tabLst>
                <a:tab pos="825500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Возможность открыть карточку каждой закупки, </a:t>
            </a:r>
          </a:p>
          <a:p>
            <a:pPr marL="419100" indent="317500">
              <a:lnSpc>
                <a:spcPct val="90000"/>
              </a:lnSpc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tabLst>
                <a:tab pos="723900" algn="l"/>
              </a:tabLst>
            </a:pPr>
            <a:r>
              <a:rPr lang="ru-RU" i="1" dirty="0">
                <a:latin typeface="Proxima Nova ExCn Lt" panose="02000506030000020004" pitchFamily="50" charset="0"/>
              </a:rPr>
              <a:t>платежа и др.</a:t>
            </a:r>
          </a:p>
          <a:p>
            <a:pPr marL="647700" indent="-285750">
              <a:lnSpc>
                <a:spcPct val="90000"/>
              </a:lnSpc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buFont typeface="Wingdings" panose="05000000000000000000" pitchFamily="2" charset="2"/>
              <a:buChar char="ü"/>
            </a:pPr>
            <a:r>
              <a:rPr lang="ru-RU" i="1" dirty="0">
                <a:latin typeface="Proxima Nova ExCn Lt" panose="02000506030000020004" pitchFamily="50" charset="0"/>
              </a:rPr>
              <a:t>Минимизация «человеческого фактора» в отчетности</a:t>
            </a:r>
          </a:p>
          <a:p>
            <a:pPr marL="274638" indent="-106363">
              <a:lnSpc>
                <a:spcPts val="1400"/>
              </a:lnSpc>
              <a:spcBef>
                <a:spcPts val="300"/>
              </a:spcBef>
              <a:spcAft>
                <a:spcPts val="200"/>
              </a:spcAft>
              <a:buClr>
                <a:srgbClr val="19D2C5"/>
              </a:buClr>
              <a:buFont typeface="Arial" panose="020B0604020202020204" pitchFamily="34" charset="0"/>
              <a:buChar char="•"/>
              <a:tabLst>
                <a:tab pos="266700" algn="l"/>
              </a:tabLst>
            </a:pPr>
            <a:endParaRPr lang="ru-RU" sz="1400" i="1" dirty="0">
              <a:latin typeface="Proxima Nova ExCn Lt" panose="02000506030000020004" pitchFamily="50" charset="0"/>
            </a:endParaRPr>
          </a:p>
        </p:txBody>
      </p:sp>
      <p:sp>
        <p:nvSpPr>
          <p:cNvPr id="20" name="object 6">
            <a:extLst>
              <a:ext uri="{FF2B5EF4-FFF2-40B4-BE49-F238E27FC236}">
                <a16:creationId xmlns:a16="http://schemas.microsoft.com/office/drawing/2014/main" xmlns="" id="{C94E6E1C-F3CD-4C19-B820-DA587250A335}"/>
              </a:ext>
            </a:extLst>
          </p:cNvPr>
          <p:cNvSpPr/>
          <p:nvPr/>
        </p:nvSpPr>
        <p:spPr>
          <a:xfrm flipH="1">
            <a:off x="5266179" y="3145314"/>
            <a:ext cx="774700" cy="812800"/>
          </a:xfrm>
          <a:custGeom>
            <a:avLst/>
            <a:gdLst/>
            <a:ahLst/>
            <a:cxnLst/>
            <a:rect l="l" t="t" r="r" b="b"/>
            <a:pathLst>
              <a:path w="252094" h="1185545">
                <a:moveTo>
                  <a:pt x="251944" y="0"/>
                </a:moveTo>
                <a:lnTo>
                  <a:pt x="0" y="1185303"/>
                </a:lnTo>
              </a:path>
            </a:pathLst>
          </a:custGeom>
          <a:ln w="19050">
            <a:solidFill>
              <a:srgbClr val="19D2C5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Параллелограмм 20"/>
          <p:cNvSpPr/>
          <p:nvPr/>
        </p:nvSpPr>
        <p:spPr>
          <a:xfrm flipH="1" flipV="1">
            <a:off x="1291079" y="3114326"/>
            <a:ext cx="3946652" cy="56387"/>
          </a:xfrm>
          <a:prstGeom prst="parallelogram">
            <a:avLst/>
          </a:prstGeom>
          <a:solidFill>
            <a:srgbClr val="19D2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97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4">
            <a:extLst>
              <a:ext uri="{FF2B5EF4-FFF2-40B4-BE49-F238E27FC236}">
                <a16:creationId xmlns:a16="http://schemas.microsoft.com/office/drawing/2014/main" xmlns="" id="{B33E7FA5-3ED2-F843-BB52-69BFF5EA7042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800" b="0" i="1" spc="0">
                <a:solidFill>
                  <a:schemeClr val="tx1"/>
                </a:solidFill>
                <a:latin typeface="Proxima Nova ExCn Lt" panose="02000506030000020004" pitchFamily="50" charset="0"/>
              </a:defRPr>
            </a:lvl1pPr>
          </a:lstStyle>
          <a:p>
            <a:pPr marL="25400">
              <a:lnSpc>
                <a:spcPts val="3575"/>
              </a:lnSpc>
            </a:pPr>
            <a:fld id="{4AE843F9-54B8-4A2E-B570-3AAA12216093}" type="slidenum">
              <a:rPr lang="ru-RU" smtClean="0"/>
              <a:pPr marL="25400">
                <a:lnSpc>
                  <a:spcPts val="3575"/>
                </a:lnSpc>
              </a:pPr>
              <a:t>8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09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4">
            <a:extLst>
              <a:ext uri="{FF2B5EF4-FFF2-40B4-BE49-F238E27FC236}">
                <a16:creationId xmlns:a16="http://schemas.microsoft.com/office/drawing/2014/main" xmlns="" id="{B33E7FA5-3ED2-F843-BB52-69BFF5EA7042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800" b="0" i="1" spc="0">
                <a:solidFill>
                  <a:schemeClr val="tx1"/>
                </a:solidFill>
                <a:latin typeface="Proxima Nova ExCn Lt" panose="02000506030000020004" pitchFamily="50" charset="0"/>
              </a:defRPr>
            </a:lvl1pPr>
          </a:lstStyle>
          <a:p>
            <a:pPr marL="25400">
              <a:lnSpc>
                <a:spcPts val="3575"/>
              </a:lnSpc>
            </a:pPr>
            <a:fld id="{4AE843F9-54B8-4A2E-B570-3AAA12216093}" type="slidenum">
              <a:rPr lang="ru-RU" smtClean="0"/>
              <a:pPr marL="25400">
                <a:lnSpc>
                  <a:spcPts val="3575"/>
                </a:lnSpc>
              </a:pPr>
              <a:t>9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362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4">
            <a:extLst>
              <a:ext uri="{FF2B5EF4-FFF2-40B4-BE49-F238E27FC236}">
                <a16:creationId xmlns:a16="http://schemas.microsoft.com/office/drawing/2014/main" xmlns="" id="{B33E7FA5-3ED2-F843-BB52-69BFF5EA7042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800" b="0" i="1" spc="0">
                <a:solidFill>
                  <a:schemeClr val="tx1"/>
                </a:solidFill>
                <a:latin typeface="Proxima Nova ExCn Lt" panose="02000506030000020004" pitchFamily="50" charset="0"/>
              </a:defRPr>
            </a:lvl1pPr>
          </a:lstStyle>
          <a:p>
            <a:pPr marL="25400">
              <a:lnSpc>
                <a:spcPts val="3575"/>
              </a:lnSpc>
            </a:pPr>
            <a:fld id="{4AE843F9-54B8-4A2E-B570-3AAA12216093}" type="slidenum">
              <a:rPr lang="ru-RU" smtClean="0"/>
              <a:pPr marL="25400">
                <a:lnSpc>
                  <a:spcPts val="3575"/>
                </a:lnSpc>
              </a:pPr>
              <a:t>10</a:t>
            </a:fld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1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4">
            <a:extLst>
              <a:ext uri="{FF2B5EF4-FFF2-40B4-BE49-F238E27FC236}">
                <a16:creationId xmlns:a16="http://schemas.microsoft.com/office/drawing/2014/main" xmlns="" id="{B33E7FA5-3ED2-F843-BB52-69BFF5EA7042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800" b="0" i="1" spc="0">
                <a:solidFill>
                  <a:schemeClr val="tx1"/>
                </a:solidFill>
                <a:latin typeface="Proxima Nova ExCn Lt" panose="02000506030000020004" pitchFamily="50" charset="0"/>
              </a:defRPr>
            </a:lvl1pPr>
          </a:lstStyle>
          <a:p>
            <a:pPr marL="25400">
              <a:lnSpc>
                <a:spcPts val="3575"/>
              </a:lnSpc>
            </a:pPr>
            <a:fld id="{4AE843F9-54B8-4A2E-B570-3AAA12216093}" type="slidenum">
              <a:rPr lang="ru-RU" smtClean="0"/>
              <a:pPr marL="25400">
                <a:lnSpc>
                  <a:spcPts val="3575"/>
                </a:lnSpc>
              </a:pPr>
              <a:t>11</a:t>
            </a:fld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4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4">
            <a:extLst>
              <a:ext uri="{FF2B5EF4-FFF2-40B4-BE49-F238E27FC236}">
                <a16:creationId xmlns:a16="http://schemas.microsoft.com/office/drawing/2014/main" xmlns="" id="{B33E7FA5-3ED2-F843-BB52-69BFF5EA7042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1351031" y="6284185"/>
            <a:ext cx="370003" cy="41402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800" b="0" i="1" spc="0">
                <a:solidFill>
                  <a:schemeClr val="tx1"/>
                </a:solidFill>
                <a:latin typeface="Proxima Nova ExCn Lt" panose="02000506030000020004" pitchFamily="50" charset="0"/>
              </a:defRPr>
            </a:lvl1pPr>
          </a:lstStyle>
          <a:p>
            <a:pPr marL="25400">
              <a:lnSpc>
                <a:spcPts val="3575"/>
              </a:lnSpc>
            </a:pPr>
            <a:fld id="{4AE843F9-54B8-4A2E-B570-3AAA12216093}" type="slidenum">
              <a:rPr lang="ru-RU" smtClean="0"/>
              <a:pPr marL="25400">
                <a:lnSpc>
                  <a:spcPts val="3575"/>
                </a:lnSpc>
              </a:pPr>
              <a:t>12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CD9B559-DD15-4333-B0A2-1E6B2AF989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89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C1397FEC-57FA-46B2-9991-8852DD3969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0" b="4351"/>
          <a:stretch/>
        </p:blipFill>
        <p:spPr>
          <a:xfrm>
            <a:off x="6350" y="2120900"/>
            <a:ext cx="4165600" cy="4724400"/>
          </a:xfrm>
          <a:prstGeom prst="rect">
            <a:avLst/>
          </a:prstGeom>
        </p:spPr>
      </p:pic>
      <p:sp>
        <p:nvSpPr>
          <p:cNvPr id="40" name="Параллелограмм 39">
            <a:extLst>
              <a:ext uri="{FF2B5EF4-FFF2-40B4-BE49-F238E27FC236}">
                <a16:creationId xmlns:a16="http://schemas.microsoft.com/office/drawing/2014/main" xmlns="" id="{CD8E095D-01EC-4539-AC31-20DBFF4E6A78}"/>
              </a:ext>
            </a:extLst>
          </p:cNvPr>
          <p:cNvSpPr/>
          <p:nvPr/>
        </p:nvSpPr>
        <p:spPr>
          <a:xfrm>
            <a:off x="1282701" y="3975100"/>
            <a:ext cx="9284268" cy="2876469"/>
          </a:xfrm>
          <a:prstGeom prst="parallelogram">
            <a:avLst>
              <a:gd name="adj" fmla="val 23494"/>
            </a:avLst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3" name="Группа 32"/>
          <p:cNvGrpSpPr/>
          <p:nvPr/>
        </p:nvGrpSpPr>
        <p:grpSpPr>
          <a:xfrm rot="10800000">
            <a:off x="11167216" y="992664"/>
            <a:ext cx="1024784" cy="590924"/>
            <a:chOff x="5980180" y="965359"/>
            <a:chExt cx="1024784" cy="590924"/>
          </a:xfrm>
          <a:solidFill>
            <a:srgbClr val="D3F5F1"/>
          </a:solidFill>
        </p:grpSpPr>
        <p:grpSp>
          <p:nvGrpSpPr>
            <p:cNvPr id="34" name="Группа 33"/>
            <p:cNvGrpSpPr/>
            <p:nvPr/>
          </p:nvGrpSpPr>
          <p:grpSpPr>
            <a:xfrm>
              <a:off x="5980180" y="965359"/>
              <a:ext cx="582824" cy="590924"/>
              <a:chOff x="4669540" y="2207419"/>
              <a:chExt cx="582824" cy="590924"/>
            </a:xfrm>
            <a:grpFill/>
          </p:grpSpPr>
          <p:sp>
            <p:nvSpPr>
              <p:cNvPr id="38" name="Прямоугольник 37"/>
              <p:cNvSpPr/>
              <p:nvPr/>
            </p:nvSpPr>
            <p:spPr>
              <a:xfrm>
                <a:off x="4942523" y="2207419"/>
                <a:ext cx="307181" cy="3048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2" name="Арка 41"/>
              <p:cNvSpPr/>
              <p:nvPr/>
            </p:nvSpPr>
            <p:spPr>
              <a:xfrm rot="7676578">
                <a:off x="4675700" y="2221679"/>
                <a:ext cx="570504" cy="582824"/>
              </a:xfrm>
              <a:prstGeom prst="blockArc">
                <a:avLst>
                  <a:gd name="adj1" fmla="val 10800000"/>
                  <a:gd name="adj2" fmla="val 19281414"/>
                  <a:gd name="adj3" fmla="val 2162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5" name="Группа 34"/>
            <p:cNvGrpSpPr/>
            <p:nvPr/>
          </p:nvGrpSpPr>
          <p:grpSpPr>
            <a:xfrm>
              <a:off x="6422140" y="965359"/>
              <a:ext cx="582824" cy="590924"/>
              <a:chOff x="4646680" y="2207419"/>
              <a:chExt cx="582824" cy="590924"/>
            </a:xfrm>
            <a:grpFill/>
          </p:grpSpPr>
          <p:sp>
            <p:nvSpPr>
              <p:cNvPr id="36" name="Прямоугольник 35"/>
              <p:cNvSpPr/>
              <p:nvPr/>
            </p:nvSpPr>
            <p:spPr>
              <a:xfrm>
                <a:off x="4919663" y="2207419"/>
                <a:ext cx="307181" cy="3048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Арка 36"/>
              <p:cNvSpPr/>
              <p:nvPr/>
            </p:nvSpPr>
            <p:spPr>
              <a:xfrm rot="7676578">
                <a:off x="4652840" y="2221679"/>
                <a:ext cx="570504" cy="582824"/>
              </a:xfrm>
              <a:prstGeom prst="blockArc">
                <a:avLst>
                  <a:gd name="adj1" fmla="val 10800000"/>
                  <a:gd name="adj2" fmla="val 19281414"/>
                  <a:gd name="adj3" fmla="val 2162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8" name="Группа 7"/>
          <p:cNvGrpSpPr/>
          <p:nvPr/>
        </p:nvGrpSpPr>
        <p:grpSpPr>
          <a:xfrm>
            <a:off x="4356100" y="1986439"/>
            <a:ext cx="1024784" cy="590924"/>
            <a:chOff x="5980180" y="965359"/>
            <a:chExt cx="1024784" cy="590924"/>
          </a:xfrm>
          <a:solidFill>
            <a:srgbClr val="D3F5F1"/>
          </a:solidFill>
        </p:grpSpPr>
        <p:grpSp>
          <p:nvGrpSpPr>
            <p:cNvPr id="7" name="Группа 6"/>
            <p:cNvGrpSpPr/>
            <p:nvPr/>
          </p:nvGrpSpPr>
          <p:grpSpPr>
            <a:xfrm>
              <a:off x="5980180" y="965359"/>
              <a:ext cx="582824" cy="590924"/>
              <a:chOff x="4669540" y="2207419"/>
              <a:chExt cx="582824" cy="590924"/>
            </a:xfrm>
            <a:grpFill/>
          </p:grpSpPr>
          <p:sp>
            <p:nvSpPr>
              <p:cNvPr id="5" name="Прямоугольник 4"/>
              <p:cNvSpPr/>
              <p:nvPr/>
            </p:nvSpPr>
            <p:spPr>
              <a:xfrm>
                <a:off x="4942523" y="2207419"/>
                <a:ext cx="307181" cy="3048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" name="Арка 5"/>
              <p:cNvSpPr/>
              <p:nvPr/>
            </p:nvSpPr>
            <p:spPr>
              <a:xfrm rot="7676578">
                <a:off x="4675700" y="2221679"/>
                <a:ext cx="570504" cy="582824"/>
              </a:xfrm>
              <a:prstGeom prst="blockArc">
                <a:avLst>
                  <a:gd name="adj1" fmla="val 10800000"/>
                  <a:gd name="adj2" fmla="val 19281414"/>
                  <a:gd name="adj3" fmla="val 2162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9" name="Группа 28"/>
            <p:cNvGrpSpPr/>
            <p:nvPr/>
          </p:nvGrpSpPr>
          <p:grpSpPr>
            <a:xfrm>
              <a:off x="6422140" y="965359"/>
              <a:ext cx="582824" cy="590924"/>
              <a:chOff x="4646680" y="2207419"/>
              <a:chExt cx="582824" cy="590924"/>
            </a:xfrm>
            <a:grpFill/>
          </p:grpSpPr>
          <p:sp>
            <p:nvSpPr>
              <p:cNvPr id="30" name="Прямоугольник 29"/>
              <p:cNvSpPr/>
              <p:nvPr/>
            </p:nvSpPr>
            <p:spPr>
              <a:xfrm>
                <a:off x="4919663" y="2207419"/>
                <a:ext cx="307181" cy="3048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Арка 30"/>
              <p:cNvSpPr/>
              <p:nvPr/>
            </p:nvSpPr>
            <p:spPr>
              <a:xfrm rot="7676578">
                <a:off x="4652840" y="2221679"/>
                <a:ext cx="570504" cy="582824"/>
              </a:xfrm>
              <a:prstGeom prst="blockArc">
                <a:avLst>
                  <a:gd name="adj1" fmla="val 10800000"/>
                  <a:gd name="adj2" fmla="val 19281414"/>
                  <a:gd name="adj3" fmla="val 2162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1" name="Параллелограмм 40">
            <a:extLst>
              <a:ext uri="{FF2B5EF4-FFF2-40B4-BE49-F238E27FC236}">
                <a16:creationId xmlns:a16="http://schemas.microsoft.com/office/drawing/2014/main" xmlns="" id="{E083A942-EC70-4CBE-9D28-97EA4C4BC571}"/>
              </a:ext>
            </a:extLst>
          </p:cNvPr>
          <p:cNvSpPr/>
          <p:nvPr/>
        </p:nvSpPr>
        <p:spPr>
          <a:xfrm>
            <a:off x="-9526" y="3243457"/>
            <a:ext cx="11820526" cy="738609"/>
          </a:xfrm>
          <a:custGeom>
            <a:avLst/>
            <a:gdLst>
              <a:gd name="connsiteX0" fmla="*/ 0 w 11775447"/>
              <a:gd name="connsiteY0" fmla="*/ 738609 h 738609"/>
              <a:gd name="connsiteX1" fmla="*/ 154620 w 11775447"/>
              <a:gd name="connsiteY1" fmla="*/ 0 h 738609"/>
              <a:gd name="connsiteX2" fmla="*/ 11775447 w 11775447"/>
              <a:gd name="connsiteY2" fmla="*/ 0 h 738609"/>
              <a:gd name="connsiteX3" fmla="*/ 11620827 w 11775447"/>
              <a:gd name="connsiteY3" fmla="*/ 738609 h 738609"/>
              <a:gd name="connsiteX4" fmla="*/ 0 w 11775447"/>
              <a:gd name="connsiteY4" fmla="*/ 738609 h 738609"/>
              <a:gd name="connsiteX0" fmla="*/ 7305 w 11782752"/>
              <a:gd name="connsiteY0" fmla="*/ 738609 h 738609"/>
              <a:gd name="connsiteX1" fmla="*/ 0 w 11782752"/>
              <a:gd name="connsiteY1" fmla="*/ 0 h 738609"/>
              <a:gd name="connsiteX2" fmla="*/ 11782752 w 11782752"/>
              <a:gd name="connsiteY2" fmla="*/ 0 h 738609"/>
              <a:gd name="connsiteX3" fmla="*/ 11628132 w 11782752"/>
              <a:gd name="connsiteY3" fmla="*/ 738609 h 738609"/>
              <a:gd name="connsiteX4" fmla="*/ 7305 w 11782752"/>
              <a:gd name="connsiteY4" fmla="*/ 738609 h 738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82752" h="738609">
                <a:moveTo>
                  <a:pt x="7305" y="738609"/>
                </a:moveTo>
                <a:lnTo>
                  <a:pt x="0" y="0"/>
                </a:lnTo>
                <a:lnTo>
                  <a:pt x="11782752" y="0"/>
                </a:lnTo>
                <a:lnTo>
                  <a:pt x="11628132" y="738609"/>
                </a:lnTo>
                <a:lnTo>
                  <a:pt x="7305" y="738609"/>
                </a:lnTo>
                <a:close/>
              </a:path>
            </a:pathLst>
          </a:custGeom>
          <a:solidFill>
            <a:srgbClr val="19D2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 Box 9"/>
          <p:cNvSpPr txBox="1">
            <a:spLocks noChangeArrowheads="1"/>
          </p:cNvSpPr>
          <p:nvPr/>
        </p:nvSpPr>
        <p:spPr bwMode="gray">
          <a:xfrm>
            <a:off x="4763468" y="1342810"/>
            <a:ext cx="700530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indent="57150" algn="just"/>
            <a:r>
              <a:rPr lang="ru-RU" sz="1600" i="1" dirty="0">
                <a:latin typeface="Proxima Nova ExCn Lt" panose="02000506030000020004" pitchFamily="50" charset="0"/>
              </a:rPr>
              <a:t> Мы одна страна. Все уровни власти, бизнес должны работать в единой логике. И реструктуризация </a:t>
            </a:r>
            <a:r>
              <a:rPr lang="ru-RU" sz="1600" i="1" dirty="0" smtClean="0">
                <a:latin typeface="Proxima Nova ExCn Lt" panose="02000506030000020004" pitchFamily="50" charset="0"/>
              </a:rPr>
              <a:t>долгов,  </a:t>
            </a:r>
          </a:p>
          <a:p>
            <a:pPr indent="57150" algn="just"/>
            <a:r>
              <a:rPr lang="ru-RU" sz="1600" i="1" dirty="0" smtClean="0">
                <a:latin typeface="Proxima Nova ExCn Lt" panose="02000506030000020004" pitchFamily="50" charset="0"/>
              </a:rPr>
              <a:t>и </a:t>
            </a:r>
            <a:r>
              <a:rPr lang="ru-RU" sz="1600" i="1" dirty="0">
                <a:latin typeface="Proxima Nova ExCn Lt" panose="02000506030000020004" pitchFamily="50" charset="0"/>
              </a:rPr>
              <a:t>новый инвестиционный ресурс …. позволят нам расширить горизонт планирования, запустить новые решения, увязанные с реализацией национальных проектов, с отраслевыми стратегиями…</a:t>
            </a:r>
          </a:p>
          <a:p>
            <a:pPr algn="r"/>
            <a:r>
              <a:rPr lang="ru-RU" altLang="ru-RU" sz="1600" i="1" dirty="0">
                <a:latin typeface="Proxima Nova ExCn Lt" panose="02000506030000020004" pitchFamily="50" charset="0"/>
              </a:rPr>
              <a:t>В.В. Путин, Послание Федеральному Собранию</a:t>
            </a:r>
          </a:p>
          <a:p>
            <a:pPr algn="r"/>
            <a:r>
              <a:rPr lang="ru-RU" altLang="ru-RU" sz="1600" i="1" dirty="0">
                <a:latin typeface="Proxima Nova ExCn Lt" panose="02000506030000020004" pitchFamily="50" charset="0"/>
              </a:rPr>
              <a:t>21.04.2021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864620DE-05A0-460F-9209-2D051267D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/>
              <a:t>Государственной корпорации «Ростех» с Федеральным казначейством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B2E7090-875A-4B7A-B0AF-48A6FAB6AB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3161" y="252429"/>
            <a:ext cx="9431139" cy="334629"/>
          </a:xfrm>
        </p:spPr>
        <p:txBody>
          <a:bodyPr/>
          <a:lstStyle/>
          <a:p>
            <a:r>
              <a:rPr lang="ru-RU" dirty="0"/>
              <a:t>Обеспечение единого цифрового пространства</a:t>
            </a:r>
          </a:p>
        </p:txBody>
      </p:sp>
      <p:sp>
        <p:nvSpPr>
          <p:cNvPr id="59" name="object 14">
            <a:extLst>
              <a:ext uri="{FF2B5EF4-FFF2-40B4-BE49-F238E27FC236}">
                <a16:creationId xmlns:a16="http://schemas.microsoft.com/office/drawing/2014/main" xmlns="" id="{49A8A8F5-C983-4D60-9382-AD01F902C1E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11351031" y="6284185"/>
            <a:ext cx="370003" cy="41402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800" b="0" i="1" spc="0">
                <a:solidFill>
                  <a:schemeClr val="tx1"/>
                </a:solidFill>
                <a:latin typeface="Proxima Nova ExCn Lt" panose="02000506030000020004" pitchFamily="50" charset="0"/>
              </a:defRPr>
            </a:lvl1pPr>
          </a:lstStyle>
          <a:p>
            <a:pPr marL="25400">
              <a:lnSpc>
                <a:spcPts val="3575"/>
              </a:lnSpc>
            </a:pPr>
            <a:fld id="{4AE843F9-54B8-4A2E-B570-3AAA12216093}" type="slidenum">
              <a:rPr lang="ru-RU" smtClean="0"/>
              <a:pPr marL="25400">
                <a:lnSpc>
                  <a:spcPts val="3575"/>
                </a:lnSpc>
              </a:pPr>
              <a:t>13</a:t>
            </a:fld>
            <a:endParaRPr lang="ru-RU" dirty="0"/>
          </a:p>
        </p:txBody>
      </p:sp>
      <p:sp>
        <p:nvSpPr>
          <p:cNvPr id="63" name="Text Box 9"/>
          <p:cNvSpPr txBox="1">
            <a:spLocks noChangeArrowheads="1"/>
          </p:cNvSpPr>
          <p:nvPr/>
        </p:nvSpPr>
        <p:spPr bwMode="gray">
          <a:xfrm>
            <a:off x="778200" y="1323710"/>
            <a:ext cx="3651914" cy="187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ru-RU" sz="1600" i="1" dirty="0">
                <a:latin typeface="Proxima Nova ExCn Rg" panose="02000506030000020004" pitchFamily="2" charset="0"/>
                <a:sym typeface="Wingdings" panose="05000000000000000000" pitchFamily="2" charset="2"/>
              </a:rPr>
              <a:t>Казначейство России – стандартизация внутреннего государственного финансового </a:t>
            </a:r>
            <a:r>
              <a:rPr lang="ru-RU" altLang="ru-RU" sz="1600" i="1" dirty="0" smtClean="0">
                <a:latin typeface="Proxima Nova ExCn Rg" panose="02000506030000020004" pitchFamily="2" charset="0"/>
                <a:sym typeface="Wingdings" panose="05000000000000000000" pitchFamily="2" charset="2"/>
              </a:rPr>
              <a:t>контроля</a:t>
            </a:r>
            <a:endParaRPr lang="ru-RU" altLang="ru-RU" sz="1600" i="1" dirty="0">
              <a:latin typeface="Proxima Nova ExCn Rg" panose="02000506030000020004" pitchFamily="2" charset="0"/>
              <a:sym typeface="Wingdings" panose="05000000000000000000" pitchFamily="2" charset="2"/>
            </a:endParaRPr>
          </a:p>
          <a:p>
            <a:endParaRPr lang="ru-RU" altLang="ru-RU" sz="1600" i="1" dirty="0" smtClean="0">
              <a:latin typeface="Proxima Nova ExCn Rg" panose="02000506030000020004" pitchFamily="2" charset="0"/>
              <a:sym typeface="Wingdings" panose="05000000000000000000" pitchFamily="2" charset="2"/>
            </a:endParaRPr>
          </a:p>
          <a:p>
            <a:r>
              <a:rPr lang="ru-RU" altLang="ru-RU" sz="1600" i="1" dirty="0" smtClean="0">
                <a:latin typeface="Proxima Nova ExCn Rg" panose="02000506030000020004" pitchFamily="2" charset="0"/>
                <a:sym typeface="Wingdings" panose="05000000000000000000" pitchFamily="2" charset="2"/>
              </a:rPr>
              <a:t>Государственная </a:t>
            </a:r>
            <a:r>
              <a:rPr lang="ru-RU" altLang="ru-RU" sz="1600" i="1" dirty="0">
                <a:latin typeface="Proxima Nova ExCn Rg" panose="02000506030000020004" pitchFamily="2" charset="0"/>
                <a:sym typeface="Wingdings" panose="05000000000000000000" pitchFamily="2" charset="2"/>
              </a:rPr>
              <a:t>корпорация «Ростех» –</a:t>
            </a:r>
            <a:r>
              <a:rPr lang="ru-RU" altLang="ru-RU" sz="1600" i="1" dirty="0" smtClean="0">
                <a:latin typeface="Proxima Nova ExCn Rg" panose="02000506030000020004" pitchFamily="2" charset="0"/>
                <a:sym typeface="Wingdings" panose="05000000000000000000" pitchFamily="2" charset="2"/>
              </a:rPr>
              <a:t> реализация единой </a:t>
            </a:r>
            <a:r>
              <a:rPr lang="ru-RU" altLang="ru-RU" sz="1600" i="1" dirty="0">
                <a:latin typeface="Proxima Nova ExCn Rg" panose="02000506030000020004" pitchFamily="2" charset="0"/>
                <a:sym typeface="Wingdings" panose="05000000000000000000" pitchFamily="2" charset="2"/>
              </a:rPr>
              <a:t>политики цифровой трансформации ОПК  </a:t>
            </a:r>
            <a:endParaRPr lang="en-US" altLang="ru-RU" sz="1600" i="1" dirty="0">
              <a:latin typeface="Proxima Nova ExCn Rg" panose="02000506030000020004" pitchFamily="2" charset="0"/>
              <a:sym typeface="Wingdings" panose="05000000000000000000" pitchFamily="2" charset="2"/>
            </a:endParaRPr>
          </a:p>
          <a:p>
            <a:endParaRPr lang="en-US" altLang="ru-RU" i="1" dirty="0">
              <a:latin typeface="Proxima Nova ExCn Rg" panose="02000506030000020004" pitchFamily="2" charset="0"/>
              <a:sym typeface="Wingdings" panose="05000000000000000000" pitchFamily="2" charset="2"/>
            </a:endParaRPr>
          </a:p>
          <a:p>
            <a:endParaRPr lang="en-US" altLang="ru-RU" i="1" dirty="0">
              <a:latin typeface="Proxima Nova ExCn Rg" panose="02000506030000020004" pitchFamily="2" charset="0"/>
              <a:sym typeface="Wingdings" panose="05000000000000000000" pitchFamily="2" charset="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23479" y="4255942"/>
            <a:ext cx="3058071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1150" indent="98425"/>
            <a:r>
              <a:rPr lang="ru-RU" altLang="ru-RU" sz="1600" i="1" dirty="0">
                <a:solidFill>
                  <a:srgbClr val="0F171F"/>
                </a:solidFill>
                <a:latin typeface="Proxima Nova ExCn Lt" panose="02000506030000020004" pitchFamily="50" charset="0"/>
                <a:sym typeface="Wingdings" panose="05000000000000000000" pitchFamily="2" charset="2"/>
              </a:rPr>
              <a:t>Скорость изменения рынков и </a:t>
            </a:r>
            <a:endParaRPr lang="ru-RU" altLang="ru-RU" sz="1600" i="1" dirty="0" smtClean="0">
              <a:solidFill>
                <a:srgbClr val="0F171F"/>
              </a:solidFill>
              <a:latin typeface="Proxima Nova ExCn Lt" panose="02000506030000020004" pitchFamily="50" charset="0"/>
              <a:sym typeface="Wingdings" panose="05000000000000000000" pitchFamily="2" charset="2"/>
            </a:endParaRPr>
          </a:p>
          <a:p>
            <a:pPr marL="285750" indent="79375"/>
            <a:r>
              <a:rPr lang="ru-RU" altLang="ru-RU" sz="1600" i="1" dirty="0" smtClean="0">
                <a:solidFill>
                  <a:srgbClr val="0F171F"/>
                </a:solidFill>
                <a:latin typeface="Proxima Nova ExCn Lt" panose="02000506030000020004" pitchFamily="50" charset="0"/>
                <a:sym typeface="Wingdings" panose="05000000000000000000" pitchFamily="2" charset="2"/>
              </a:rPr>
              <a:t>внешней среды</a:t>
            </a:r>
          </a:p>
          <a:p>
            <a:pPr indent="114300"/>
            <a:endParaRPr lang="ru-RU" altLang="ru-RU" sz="800" i="1" dirty="0" smtClean="0">
              <a:solidFill>
                <a:srgbClr val="0F171F"/>
              </a:solidFill>
              <a:latin typeface="Proxima Nova ExCn Lt" panose="02000506030000020004" pitchFamily="50" charset="0"/>
              <a:sym typeface="Wingdings" panose="05000000000000000000" pitchFamily="2" charset="2"/>
            </a:endParaRPr>
          </a:p>
          <a:p>
            <a:pPr marL="304800" indent="19050">
              <a:tabLst>
                <a:tab pos="355600" algn="l"/>
              </a:tabLst>
            </a:pPr>
            <a:r>
              <a:rPr lang="ru-RU" altLang="ru-RU" sz="1600" i="1" dirty="0" smtClean="0">
                <a:solidFill>
                  <a:srgbClr val="0F171F"/>
                </a:solidFill>
                <a:latin typeface="Proxima Nova ExCn Lt" panose="02000506030000020004" pitchFamily="50" charset="0"/>
                <a:sym typeface="Wingdings" panose="05000000000000000000" pitchFamily="2" charset="2"/>
              </a:rPr>
              <a:t>Увеличение </a:t>
            </a:r>
            <a:r>
              <a:rPr lang="ru-RU" altLang="ru-RU" sz="1600" i="1" dirty="0">
                <a:solidFill>
                  <a:srgbClr val="0F171F"/>
                </a:solidFill>
                <a:latin typeface="Proxima Nova ExCn Lt" panose="02000506030000020004" pitchFamily="50" charset="0"/>
                <a:sym typeface="Wingdings" panose="05000000000000000000" pitchFamily="2" charset="2"/>
              </a:rPr>
              <a:t>объемов </a:t>
            </a:r>
            <a:r>
              <a:rPr lang="ru-RU" altLang="ru-RU" sz="1600" i="1" dirty="0" smtClean="0">
                <a:solidFill>
                  <a:srgbClr val="0F171F"/>
                </a:solidFill>
                <a:latin typeface="Proxima Nova ExCn Lt" panose="02000506030000020004" pitchFamily="50" charset="0"/>
                <a:sym typeface="Wingdings" panose="05000000000000000000" pitchFamily="2" charset="2"/>
              </a:rPr>
              <a:t>информации</a:t>
            </a:r>
          </a:p>
          <a:p>
            <a:pPr indent="114300"/>
            <a:endParaRPr lang="ru-RU" altLang="ru-RU" sz="800" i="1" dirty="0" smtClean="0">
              <a:solidFill>
                <a:srgbClr val="0F171F"/>
              </a:solidFill>
              <a:latin typeface="Proxima Nova ExCn Lt" panose="02000506030000020004" pitchFamily="50" charset="0"/>
              <a:sym typeface="Wingdings" panose="05000000000000000000" pitchFamily="2" charset="2"/>
            </a:endParaRPr>
          </a:p>
          <a:p>
            <a:pPr marL="133350" indent="95250">
              <a:tabLst>
                <a:tab pos="127000" algn="l"/>
              </a:tabLst>
            </a:pPr>
            <a:r>
              <a:rPr lang="ru-RU" altLang="ru-RU" sz="1600" i="1" dirty="0" smtClean="0">
                <a:solidFill>
                  <a:srgbClr val="0F171F"/>
                </a:solidFill>
                <a:latin typeface="Proxima Nova ExCn Lt" panose="02000506030000020004" pitchFamily="50" charset="0"/>
                <a:sym typeface="Wingdings" panose="05000000000000000000" pitchFamily="2" charset="2"/>
              </a:rPr>
              <a:t>Сокращение </a:t>
            </a:r>
            <a:r>
              <a:rPr lang="ru-RU" altLang="ru-RU" sz="1600" i="1" dirty="0">
                <a:solidFill>
                  <a:srgbClr val="0F171F"/>
                </a:solidFill>
                <a:latin typeface="Proxima Nova ExCn Lt" panose="02000506030000020004" pitchFamily="50" charset="0"/>
                <a:sym typeface="Wingdings" panose="05000000000000000000" pitchFamily="2" charset="2"/>
              </a:rPr>
              <a:t>влияния информационного «географического фильтра</a:t>
            </a:r>
            <a:r>
              <a:rPr lang="ru-RU" altLang="ru-RU" sz="1600" i="1" dirty="0" smtClean="0">
                <a:solidFill>
                  <a:srgbClr val="0F171F"/>
                </a:solidFill>
                <a:latin typeface="Proxima Nova ExCn Lt" panose="02000506030000020004" pitchFamily="50" charset="0"/>
                <a:sym typeface="Wingdings" panose="05000000000000000000" pitchFamily="2" charset="2"/>
              </a:rPr>
              <a:t>»</a:t>
            </a:r>
          </a:p>
          <a:p>
            <a:pPr indent="114300"/>
            <a:endParaRPr lang="ru-RU" altLang="ru-RU" sz="800" i="1" dirty="0">
              <a:solidFill>
                <a:srgbClr val="0F171F"/>
              </a:solidFill>
              <a:latin typeface="Proxima Nova ExCn Lt" panose="02000506030000020004" pitchFamily="50" charset="0"/>
              <a:sym typeface="Wingdings" panose="05000000000000000000" pitchFamily="2" charset="2"/>
            </a:endParaRPr>
          </a:p>
          <a:p>
            <a:pPr indent="85725"/>
            <a:r>
              <a:rPr lang="ru-RU" altLang="ru-RU" sz="1600" i="1" dirty="0">
                <a:solidFill>
                  <a:srgbClr val="0F171F"/>
                </a:solidFill>
                <a:latin typeface="Proxima Nova ExCn Lt" panose="02000506030000020004" pitchFamily="50" charset="0"/>
                <a:sym typeface="Wingdings" panose="05000000000000000000" pitchFamily="2" charset="2"/>
              </a:rPr>
              <a:t>Необходимость перехода на новый уровень </a:t>
            </a:r>
            <a:endParaRPr lang="ru-RU" altLang="ru-RU" sz="1600" i="1" dirty="0" smtClean="0">
              <a:solidFill>
                <a:srgbClr val="0F171F"/>
              </a:solidFill>
              <a:latin typeface="Proxima Nova ExCn Lt" panose="02000506030000020004" pitchFamily="50" charset="0"/>
              <a:sym typeface="Wingdings" panose="05000000000000000000" pitchFamily="2" charset="2"/>
            </a:endParaRPr>
          </a:p>
          <a:p>
            <a:pPr indent="57150"/>
            <a:r>
              <a:rPr lang="ru-RU" altLang="ru-RU" sz="1600" i="1" dirty="0" smtClean="0">
                <a:solidFill>
                  <a:srgbClr val="0F171F"/>
                </a:solidFill>
                <a:latin typeface="Proxima Nova ExCn Lt" panose="02000506030000020004" pitchFamily="50" charset="0"/>
                <a:sym typeface="Wingdings" panose="05000000000000000000" pitchFamily="2" charset="2"/>
              </a:rPr>
              <a:t>взаимодействия </a:t>
            </a:r>
            <a:r>
              <a:rPr lang="ru-RU" altLang="ru-RU" sz="1600" i="1" dirty="0">
                <a:solidFill>
                  <a:srgbClr val="0F171F"/>
                </a:solidFill>
                <a:latin typeface="Proxima Nova ExCn Lt" panose="02000506030000020004" pitchFamily="50" charset="0"/>
                <a:sym typeface="Wingdings" panose="05000000000000000000" pitchFamily="2" charset="2"/>
              </a:rPr>
              <a:t>в рамках реализации национальных проектов</a:t>
            </a:r>
            <a:endParaRPr lang="ru-RU" altLang="ru-RU" sz="1600" i="1" dirty="0">
              <a:solidFill>
                <a:srgbClr val="0F171F"/>
              </a:solidFill>
              <a:latin typeface="Proxima Nova ExCn Lt" panose="02000506030000020004" pitchFamily="50" charset="0"/>
            </a:endParaRPr>
          </a:p>
          <a:p>
            <a:pPr indent="114300"/>
            <a:endParaRPr lang="ru-RU" altLang="ru-RU" sz="1600" i="1" dirty="0">
              <a:solidFill>
                <a:srgbClr val="0F171F"/>
              </a:solidFill>
              <a:latin typeface="Proxima Nova ExCn Lt" panose="02000506030000020004" pitchFamily="50" charset="0"/>
            </a:endParaRPr>
          </a:p>
          <a:p>
            <a:pPr indent="114300"/>
            <a:endParaRPr lang="ru-RU" altLang="ru-RU" sz="1600" i="1" dirty="0">
              <a:solidFill>
                <a:srgbClr val="0F171F"/>
              </a:solidFill>
              <a:latin typeface="Proxima Nova ExCn Lt" panose="02000506030000020004" pitchFamily="50" charset="0"/>
            </a:endParaRPr>
          </a:p>
        </p:txBody>
      </p:sp>
      <p:sp>
        <p:nvSpPr>
          <p:cNvPr id="71" name="Text Box 9"/>
          <p:cNvSpPr txBox="1">
            <a:spLocks noChangeArrowheads="1"/>
          </p:cNvSpPr>
          <p:nvPr/>
        </p:nvSpPr>
        <p:spPr bwMode="gray">
          <a:xfrm>
            <a:off x="4992189" y="4345519"/>
            <a:ext cx="231666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indent="104775"/>
            <a:r>
              <a:rPr lang="ru-RU" altLang="ru-RU" sz="1500" i="1" dirty="0">
                <a:latin typeface="Proxima Nova ExCn Lt" panose="02000506030000020004" pitchFamily="50" charset="0"/>
                <a:sym typeface="Wingdings" panose="05000000000000000000" pitchFamily="2" charset="2"/>
              </a:rPr>
              <a:t>Создание единого цифрового </a:t>
            </a:r>
            <a:endParaRPr lang="ru-RU" altLang="ru-RU" sz="1500" i="1" dirty="0" smtClean="0">
              <a:latin typeface="Proxima Nova ExCn Lt" panose="02000506030000020004" pitchFamily="50" charset="0"/>
              <a:sym typeface="Wingdings" panose="05000000000000000000" pitchFamily="2" charset="2"/>
            </a:endParaRPr>
          </a:p>
          <a:p>
            <a:pPr indent="66675"/>
            <a:r>
              <a:rPr lang="ru-RU" altLang="ru-RU" sz="1500" i="1" dirty="0" smtClean="0">
                <a:latin typeface="Proxima Nova ExCn Lt" panose="02000506030000020004" pitchFamily="50" charset="0"/>
                <a:sym typeface="Wingdings" panose="05000000000000000000" pitchFamily="2" charset="2"/>
              </a:rPr>
              <a:t>пространства </a:t>
            </a:r>
            <a:r>
              <a:rPr lang="ru-RU" altLang="ru-RU" sz="1500" i="1" dirty="0">
                <a:latin typeface="Proxima Nova ExCn Lt" panose="02000506030000020004" pitchFamily="50" charset="0"/>
                <a:sym typeface="Wingdings" panose="05000000000000000000" pitchFamily="2" charset="2"/>
              </a:rPr>
              <a:t>как совокупности </a:t>
            </a:r>
            <a:r>
              <a:rPr lang="ru-RU" altLang="ru-RU" sz="1500" i="1" dirty="0" smtClean="0">
                <a:latin typeface="Proxima Nova ExCn Lt" panose="02000506030000020004" pitchFamily="50" charset="0"/>
                <a:sym typeface="Wingdings" panose="05000000000000000000" pitchFamily="2" charset="2"/>
              </a:rPr>
              <a:t>  </a:t>
            </a:r>
          </a:p>
          <a:p>
            <a:pPr indent="28575"/>
            <a:r>
              <a:rPr lang="ru-RU" altLang="ru-RU" sz="1500" i="1" dirty="0" smtClean="0">
                <a:latin typeface="Proxima Nova ExCn Lt" panose="02000506030000020004" pitchFamily="50" charset="0"/>
                <a:sym typeface="Wingdings" panose="05000000000000000000" pitchFamily="2" charset="2"/>
              </a:rPr>
              <a:t>интегрированных информационных и автоматизированных </a:t>
            </a:r>
            <a:r>
              <a:rPr lang="ru-RU" altLang="ru-RU" sz="1500" i="1" dirty="0">
                <a:latin typeface="Proxima Nova ExCn Lt" panose="02000506030000020004" pitchFamily="50" charset="0"/>
                <a:sym typeface="Wingdings" panose="05000000000000000000" pitchFamily="2" charset="2"/>
              </a:rPr>
              <a:t>систем</a:t>
            </a:r>
            <a:endParaRPr lang="ru-RU" altLang="ru-RU" sz="1500" i="1" dirty="0">
              <a:latin typeface="Proxima Nova ExCn Lt" panose="02000506030000020004" pitchFamily="50" charset="0"/>
              <a:sym typeface="Wingdings" panose="05000000000000000000" pitchFamily="2" charset="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337549" y="3333529"/>
            <a:ext cx="2478315" cy="547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 </a:t>
            </a:r>
            <a:r>
              <a:rPr lang="ru-RU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Эффект единого </a:t>
            </a:r>
          </a:p>
          <a:p>
            <a:pPr>
              <a:lnSpc>
                <a:spcPct val="80000"/>
              </a:lnSpc>
            </a:pPr>
            <a:r>
              <a:rPr lang="ru-RU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цифрового пространства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5185157" y="3375526"/>
            <a:ext cx="25980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 </a:t>
            </a:r>
            <a:r>
              <a:rPr lang="ru-RU" sz="2000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Инструменты реализации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282817" y="3395374"/>
            <a:ext cx="16754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latin typeface="Proxima Nova ExCn Lt" panose="02000506030000020004" pitchFamily="2" charset="0"/>
              </a:rPr>
              <a:t>Бюджетирование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785100" y="4613960"/>
            <a:ext cx="33528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00" indent="-219075">
              <a:buClr>
                <a:srgbClr val="19D2C5"/>
              </a:buClr>
              <a:buSzPct val="115000"/>
              <a:buFont typeface="Wingdings" panose="05000000000000000000" pitchFamily="2" charset="2"/>
              <a:buChar char="ü"/>
            </a:pPr>
            <a:r>
              <a:rPr lang="en-US" sz="1500" i="1" dirty="0">
                <a:latin typeface="Proxima Nova ExCn Lt" panose="02000506030000020004" pitchFamily="50" charset="0"/>
              </a:rPr>
              <a:t>  </a:t>
            </a:r>
            <a:r>
              <a:rPr lang="ru-RU" sz="1500" i="1" dirty="0">
                <a:latin typeface="Proxima Nova ExCn Lt" panose="02000506030000020004" pitchFamily="50" charset="0"/>
              </a:rPr>
              <a:t>Источник достоверной информации  для </a:t>
            </a:r>
            <a:r>
              <a:rPr lang="ru-RU" sz="1500" i="1" dirty="0" smtClean="0">
                <a:latin typeface="Proxima Nova ExCn Lt" panose="02000506030000020004" pitchFamily="50" charset="0"/>
              </a:rPr>
              <a:t>  </a:t>
            </a:r>
          </a:p>
          <a:p>
            <a:pPr marL="333375">
              <a:buClr>
                <a:srgbClr val="19D2C5"/>
              </a:buClr>
              <a:buSzPct val="115000"/>
            </a:pPr>
            <a:r>
              <a:rPr lang="ru-RU" sz="1500" i="1" dirty="0" smtClean="0">
                <a:latin typeface="Proxima Nova ExCn Lt" panose="02000506030000020004" pitchFamily="50" charset="0"/>
              </a:rPr>
              <a:t>принятия </a:t>
            </a:r>
            <a:r>
              <a:rPr lang="ru-RU" sz="1500" i="1" dirty="0">
                <a:latin typeface="Proxima Nova ExCn Lt" panose="02000506030000020004" pitchFamily="50" charset="0"/>
              </a:rPr>
              <a:t>управленческих решений</a:t>
            </a:r>
          </a:p>
        </p:txBody>
      </p:sp>
      <p:sp>
        <p:nvSpPr>
          <p:cNvPr id="105" name="Прямоугольник 104"/>
          <p:cNvSpPr/>
          <p:nvPr/>
        </p:nvSpPr>
        <p:spPr>
          <a:xfrm>
            <a:off x="7489825" y="6177776"/>
            <a:ext cx="34798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1300" indent="-184150">
              <a:buClr>
                <a:srgbClr val="19D2C5"/>
              </a:buClr>
              <a:buSzPct val="115000"/>
              <a:buFont typeface="Wingdings" panose="05000000000000000000" pitchFamily="2" charset="2"/>
              <a:buChar char="ü"/>
            </a:pPr>
            <a:r>
              <a:rPr lang="en-US" sz="1500" i="1" dirty="0">
                <a:latin typeface="Proxima Nova ExCn Lt" panose="02000506030000020004" pitchFamily="50" charset="0"/>
              </a:rPr>
              <a:t>   </a:t>
            </a:r>
            <a:r>
              <a:rPr lang="ru-RU" sz="1500" i="1" dirty="0">
                <a:latin typeface="Proxima Nova ExCn Lt" panose="02000506030000020004" pitchFamily="50" charset="0"/>
              </a:rPr>
              <a:t>Контроль за реализацией государственных задач </a:t>
            </a:r>
          </a:p>
          <a:p>
            <a:pPr marL="57150" indent="250825">
              <a:buClr>
                <a:srgbClr val="19D2C5"/>
              </a:buClr>
              <a:buSzPct val="115000"/>
              <a:tabLst>
                <a:tab pos="288925" algn="l"/>
              </a:tabLst>
            </a:pPr>
            <a:r>
              <a:rPr lang="ru-RU" sz="1500" i="1" dirty="0">
                <a:latin typeface="Proxima Nova ExCn Lt" panose="02000506030000020004" pitchFamily="50" charset="0"/>
              </a:rPr>
              <a:t>и расходованием бюджетных ресурсов</a:t>
            </a:r>
          </a:p>
        </p:txBody>
      </p:sp>
      <p:sp>
        <p:nvSpPr>
          <p:cNvPr id="106" name="Прямоугольник 105"/>
          <p:cNvSpPr/>
          <p:nvPr/>
        </p:nvSpPr>
        <p:spPr>
          <a:xfrm>
            <a:off x="7678438" y="5189484"/>
            <a:ext cx="36195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282575">
              <a:buClr>
                <a:srgbClr val="19D2C5"/>
              </a:buClr>
              <a:buSzPct val="115000"/>
              <a:buFont typeface="Wingdings" panose="05000000000000000000" pitchFamily="2" charset="2"/>
              <a:buChar char="ü"/>
            </a:pPr>
            <a:r>
              <a:rPr lang="ru-RU" sz="1500" i="1" dirty="0">
                <a:latin typeface="Proxima Nova ExCn Lt" panose="02000506030000020004" pitchFamily="50" charset="0"/>
              </a:rPr>
              <a:t>Оперативный и своевременный обмен полной </a:t>
            </a:r>
          </a:p>
          <a:p>
            <a:pPr marL="361950" indent="-38100">
              <a:buClr>
                <a:srgbClr val="19D2C5"/>
              </a:buClr>
              <a:buSzPct val="115000"/>
            </a:pPr>
            <a:r>
              <a:rPr lang="ru-RU" sz="1500" i="1" dirty="0">
                <a:latin typeface="Proxima Nova ExCn Lt" panose="02000506030000020004" pitchFamily="50" charset="0"/>
              </a:rPr>
              <a:t>и достоверной информацией </a:t>
            </a:r>
          </a:p>
        </p:txBody>
      </p:sp>
      <p:sp>
        <p:nvSpPr>
          <p:cNvPr id="107" name="Прямоугольник 106"/>
          <p:cNvSpPr/>
          <p:nvPr/>
        </p:nvSpPr>
        <p:spPr>
          <a:xfrm>
            <a:off x="7938789" y="4224157"/>
            <a:ext cx="34544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763" indent="-258763">
              <a:buClr>
                <a:srgbClr val="19D2C5"/>
              </a:buClr>
              <a:buSzPct val="115000"/>
              <a:buFont typeface="Wingdings" panose="05000000000000000000" pitchFamily="2" charset="2"/>
              <a:buChar char="ü"/>
            </a:pPr>
            <a:r>
              <a:rPr lang="en-US" sz="1500" i="1" dirty="0" smtClean="0">
                <a:latin typeface="Proxima Nova ExCn Lt" panose="02000506030000020004" pitchFamily="50" charset="0"/>
              </a:rPr>
              <a:t> </a:t>
            </a:r>
            <a:r>
              <a:rPr lang="ru-RU" sz="1500" i="1" dirty="0" smtClean="0">
                <a:latin typeface="Proxima Nova ExCn Lt" panose="02000506030000020004" pitchFamily="50" charset="0"/>
              </a:rPr>
              <a:t>Унификация и </a:t>
            </a:r>
            <a:r>
              <a:rPr lang="ru-RU" sz="1500" i="1" dirty="0" err="1" smtClean="0">
                <a:latin typeface="Proxima Nova ExCn Lt" panose="02000506030000020004" pitchFamily="50" charset="0"/>
              </a:rPr>
              <a:t>цифровизация</a:t>
            </a:r>
            <a:r>
              <a:rPr lang="ru-RU" sz="1500" i="1" dirty="0" smtClean="0">
                <a:latin typeface="Proxima Nova ExCn Lt" panose="02000506030000020004" pitchFamily="50" charset="0"/>
              </a:rPr>
              <a:t> бизнес-процессов</a:t>
            </a:r>
            <a:endParaRPr lang="ru-RU" sz="1500" i="1" dirty="0">
              <a:latin typeface="Proxima Nova ExCn Lt" panose="02000506030000020004" pitchFamily="50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636996" y="5787327"/>
            <a:ext cx="180209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19D2C5"/>
              </a:buClr>
              <a:buSzPct val="115000"/>
              <a:buFont typeface="Wingdings" panose="05000000000000000000" pitchFamily="2" charset="2"/>
              <a:buChar char="ü"/>
            </a:pPr>
            <a:r>
              <a:rPr lang="ru-RU" sz="1500" i="1" dirty="0">
                <a:latin typeface="Proxima Nova ExCn Lt" panose="02000506030000020004" pitchFamily="50" charset="0"/>
              </a:rPr>
              <a:t>Оптимизация ресурсов</a:t>
            </a:r>
          </a:p>
        </p:txBody>
      </p: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xmlns="" id="{10BA125B-08F7-4C84-8050-8D5ACF4C51E6}"/>
              </a:ext>
            </a:extLst>
          </p:cNvPr>
          <p:cNvGrpSpPr/>
          <p:nvPr/>
        </p:nvGrpSpPr>
        <p:grpSpPr>
          <a:xfrm flipH="1">
            <a:off x="-2971" y="3118685"/>
            <a:ext cx="11936277" cy="785985"/>
            <a:chOff x="321079" y="1075646"/>
            <a:chExt cx="11871121" cy="1000656"/>
          </a:xfrm>
        </p:grpSpPr>
        <p:sp>
          <p:nvSpPr>
            <p:cNvPr id="65" name="object 5">
              <a:extLst>
                <a:ext uri="{FF2B5EF4-FFF2-40B4-BE49-F238E27FC236}">
                  <a16:creationId xmlns:a16="http://schemas.microsoft.com/office/drawing/2014/main" xmlns="" id="{C8CC8A26-94E4-411A-A8E5-F062597EC3E6}"/>
                </a:ext>
              </a:extLst>
            </p:cNvPr>
            <p:cNvSpPr/>
            <p:nvPr/>
          </p:nvSpPr>
          <p:spPr>
            <a:xfrm>
              <a:off x="476004" y="2030583"/>
              <a:ext cx="11716196" cy="45719"/>
            </a:xfrm>
            <a:custGeom>
              <a:avLst/>
              <a:gdLst/>
              <a:ahLst/>
              <a:cxnLst/>
              <a:rect l="l" t="t" r="r" b="b"/>
              <a:pathLst>
                <a:path w="15843250">
                  <a:moveTo>
                    <a:pt x="0" y="0"/>
                  </a:moveTo>
                  <a:lnTo>
                    <a:pt x="15842966" y="0"/>
                  </a:lnTo>
                </a:path>
              </a:pathLst>
            </a:custGeom>
            <a:ln w="28575">
              <a:solidFill>
                <a:srgbClr val="49DBD1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roxima Nova ExCn Rg" panose="02000506030000020004" pitchFamily="50" charset="0"/>
              </a:endParaRPr>
            </a:p>
          </p:txBody>
        </p:sp>
        <p:sp>
          <p:nvSpPr>
            <p:cNvPr id="66" name="object 6">
              <a:extLst>
                <a:ext uri="{FF2B5EF4-FFF2-40B4-BE49-F238E27FC236}">
                  <a16:creationId xmlns:a16="http://schemas.microsoft.com/office/drawing/2014/main" xmlns="" id="{94CE1208-E23F-46C9-B236-821982BB7B26}"/>
                </a:ext>
              </a:extLst>
            </p:cNvPr>
            <p:cNvSpPr/>
            <p:nvPr/>
          </p:nvSpPr>
          <p:spPr>
            <a:xfrm>
              <a:off x="321079" y="1075646"/>
              <a:ext cx="11870349" cy="959905"/>
            </a:xfrm>
            <a:custGeom>
              <a:avLst/>
              <a:gdLst>
                <a:gd name="connsiteX0" fmla="*/ 15876458 w 15876457"/>
                <a:gd name="connsiteY0" fmla="*/ 0 h 1193576"/>
                <a:gd name="connsiteX1" fmla="*/ 256346 w 15876457"/>
                <a:gd name="connsiteY1" fmla="*/ 0 h 1193576"/>
                <a:gd name="connsiteX2" fmla="*/ 0 w 15876457"/>
                <a:gd name="connsiteY2" fmla="*/ 1193576 h 1193576"/>
                <a:gd name="connsiteX0" fmla="*/ 15876458 w 15876458"/>
                <a:gd name="connsiteY0" fmla="*/ 0 h 1221486"/>
                <a:gd name="connsiteX1" fmla="*/ 256346 w 15876458"/>
                <a:gd name="connsiteY1" fmla="*/ 0 h 1221486"/>
                <a:gd name="connsiteX2" fmla="*/ 0 w 15876458"/>
                <a:gd name="connsiteY2" fmla="*/ 1221486 h 1221486"/>
                <a:gd name="connsiteX0" fmla="*/ 15876458 w 15876458"/>
                <a:gd name="connsiteY0" fmla="*/ 9015 h 1230501"/>
                <a:gd name="connsiteX1" fmla="*/ 565934 w 15876458"/>
                <a:gd name="connsiteY1" fmla="*/ 0 h 1230501"/>
                <a:gd name="connsiteX2" fmla="*/ 0 w 15876458"/>
                <a:gd name="connsiteY2" fmla="*/ 1230501 h 1230501"/>
                <a:gd name="connsiteX0" fmla="*/ 15876458 w 15876458"/>
                <a:gd name="connsiteY0" fmla="*/ 9015 h 1230501"/>
                <a:gd name="connsiteX1" fmla="*/ 565934 w 15876458"/>
                <a:gd name="connsiteY1" fmla="*/ 0 h 1230501"/>
                <a:gd name="connsiteX2" fmla="*/ 0 w 15876458"/>
                <a:gd name="connsiteY2" fmla="*/ 1230501 h 1230501"/>
                <a:gd name="connsiteX0" fmla="*/ 15876458 w 15876458"/>
                <a:gd name="connsiteY0" fmla="*/ 9015 h 1230501"/>
                <a:gd name="connsiteX1" fmla="*/ 565934 w 15876458"/>
                <a:gd name="connsiteY1" fmla="*/ 0 h 1230501"/>
                <a:gd name="connsiteX2" fmla="*/ 0 w 15876458"/>
                <a:gd name="connsiteY2" fmla="*/ 1230501 h 1230501"/>
                <a:gd name="connsiteX0" fmla="*/ 15876458 w 15876458"/>
                <a:gd name="connsiteY0" fmla="*/ 9015 h 1230501"/>
                <a:gd name="connsiteX1" fmla="*/ 565934 w 15876458"/>
                <a:gd name="connsiteY1" fmla="*/ 0 h 1230501"/>
                <a:gd name="connsiteX2" fmla="*/ 0 w 15876458"/>
                <a:gd name="connsiteY2" fmla="*/ 1230501 h 1230501"/>
                <a:gd name="connsiteX0" fmla="*/ 16063226 w 16063226"/>
                <a:gd name="connsiteY0" fmla="*/ 52838 h 1274324"/>
                <a:gd name="connsiteX1" fmla="*/ 23899 w 16063226"/>
                <a:gd name="connsiteY1" fmla="*/ 0 h 1274324"/>
                <a:gd name="connsiteX2" fmla="*/ 186768 w 16063226"/>
                <a:gd name="connsiteY2" fmla="*/ 1274324 h 1274324"/>
                <a:gd name="connsiteX0" fmla="*/ 16106589 w 16106589"/>
                <a:gd name="connsiteY0" fmla="*/ 52838 h 1274324"/>
                <a:gd name="connsiteX1" fmla="*/ 67262 w 16106589"/>
                <a:gd name="connsiteY1" fmla="*/ 0 h 1274324"/>
                <a:gd name="connsiteX2" fmla="*/ 230131 w 16106589"/>
                <a:gd name="connsiteY2" fmla="*/ 1274324 h 1274324"/>
                <a:gd name="connsiteX0" fmla="*/ 16039327 w 16039327"/>
                <a:gd name="connsiteY0" fmla="*/ 52838 h 1274324"/>
                <a:gd name="connsiteX1" fmla="*/ 0 w 16039327"/>
                <a:gd name="connsiteY1" fmla="*/ 0 h 1274324"/>
                <a:gd name="connsiteX2" fmla="*/ 162869 w 16039327"/>
                <a:gd name="connsiteY2" fmla="*/ 1274324 h 1274324"/>
                <a:gd name="connsiteX0" fmla="*/ 16039327 w 16039327"/>
                <a:gd name="connsiteY0" fmla="*/ 52838 h 1274324"/>
                <a:gd name="connsiteX1" fmla="*/ 0 w 16039327"/>
                <a:gd name="connsiteY1" fmla="*/ 0 h 1274324"/>
                <a:gd name="connsiteX2" fmla="*/ 162869 w 16039327"/>
                <a:gd name="connsiteY2" fmla="*/ 1274324 h 1274324"/>
                <a:gd name="connsiteX0" fmla="*/ 16074032 w 16074032"/>
                <a:gd name="connsiteY0" fmla="*/ 52838 h 1274324"/>
                <a:gd name="connsiteX1" fmla="*/ 0 w 16074032"/>
                <a:gd name="connsiteY1" fmla="*/ 0 h 1274324"/>
                <a:gd name="connsiteX2" fmla="*/ 197574 w 16074032"/>
                <a:gd name="connsiteY2" fmla="*/ 1274324 h 1274324"/>
                <a:gd name="connsiteX0" fmla="*/ 16074032 w 16074032"/>
                <a:gd name="connsiteY0" fmla="*/ 52838 h 1274324"/>
                <a:gd name="connsiteX1" fmla="*/ 0 w 16074032"/>
                <a:gd name="connsiteY1" fmla="*/ 0 h 1274324"/>
                <a:gd name="connsiteX2" fmla="*/ 197574 w 16074032"/>
                <a:gd name="connsiteY2" fmla="*/ 1274324 h 1274324"/>
                <a:gd name="connsiteX0" fmla="*/ 16074032 w 16074032"/>
                <a:gd name="connsiteY0" fmla="*/ 52838 h 1274324"/>
                <a:gd name="connsiteX1" fmla="*/ 0 w 16074032"/>
                <a:gd name="connsiteY1" fmla="*/ 0 h 1274324"/>
                <a:gd name="connsiteX2" fmla="*/ 197574 w 16074032"/>
                <a:gd name="connsiteY2" fmla="*/ 1274324 h 1274324"/>
                <a:gd name="connsiteX0" fmla="*/ 16086403 w 16086403"/>
                <a:gd name="connsiteY0" fmla="*/ 52838 h 1274324"/>
                <a:gd name="connsiteX1" fmla="*/ 0 w 16086403"/>
                <a:gd name="connsiteY1" fmla="*/ 0 h 1274324"/>
                <a:gd name="connsiteX2" fmla="*/ 209945 w 16086403"/>
                <a:gd name="connsiteY2" fmla="*/ 1274324 h 1274324"/>
                <a:gd name="connsiteX0" fmla="*/ 16086403 w 16086403"/>
                <a:gd name="connsiteY0" fmla="*/ 52838 h 1274324"/>
                <a:gd name="connsiteX1" fmla="*/ 0 w 16086403"/>
                <a:gd name="connsiteY1" fmla="*/ 0 h 1274324"/>
                <a:gd name="connsiteX2" fmla="*/ 209945 w 16086403"/>
                <a:gd name="connsiteY2" fmla="*/ 1274324 h 1274324"/>
                <a:gd name="connsiteX0" fmla="*/ 16086403 w 16086403"/>
                <a:gd name="connsiteY0" fmla="*/ 52838 h 1274324"/>
                <a:gd name="connsiteX1" fmla="*/ 0 w 16086403"/>
                <a:gd name="connsiteY1" fmla="*/ 0 h 1274324"/>
                <a:gd name="connsiteX2" fmla="*/ 209945 w 16086403"/>
                <a:gd name="connsiteY2" fmla="*/ 1274324 h 1274324"/>
                <a:gd name="connsiteX0" fmla="*/ 16086403 w 16086403"/>
                <a:gd name="connsiteY0" fmla="*/ 52838 h 1274324"/>
                <a:gd name="connsiteX1" fmla="*/ 0 w 16086403"/>
                <a:gd name="connsiteY1" fmla="*/ 0 h 1274324"/>
                <a:gd name="connsiteX2" fmla="*/ 209945 w 16086403"/>
                <a:gd name="connsiteY2" fmla="*/ 1274324 h 1274324"/>
                <a:gd name="connsiteX0" fmla="*/ 16086403 w 16086403"/>
                <a:gd name="connsiteY0" fmla="*/ 36404 h 1274324"/>
                <a:gd name="connsiteX1" fmla="*/ 0 w 16086403"/>
                <a:gd name="connsiteY1" fmla="*/ 0 h 1274324"/>
                <a:gd name="connsiteX2" fmla="*/ 209945 w 16086403"/>
                <a:gd name="connsiteY2" fmla="*/ 1274324 h 1274324"/>
                <a:gd name="connsiteX0" fmla="*/ 16099417 w 16099417"/>
                <a:gd name="connsiteY0" fmla="*/ 0 h 1287221"/>
                <a:gd name="connsiteX1" fmla="*/ 0 w 16099417"/>
                <a:gd name="connsiteY1" fmla="*/ 12897 h 1287221"/>
                <a:gd name="connsiteX2" fmla="*/ 209945 w 16099417"/>
                <a:gd name="connsiteY2" fmla="*/ 1287221 h 1287221"/>
                <a:gd name="connsiteX0" fmla="*/ 16086403 w 16086403"/>
                <a:gd name="connsiteY0" fmla="*/ 3537 h 1274324"/>
                <a:gd name="connsiteX1" fmla="*/ 0 w 16086403"/>
                <a:gd name="connsiteY1" fmla="*/ 0 h 1274324"/>
                <a:gd name="connsiteX2" fmla="*/ 209945 w 16086403"/>
                <a:gd name="connsiteY2" fmla="*/ 1274324 h 1274324"/>
                <a:gd name="connsiteX0" fmla="*/ 16086403 w 16086403"/>
                <a:gd name="connsiteY0" fmla="*/ 0 h 1300837"/>
                <a:gd name="connsiteX1" fmla="*/ 0 w 16086403"/>
                <a:gd name="connsiteY1" fmla="*/ 26513 h 1300837"/>
                <a:gd name="connsiteX2" fmla="*/ 209945 w 16086403"/>
                <a:gd name="connsiteY2" fmla="*/ 1300837 h 1300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86403" h="1300837">
                  <a:moveTo>
                    <a:pt x="16086403" y="0"/>
                  </a:moveTo>
                  <a:lnTo>
                    <a:pt x="0" y="26513"/>
                  </a:lnTo>
                  <a:lnTo>
                    <a:pt x="209945" y="1300837"/>
                  </a:lnTo>
                </a:path>
              </a:pathLst>
            </a:custGeom>
            <a:ln w="28575">
              <a:solidFill>
                <a:srgbClr val="49DBD1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roxima Nova ExCn Rg" panose="02000506030000020004" pitchFamily="50" charset="0"/>
              </a:endParaRPr>
            </a:p>
          </p:txBody>
        </p:sp>
      </p:grpSp>
      <p:pic>
        <p:nvPicPr>
          <p:cNvPr id="43" name="Рисунок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561" y="6224990"/>
            <a:ext cx="430066" cy="43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7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Стрелка: пятиугольник 66">
            <a:extLst>
              <a:ext uri="{FF2B5EF4-FFF2-40B4-BE49-F238E27FC236}">
                <a16:creationId xmlns:a16="http://schemas.microsoft.com/office/drawing/2014/main" xmlns="" id="{F515874C-B45E-4FF9-91D5-B59761260AA1}"/>
              </a:ext>
            </a:extLst>
          </p:cNvPr>
          <p:cNvSpPr/>
          <p:nvPr/>
        </p:nvSpPr>
        <p:spPr>
          <a:xfrm>
            <a:off x="0" y="2617686"/>
            <a:ext cx="4533900" cy="4243819"/>
          </a:xfrm>
          <a:prstGeom prst="homePlate">
            <a:avLst>
              <a:gd name="adj" fmla="val 21369"/>
            </a:avLst>
          </a:prstGeom>
          <a:solidFill>
            <a:srgbClr val="D1F3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67BFBF21-CE54-4866-BBAC-ACA6C8C3A3A1}"/>
              </a:ext>
            </a:extLst>
          </p:cNvPr>
          <p:cNvSpPr txBox="1"/>
          <p:nvPr/>
        </p:nvSpPr>
        <p:spPr>
          <a:xfrm>
            <a:off x="680200" y="2977052"/>
            <a:ext cx="2726123" cy="35394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i="1" dirty="0">
                <a:latin typeface="Proxima Nova ExCn Lt" panose="02000506030000020004" pitchFamily="50" charset="0"/>
              </a:rPr>
              <a:t>Инвестиционная деятельность</a:t>
            </a:r>
            <a:endParaRPr lang="en-US" sz="1600" i="1" dirty="0">
              <a:latin typeface="Proxima Nova ExCn Lt" panose="02000506030000020004" pitchFamily="50" charset="0"/>
            </a:endParaRPr>
          </a:p>
          <a:p>
            <a:pPr algn="just"/>
            <a:r>
              <a:rPr lang="ru-RU" sz="1600" i="1" dirty="0">
                <a:latin typeface="Proxima Nova ExCn Lt" panose="02000506030000020004" pitchFamily="50" charset="0"/>
              </a:rPr>
              <a:t>Закупочная деятельность</a:t>
            </a:r>
            <a:endParaRPr lang="en-US" sz="1600" i="1" dirty="0">
              <a:latin typeface="Proxima Nova ExCn Lt" panose="02000506030000020004" pitchFamily="50" charset="0"/>
            </a:endParaRPr>
          </a:p>
          <a:p>
            <a:pPr algn="just"/>
            <a:r>
              <a:rPr lang="ru-RU" sz="1600" i="1" dirty="0">
                <a:latin typeface="Proxima Nova ExCn Lt" panose="02000506030000020004" pitchFamily="50" charset="0"/>
              </a:rPr>
              <a:t>Бюджетирование</a:t>
            </a:r>
            <a:endParaRPr lang="en-US" sz="1600" i="1" dirty="0">
              <a:latin typeface="Proxima Nova ExCn Lt" panose="02000506030000020004" pitchFamily="50" charset="0"/>
            </a:endParaRPr>
          </a:p>
          <a:p>
            <a:pPr algn="just"/>
            <a:r>
              <a:rPr lang="ru-RU" sz="1600" i="1" dirty="0">
                <a:latin typeface="Proxima Nova ExCn Lt" panose="02000506030000020004" pitchFamily="50" charset="0"/>
              </a:rPr>
              <a:t>Управление договорами</a:t>
            </a:r>
            <a:endParaRPr lang="en-US" sz="1600" i="1" dirty="0">
              <a:latin typeface="Proxima Nova ExCn Lt" panose="02000506030000020004" pitchFamily="50" charset="0"/>
            </a:endParaRPr>
          </a:p>
          <a:p>
            <a:pPr algn="just"/>
            <a:r>
              <a:rPr lang="ru-RU" sz="1600" i="1" dirty="0">
                <a:latin typeface="Proxima Nova ExCn Lt" panose="02000506030000020004" pitchFamily="50" charset="0"/>
              </a:rPr>
              <a:t>Капитальное строительство</a:t>
            </a:r>
            <a:endParaRPr lang="en-US" sz="1600" i="1" dirty="0">
              <a:latin typeface="Proxima Nova ExCn Lt" panose="02000506030000020004" pitchFamily="50" charset="0"/>
            </a:endParaRPr>
          </a:p>
          <a:p>
            <a:pPr algn="just"/>
            <a:r>
              <a:rPr lang="ru-RU" sz="1600" i="1" dirty="0">
                <a:latin typeface="Proxima Nova ExCn Lt" panose="02000506030000020004" pitchFamily="50" charset="0"/>
              </a:rPr>
              <a:t>Ведение счетов</a:t>
            </a:r>
            <a:endParaRPr lang="en-US" sz="1600" i="1" dirty="0">
              <a:latin typeface="Proxima Nova ExCn Lt" panose="02000506030000020004" pitchFamily="50" charset="0"/>
            </a:endParaRPr>
          </a:p>
          <a:p>
            <a:pPr algn="just"/>
            <a:r>
              <a:rPr lang="ru-RU" sz="1600" i="1" dirty="0">
                <a:latin typeface="Proxima Nova ExCn Lt" panose="02000506030000020004" pitchFamily="50" charset="0"/>
              </a:rPr>
              <a:t>Управление ликвидностью</a:t>
            </a:r>
            <a:endParaRPr lang="en-US" sz="1600" i="1" dirty="0">
              <a:latin typeface="Proxima Nova ExCn Lt" panose="02000506030000020004" pitchFamily="50" charset="0"/>
            </a:endParaRPr>
          </a:p>
          <a:p>
            <a:pPr algn="just"/>
            <a:r>
              <a:rPr lang="ru-RU" sz="1600" i="1" dirty="0">
                <a:latin typeface="Proxima Nova ExCn Lt" panose="02000506030000020004" pitchFamily="50" charset="0"/>
              </a:rPr>
              <a:t>Управление финансовыми потоками</a:t>
            </a:r>
            <a:endParaRPr lang="en-US" sz="1600" i="1" dirty="0">
              <a:latin typeface="Proxima Nova ExCn Lt" panose="02000506030000020004" pitchFamily="50" charset="0"/>
            </a:endParaRPr>
          </a:p>
          <a:p>
            <a:pPr algn="just"/>
            <a:r>
              <a:rPr lang="ru-RU" sz="1600" i="1" dirty="0">
                <a:latin typeface="Proxima Nova ExCn Lt" panose="02000506030000020004" pitchFamily="50" charset="0"/>
              </a:rPr>
              <a:t>Централизованное администрирование</a:t>
            </a:r>
            <a:endParaRPr lang="en-US" sz="1600" i="1" dirty="0">
              <a:latin typeface="Proxima Nova ExCn Lt" panose="02000506030000020004" pitchFamily="50" charset="0"/>
            </a:endParaRPr>
          </a:p>
          <a:p>
            <a:pPr algn="just"/>
            <a:r>
              <a:rPr lang="ru-RU" sz="1600" i="1" dirty="0">
                <a:latin typeface="Proxima Nova ExCn Lt" panose="02000506030000020004" pitchFamily="50" charset="0"/>
              </a:rPr>
              <a:t>Осуществление расчетов</a:t>
            </a:r>
            <a:endParaRPr lang="en-US" sz="1600" i="1" dirty="0">
              <a:latin typeface="Proxima Nova ExCn Lt" panose="02000506030000020004" pitchFamily="50" charset="0"/>
            </a:endParaRPr>
          </a:p>
          <a:p>
            <a:pPr algn="just"/>
            <a:r>
              <a:rPr lang="ru-RU" sz="1600" i="1" dirty="0">
                <a:latin typeface="Proxima Nova ExCn Lt" panose="02000506030000020004" pitchFamily="50" charset="0"/>
              </a:rPr>
              <a:t>Промышленная безопасность</a:t>
            </a:r>
            <a:endParaRPr lang="en-US" sz="1600" i="1" dirty="0">
              <a:latin typeface="Proxima Nova ExCn Lt" panose="02000506030000020004" pitchFamily="50" charset="0"/>
            </a:endParaRPr>
          </a:p>
          <a:p>
            <a:pPr algn="just"/>
            <a:r>
              <a:rPr lang="ru-RU" sz="1600" i="1" dirty="0">
                <a:latin typeface="Proxima Nova ExCn Lt" panose="02000506030000020004" pitchFamily="50" charset="0"/>
              </a:rPr>
              <a:t>Мониторинг строительства</a:t>
            </a:r>
            <a:endParaRPr lang="en-US" sz="1600" i="1" dirty="0">
              <a:latin typeface="Proxima Nova ExCn Lt" panose="02000506030000020004" pitchFamily="50" charset="0"/>
            </a:endParaRPr>
          </a:p>
          <a:p>
            <a:pPr algn="just"/>
            <a:r>
              <a:rPr lang="ru-RU" sz="1600" i="1" dirty="0">
                <a:latin typeface="Proxima Nova ExCn Lt" panose="02000506030000020004" pitchFamily="50" charset="0"/>
              </a:rPr>
              <a:t>ЮЗЭДО</a:t>
            </a:r>
            <a:endParaRPr lang="en-US" sz="1600" i="1" dirty="0">
              <a:latin typeface="Proxima Nova ExCn Lt" panose="02000506030000020004" pitchFamily="50" charset="0"/>
            </a:endParaRPr>
          </a:p>
          <a:p>
            <a:pPr algn="just"/>
            <a:r>
              <a:rPr lang="ru-RU" sz="1600" i="1" dirty="0">
                <a:latin typeface="Proxima Nova ExCn Lt" panose="02000506030000020004" pitchFamily="50" charset="0"/>
              </a:rPr>
              <a:t>Отчетность</a:t>
            </a:r>
          </a:p>
        </p:txBody>
      </p:sp>
      <p:sp>
        <p:nvSpPr>
          <p:cNvPr id="69" name="Месяц 68">
            <a:extLst>
              <a:ext uri="{FF2B5EF4-FFF2-40B4-BE49-F238E27FC236}">
                <a16:creationId xmlns:a16="http://schemas.microsoft.com/office/drawing/2014/main" xmlns="" id="{212192B5-EEFD-4ED8-826D-1BAB6BFE4ABA}"/>
              </a:ext>
            </a:extLst>
          </p:cNvPr>
          <p:cNvSpPr/>
          <p:nvPr/>
        </p:nvSpPr>
        <p:spPr>
          <a:xfrm rot="10800000">
            <a:off x="3312788" y="3116816"/>
            <a:ext cx="245362" cy="3260220"/>
          </a:xfrm>
          <a:prstGeom prst="moon">
            <a:avLst/>
          </a:prstGeom>
          <a:solidFill>
            <a:srgbClr val="19D2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560C8BAE-47E9-47D6-AD7E-6A25B06F5E0E}"/>
              </a:ext>
            </a:extLst>
          </p:cNvPr>
          <p:cNvSpPr txBox="1"/>
          <p:nvPr/>
        </p:nvSpPr>
        <p:spPr>
          <a:xfrm rot="16200000">
            <a:off x="3137475" y="4554983"/>
            <a:ext cx="152203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spc="70" dirty="0">
                <a:latin typeface="Proxima Nova ExCn Rg" panose="02000506030000020004" pitchFamily="2" charset="0"/>
              </a:rPr>
              <a:t>Сквозной контроль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C20A01C5-85E6-4F3F-B22B-867D5868E0EE}"/>
              </a:ext>
            </a:extLst>
          </p:cNvPr>
          <p:cNvSpPr txBox="1"/>
          <p:nvPr/>
        </p:nvSpPr>
        <p:spPr>
          <a:xfrm rot="16200000">
            <a:off x="-800762" y="4604337"/>
            <a:ext cx="236901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spc="70" dirty="0">
                <a:latin typeface="Proxima Nova ExCn Rg" panose="02000506030000020004" pitchFamily="2" charset="0"/>
              </a:rPr>
              <a:t>Обогащение аналитиками</a:t>
            </a:r>
          </a:p>
        </p:txBody>
      </p:sp>
      <p:sp>
        <p:nvSpPr>
          <p:cNvPr id="72" name="Двойная стрелка вверх/вниз 82">
            <a:extLst>
              <a:ext uri="{FF2B5EF4-FFF2-40B4-BE49-F238E27FC236}">
                <a16:creationId xmlns:a16="http://schemas.microsoft.com/office/drawing/2014/main" xmlns="" id="{94E039B9-E574-458D-8CC5-5C557FEEE1C9}"/>
              </a:ext>
            </a:extLst>
          </p:cNvPr>
          <p:cNvSpPr/>
          <p:nvPr/>
        </p:nvSpPr>
        <p:spPr>
          <a:xfrm>
            <a:off x="291445" y="2857288"/>
            <a:ext cx="193433" cy="675285"/>
          </a:xfrm>
          <a:prstGeom prst="upDownArrow">
            <a:avLst>
              <a:gd name="adj1" fmla="val 69200"/>
              <a:gd name="adj2" fmla="val 46208"/>
            </a:avLst>
          </a:prstGeom>
          <a:solidFill>
            <a:srgbClr val="19D2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3" name="Двойная стрелка вверх/вниз 82">
            <a:extLst>
              <a:ext uri="{FF2B5EF4-FFF2-40B4-BE49-F238E27FC236}">
                <a16:creationId xmlns:a16="http://schemas.microsoft.com/office/drawing/2014/main" xmlns="" id="{F707C220-C445-44BD-BDB3-31FA07FEE9CB}"/>
              </a:ext>
            </a:extLst>
          </p:cNvPr>
          <p:cNvSpPr/>
          <p:nvPr/>
        </p:nvSpPr>
        <p:spPr>
          <a:xfrm>
            <a:off x="291445" y="5942507"/>
            <a:ext cx="193433" cy="675285"/>
          </a:xfrm>
          <a:prstGeom prst="upDownArrow">
            <a:avLst>
              <a:gd name="adj1" fmla="val 69200"/>
              <a:gd name="adj2" fmla="val 46208"/>
            </a:avLst>
          </a:prstGeom>
          <a:solidFill>
            <a:srgbClr val="19D2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" name="Стрелка: пятиугольник 57">
            <a:extLst>
              <a:ext uri="{FF2B5EF4-FFF2-40B4-BE49-F238E27FC236}">
                <a16:creationId xmlns:a16="http://schemas.microsoft.com/office/drawing/2014/main" xmlns="" id="{2EC50B08-7649-4457-AA6F-DBD174D421E0}"/>
              </a:ext>
            </a:extLst>
          </p:cNvPr>
          <p:cNvSpPr/>
          <p:nvPr/>
        </p:nvSpPr>
        <p:spPr>
          <a:xfrm flipH="1">
            <a:off x="7505702" y="2604986"/>
            <a:ext cx="4686300" cy="4252215"/>
          </a:xfrm>
          <a:prstGeom prst="homePlate">
            <a:avLst>
              <a:gd name="adj" fmla="val 21369"/>
            </a:avLst>
          </a:prstGeom>
          <a:solidFill>
            <a:srgbClr val="B5B6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864620DE-05A0-460F-9209-2D051267D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/>
              <a:t>Государственной корпорации «Ростех» с Федеральным казначейством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B2E7090-875A-4B7A-B0AF-48A6FAB6AB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3161" y="252429"/>
            <a:ext cx="6348214" cy="334629"/>
          </a:xfrm>
        </p:spPr>
        <p:txBody>
          <a:bodyPr/>
          <a:lstStyle/>
          <a:p>
            <a:r>
              <a:rPr lang="ru-RU" dirty="0"/>
              <a:t>Обеспечение единого цифрового пространства</a:t>
            </a:r>
          </a:p>
        </p:txBody>
      </p:sp>
      <p:sp>
        <p:nvSpPr>
          <p:cNvPr id="59" name="object 14">
            <a:extLst>
              <a:ext uri="{FF2B5EF4-FFF2-40B4-BE49-F238E27FC236}">
                <a16:creationId xmlns:a16="http://schemas.microsoft.com/office/drawing/2014/main" xmlns="" id="{49A8A8F5-C983-4D60-9382-AD01F902C1EC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800" b="0" i="1" spc="0">
                <a:solidFill>
                  <a:schemeClr val="tx1"/>
                </a:solidFill>
                <a:latin typeface="Proxima Nova ExCn Lt" panose="02000506030000020004" pitchFamily="50" charset="0"/>
              </a:defRPr>
            </a:lvl1pPr>
          </a:lstStyle>
          <a:p>
            <a:pPr marL="25400">
              <a:lnSpc>
                <a:spcPts val="3575"/>
              </a:lnSpc>
            </a:pPr>
            <a:fld id="{4AE843F9-54B8-4A2E-B570-3AAA12216093}" type="slidenum">
              <a:rPr lang="ru-RU" smtClean="0">
                <a:solidFill>
                  <a:schemeClr val="bg1"/>
                </a:solidFill>
              </a:rPr>
              <a:pPr marL="25400">
                <a:lnSpc>
                  <a:spcPts val="3575"/>
                </a:lnSpc>
              </a:pPr>
              <a:t>14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4CCB25B5-969C-4BA5-9773-303C2B8CBB8D}"/>
              </a:ext>
            </a:extLst>
          </p:cNvPr>
          <p:cNvSpPr txBox="1"/>
          <p:nvPr/>
        </p:nvSpPr>
        <p:spPr>
          <a:xfrm>
            <a:off x="423414" y="1477249"/>
            <a:ext cx="2740852" cy="769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i="1" dirty="0">
                <a:solidFill>
                  <a:srgbClr val="19D2C5"/>
                </a:solidFill>
                <a:latin typeface="Proxima Nova ExCn Lt" panose="02000506030000020004" pitchFamily="2" charset="0"/>
              </a:rPr>
              <a:t>Автоматизированная система финансово-закупочной деятельности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D663BCD9-E30E-4CE7-971D-59931425C4EA}"/>
              </a:ext>
            </a:extLst>
          </p:cNvPr>
          <p:cNvSpPr txBox="1"/>
          <p:nvPr/>
        </p:nvSpPr>
        <p:spPr>
          <a:xfrm>
            <a:off x="9099023" y="1539591"/>
            <a:ext cx="2740852" cy="547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i="1" dirty="0">
                <a:solidFill>
                  <a:srgbClr val="4C526D"/>
                </a:solidFill>
                <a:latin typeface="Proxima Nova ExCn Lt" panose="02000506030000020004" pitchFamily="2" charset="0"/>
              </a:rPr>
              <a:t>Информационные системы</a:t>
            </a:r>
          </a:p>
          <a:p>
            <a:pPr algn="ctr">
              <a:lnSpc>
                <a:spcPct val="80000"/>
              </a:lnSpc>
            </a:pPr>
            <a:r>
              <a:rPr lang="ru-RU" b="1" i="1" dirty="0">
                <a:solidFill>
                  <a:srgbClr val="4C526D"/>
                </a:solidFill>
                <a:latin typeface="Proxima Nova ExCn Lt" panose="02000506030000020004" pitchFamily="2" charset="0"/>
              </a:rPr>
              <a:t>Казначейства России</a:t>
            </a:r>
          </a:p>
        </p:txBody>
      </p:sp>
      <p:sp>
        <p:nvSpPr>
          <p:cNvPr id="60" name="object 9">
            <a:extLst>
              <a:ext uri="{FF2B5EF4-FFF2-40B4-BE49-F238E27FC236}">
                <a16:creationId xmlns:a16="http://schemas.microsoft.com/office/drawing/2014/main" xmlns="" id="{0A057BA2-FBC9-4A27-860C-B6B79D1D7D17}"/>
              </a:ext>
            </a:extLst>
          </p:cNvPr>
          <p:cNvSpPr/>
          <p:nvPr/>
        </p:nvSpPr>
        <p:spPr>
          <a:xfrm>
            <a:off x="11209134" y="6261100"/>
            <a:ext cx="122441" cy="596900"/>
          </a:xfrm>
          <a:custGeom>
            <a:avLst/>
            <a:gdLst/>
            <a:ahLst/>
            <a:cxnLst/>
            <a:rect l="l" t="t" r="r" b="b"/>
            <a:pathLst>
              <a:path w="189865" h="847090">
                <a:moveTo>
                  <a:pt x="179975" y="0"/>
                </a:moveTo>
                <a:lnTo>
                  <a:pt x="189500" y="0"/>
                </a:lnTo>
                <a:lnTo>
                  <a:pt x="9524" y="846719"/>
                </a:lnTo>
                <a:lnTo>
                  <a:pt x="0" y="846719"/>
                </a:lnTo>
                <a:lnTo>
                  <a:pt x="179975" y="0"/>
                </a:lnTo>
                <a:close/>
              </a:path>
            </a:pathLst>
          </a:custGeom>
          <a:solidFill>
            <a:srgbClr val="000000"/>
          </a:solidFill>
          <a:ln w="1270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32DF9A91-4F27-48BF-A03E-4E82EA957458}"/>
              </a:ext>
            </a:extLst>
          </p:cNvPr>
          <p:cNvSpPr txBox="1"/>
          <p:nvPr/>
        </p:nvSpPr>
        <p:spPr>
          <a:xfrm>
            <a:off x="8516980" y="2741814"/>
            <a:ext cx="3589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latin typeface="Proxima Nova ExCn Rg" panose="02000506030000020004" charset="0"/>
              </a:rPr>
              <a:t>Электронный бюджет (бюджетное планирование)</a:t>
            </a:r>
            <a:r>
              <a:rPr lang="ru-RU" sz="1600" i="1" dirty="0">
                <a:latin typeface="Proxima Nova ExCn Lt" panose="02000506030000020004" pitchFamily="50" charset="0"/>
              </a:rPr>
              <a:t>: ЮЗЭДО (соглашения/ договоры, отчетность)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AF4620D6-3E4D-4756-B6B1-6286A4A61661}"/>
              </a:ext>
            </a:extLst>
          </p:cNvPr>
          <p:cNvSpPr txBox="1"/>
          <p:nvPr/>
        </p:nvSpPr>
        <p:spPr>
          <a:xfrm>
            <a:off x="8516980" y="3728994"/>
            <a:ext cx="358956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0025" indent="-200025">
              <a:buFont typeface="Arial" panose="020B0604020202020204" pitchFamily="34" charset="0"/>
              <a:buChar char="•"/>
            </a:pPr>
            <a:r>
              <a:rPr lang="ru-RU" sz="1600" i="1" dirty="0">
                <a:latin typeface="Proxima Nova ExCn Lt" panose="02000506030000020004" pitchFamily="50" charset="0"/>
              </a:rPr>
              <a:t>открытие и ведение лицевых счетов</a:t>
            </a:r>
          </a:p>
          <a:p>
            <a:pPr marL="200025" indent="-200025">
              <a:buFont typeface="Arial" panose="020B0604020202020204" pitchFamily="34" charset="0"/>
              <a:buChar char="•"/>
            </a:pPr>
            <a:r>
              <a:rPr lang="ru-RU" sz="1600" i="1" dirty="0">
                <a:latin typeface="Proxima Nova ExCn Lt" panose="02000506030000020004" pitchFamily="50" charset="0"/>
              </a:rPr>
              <a:t>обособленный  учет средств по проектам/договорам</a:t>
            </a:r>
            <a:r>
              <a:rPr lang="ru-RU" sz="1600" i="1" dirty="0">
                <a:latin typeface="Proxima Nova ExCn Lt" panose="02000506030000020004" pitchFamily="50" charset="0"/>
                <a:sym typeface="Wingdings" panose="05000000000000000000" pitchFamily="2" charset="2"/>
              </a:rPr>
              <a:t> </a:t>
            </a:r>
            <a:r>
              <a:rPr lang="ru-RU" sz="1600" i="1" dirty="0">
                <a:latin typeface="Proxima Nova ExCn Lt" panose="02000506030000020004" pitchFamily="50" charset="0"/>
              </a:rPr>
              <a:t>осуществление расчетов</a:t>
            </a:r>
          </a:p>
          <a:p>
            <a:pPr marL="200025" indent="-200025" algn="just">
              <a:buFont typeface="Arial" panose="020B0604020202020204" pitchFamily="34" charset="0"/>
              <a:buChar char="•"/>
            </a:pPr>
            <a:r>
              <a:rPr lang="ru-RU" sz="1600" i="1" dirty="0">
                <a:latin typeface="Proxima Nova ExCn Lt" panose="02000506030000020004" pitchFamily="50" charset="0"/>
              </a:rPr>
              <a:t>санкционирование операций</a:t>
            </a:r>
          </a:p>
          <a:p>
            <a:pPr marL="200025" indent="-200025" algn="just">
              <a:buFont typeface="Arial" panose="020B0604020202020204" pitchFamily="34" charset="0"/>
              <a:buChar char="•"/>
            </a:pPr>
            <a:r>
              <a:rPr lang="ru-RU" sz="1600" i="1" dirty="0">
                <a:latin typeface="Proxima Nova ExCn Lt" panose="02000506030000020004" pitchFamily="50" charset="0"/>
              </a:rPr>
              <a:t>отчетность</a:t>
            </a:r>
          </a:p>
          <a:p>
            <a:endParaRPr lang="ru-RU" sz="1500" dirty="0">
              <a:latin typeface="Proxima Nova ExCn Rg" panose="02000506030000020004" pitchFamily="2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8E567CAE-24C7-4235-AD04-47D81095B12A}"/>
              </a:ext>
            </a:extLst>
          </p:cNvPr>
          <p:cNvSpPr txBox="1"/>
          <p:nvPr/>
        </p:nvSpPr>
        <p:spPr>
          <a:xfrm>
            <a:off x="8479509" y="3426563"/>
            <a:ext cx="3712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i="1" dirty="0">
                <a:latin typeface="Proxima Nova ExCn Rg" panose="02000506030000020004" charset="0"/>
              </a:rPr>
              <a:t>Электронный бюджет (казначейское сопровождение)</a:t>
            </a:r>
            <a:r>
              <a:rPr lang="ru-RU" sz="1600" i="1" dirty="0">
                <a:latin typeface="Proxima Nova ExCn Lt" panose="02000506030000020004" pitchFamily="50" charset="0"/>
              </a:rPr>
              <a:t>:</a:t>
            </a:r>
          </a:p>
        </p:txBody>
      </p:sp>
      <p:grpSp>
        <p:nvGrpSpPr>
          <p:cNvPr id="181" name="Группа 180">
            <a:extLst>
              <a:ext uri="{FF2B5EF4-FFF2-40B4-BE49-F238E27FC236}">
                <a16:creationId xmlns:a16="http://schemas.microsoft.com/office/drawing/2014/main" xmlns="" id="{EEB87D37-C3C6-4B4C-886C-FC8883D44491}"/>
              </a:ext>
            </a:extLst>
          </p:cNvPr>
          <p:cNvGrpSpPr/>
          <p:nvPr/>
        </p:nvGrpSpPr>
        <p:grpSpPr>
          <a:xfrm>
            <a:off x="3657663" y="3425787"/>
            <a:ext cx="4545148" cy="2391304"/>
            <a:chOff x="3438367" y="2386219"/>
            <a:chExt cx="5007558" cy="2634588"/>
          </a:xfrm>
        </p:grpSpPr>
        <p:pic>
          <p:nvPicPr>
            <p:cNvPr id="139" name="Рисунок 138">
              <a:extLst>
                <a:ext uri="{FF2B5EF4-FFF2-40B4-BE49-F238E27FC236}">
                  <a16:creationId xmlns:a16="http://schemas.microsoft.com/office/drawing/2014/main" xmlns="" id="{2B913949-B84C-4859-A349-59117AA11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5193" y="2794070"/>
              <a:ext cx="2704686" cy="2107877"/>
            </a:xfrm>
            <a:prstGeom prst="rect">
              <a:avLst/>
            </a:prstGeom>
          </p:spPr>
        </p:pic>
        <p:cxnSp>
          <p:nvCxnSpPr>
            <p:cNvPr id="140" name="Прямая соединительная линия 139">
              <a:extLst>
                <a:ext uri="{FF2B5EF4-FFF2-40B4-BE49-F238E27FC236}">
                  <a16:creationId xmlns:a16="http://schemas.microsoft.com/office/drawing/2014/main" xmlns="" id="{22583E90-0280-4661-80DC-DC4F213C3CF7}"/>
                </a:ext>
              </a:extLst>
            </p:cNvPr>
            <p:cNvCxnSpPr/>
            <p:nvPr/>
          </p:nvCxnSpPr>
          <p:spPr>
            <a:xfrm flipV="1">
              <a:off x="6962912" y="4315856"/>
              <a:ext cx="367677" cy="50727"/>
            </a:xfrm>
            <a:prstGeom prst="line">
              <a:avLst/>
            </a:prstGeom>
            <a:ln w="15875">
              <a:solidFill>
                <a:srgbClr val="660066"/>
              </a:solidFill>
            </a:ln>
            <a:effectLst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Овал 140">
              <a:extLst>
                <a:ext uri="{FF2B5EF4-FFF2-40B4-BE49-F238E27FC236}">
                  <a16:creationId xmlns:a16="http://schemas.microsoft.com/office/drawing/2014/main" xmlns="" id="{A88F5629-6A83-484E-906C-D8928D5B1A0B}"/>
                </a:ext>
              </a:extLst>
            </p:cNvPr>
            <p:cNvSpPr/>
            <p:nvPr/>
          </p:nvSpPr>
          <p:spPr>
            <a:xfrm>
              <a:off x="7286046" y="4249566"/>
              <a:ext cx="110699" cy="109891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66006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2" name="Прямая соединительная линия 141">
              <a:extLst>
                <a:ext uri="{FF2B5EF4-FFF2-40B4-BE49-F238E27FC236}">
                  <a16:creationId xmlns:a16="http://schemas.microsoft.com/office/drawing/2014/main" xmlns="" id="{A1B55D49-3D28-4C78-8F9F-AF87F532093B}"/>
                </a:ext>
              </a:extLst>
            </p:cNvPr>
            <p:cNvCxnSpPr/>
            <p:nvPr/>
          </p:nvCxnSpPr>
          <p:spPr>
            <a:xfrm>
              <a:off x="7368896" y="4316990"/>
              <a:ext cx="578412" cy="143923"/>
            </a:xfrm>
            <a:prstGeom prst="line">
              <a:avLst/>
            </a:prstGeom>
            <a:ln w="15875"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Овал 142">
              <a:extLst>
                <a:ext uri="{FF2B5EF4-FFF2-40B4-BE49-F238E27FC236}">
                  <a16:creationId xmlns:a16="http://schemas.microsoft.com/office/drawing/2014/main" xmlns="" id="{3EEBDDB7-1992-4B53-A3AB-41BEDEC4252D}"/>
                </a:ext>
              </a:extLst>
            </p:cNvPr>
            <p:cNvSpPr/>
            <p:nvPr/>
          </p:nvSpPr>
          <p:spPr>
            <a:xfrm>
              <a:off x="7952286" y="4403584"/>
              <a:ext cx="110699" cy="109891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66006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4" name="Прямая соединительная линия 143">
              <a:extLst>
                <a:ext uri="{FF2B5EF4-FFF2-40B4-BE49-F238E27FC236}">
                  <a16:creationId xmlns:a16="http://schemas.microsoft.com/office/drawing/2014/main" xmlns="" id="{E8508BA3-684C-48D2-9EDA-E1A16EE894AA}"/>
                </a:ext>
              </a:extLst>
            </p:cNvPr>
            <p:cNvCxnSpPr/>
            <p:nvPr/>
          </p:nvCxnSpPr>
          <p:spPr>
            <a:xfrm flipH="1">
              <a:off x="7268789" y="4347248"/>
              <a:ext cx="60397" cy="222563"/>
            </a:xfrm>
            <a:prstGeom prst="line">
              <a:avLst/>
            </a:prstGeom>
            <a:ln w="15875"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Овал 144">
              <a:extLst>
                <a:ext uri="{FF2B5EF4-FFF2-40B4-BE49-F238E27FC236}">
                  <a16:creationId xmlns:a16="http://schemas.microsoft.com/office/drawing/2014/main" xmlns="" id="{020650C9-9A13-4C4E-95FE-71F4F7B75F6B}"/>
                </a:ext>
              </a:extLst>
            </p:cNvPr>
            <p:cNvSpPr/>
            <p:nvPr/>
          </p:nvSpPr>
          <p:spPr>
            <a:xfrm>
              <a:off x="7203860" y="4526422"/>
              <a:ext cx="110699" cy="109891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66006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6" name="Овал 145">
              <a:extLst>
                <a:ext uri="{FF2B5EF4-FFF2-40B4-BE49-F238E27FC236}">
                  <a16:creationId xmlns:a16="http://schemas.microsoft.com/office/drawing/2014/main" xmlns="" id="{55DEDCCA-F20E-4FDC-A53F-AD6EA19C2AAC}"/>
                </a:ext>
              </a:extLst>
            </p:cNvPr>
            <p:cNvSpPr/>
            <p:nvPr/>
          </p:nvSpPr>
          <p:spPr>
            <a:xfrm>
              <a:off x="7545109" y="4910916"/>
              <a:ext cx="110699" cy="109891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66006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47" name="Прямая соединительная линия 146">
              <a:extLst>
                <a:ext uri="{FF2B5EF4-FFF2-40B4-BE49-F238E27FC236}">
                  <a16:creationId xmlns:a16="http://schemas.microsoft.com/office/drawing/2014/main" xmlns="" id="{793B3433-1401-4326-A4E7-5EF026C809A3}"/>
                </a:ext>
              </a:extLst>
            </p:cNvPr>
            <p:cNvCxnSpPr/>
            <p:nvPr/>
          </p:nvCxnSpPr>
          <p:spPr>
            <a:xfrm>
              <a:off x="7293775" y="4630391"/>
              <a:ext cx="287731" cy="317578"/>
            </a:xfrm>
            <a:prstGeom prst="line">
              <a:avLst/>
            </a:prstGeom>
            <a:ln w="15875"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Овал 147">
              <a:extLst>
                <a:ext uri="{FF2B5EF4-FFF2-40B4-BE49-F238E27FC236}">
                  <a16:creationId xmlns:a16="http://schemas.microsoft.com/office/drawing/2014/main" xmlns="" id="{42545E92-2223-434A-865A-67C947F8F1CE}"/>
                </a:ext>
              </a:extLst>
            </p:cNvPr>
            <p:cNvSpPr/>
            <p:nvPr/>
          </p:nvSpPr>
          <p:spPr>
            <a:xfrm>
              <a:off x="8335226" y="4140935"/>
              <a:ext cx="110699" cy="109891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66006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9" name="Овал 148">
              <a:extLst>
                <a:ext uri="{FF2B5EF4-FFF2-40B4-BE49-F238E27FC236}">
                  <a16:creationId xmlns:a16="http://schemas.microsoft.com/office/drawing/2014/main" xmlns="" id="{EB5C7BAB-26DD-49CF-B5FD-09F8273C74A6}"/>
                </a:ext>
              </a:extLst>
            </p:cNvPr>
            <p:cNvSpPr/>
            <p:nvPr/>
          </p:nvSpPr>
          <p:spPr>
            <a:xfrm>
              <a:off x="8049223" y="4801025"/>
              <a:ext cx="110699" cy="109891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66006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0" name="Овал 149">
              <a:extLst>
                <a:ext uri="{FF2B5EF4-FFF2-40B4-BE49-F238E27FC236}">
                  <a16:creationId xmlns:a16="http://schemas.microsoft.com/office/drawing/2014/main" xmlns="" id="{CCFC32E2-0486-42C3-ADC7-1EE1E6CB4546}"/>
                </a:ext>
              </a:extLst>
            </p:cNvPr>
            <p:cNvSpPr/>
            <p:nvPr/>
          </p:nvSpPr>
          <p:spPr>
            <a:xfrm>
              <a:off x="7658713" y="4610351"/>
              <a:ext cx="110699" cy="109891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66006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51" name="Прямая соединительная линия 150">
              <a:extLst>
                <a:ext uri="{FF2B5EF4-FFF2-40B4-BE49-F238E27FC236}">
                  <a16:creationId xmlns:a16="http://schemas.microsoft.com/office/drawing/2014/main" xmlns="" id="{42151389-9021-4875-8BE1-BA4D91CA226A}"/>
                </a:ext>
              </a:extLst>
            </p:cNvPr>
            <p:cNvCxnSpPr>
              <a:stCxn id="143" idx="6"/>
            </p:cNvCxnSpPr>
            <p:nvPr/>
          </p:nvCxnSpPr>
          <p:spPr>
            <a:xfrm flipV="1">
              <a:off x="8062984" y="4234188"/>
              <a:ext cx="289723" cy="224341"/>
            </a:xfrm>
            <a:prstGeom prst="line">
              <a:avLst/>
            </a:prstGeom>
            <a:ln w="15875"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Прямая соединительная линия 151">
              <a:extLst>
                <a:ext uri="{FF2B5EF4-FFF2-40B4-BE49-F238E27FC236}">
                  <a16:creationId xmlns:a16="http://schemas.microsoft.com/office/drawing/2014/main" xmlns="" id="{F9ADF22D-54B0-44D2-B78E-ACEFD5EC29FF}"/>
                </a:ext>
              </a:extLst>
            </p:cNvPr>
            <p:cNvCxnSpPr/>
            <p:nvPr/>
          </p:nvCxnSpPr>
          <p:spPr>
            <a:xfrm>
              <a:off x="8034084" y="4513475"/>
              <a:ext cx="57799" cy="303643"/>
            </a:xfrm>
            <a:prstGeom prst="line">
              <a:avLst/>
            </a:prstGeom>
            <a:ln w="15875"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Прямая соединительная линия 152">
              <a:extLst>
                <a:ext uri="{FF2B5EF4-FFF2-40B4-BE49-F238E27FC236}">
                  <a16:creationId xmlns:a16="http://schemas.microsoft.com/office/drawing/2014/main" xmlns="" id="{5BD8C538-3285-4274-8926-28BC520A40FE}"/>
                </a:ext>
              </a:extLst>
            </p:cNvPr>
            <p:cNvCxnSpPr/>
            <p:nvPr/>
          </p:nvCxnSpPr>
          <p:spPr>
            <a:xfrm>
              <a:off x="7728751" y="4673569"/>
              <a:ext cx="320472" cy="170192"/>
            </a:xfrm>
            <a:prstGeom prst="line">
              <a:avLst/>
            </a:prstGeom>
            <a:ln w="15875"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Прямая соединительная линия 153">
              <a:extLst>
                <a:ext uri="{FF2B5EF4-FFF2-40B4-BE49-F238E27FC236}">
                  <a16:creationId xmlns:a16="http://schemas.microsoft.com/office/drawing/2014/main" xmlns="" id="{EEAA2E8C-7978-4E86-95D0-E8BADA503074}"/>
                </a:ext>
              </a:extLst>
            </p:cNvPr>
            <p:cNvCxnSpPr/>
            <p:nvPr/>
          </p:nvCxnSpPr>
          <p:spPr>
            <a:xfrm flipH="1">
              <a:off x="7751638" y="4490050"/>
              <a:ext cx="238224" cy="151822"/>
            </a:xfrm>
            <a:prstGeom prst="line">
              <a:avLst/>
            </a:prstGeom>
            <a:ln w="15875"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Прямая соединительная линия 154">
              <a:extLst>
                <a:ext uri="{FF2B5EF4-FFF2-40B4-BE49-F238E27FC236}">
                  <a16:creationId xmlns:a16="http://schemas.microsoft.com/office/drawing/2014/main" xmlns="" id="{7234CA76-BB8C-4288-A928-BC9D8933C8C9}"/>
                </a:ext>
              </a:extLst>
            </p:cNvPr>
            <p:cNvCxnSpPr>
              <a:stCxn id="145" idx="6"/>
              <a:endCxn id="150" idx="2"/>
            </p:cNvCxnSpPr>
            <p:nvPr/>
          </p:nvCxnSpPr>
          <p:spPr>
            <a:xfrm>
              <a:off x="7314558" y="4581367"/>
              <a:ext cx="344154" cy="83929"/>
            </a:xfrm>
            <a:prstGeom prst="line">
              <a:avLst/>
            </a:prstGeom>
            <a:ln w="15875"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Прямая соединительная линия 155">
              <a:extLst>
                <a:ext uri="{FF2B5EF4-FFF2-40B4-BE49-F238E27FC236}">
                  <a16:creationId xmlns:a16="http://schemas.microsoft.com/office/drawing/2014/main" xmlns="" id="{7B59154F-8E61-42F7-91B4-F3D3E730C89D}"/>
                </a:ext>
              </a:extLst>
            </p:cNvPr>
            <p:cNvCxnSpPr/>
            <p:nvPr/>
          </p:nvCxnSpPr>
          <p:spPr>
            <a:xfrm flipH="1">
              <a:off x="7608201" y="4698528"/>
              <a:ext cx="113603" cy="300565"/>
            </a:xfrm>
            <a:prstGeom prst="line">
              <a:avLst/>
            </a:prstGeom>
            <a:ln w="15875"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Овал 156">
              <a:extLst>
                <a:ext uri="{FF2B5EF4-FFF2-40B4-BE49-F238E27FC236}">
                  <a16:creationId xmlns:a16="http://schemas.microsoft.com/office/drawing/2014/main" xmlns="" id="{CE236842-75AE-493C-B6AC-DDE7970A73EE}"/>
                </a:ext>
              </a:extLst>
            </p:cNvPr>
            <p:cNvSpPr/>
            <p:nvPr/>
          </p:nvSpPr>
          <p:spPr>
            <a:xfrm>
              <a:off x="4528768" y="2657604"/>
              <a:ext cx="110699" cy="109891"/>
            </a:xfrm>
            <a:prstGeom prst="ellipse">
              <a:avLst/>
            </a:prstGeom>
            <a:solidFill>
              <a:srgbClr val="49DBD1"/>
            </a:solidFill>
            <a:ln>
              <a:solidFill>
                <a:srgbClr val="49DBD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8" name="Овал 157">
              <a:extLst>
                <a:ext uri="{FF2B5EF4-FFF2-40B4-BE49-F238E27FC236}">
                  <a16:creationId xmlns:a16="http://schemas.microsoft.com/office/drawing/2014/main" xmlns="" id="{1C1E74DA-AEB4-4657-A1A3-B7A114934AFC}"/>
                </a:ext>
              </a:extLst>
            </p:cNvPr>
            <p:cNvSpPr/>
            <p:nvPr/>
          </p:nvSpPr>
          <p:spPr>
            <a:xfrm>
              <a:off x="4572374" y="3017603"/>
              <a:ext cx="110699" cy="109891"/>
            </a:xfrm>
            <a:prstGeom prst="ellipse">
              <a:avLst/>
            </a:prstGeom>
            <a:solidFill>
              <a:srgbClr val="49DBD1"/>
            </a:solidFill>
            <a:ln>
              <a:solidFill>
                <a:srgbClr val="49DBD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9" name="Овал 158">
              <a:extLst>
                <a:ext uri="{FF2B5EF4-FFF2-40B4-BE49-F238E27FC236}">
                  <a16:creationId xmlns:a16="http://schemas.microsoft.com/office/drawing/2014/main" xmlns="" id="{AB764EA2-8884-435D-8F47-448E849680E1}"/>
                </a:ext>
              </a:extLst>
            </p:cNvPr>
            <p:cNvSpPr/>
            <p:nvPr/>
          </p:nvSpPr>
          <p:spPr>
            <a:xfrm>
              <a:off x="4985364" y="2657604"/>
              <a:ext cx="110699" cy="109891"/>
            </a:xfrm>
            <a:prstGeom prst="ellipse">
              <a:avLst/>
            </a:prstGeom>
            <a:solidFill>
              <a:srgbClr val="49DBD1"/>
            </a:solidFill>
            <a:ln>
              <a:solidFill>
                <a:srgbClr val="49DBD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0" name="Овал 159">
              <a:extLst>
                <a:ext uri="{FF2B5EF4-FFF2-40B4-BE49-F238E27FC236}">
                  <a16:creationId xmlns:a16="http://schemas.microsoft.com/office/drawing/2014/main" xmlns="" id="{BE9D35C9-F857-4876-81AB-B4DB89F35236}"/>
                </a:ext>
              </a:extLst>
            </p:cNvPr>
            <p:cNvSpPr/>
            <p:nvPr/>
          </p:nvSpPr>
          <p:spPr>
            <a:xfrm>
              <a:off x="3438367" y="2640733"/>
              <a:ext cx="110699" cy="109891"/>
            </a:xfrm>
            <a:prstGeom prst="ellipse">
              <a:avLst/>
            </a:prstGeom>
            <a:solidFill>
              <a:srgbClr val="49DBD1"/>
            </a:solidFill>
            <a:ln>
              <a:solidFill>
                <a:srgbClr val="49DBD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1" name="Овал 160">
              <a:extLst>
                <a:ext uri="{FF2B5EF4-FFF2-40B4-BE49-F238E27FC236}">
                  <a16:creationId xmlns:a16="http://schemas.microsoft.com/office/drawing/2014/main" xmlns="" id="{8A168092-1FA4-4DE0-AC2F-F9CA1A89BC72}"/>
                </a:ext>
              </a:extLst>
            </p:cNvPr>
            <p:cNvSpPr/>
            <p:nvPr/>
          </p:nvSpPr>
          <p:spPr>
            <a:xfrm>
              <a:off x="3938309" y="2386219"/>
              <a:ext cx="110699" cy="109891"/>
            </a:xfrm>
            <a:prstGeom prst="ellipse">
              <a:avLst/>
            </a:prstGeom>
            <a:solidFill>
              <a:srgbClr val="49DBD1"/>
            </a:solidFill>
            <a:ln>
              <a:solidFill>
                <a:srgbClr val="49DBD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2" name="Овал 161">
              <a:extLst>
                <a:ext uri="{FF2B5EF4-FFF2-40B4-BE49-F238E27FC236}">
                  <a16:creationId xmlns:a16="http://schemas.microsoft.com/office/drawing/2014/main" xmlns="" id="{B0623FD5-545B-41C0-8A20-B19185196298}"/>
                </a:ext>
              </a:extLst>
            </p:cNvPr>
            <p:cNvSpPr/>
            <p:nvPr/>
          </p:nvSpPr>
          <p:spPr>
            <a:xfrm>
              <a:off x="4105237" y="2845292"/>
              <a:ext cx="110699" cy="109891"/>
            </a:xfrm>
            <a:prstGeom prst="ellipse">
              <a:avLst/>
            </a:prstGeom>
            <a:solidFill>
              <a:srgbClr val="49DBD1"/>
            </a:solidFill>
            <a:ln>
              <a:solidFill>
                <a:srgbClr val="49DBD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63" name="Прямая соединительная линия 162">
              <a:extLst>
                <a:ext uri="{FF2B5EF4-FFF2-40B4-BE49-F238E27FC236}">
                  <a16:creationId xmlns:a16="http://schemas.microsoft.com/office/drawing/2014/main" xmlns="" id="{C3760D4A-57B6-4485-A73E-FECC5240D5C8}"/>
                </a:ext>
              </a:extLst>
            </p:cNvPr>
            <p:cNvCxnSpPr>
              <a:stCxn id="160" idx="6"/>
              <a:endCxn id="161" idx="3"/>
            </p:cNvCxnSpPr>
            <p:nvPr/>
          </p:nvCxnSpPr>
          <p:spPr>
            <a:xfrm flipV="1">
              <a:off x="3549066" y="2480017"/>
              <a:ext cx="405455" cy="215661"/>
            </a:xfrm>
            <a:prstGeom prst="line">
              <a:avLst/>
            </a:prstGeom>
            <a:ln w="15875">
              <a:solidFill>
                <a:srgbClr val="49DBD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Прямая соединительная линия 163">
              <a:extLst>
                <a:ext uri="{FF2B5EF4-FFF2-40B4-BE49-F238E27FC236}">
                  <a16:creationId xmlns:a16="http://schemas.microsoft.com/office/drawing/2014/main" xmlns="" id="{33002299-C63F-41FF-8598-5349EEA3040D}"/>
                </a:ext>
              </a:extLst>
            </p:cNvPr>
            <p:cNvCxnSpPr>
              <a:cxnSpLocks/>
              <a:stCxn id="161" idx="5"/>
              <a:endCxn id="157" idx="2"/>
            </p:cNvCxnSpPr>
            <p:nvPr/>
          </p:nvCxnSpPr>
          <p:spPr>
            <a:xfrm>
              <a:off x="4032797" y="2480017"/>
              <a:ext cx="495972" cy="232532"/>
            </a:xfrm>
            <a:prstGeom prst="line">
              <a:avLst/>
            </a:prstGeom>
            <a:ln w="15875">
              <a:solidFill>
                <a:srgbClr val="49DBD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Прямая соединительная линия 164">
              <a:extLst>
                <a:ext uri="{FF2B5EF4-FFF2-40B4-BE49-F238E27FC236}">
                  <a16:creationId xmlns:a16="http://schemas.microsoft.com/office/drawing/2014/main" xmlns="" id="{B840AD1E-DF8F-460C-9B46-056231B5E703}"/>
                </a:ext>
              </a:extLst>
            </p:cNvPr>
            <p:cNvCxnSpPr>
              <a:cxnSpLocks/>
              <a:stCxn id="162" idx="6"/>
              <a:endCxn id="157" idx="4"/>
            </p:cNvCxnSpPr>
            <p:nvPr/>
          </p:nvCxnSpPr>
          <p:spPr>
            <a:xfrm flipV="1">
              <a:off x="4215935" y="2767495"/>
              <a:ext cx="368183" cy="132743"/>
            </a:xfrm>
            <a:prstGeom prst="line">
              <a:avLst/>
            </a:prstGeom>
            <a:ln w="15875">
              <a:solidFill>
                <a:srgbClr val="49DBD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Прямая соединительная линия 165">
              <a:extLst>
                <a:ext uri="{FF2B5EF4-FFF2-40B4-BE49-F238E27FC236}">
                  <a16:creationId xmlns:a16="http://schemas.microsoft.com/office/drawing/2014/main" xmlns="" id="{5F611959-A9CC-4185-A89E-E32F56A860F3}"/>
                </a:ext>
              </a:extLst>
            </p:cNvPr>
            <p:cNvCxnSpPr>
              <a:cxnSpLocks/>
              <a:stCxn id="162" idx="1"/>
              <a:endCxn id="161" idx="4"/>
            </p:cNvCxnSpPr>
            <p:nvPr/>
          </p:nvCxnSpPr>
          <p:spPr>
            <a:xfrm flipH="1" flipV="1">
              <a:off x="3993659" y="2496110"/>
              <a:ext cx="127789" cy="365275"/>
            </a:xfrm>
            <a:prstGeom prst="line">
              <a:avLst/>
            </a:prstGeom>
            <a:ln w="15875">
              <a:solidFill>
                <a:srgbClr val="49DBD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Прямая соединительная линия 166">
              <a:extLst>
                <a:ext uri="{FF2B5EF4-FFF2-40B4-BE49-F238E27FC236}">
                  <a16:creationId xmlns:a16="http://schemas.microsoft.com/office/drawing/2014/main" xmlns="" id="{6E7C6E05-773E-40D4-A648-BD3B2070B04F}"/>
                </a:ext>
              </a:extLst>
            </p:cNvPr>
            <p:cNvCxnSpPr>
              <a:cxnSpLocks/>
              <a:stCxn id="157" idx="4"/>
              <a:endCxn id="159" idx="3"/>
            </p:cNvCxnSpPr>
            <p:nvPr/>
          </p:nvCxnSpPr>
          <p:spPr>
            <a:xfrm flipV="1">
              <a:off x="4584118" y="2751401"/>
              <a:ext cx="417457" cy="16093"/>
            </a:xfrm>
            <a:prstGeom prst="line">
              <a:avLst/>
            </a:prstGeom>
            <a:ln w="15875">
              <a:solidFill>
                <a:srgbClr val="49DBD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Прямая соединительная линия 167">
              <a:extLst>
                <a:ext uri="{FF2B5EF4-FFF2-40B4-BE49-F238E27FC236}">
                  <a16:creationId xmlns:a16="http://schemas.microsoft.com/office/drawing/2014/main" xmlns="" id="{5831B48B-59DE-40D0-AE01-69A801A0C627}"/>
                </a:ext>
              </a:extLst>
            </p:cNvPr>
            <p:cNvCxnSpPr>
              <a:cxnSpLocks/>
              <a:stCxn id="158" idx="0"/>
              <a:endCxn id="157" idx="4"/>
            </p:cNvCxnSpPr>
            <p:nvPr/>
          </p:nvCxnSpPr>
          <p:spPr>
            <a:xfrm flipH="1" flipV="1">
              <a:off x="4584118" y="2767495"/>
              <a:ext cx="43605" cy="250108"/>
            </a:xfrm>
            <a:prstGeom prst="line">
              <a:avLst/>
            </a:prstGeom>
            <a:ln w="15875">
              <a:solidFill>
                <a:srgbClr val="49DBD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Прямая соединительная линия 168">
              <a:extLst>
                <a:ext uri="{FF2B5EF4-FFF2-40B4-BE49-F238E27FC236}">
                  <a16:creationId xmlns:a16="http://schemas.microsoft.com/office/drawing/2014/main" xmlns="" id="{B7773C1D-A01D-4F72-9D9D-5B78A95DB823}"/>
                </a:ext>
              </a:extLst>
            </p:cNvPr>
            <p:cNvCxnSpPr>
              <a:cxnSpLocks/>
              <a:stCxn id="162" idx="5"/>
              <a:endCxn id="158" idx="4"/>
            </p:cNvCxnSpPr>
            <p:nvPr/>
          </p:nvCxnSpPr>
          <p:spPr>
            <a:xfrm>
              <a:off x="4199724" y="2939090"/>
              <a:ext cx="427999" cy="188403"/>
            </a:xfrm>
            <a:prstGeom prst="line">
              <a:avLst/>
            </a:prstGeom>
            <a:ln w="15875">
              <a:solidFill>
                <a:srgbClr val="49DBD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Прямая соединительная линия 169">
              <a:extLst>
                <a:ext uri="{FF2B5EF4-FFF2-40B4-BE49-F238E27FC236}">
                  <a16:creationId xmlns:a16="http://schemas.microsoft.com/office/drawing/2014/main" xmlns="" id="{3B20F6DC-58D8-4F0D-B74B-E25A852C5CF6}"/>
                </a:ext>
              </a:extLst>
            </p:cNvPr>
            <p:cNvCxnSpPr>
              <a:stCxn id="159" idx="5"/>
            </p:cNvCxnSpPr>
            <p:nvPr/>
          </p:nvCxnSpPr>
          <p:spPr>
            <a:xfrm>
              <a:off x="5079852" y="2751401"/>
              <a:ext cx="199092" cy="169585"/>
            </a:xfrm>
            <a:prstGeom prst="line">
              <a:avLst/>
            </a:prstGeom>
            <a:ln w="15875">
              <a:solidFill>
                <a:srgbClr val="49DBD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Прямая соединительная линия 170">
              <a:extLst>
                <a:ext uri="{FF2B5EF4-FFF2-40B4-BE49-F238E27FC236}">
                  <a16:creationId xmlns:a16="http://schemas.microsoft.com/office/drawing/2014/main" xmlns="" id="{DCAF74B8-B6F8-4882-AE02-448160144E34}"/>
                </a:ext>
              </a:extLst>
            </p:cNvPr>
            <p:cNvCxnSpPr>
              <a:cxnSpLocks/>
              <a:stCxn id="158" idx="5"/>
              <a:endCxn id="159" idx="4"/>
            </p:cNvCxnSpPr>
            <p:nvPr/>
          </p:nvCxnSpPr>
          <p:spPr>
            <a:xfrm flipV="1">
              <a:off x="4666861" y="2767495"/>
              <a:ext cx="373854" cy="343906"/>
            </a:xfrm>
            <a:prstGeom prst="line">
              <a:avLst/>
            </a:prstGeom>
            <a:ln w="15875">
              <a:solidFill>
                <a:srgbClr val="49DBD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FE596330-593E-4212-8D2E-746D39DFA055}"/>
              </a:ext>
            </a:extLst>
          </p:cNvPr>
          <p:cNvSpPr/>
          <p:nvPr/>
        </p:nvSpPr>
        <p:spPr>
          <a:xfrm>
            <a:off x="3198872" y="1627441"/>
            <a:ext cx="60271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Proxima Nova ExCn Lt" panose="02000506030000020004" pitchFamily="50" charset="0"/>
              </a:rPr>
              <a:t>Цифровизация на базе информационных систем позволяет обеспечить единое информационное </a:t>
            </a:r>
          </a:p>
          <a:p>
            <a:pPr algn="ctr"/>
            <a:r>
              <a:rPr lang="ru-RU" sz="1400" i="1" dirty="0">
                <a:latin typeface="Proxima Nova ExCn Lt" panose="02000506030000020004" pitchFamily="50" charset="0"/>
              </a:rPr>
              <a:t>пространство и создать условия для расширения возможностей и повышения оперативности получения </a:t>
            </a:r>
          </a:p>
          <a:p>
            <a:pPr algn="ctr"/>
            <a:r>
              <a:rPr lang="ru-RU" sz="1400" i="1" dirty="0">
                <a:latin typeface="Proxima Nova ExCn Lt" panose="02000506030000020004" pitchFamily="50" charset="0"/>
              </a:rPr>
              <a:t>информации, а также обеспечит повышение эффективности проводимого непрерывного контроля реализации государственных программ и национальных проектов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1EB09C1F-F52B-431C-82ED-174DCA87BABD}"/>
              </a:ext>
            </a:extLst>
          </p:cNvPr>
          <p:cNvSpPr txBox="1"/>
          <p:nvPr/>
        </p:nvSpPr>
        <p:spPr>
          <a:xfrm>
            <a:off x="8528103" y="5073749"/>
            <a:ext cx="291623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i="1" dirty="0">
                <a:latin typeface="Proxima Nova ExCn Rg" panose="02000506030000020004" charset="0"/>
              </a:rPr>
              <a:t>ЕИС – цифровая платформа закупок</a:t>
            </a:r>
            <a:r>
              <a:rPr lang="ru-RU" sz="1600" i="1" dirty="0">
                <a:latin typeface="Proxima Nova ExCn Lt" panose="02000506030000020004" pitchFamily="50" charset="0"/>
              </a:rPr>
              <a:t>:</a:t>
            </a:r>
          </a:p>
          <a:p>
            <a:pPr marL="200025" indent="-200025" algn="just">
              <a:buFont typeface="Arial" panose="020B0604020202020204" pitchFamily="34" charset="0"/>
              <a:buChar char="•"/>
            </a:pPr>
            <a:r>
              <a:rPr lang="ru-RU" sz="1600" i="1" dirty="0">
                <a:latin typeface="Proxima Nova ExCn Lt" panose="02000506030000020004" pitchFamily="50" charset="0"/>
              </a:rPr>
              <a:t>расширенный план закупок</a:t>
            </a:r>
          </a:p>
          <a:p>
            <a:pPr marL="200025" indent="-200025" algn="just">
              <a:buFont typeface="Arial" panose="020B0604020202020204" pitchFamily="34" charset="0"/>
              <a:buChar char="•"/>
            </a:pPr>
            <a:r>
              <a:rPr lang="ru-RU" sz="1600" i="1" dirty="0">
                <a:latin typeface="Proxima Nova ExCn Lt" panose="02000506030000020004" pitchFamily="50" charset="0"/>
              </a:rPr>
              <a:t>закупочные процедуры</a:t>
            </a:r>
          </a:p>
          <a:p>
            <a:pPr marL="200025" indent="-200025" algn="just">
              <a:buFont typeface="Arial" panose="020B0604020202020204" pitchFamily="34" charset="0"/>
              <a:buChar char="•"/>
            </a:pPr>
            <a:r>
              <a:rPr lang="ru-RU" sz="1600" i="1" dirty="0">
                <a:latin typeface="Proxima Nova ExCn Lt" panose="02000506030000020004" pitchFamily="50" charset="0"/>
              </a:rPr>
              <a:t>реестр договоров</a:t>
            </a:r>
          </a:p>
          <a:p>
            <a:pPr marL="200025" indent="-200025" algn="just">
              <a:buFont typeface="Arial" panose="020B0604020202020204" pitchFamily="34" charset="0"/>
              <a:buChar char="•"/>
            </a:pPr>
            <a:r>
              <a:rPr lang="ru-RU" sz="1600" i="1" dirty="0">
                <a:latin typeface="Proxima Nova ExCn Lt" panose="02000506030000020004" pitchFamily="50" charset="0"/>
              </a:rPr>
              <a:t>исполнение договоров</a:t>
            </a:r>
          </a:p>
          <a:p>
            <a:pPr marL="200025" indent="-200025" algn="just">
              <a:buFont typeface="Arial" panose="020B0604020202020204" pitchFamily="34" charset="0"/>
              <a:buChar char="•"/>
            </a:pPr>
            <a:r>
              <a:rPr lang="ru-RU" sz="1600" i="1" dirty="0" smtClean="0">
                <a:latin typeface="Proxima Nova ExCn Lt" panose="02000506030000020004" pitchFamily="50" charset="0"/>
                <a:sym typeface="Wingdings" panose="05000000000000000000" pitchFamily="2" charset="2"/>
              </a:rPr>
              <a:t>отчетность</a:t>
            </a:r>
            <a:endParaRPr lang="ru-RU" sz="1600" i="1" dirty="0">
              <a:latin typeface="Proxima Nova ExCn Lt" panose="02000506030000020004" pitchFamily="50" charset="0"/>
            </a:endParaRPr>
          </a:p>
          <a:p>
            <a:endParaRPr lang="ru-RU" sz="1500" dirty="0">
              <a:latin typeface="Proxima Nova ExCn Rg" panose="02000506030000020004" pitchFamily="2" charset="0"/>
            </a:endParaRPr>
          </a:p>
          <a:p>
            <a:endParaRPr lang="ru-RU" sz="1500" dirty="0">
              <a:latin typeface="Proxima Nova ExCn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45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4">
            <a:extLst>
              <a:ext uri="{FF2B5EF4-FFF2-40B4-BE49-F238E27FC236}">
                <a16:creationId xmlns:a16="http://schemas.microsoft.com/office/drawing/2014/main" xmlns="" id="{B33E7FA5-3ED2-F843-BB52-69BFF5EA7042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1822113" y="6284913"/>
            <a:ext cx="369887" cy="41275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800" b="0" i="1" spc="0">
                <a:solidFill>
                  <a:schemeClr val="tx1"/>
                </a:solidFill>
                <a:latin typeface="Proxima Nova ExCn Lt" panose="02000506030000020004" pitchFamily="50" charset="0"/>
              </a:defRPr>
            </a:lvl1pPr>
          </a:lstStyle>
          <a:p>
            <a:pPr marL="25400">
              <a:lnSpc>
                <a:spcPts val="3575"/>
              </a:lnSpc>
            </a:pPr>
            <a:fld id="{4AE843F9-54B8-4A2E-B570-3AAA12216093}" type="slidenum">
              <a:rPr lang="ru-RU" smtClean="0"/>
              <a:pPr marL="25400">
                <a:lnSpc>
                  <a:spcPts val="3575"/>
                </a:lnSpc>
              </a:pPr>
              <a:t>15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28308" y="3528390"/>
            <a:ext cx="6148502" cy="169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6100"/>
              </a:lnSpc>
            </a:pPr>
            <a:r>
              <a:rPr lang="ru-RU" sz="6300" i="1" kern="3000" spc="-100" dirty="0">
                <a:latin typeface="Proxima Nova ExCn Th" panose="02000506030000020004" pitchFamily="50" charset="0"/>
              </a:rPr>
              <a:t> </a:t>
            </a:r>
            <a:r>
              <a:rPr lang="ru-RU" sz="6300" b="1" i="1" kern="3000" spc="-100" dirty="0">
                <a:latin typeface="Proxima Nova ExCn Lt" panose="02000506030000020004" pitchFamily="50" charset="0"/>
              </a:rPr>
              <a:t>БЛАГОДАРИМ</a:t>
            </a:r>
          </a:p>
          <a:p>
            <a:pPr>
              <a:lnSpc>
                <a:spcPts val="6100"/>
              </a:lnSpc>
            </a:pPr>
            <a:r>
              <a:rPr lang="ru-RU" sz="6300" i="1" kern="3000" spc="-100" dirty="0">
                <a:latin typeface="Proxima Nova ExCn Th" panose="02000506030000020004" pitchFamily="50" charset="0"/>
              </a:rPr>
              <a:t>ЗА ВНИМАНИЕ!</a:t>
            </a:r>
            <a:endParaRPr lang="ru-RU" sz="6300" b="1" i="1" kern="3000" spc="-100" dirty="0">
              <a:latin typeface="Proxima Nova ExCn Lt" panose="02000506030000020004" pitchFamily="50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43245" y="2164139"/>
            <a:ext cx="2070811" cy="413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b="1" i="1" kern="3000" dirty="0">
                <a:solidFill>
                  <a:srgbClr val="19D2C5"/>
                </a:solidFill>
                <a:latin typeface="Proxima Nova ExCn Lt" panose="02000506030000020004" pitchFamily="50" charset="0"/>
              </a:rPr>
              <a:t>www.rostec.ru</a:t>
            </a:r>
          </a:p>
        </p:txBody>
      </p:sp>
    </p:spTree>
    <p:extLst>
      <p:ext uri="{BB962C8B-B14F-4D97-AF65-F5344CB8AC3E}">
        <p14:creationId xmlns:p14="http://schemas.microsoft.com/office/powerpoint/2010/main" val="251516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1113</TotalTime>
  <Words>720</Words>
  <Application>Microsoft Office PowerPoint</Application>
  <PresentationFormat>Широкоэкранный</PresentationFormat>
  <Paragraphs>191</Paragraphs>
  <Slides>15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Proxima Nova Cn Rg</vt:lpstr>
      <vt:lpstr>Arial</vt:lpstr>
      <vt:lpstr>Calibri Light</vt:lpstr>
      <vt:lpstr>Proxima Nova ExCn Lt</vt:lpstr>
      <vt:lpstr>Proxima Nova ExCn Th</vt:lpstr>
      <vt:lpstr>Calibri</vt:lpstr>
      <vt:lpstr>Proxima Nova ExCn Rg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Курланова Наталья Викторовна</dc:creator>
  <cp:lastModifiedBy>Курланова Наталья Викторовна</cp:lastModifiedBy>
  <cp:revision>127</cp:revision>
  <dcterms:created xsi:type="dcterms:W3CDTF">2021-08-10T07:46:40Z</dcterms:created>
  <dcterms:modified xsi:type="dcterms:W3CDTF">2021-08-19T17:26:03Z</dcterms:modified>
</cp:coreProperties>
</file>