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306" r:id="rId3"/>
    <p:sldId id="307" r:id="rId4"/>
    <p:sldId id="308" r:id="rId5"/>
    <p:sldId id="309" r:id="rId6"/>
    <p:sldId id="310" r:id="rId7"/>
    <p:sldId id="311" r:id="rId8"/>
    <p:sldId id="287" r:id="rId9"/>
    <p:sldId id="272" r:id="rId10"/>
    <p:sldId id="291" r:id="rId11"/>
    <p:sldId id="303" r:id="rId12"/>
    <p:sldId id="300" r:id="rId13"/>
    <p:sldId id="297" r:id="rId14"/>
    <p:sldId id="305" r:id="rId15"/>
  </p:sldIdLst>
  <p:sldSz cx="12192000" cy="6858000"/>
  <p:notesSz cx="9942513" cy="6761163"/>
  <p:defaultTextStyle>
    <a:defPPr>
      <a:defRPr lang="ru-RU"/>
    </a:defPPr>
    <a:lvl1pPr marL="0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1pPr>
    <a:lvl2pPr marL="966342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2pPr>
    <a:lvl3pPr marL="1932685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3pPr>
    <a:lvl4pPr marL="2899027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4pPr>
    <a:lvl5pPr marL="3865370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5pPr>
    <a:lvl6pPr marL="4831712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6pPr>
    <a:lvl7pPr marL="5798055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7pPr>
    <a:lvl8pPr marL="6764397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8pPr>
    <a:lvl9pPr marL="7730742" algn="l" defTabSz="1932685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45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DDDDDD"/>
    <a:srgbClr val="8EB4E3"/>
    <a:srgbClr val="DDE9F7"/>
    <a:srgbClr val="B2CCEC"/>
    <a:srgbClr val="ECD6A5"/>
    <a:srgbClr val="C19229"/>
    <a:srgbClr val="99CCFF"/>
    <a:srgbClr val="4978B1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>
      <p:cViewPr varScale="1">
        <p:scale>
          <a:sx n="41" d="100"/>
          <a:sy n="41" d="100"/>
        </p:scale>
        <p:origin x="720" y="38"/>
      </p:cViewPr>
      <p:guideLst>
        <p:guide orient="horz" pos="6087"/>
        <p:guide pos="455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&#1052;&#1086;&#1080;%20&#1076;&#1086;&#1082;&#1091;&#1084;&#1077;&#1085;&#1090;&#1099;\&#1057;&#1083;&#1091;&#1078;&#1077;&#1073;\&#1044;&#1086;&#1082;&#1083;&#1072;&#1076;\&#1054;&#1050;&#1041;&#1059;&#1040;\&#1057;&#1090;&#1072;&#1090;&#1080;&#1089;&#1090;&#1080;&#1082;&#1072;_15092021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&#1052;&#1086;&#1080;%20&#1076;&#1086;&#1082;&#1091;&#1084;&#1077;&#1085;&#1090;&#1099;\&#1057;&#1083;&#1091;&#1078;&#1077;&#1073;\&#1044;&#1086;&#1082;&#1083;&#1072;&#1076;\&#1054;&#1050;&#1041;&#1059;&#1040;\&#1057;&#1090;&#1072;&#1090;&#1080;&#1089;&#1090;&#1080;&#1082;&#1072;_150920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242718938304455"/>
          <c:y val="0"/>
          <c:w val="0.70988491897270112"/>
          <c:h val="0.8367643289954378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'Статистика по годам'!$J$6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'Статистика по годам'!$I$7:$I$13</c:f>
              <c:strCache>
                <c:ptCount val="7"/>
                <c:pt idx="0">
                  <c:v>НИОКР</c:v>
                </c:pt>
                <c:pt idx="1">
                  <c:v>СМР</c:v>
                </c:pt>
                <c:pt idx="2">
                  <c:v>Питание</c:v>
                </c:pt>
                <c:pt idx="3">
                  <c:v>ГСМ</c:v>
                </c:pt>
                <c:pt idx="4">
                  <c:v>Автоспецтехника</c:v>
                </c:pt>
                <c:pt idx="5">
                  <c:v>Кабельно-проводниковая продукция</c:v>
                </c:pt>
                <c:pt idx="6">
                  <c:v>Вещевое довольствие</c:v>
                </c:pt>
              </c:strCache>
            </c:strRef>
          </c:cat>
          <c:val>
            <c:numRef>
              <c:f>'Статистика по годам'!$J$7:$J$13</c:f>
              <c:numCache>
                <c:formatCode>General</c:formatCode>
                <c:ptCount val="7"/>
                <c:pt idx="0">
                  <c:v>13</c:v>
                </c:pt>
                <c:pt idx="1">
                  <c:v>18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7</c:v>
                </c:pt>
              </c:numCache>
            </c:numRef>
          </c:val>
        </c:ser>
        <c:ser>
          <c:idx val="1"/>
          <c:order val="1"/>
          <c:tx>
            <c:strRef>
              <c:f>'Статистика по годам'!$K$6</c:f>
              <c:strCache>
                <c:ptCount val="1"/>
                <c:pt idx="0">
                  <c:v>нарушения</c:v>
                </c:pt>
              </c:strCache>
            </c:strRef>
          </c:tx>
          <c:spPr>
            <a:solidFill>
              <a:srgbClr val="DDDDDD"/>
            </a:solidFill>
            <a:ln>
              <a:noFill/>
            </a:ln>
            <a:effectLst/>
          </c:spPr>
          <c:invertIfNegative val="0"/>
          <c:cat>
            <c:strRef>
              <c:f>'Статистика по годам'!$I$7:$I$13</c:f>
              <c:strCache>
                <c:ptCount val="7"/>
                <c:pt idx="0">
                  <c:v>НИОКР</c:v>
                </c:pt>
                <c:pt idx="1">
                  <c:v>СМР</c:v>
                </c:pt>
                <c:pt idx="2">
                  <c:v>Питание</c:v>
                </c:pt>
                <c:pt idx="3">
                  <c:v>ГСМ</c:v>
                </c:pt>
                <c:pt idx="4">
                  <c:v>Автоспецтехника</c:v>
                </c:pt>
                <c:pt idx="5">
                  <c:v>Кабельно-проводниковая продукция</c:v>
                </c:pt>
                <c:pt idx="6">
                  <c:v>Вещевое довольствие</c:v>
                </c:pt>
              </c:strCache>
            </c:strRef>
          </c:cat>
          <c:val>
            <c:numRef>
              <c:f>'Статистика по годам'!$K$7:$K$13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48158888"/>
        <c:axId val="149967208"/>
      </c:barChart>
      <c:catAx>
        <c:axId val="1481588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967208"/>
        <c:crosses val="autoZero"/>
        <c:auto val="1"/>
        <c:lblAlgn val="ctr"/>
        <c:lblOffset val="100"/>
        <c:noMultiLvlLbl val="0"/>
      </c:catAx>
      <c:valAx>
        <c:axId val="149967208"/>
        <c:scaling>
          <c:orientation val="minMax"/>
          <c:max val="18"/>
        </c:scaling>
        <c:delete val="0"/>
        <c:axPos val="b"/>
        <c:majorGridlines>
          <c:spPr>
            <a:ln w="9525" cap="flat" cmpd="sng" algn="ctr">
              <a:solidFill>
                <a:srgbClr val="99CCFF"/>
              </a:solidFill>
              <a:round/>
            </a:ln>
            <a:effectLst/>
          </c:spPr>
        </c:majorGridlines>
        <c:numFmt formatCode="General" sourceLinked="1"/>
        <c:majorTickMark val="out"/>
        <c:minorTickMark val="in"/>
        <c:tickLblPos val="nextTo"/>
        <c:spPr>
          <a:noFill/>
          <a:ln>
            <a:solidFill>
              <a:srgbClr val="99CCFF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158888"/>
        <c:crosses val="autoZero"/>
        <c:crossBetween val="between"/>
        <c:minorUnit val="1"/>
      </c:valAx>
      <c:spPr>
        <a:solidFill>
          <a:sysClr val="window" lastClr="FFFFFF"/>
        </a:solidFill>
        <a:ln>
          <a:solidFill>
            <a:srgbClr val="4F81BD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747911116978031E-2"/>
          <c:y val="4.2062698813412368E-2"/>
          <c:w val="0.91429128895975509"/>
          <c:h val="0.6972810494845754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'Статистика по годам'!$A$7</c:f>
              <c:strCache>
                <c:ptCount val="1"/>
                <c:pt idx="0">
                  <c:v>SSJ 100</c:v>
                </c:pt>
              </c:strCache>
            </c:strRef>
          </c:tx>
          <c:spPr>
            <a:solidFill>
              <a:srgbClr val="DDDDDD"/>
            </a:solidFill>
            <a:ln>
              <a:noFill/>
            </a:ln>
            <a:effectLst/>
          </c:spPr>
          <c:invertIfNegative val="0"/>
          <c:cat>
            <c:multiLvlStrRef>
              <c:f>'Статистика по годам'!$B$5:$G$6</c:f>
              <c:multiLvlStrCache>
                <c:ptCount val="6"/>
                <c:lvl>
                  <c:pt idx="0">
                    <c:v>2020</c:v>
                  </c:pt>
                  <c:pt idx="1">
                    <c:v>30.09.2021</c:v>
                  </c:pt>
                  <c:pt idx="2">
                    <c:v>2020</c:v>
                  </c:pt>
                  <c:pt idx="3">
                    <c:v>30.09.2021</c:v>
                  </c:pt>
                  <c:pt idx="4">
                    <c:v>2020</c:v>
                  </c:pt>
                  <c:pt idx="5">
                    <c:v>30.09.2021</c:v>
                  </c:pt>
                </c:lvl>
                <c:lvl>
                  <c:pt idx="0">
                    <c:v>Всего</c:v>
                  </c:pt>
                  <c:pt idx="2">
                    <c:v>С нарушениями</c:v>
                  </c:pt>
                  <c:pt idx="4">
                    <c:v>Перепроверка</c:v>
                  </c:pt>
                </c:lvl>
              </c:multiLvlStrCache>
            </c:multiLvlStrRef>
          </c:cat>
          <c:val>
            <c:numRef>
              <c:f>'Статистика по годам'!$B$7:$G$7</c:f>
              <c:numCache>
                <c:formatCode>General</c:formatCode>
                <c:ptCount val="6"/>
                <c:pt idx="0">
                  <c:v>12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1"/>
          <c:order val="1"/>
          <c:tx>
            <c:strRef>
              <c:f>'Статистика по годам'!$A$8</c:f>
              <c:strCache>
                <c:ptCount val="1"/>
                <c:pt idx="0">
                  <c:v>МЧС России</c:v>
                </c:pt>
              </c:strCache>
            </c:strRef>
          </c:tx>
          <c:spPr>
            <a:solidFill>
              <a:srgbClr val="11437F"/>
            </a:solidFill>
            <a:ln>
              <a:noFill/>
            </a:ln>
            <a:effectLst/>
          </c:spPr>
          <c:invertIfNegative val="0"/>
          <c:cat>
            <c:multiLvlStrRef>
              <c:f>'Статистика по годам'!$B$5:$G$6</c:f>
              <c:multiLvlStrCache>
                <c:ptCount val="6"/>
                <c:lvl>
                  <c:pt idx="0">
                    <c:v>2020</c:v>
                  </c:pt>
                  <c:pt idx="1">
                    <c:v>30.09.2021</c:v>
                  </c:pt>
                  <c:pt idx="2">
                    <c:v>2020</c:v>
                  </c:pt>
                  <c:pt idx="3">
                    <c:v>30.09.2021</c:v>
                  </c:pt>
                  <c:pt idx="4">
                    <c:v>2020</c:v>
                  </c:pt>
                  <c:pt idx="5">
                    <c:v>30.09.2021</c:v>
                  </c:pt>
                </c:lvl>
                <c:lvl>
                  <c:pt idx="0">
                    <c:v>Всего</c:v>
                  </c:pt>
                  <c:pt idx="2">
                    <c:v>С нарушениями</c:v>
                  </c:pt>
                  <c:pt idx="4">
                    <c:v>Перепроверка</c:v>
                  </c:pt>
                </c:lvl>
              </c:multiLvlStrCache>
            </c:multiLvlStrRef>
          </c:cat>
          <c:val>
            <c:numRef>
              <c:f>'Статистика по годам'!$B$8:$G$8</c:f>
              <c:numCache>
                <c:formatCode>General</c:formatCode>
                <c:ptCount val="6"/>
                <c:pt idx="0">
                  <c:v>3</c:v>
                </c:pt>
                <c:pt idx="1">
                  <c:v>29</c:v>
                </c:pt>
                <c:pt idx="2">
                  <c:v>2</c:v>
                </c:pt>
                <c:pt idx="3">
                  <c:v>11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9490352"/>
        <c:axId val="149490736"/>
      </c:barChart>
      <c:catAx>
        <c:axId val="149490352"/>
        <c:scaling>
          <c:orientation val="minMax"/>
        </c:scaling>
        <c:delete val="0"/>
        <c:axPos val="b"/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gradFill>
              <a:gsLst>
                <a:gs pos="0">
                  <a:sysClr val="windowText" lastClr="000000"/>
                </a:gs>
                <a:gs pos="0">
                  <a:srgbClr val="11437F"/>
                </a:gs>
                <a:gs pos="53000">
                  <a:srgbClr val="4F81BD">
                    <a:lumMod val="45000"/>
                    <a:lumOff val="55000"/>
                  </a:srgbClr>
                </a:gs>
                <a:gs pos="82000">
                  <a:srgbClr val="0070C0"/>
                </a:gs>
                <a:gs pos="100000">
                  <a:srgbClr val="4F81BD">
                    <a:lumMod val="30000"/>
                    <a:lumOff val="70000"/>
                  </a:srgbClr>
                </a:gs>
              </a:gsLst>
              <a:lin ang="5400000" scaled="1"/>
            </a:gra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490736"/>
        <c:crosses val="autoZero"/>
        <c:auto val="1"/>
        <c:lblAlgn val="ctr"/>
        <c:lblOffset val="100"/>
        <c:noMultiLvlLbl val="0"/>
      </c:catAx>
      <c:valAx>
        <c:axId val="149490736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rgbClr val="8EB4E3"/>
              </a:solidFill>
              <a:round/>
            </a:ln>
            <a:effectLst/>
          </c:spPr>
        </c:majorGridlines>
        <c:numFmt formatCode="General" sourceLinked="1"/>
        <c:majorTickMark val="out"/>
        <c:minorTickMark val="in"/>
        <c:tickLblPos val="nextTo"/>
        <c:spPr>
          <a:noFill/>
          <a:ln>
            <a:solidFill>
              <a:srgbClr val="99CCFF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949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1564980294612885"/>
          <c:y val="0.88749879422075673"/>
          <c:w val="0.21392781874696384"/>
          <c:h val="3.73162993146298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4724049904720816E-2"/>
          <c:y val="3.7319916730541428E-2"/>
          <c:w val="0.92016179484413763"/>
          <c:h val="0.5101531214576474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11437F"/>
            </a:solidFill>
            <a:ln>
              <a:noFill/>
            </a:ln>
            <a:effectLst/>
          </c:spPr>
          <c:invertIfNegative val="0"/>
          <c:cat>
            <c:strRef>
              <c:f>'Статистика по годам'!$N$5:$N$22</c:f>
              <c:strCache>
                <c:ptCount val="18"/>
                <c:pt idx="0">
                  <c:v>Вологда</c:v>
                </c:pt>
                <c:pt idx="1">
                  <c:v>Кемерово</c:v>
                </c:pt>
                <c:pt idx="2">
                  <c:v>Красноярск</c:v>
                </c:pt>
                <c:pt idx="3">
                  <c:v>Кызыл</c:v>
                </c:pt>
                <c:pt idx="4">
                  <c:v>Миасс</c:v>
                </c:pt>
                <c:pt idx="5">
                  <c:v>Москва и Московская область</c:v>
                </c:pt>
                <c:pt idx="6">
                  <c:v>Набережные Челны</c:v>
                </c:pt>
                <c:pt idx="7">
                  <c:v>Нижний Новгород</c:v>
                </c:pt>
                <c:pt idx="8">
                  <c:v>Новосибирск</c:v>
                </c:pt>
                <c:pt idx="9">
                  <c:v>Омск</c:v>
                </c:pt>
                <c:pt idx="10">
                  <c:v>Пермь</c:v>
                </c:pt>
                <c:pt idx="11">
                  <c:v>Петропавловск - Камчатский</c:v>
                </c:pt>
                <c:pt idx="12">
                  <c:v>Рязань</c:v>
                </c:pt>
                <c:pt idx="13">
                  <c:v>Тверь</c:v>
                </c:pt>
                <c:pt idx="14">
                  <c:v>Ульяновск</c:v>
                </c:pt>
                <c:pt idx="15">
                  <c:v>Уфа</c:v>
                </c:pt>
                <c:pt idx="16">
                  <c:v>Хабаровск</c:v>
                </c:pt>
                <c:pt idx="17">
                  <c:v>Ярославль</c:v>
                </c:pt>
              </c:strCache>
            </c:strRef>
          </c:cat>
          <c:val>
            <c:numRef>
              <c:f>'Статистика по годам'!$O$5:$O$22</c:f>
              <c:numCache>
                <c:formatCode>General</c:formatCode>
                <c:ptCount val="1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9</c:v>
                </c:pt>
                <c:pt idx="6">
                  <c:v>1</c:v>
                </c:pt>
                <c:pt idx="7">
                  <c:v>1</c:v>
                </c:pt>
                <c:pt idx="8">
                  <c:v>12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150022776"/>
        <c:axId val="150063208"/>
      </c:barChart>
      <c:catAx>
        <c:axId val="150022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063208"/>
        <c:crosses val="autoZero"/>
        <c:auto val="1"/>
        <c:lblAlgn val="ctr"/>
        <c:lblOffset val="100"/>
        <c:noMultiLvlLbl val="0"/>
      </c:catAx>
      <c:valAx>
        <c:axId val="15006320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rgbClr val="99CCFF"/>
              </a:solidFill>
              <a:round/>
            </a:ln>
            <a:effectLst/>
          </c:spPr>
        </c:majorGridlines>
        <c:numFmt formatCode="General" sourceLinked="1"/>
        <c:majorTickMark val="out"/>
        <c:minorTickMark val="in"/>
        <c:tickLblPos val="nextTo"/>
        <c:spPr>
          <a:noFill/>
          <a:ln>
            <a:solidFill>
              <a:srgbClr val="99CCFF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0022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8787" cy="337397"/>
          </a:xfrm>
          <a:prstGeom prst="rect">
            <a:avLst/>
          </a:prstGeom>
        </p:spPr>
        <p:txBody>
          <a:bodyPr vert="horz" lIns="169502" tIns="84751" rIns="169502" bIns="84751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990" y="1"/>
            <a:ext cx="4308787" cy="337397"/>
          </a:xfrm>
          <a:prstGeom prst="rect">
            <a:avLst/>
          </a:prstGeom>
        </p:spPr>
        <p:txBody>
          <a:bodyPr vert="horz" lIns="169502" tIns="84751" rIns="169502" bIns="84751" rtlCol="0"/>
          <a:lstStyle>
            <a:lvl1pPr algn="r">
              <a:defRPr sz="2200"/>
            </a:lvl1pPr>
          </a:lstStyle>
          <a:p>
            <a:fld id="{D4297BA9-3597-460C-8CA5-4EAE580132D7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23767"/>
            <a:ext cx="4308787" cy="337397"/>
          </a:xfrm>
          <a:prstGeom prst="rect">
            <a:avLst/>
          </a:prstGeom>
        </p:spPr>
        <p:txBody>
          <a:bodyPr vert="horz" lIns="169502" tIns="84751" rIns="169502" bIns="84751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990" y="6423767"/>
            <a:ext cx="4308787" cy="337397"/>
          </a:xfrm>
          <a:prstGeom prst="rect">
            <a:avLst/>
          </a:prstGeom>
        </p:spPr>
        <p:txBody>
          <a:bodyPr vert="horz" lIns="169502" tIns="84751" rIns="169502" bIns="84751" rtlCol="0" anchor="b"/>
          <a:lstStyle>
            <a:lvl1pPr algn="r">
              <a:defRPr sz="2200"/>
            </a:lvl1pPr>
          </a:lstStyle>
          <a:p>
            <a:fld id="{7EDCC03F-D82D-488E-B1B4-4626E3D4DD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488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8787" cy="337397"/>
          </a:xfrm>
          <a:prstGeom prst="rect">
            <a:avLst/>
          </a:prstGeom>
        </p:spPr>
        <p:txBody>
          <a:bodyPr vert="horz" lIns="169502" tIns="84751" rIns="169502" bIns="84751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990" y="1"/>
            <a:ext cx="4308787" cy="337397"/>
          </a:xfrm>
          <a:prstGeom prst="rect">
            <a:avLst/>
          </a:prstGeom>
        </p:spPr>
        <p:txBody>
          <a:bodyPr vert="horz" lIns="169502" tIns="84751" rIns="169502" bIns="84751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6400" y="846138"/>
            <a:ext cx="4049713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502" tIns="84751" rIns="169502" bIns="8475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06" y="3254885"/>
            <a:ext cx="7955105" cy="2662788"/>
          </a:xfrm>
          <a:prstGeom prst="rect">
            <a:avLst/>
          </a:prstGeom>
        </p:spPr>
        <p:txBody>
          <a:bodyPr vert="horz" lIns="169502" tIns="84751" rIns="169502" bIns="8475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23767"/>
            <a:ext cx="4308787" cy="337397"/>
          </a:xfrm>
          <a:prstGeom prst="rect">
            <a:avLst/>
          </a:prstGeom>
        </p:spPr>
        <p:txBody>
          <a:bodyPr vert="horz" lIns="169502" tIns="84751" rIns="169502" bIns="84751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990" y="6423767"/>
            <a:ext cx="4308787" cy="337397"/>
          </a:xfrm>
          <a:prstGeom prst="rect">
            <a:avLst/>
          </a:prstGeom>
        </p:spPr>
        <p:txBody>
          <a:bodyPr vert="horz" lIns="169502" tIns="84751" rIns="169502" bIns="84751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1pPr>
    <a:lvl2pPr marL="966342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2pPr>
    <a:lvl3pPr marL="1932685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3pPr>
    <a:lvl4pPr marL="2899027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4pPr>
    <a:lvl5pPr marL="3865370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5pPr>
    <a:lvl6pPr marL="4831712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6pPr>
    <a:lvl7pPr marL="5798055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7pPr>
    <a:lvl8pPr marL="6764397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8pPr>
    <a:lvl9pPr marL="7730742" algn="l" defTabSz="1932685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82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9500" y="1550988"/>
            <a:ext cx="13817600" cy="7773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5FEC15-78DD-4982-A39D-24C57B9E9BDD}" type="slidenum">
              <a:rPr lang="ru-RU" altLang="ru-RU" smtClean="0"/>
              <a:pPr>
                <a:defRPr/>
              </a:pPr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983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9500" y="1550988"/>
            <a:ext cx="13817600" cy="7773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5FEC15-78DD-4982-A39D-24C57B9E9BDD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1469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9500" y="1550988"/>
            <a:ext cx="13817600" cy="7773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5FEC15-78DD-4982-A39D-24C57B9E9BDD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816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2" y="2125979"/>
            <a:ext cx="10363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5" y="3840487"/>
            <a:ext cx="85344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14D3D-B1F0-4F6C-B6D1-E96D8DB9B6A7}" type="datetime1">
              <a:rPr lang="ru-RU" smtClean="0"/>
              <a:t>05.10.2021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" y="1088796"/>
            <a:ext cx="790492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7" name="bk object 17"/>
          <p:cNvSpPr/>
          <p:nvPr/>
        </p:nvSpPr>
        <p:spPr>
          <a:xfrm>
            <a:off x="894045" y="1149149"/>
            <a:ext cx="10747437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9" y="1001674"/>
            <a:ext cx="8016319" cy="390292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26850-6372-4523-833C-5B6D1B6BF60B}" type="datetime1">
              <a:rPr lang="ru-RU" smtClean="0"/>
              <a:t>05.10.2021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80" y="4134318"/>
            <a:ext cx="241004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2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8" name="bk object 18"/>
          <p:cNvSpPr/>
          <p:nvPr/>
        </p:nvSpPr>
        <p:spPr>
          <a:xfrm>
            <a:off x="1552104" y="5198930"/>
            <a:ext cx="321329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9" name="bk object 19"/>
          <p:cNvSpPr/>
          <p:nvPr/>
        </p:nvSpPr>
        <p:spPr>
          <a:xfrm>
            <a:off x="6626359" y="5897198"/>
            <a:ext cx="256419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0" name="bk object 20"/>
          <p:cNvSpPr/>
          <p:nvPr/>
        </p:nvSpPr>
        <p:spPr>
          <a:xfrm>
            <a:off x="6593671" y="5372225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1" name="bk object 21"/>
          <p:cNvSpPr/>
          <p:nvPr/>
        </p:nvSpPr>
        <p:spPr>
          <a:xfrm>
            <a:off x="6593671" y="4832608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9" y="1001674"/>
            <a:ext cx="8016319" cy="390292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68" y="1175571"/>
            <a:ext cx="3191672" cy="3902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25" y="1480267"/>
            <a:ext cx="4351792" cy="1951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68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4A397-D390-4BA0-A199-FBFB8EC2A299}" type="datetime1">
              <a:rPr lang="ru-RU" smtClean="0"/>
              <a:t>05.10.2021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9" y="1001674"/>
            <a:ext cx="8016319" cy="390292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70AD2-425F-4F02-8020-22674507183C}" type="datetime1">
              <a:rPr lang="ru-RU" smtClean="0"/>
              <a:t>05.10.2021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94B2D-6168-4FEF-ABCA-0BCBA9514083}" type="datetime1">
              <a:rPr lang="ru-RU" smtClean="0"/>
              <a:t>05.10.2021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77946"/>
            <a:ext cx="2804160" cy="585438"/>
          </a:xfrm>
        </p:spPr>
        <p:txBody>
          <a:bodyPr/>
          <a:lstStyle/>
          <a:p>
            <a:fld id="{6A850D5E-0A4F-4D08-9EC1-699F97CC8506}" type="datetime1">
              <a:rPr lang="ru-RU" smtClean="0"/>
              <a:t>05.10.2021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0" y="6377946"/>
            <a:ext cx="3901440" cy="585438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78240" y="6377946"/>
            <a:ext cx="2804160" cy="585438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BEEF-4F89-4EEE-8108-121BB529E0B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EB6FB-92AB-421D-AE55-87F9730EED8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212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9" y="1001672"/>
            <a:ext cx="801631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2" y="1577351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4"/>
            <a:ext cx="390144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2"/>
            <a:ext cx="280416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334AF-1BE6-4E8F-8471-A84C0D1579AE}" type="datetime1">
              <a:rPr lang="ru-RU" smtClean="0"/>
              <a:t>05.10.2021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4"/>
            <a:ext cx="2804160" cy="5854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966404" eaLnBrk="1" hangingPunct="1">
        <a:defRPr>
          <a:latin typeface="+mn-lt"/>
          <a:ea typeface="+mn-ea"/>
          <a:cs typeface="+mn-cs"/>
        </a:defRPr>
      </a:lvl2pPr>
      <a:lvl3pPr marL="1932806" eaLnBrk="1" hangingPunct="1">
        <a:defRPr>
          <a:latin typeface="+mn-lt"/>
          <a:ea typeface="+mn-ea"/>
          <a:cs typeface="+mn-cs"/>
        </a:defRPr>
      </a:lvl3pPr>
      <a:lvl4pPr marL="2899213" eaLnBrk="1" hangingPunct="1">
        <a:defRPr>
          <a:latin typeface="+mn-lt"/>
          <a:ea typeface="+mn-ea"/>
          <a:cs typeface="+mn-cs"/>
        </a:defRPr>
      </a:lvl4pPr>
      <a:lvl5pPr marL="3865619" eaLnBrk="1" hangingPunct="1">
        <a:defRPr>
          <a:latin typeface="+mn-lt"/>
          <a:ea typeface="+mn-ea"/>
          <a:cs typeface="+mn-cs"/>
        </a:defRPr>
      </a:lvl5pPr>
      <a:lvl6pPr marL="4832023" eaLnBrk="1" hangingPunct="1">
        <a:defRPr>
          <a:latin typeface="+mn-lt"/>
          <a:ea typeface="+mn-ea"/>
          <a:cs typeface="+mn-cs"/>
        </a:defRPr>
      </a:lvl6pPr>
      <a:lvl7pPr marL="5798427" eaLnBrk="1" hangingPunct="1">
        <a:defRPr>
          <a:latin typeface="+mn-lt"/>
          <a:ea typeface="+mn-ea"/>
          <a:cs typeface="+mn-cs"/>
        </a:defRPr>
      </a:lvl7pPr>
      <a:lvl8pPr marL="6764830" eaLnBrk="1" hangingPunct="1">
        <a:defRPr>
          <a:latin typeface="+mn-lt"/>
          <a:ea typeface="+mn-ea"/>
          <a:cs typeface="+mn-cs"/>
        </a:defRPr>
      </a:lvl8pPr>
      <a:lvl9pPr marL="7731234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966404" eaLnBrk="1" hangingPunct="1">
        <a:defRPr>
          <a:latin typeface="+mn-lt"/>
          <a:ea typeface="+mn-ea"/>
          <a:cs typeface="+mn-cs"/>
        </a:defRPr>
      </a:lvl2pPr>
      <a:lvl3pPr marL="1932806" eaLnBrk="1" hangingPunct="1">
        <a:defRPr>
          <a:latin typeface="+mn-lt"/>
          <a:ea typeface="+mn-ea"/>
          <a:cs typeface="+mn-cs"/>
        </a:defRPr>
      </a:lvl3pPr>
      <a:lvl4pPr marL="2899213" eaLnBrk="1" hangingPunct="1">
        <a:defRPr>
          <a:latin typeface="+mn-lt"/>
          <a:ea typeface="+mn-ea"/>
          <a:cs typeface="+mn-cs"/>
        </a:defRPr>
      </a:lvl4pPr>
      <a:lvl5pPr marL="3865619" eaLnBrk="1" hangingPunct="1">
        <a:defRPr>
          <a:latin typeface="+mn-lt"/>
          <a:ea typeface="+mn-ea"/>
          <a:cs typeface="+mn-cs"/>
        </a:defRPr>
      </a:lvl5pPr>
      <a:lvl6pPr marL="4832023" eaLnBrk="1" hangingPunct="1">
        <a:defRPr>
          <a:latin typeface="+mn-lt"/>
          <a:ea typeface="+mn-ea"/>
          <a:cs typeface="+mn-cs"/>
        </a:defRPr>
      </a:lvl6pPr>
      <a:lvl7pPr marL="5798427" eaLnBrk="1" hangingPunct="1">
        <a:defRPr>
          <a:latin typeface="+mn-lt"/>
          <a:ea typeface="+mn-ea"/>
          <a:cs typeface="+mn-cs"/>
        </a:defRPr>
      </a:lvl7pPr>
      <a:lvl8pPr marL="6764830" eaLnBrk="1" hangingPunct="1">
        <a:defRPr>
          <a:latin typeface="+mn-lt"/>
          <a:ea typeface="+mn-ea"/>
          <a:cs typeface="+mn-cs"/>
        </a:defRPr>
      </a:lvl8pPr>
      <a:lvl9pPr marL="7731234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9" y="6436253"/>
            <a:ext cx="12157854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9" name="object 9"/>
          <p:cNvSpPr/>
          <p:nvPr/>
        </p:nvSpPr>
        <p:spPr>
          <a:xfrm>
            <a:off x="9554916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0" name="TextBox 9"/>
          <p:cNvSpPr txBox="1"/>
          <p:nvPr/>
        </p:nvSpPr>
        <p:spPr>
          <a:xfrm>
            <a:off x="298247" y="1666121"/>
            <a:ext cx="8696633" cy="2172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379" dirty="0">
                <a:solidFill>
                  <a:srgbClr val="11437F"/>
                </a:solidFill>
                <a:ea typeface="Times New Roman" panose="02020603050405020304" pitchFamily="18" charset="0"/>
              </a:rPr>
              <a:t>Итоги проведения расширенного казначейского сопровождения в Управлении Федерального казначейства по Новосибирской области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2" y="6402658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www.novosibirsk.roskazna.ru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4407" y="6402658"/>
            <a:ext cx="4831466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 г. Новосибирск, </a:t>
            </a:r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1 </a:t>
            </a:r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октября 2021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208" y="4717392"/>
            <a:ext cx="6953693" cy="840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b="1" dirty="0">
                <a:solidFill>
                  <a:srgbClr val="11437F"/>
                </a:solidFill>
              </a:rPr>
              <a:t>Гумилевская Надежда Николаевна</a:t>
            </a:r>
          </a:p>
          <a:p>
            <a:r>
              <a:rPr lang="ru-RU" sz="1479" dirty="0">
                <a:solidFill>
                  <a:srgbClr val="11437F"/>
                </a:solidFill>
              </a:rPr>
              <a:t>Заместитель руководителя Управления</a:t>
            </a:r>
          </a:p>
          <a:p>
            <a:r>
              <a:rPr lang="ru-RU" sz="1479" dirty="0">
                <a:solidFill>
                  <a:srgbClr val="11437F"/>
                </a:solidFill>
              </a:rPr>
              <a:t>Федерального казначейства по Новосибирской области</a:t>
            </a:r>
          </a:p>
        </p:txBody>
      </p:sp>
      <p:sp>
        <p:nvSpPr>
          <p:cNvPr id="16" name="object 2"/>
          <p:cNvSpPr/>
          <p:nvPr/>
        </p:nvSpPr>
        <p:spPr>
          <a:xfrm>
            <a:off x="3002" y="5666868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4" name="object 2"/>
          <p:cNvSpPr/>
          <p:nvPr/>
        </p:nvSpPr>
        <p:spPr>
          <a:xfrm flipV="1">
            <a:off x="3000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6" name="TextBox 5"/>
          <p:cNvSpPr txBox="1"/>
          <p:nvPr/>
        </p:nvSpPr>
        <p:spPr>
          <a:xfrm>
            <a:off x="2315328" y="268122"/>
            <a:ext cx="9861431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>
                <a:solidFill>
                  <a:srgbClr val="11437F"/>
                </a:solidFill>
                <a:ea typeface="Times New Roman" panose="02020603050405020304" pitchFamily="18" charset="0"/>
              </a:rPr>
              <a:t>Расширенное казначейское сопровождение </a:t>
            </a:r>
          </a:p>
        </p:txBody>
      </p:sp>
      <p:sp>
        <p:nvSpPr>
          <p:cNvPr id="15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45" name="Прямоугольник 44"/>
          <p:cNvSpPr/>
          <p:nvPr/>
        </p:nvSpPr>
        <p:spPr>
          <a:xfrm>
            <a:off x="1521377" y="1164264"/>
            <a:ext cx="9187260" cy="536386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</a:rPr>
              <a:t>Распоряжения Правительства Российской Федерации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521377" y="1835165"/>
            <a:ext cx="2209800" cy="326712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510-р от 04.03.2020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853362" y="1828100"/>
            <a:ext cx="2212245" cy="333777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1989-р от 30.07.2020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190933" y="1830218"/>
            <a:ext cx="2212245" cy="335536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408-р от 19.02.2021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8525363" y="1828100"/>
            <a:ext cx="2183274" cy="333777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410-р от 19.02.2021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518933" y="2438400"/>
            <a:ext cx="2212244" cy="2457093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</a:rPr>
              <a:t>Обеспечение казначейского сопровождения средств, получаемых исполнителями по ГК, заключаемым с  ГКУ Новосибирской области «Арена» на строительство объекта «Многофункциональная ледовая арена по ул. Немировича-Данченко в г. Новосибирске»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3846714" y="2430780"/>
            <a:ext cx="2212245" cy="2432654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</a:rPr>
              <a:t>Казначейское сопровождение государственных контрактов, заключаемых (заключенных) с МЧС России в целях реализации ГОЗ на строительство (реконструкцию) объектов МЧС России 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198363" y="2421929"/>
            <a:ext cx="2208648" cy="2441505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00" dirty="0">
              <a:solidFill>
                <a:schemeClr val="tx1"/>
              </a:solidFill>
            </a:endParaRP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Казначейское сопровождение расчетов по государственным контрактам, заключаемым (заключенным) МЧС России на сумму более 600 тыс. рублей, на поставку моторного и авиационного топлива, противоводокристаллизационной жидкости и горюче-смазочных материалов, вещевого имущества, продовольствия и оказание услуг по организации питания (далее - государственные контракты), а также расчетов по контрактам (договорам), заключаемым (заключенным) в рамках исполнения государственных контрактов на сумму более 600 тыс. рублей </a:t>
            </a:r>
          </a:p>
          <a:p>
            <a:pPr algn="ctr"/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8526145" y="2421929"/>
            <a:ext cx="2187254" cy="2441505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</a:rPr>
              <a:t>Казначейское сопровождение расчетов по государственным контрактам, заключаемым (заключенным) МЧС России в целях реализации государственного оборонного заказа на сумму более 600 тыс. рублей (далее - государственные контракты), а также расчетов по контрактам (договорам), заключаемым (заключенным) в рамках исполнения государственных контрактов на сумму более 600 тыс. рублей 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846714" y="4971745"/>
            <a:ext cx="2212245" cy="819455"/>
          </a:xfrm>
          <a:prstGeom prst="round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Проверка сроков поставки, количества, факта поставки, проверка раздельного учета 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524537" y="4982233"/>
            <a:ext cx="2206640" cy="808967"/>
          </a:xfrm>
          <a:prstGeom prst="round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Проверка соответствия информации, указанной в госконтракте , проверка факта поставки товаров (выполнения работ, оказания услуг)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198362" y="4992166"/>
            <a:ext cx="2204815" cy="799034"/>
          </a:xfrm>
          <a:prstGeom prst="round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Проверка сроков поставки, проверка количества, 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проверка факта поставки,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проверка раздельного учета, 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анализ доходности (не более 10%) 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8546425" y="4971745"/>
            <a:ext cx="2162211" cy="819456"/>
          </a:xfrm>
          <a:prstGeom prst="round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Проверка сроков поставки, проверка количества, 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проверка факта поставки,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проверка раздельного учета, </a:t>
            </a:r>
          </a:p>
          <a:p>
            <a:pPr algn="ctr"/>
            <a:r>
              <a:rPr lang="ru-RU" sz="800" dirty="0">
                <a:solidFill>
                  <a:schemeClr val="tx1"/>
                </a:solidFill>
              </a:rPr>
              <a:t>анализ доходности (не более 10%) </a:t>
            </a:r>
          </a:p>
        </p:txBody>
      </p:sp>
      <p:sp>
        <p:nvSpPr>
          <p:cNvPr id="58" name="Стрелка вниз 57"/>
          <p:cNvSpPr/>
          <p:nvPr/>
        </p:nvSpPr>
        <p:spPr>
          <a:xfrm>
            <a:off x="2579336" y="2188518"/>
            <a:ext cx="45719" cy="2157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6190933" y="5877940"/>
            <a:ext cx="2212244" cy="675260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По состоянию на 23.09.2021 заключены 3 государственных контракта 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8525363" y="5877940"/>
            <a:ext cx="2183273" cy="675260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По состоянию на 23.09.2021 заключены 11 государственных контрактов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3853361" y="5877940"/>
            <a:ext cx="2205597" cy="675260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По состоянию на 23.09.2021 заключены 2 госконтракта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1478601" y="5877940"/>
            <a:ext cx="2252576" cy="675260"/>
          </a:xfrm>
          <a:prstGeom prst="rect">
            <a:avLst/>
          </a:prstGeom>
          <a:solidFill>
            <a:srgbClr val="DDE9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По состоянию на 23.09.2021 заключены 44 гос.контракта (договора)</a:t>
            </a:r>
          </a:p>
        </p:txBody>
      </p:sp>
      <p:sp>
        <p:nvSpPr>
          <p:cNvPr id="66" name="Стрелка вниз 65"/>
          <p:cNvSpPr/>
          <p:nvPr/>
        </p:nvSpPr>
        <p:spPr>
          <a:xfrm>
            <a:off x="4929978" y="2177584"/>
            <a:ext cx="45719" cy="2157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 вниз 66"/>
          <p:cNvSpPr/>
          <p:nvPr/>
        </p:nvSpPr>
        <p:spPr>
          <a:xfrm>
            <a:off x="7274195" y="2177584"/>
            <a:ext cx="45719" cy="2157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трелка вниз 67"/>
          <p:cNvSpPr/>
          <p:nvPr/>
        </p:nvSpPr>
        <p:spPr>
          <a:xfrm>
            <a:off x="9592150" y="2178769"/>
            <a:ext cx="45719" cy="2157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11846727" y="6515281"/>
            <a:ext cx="322098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7068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1847528" y="1068468"/>
            <a:ext cx="8496944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11437F"/>
                </a:solidFill>
              </a:rPr>
              <a:t>Распоряжение Правительства Российской Федерации от 4 марта 2020г. № 510-р </a:t>
            </a:r>
            <a:r>
              <a:rPr lang="en-US" sz="1500" b="1" dirty="0">
                <a:solidFill>
                  <a:srgbClr val="11437F"/>
                </a:solidFill>
              </a:rPr>
              <a:t>                       </a:t>
            </a:r>
            <a:r>
              <a:rPr lang="ru-RU" sz="1500" b="1" dirty="0">
                <a:solidFill>
                  <a:srgbClr val="11437F"/>
                </a:solidFill>
              </a:rPr>
              <a:t>«Об обеспечении казначейского сопровождения средств, получаемых исполнителями по ГК заключаемыми с  ГКУ Новосибирской области «Арена» на строительство объекта «Многофункциональная ледовая арена в г. Новосибирске»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6" name="TextBox 5"/>
          <p:cNvSpPr txBox="1"/>
          <p:nvPr/>
        </p:nvSpPr>
        <p:spPr>
          <a:xfrm>
            <a:off x="2315328" y="76200"/>
            <a:ext cx="9861431" cy="743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>
                <a:solidFill>
                  <a:srgbClr val="11437F"/>
                </a:solidFill>
                <a:ea typeface="Times New Roman" panose="02020603050405020304" pitchFamily="18" charset="0"/>
              </a:rPr>
              <a:t>Расширенное казначейское </a:t>
            </a:r>
            <a:r>
              <a:rPr lang="ru-RU" sz="2114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сопровождение </a:t>
            </a:r>
            <a:br>
              <a:rPr lang="ru-RU" sz="2114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</a:br>
            <a:r>
              <a:rPr lang="ru-RU" sz="2114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средств бюджета Новосибирской области </a:t>
            </a:r>
            <a:endParaRPr lang="ru-RU" sz="2114" b="1" dirty="0">
              <a:solidFill>
                <a:srgbClr val="11437F"/>
              </a:solidFill>
              <a:ea typeface="Times New Roman" panose="02020603050405020304" pitchFamily="18" charset="0"/>
            </a:endParaRPr>
          </a:p>
        </p:txBody>
      </p:sp>
      <p:sp>
        <p:nvSpPr>
          <p:cNvPr id="15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8" name="Заголовок 1"/>
          <p:cNvSpPr txBox="1">
            <a:spLocks/>
          </p:cNvSpPr>
          <p:nvPr/>
        </p:nvSpPr>
        <p:spPr>
          <a:xfrm>
            <a:off x="1775520" y="2780928"/>
            <a:ext cx="8712968" cy="194421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defTabSz="914400"/>
            <a:r>
              <a:rPr lang="ru-RU" sz="1800" kern="0" smtClean="0">
                <a:solidFill>
                  <a:sysClr val="windowText" lastClr="000000"/>
                </a:solidFill>
              </a:rPr>
              <a:t/>
            </a:r>
            <a:br>
              <a:rPr lang="ru-RU" sz="1800" kern="0" smtClean="0">
                <a:solidFill>
                  <a:sysClr val="windowText" lastClr="000000"/>
                </a:solidFill>
              </a:rPr>
            </a:br>
            <a:r>
              <a:rPr lang="ru-RU" sz="1800" kern="0" smtClean="0">
                <a:solidFill>
                  <a:sysClr val="windowText" lastClr="000000"/>
                </a:solidFill>
              </a:rPr>
              <a:t/>
            </a:r>
            <a:br>
              <a:rPr lang="ru-RU" sz="1800" kern="0" smtClean="0">
                <a:solidFill>
                  <a:sysClr val="windowText" lastClr="000000"/>
                </a:solidFill>
              </a:rPr>
            </a:br>
            <a:r>
              <a:rPr lang="ru-RU" sz="2200" kern="0" smtClean="0">
                <a:solidFill>
                  <a:sysClr val="windowText" lastClr="000000"/>
                </a:solidFill>
              </a:rPr>
              <a:t/>
            </a:r>
            <a:br>
              <a:rPr lang="ru-RU" sz="2200" kern="0" smtClean="0">
                <a:solidFill>
                  <a:sysClr val="windowText" lastClr="000000"/>
                </a:solidFill>
              </a:rPr>
            </a:br>
            <a:r>
              <a:rPr lang="ru-RU" sz="2200" kern="0" smtClean="0">
                <a:solidFill>
                  <a:sysClr val="windowText" lastClr="000000"/>
                </a:solidFill>
              </a:rPr>
              <a:t>  </a:t>
            </a:r>
            <a:br>
              <a:rPr lang="ru-RU" sz="2200" kern="0" smtClean="0">
                <a:solidFill>
                  <a:sysClr val="windowText" lastClr="000000"/>
                </a:solidFill>
              </a:rPr>
            </a:br>
            <a:endParaRPr lang="ru-RU" sz="2200" kern="0" dirty="0">
              <a:solidFill>
                <a:sysClr val="windowText" lastClr="000000"/>
              </a:solidFill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372" y="2223897"/>
            <a:ext cx="2194750" cy="107908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372" y="3434827"/>
            <a:ext cx="2194750" cy="114005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372" y="4795121"/>
            <a:ext cx="7373710" cy="185744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00" y="4530543"/>
            <a:ext cx="4154660" cy="28072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9305" y="4475452"/>
            <a:ext cx="2500546" cy="2126074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11846727" y="6515281"/>
            <a:ext cx="322098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 smtClean="0">
                <a:solidFill>
                  <a:schemeClr val="tx1"/>
                </a:solidFill>
              </a:rPr>
              <a:t>3</a:t>
            </a:r>
            <a:endParaRPr lang="ru-RU" sz="1479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9113" y="2293627"/>
            <a:ext cx="6712671" cy="1991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400" dirty="0" smtClean="0">
                <a:solidFill>
                  <a:srgbClr val="11437F"/>
                </a:solidFill>
              </a:rPr>
              <a:t>Средства, получаемые исполнителями по государственным контрактам, заключаемым (заключенным с 1 декабря 2019 г.) с государственным казенным учреждением Новосибирской области «Арена» на строительство объекта «Многофункциональная ледовая арена в городе Новосибирске», а также средств, получаемых юридическими лицами по контрактам (договорам) с исполнителями и соисполнителями.</a:t>
            </a:r>
            <a:endParaRPr lang="ru-RU" sz="14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81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2780928"/>
            <a:ext cx="8712968" cy="1944216"/>
          </a:xfrm>
        </p:spPr>
        <p:txBody>
          <a:bodyPr>
            <a:normAutofit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  </a:t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39516" y="1049362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</a:rPr>
              <a:t>Распоряжение Правительства Российской Федерации от 4 марта 2020 г. № 510-р </a:t>
            </a:r>
          </a:p>
          <a:p>
            <a:pPr algn="ctr"/>
            <a:r>
              <a:rPr lang="ru-RU" sz="1600" b="1" dirty="0">
                <a:solidFill>
                  <a:srgbClr val="11437F"/>
                </a:solidFill>
              </a:rPr>
              <a:t>«Об обеспечении казначейского сопровождения средств, получаемых исполнителями по ГК, заключаемым с  ГКУ Новосибирской области «Арена» на строительство объекта «Многофункциональная ледовая арена в г. Новосибирске»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679215"/>
              </p:ext>
            </p:extLst>
          </p:nvPr>
        </p:nvGraphicFramePr>
        <p:xfrm>
          <a:off x="1955540" y="2286000"/>
          <a:ext cx="8280921" cy="3769365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759460"/>
                <a:gridCol w="1143000"/>
                <a:gridCol w="2286000"/>
                <a:gridCol w="1092461"/>
              </a:tblGrid>
              <a:tr h="1063288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Количество осуществленных </a:t>
                      </a:r>
                      <a:br>
                        <a:rPr lang="ru-RU" sz="1200" b="1" kern="1200" dirty="0" smtClean="0">
                          <a:effectLst/>
                          <a:latin typeface="+mj-lt"/>
                          <a:cs typeface="Times New Roman" panose="02020603050405020304" pitchFamily="18" charset="0"/>
                        </a:rPr>
                      </a:br>
                      <a:r>
                        <a:rPr lang="ru-RU" sz="1200" b="1" kern="1200" dirty="0" smtClean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за 2020 -2021 года проверок</a:t>
                      </a:r>
                      <a:endParaRPr lang="ru-RU" sz="1200" b="1" i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Количество выявленных нарушений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Описание типичных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нарушений</a:t>
                      </a: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Сумма выявленных нарушений, млн. руб.</a:t>
                      </a: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</a:tr>
              <a:tr h="241498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baseline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ru-RU" sz="1400" b="0" baseline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проверок соответствия</a:t>
                      </a:r>
                      <a:r>
                        <a:rPr lang="ru-RU" sz="1400" b="0" baseline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 информации, указанной в договоре, документах, подтверждающих факт поставки товара (выполнения работ, оказания услуг)</a:t>
                      </a:r>
                      <a:endParaRPr lang="ru-RU" sz="1400" b="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19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800" b="0" dirty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Не соответствуют фактически выполненные работы сведениям, отраженным</a:t>
                      </a:r>
                      <a:r>
                        <a:rPr lang="ru-RU" sz="1200" b="0" baseline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 в проектах актов КС-2 (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отсутствие полного комплекта исполнительной документации, сметной документации  на выполненный объем работ по проекту акта КС-2</a:t>
                      </a:r>
                      <a:r>
                        <a:rPr lang="ru-RU" sz="1200" b="0" baseline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0" dirty="0" smtClean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800" b="0" dirty="0" smtClean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800" b="0" dirty="0" smtClean="0"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93,843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2910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19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8580" marR="68580" marT="0" marB="0" anchor="ctr">
                    <a:solidFill>
                      <a:srgbClr val="DDE9F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93,843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marL="68580" marR="68580" marT="0" marB="0" anchor="ctr">
                    <a:solidFill>
                      <a:srgbClr val="DDE9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11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2" name="TextBox 11"/>
          <p:cNvSpPr txBox="1"/>
          <p:nvPr/>
        </p:nvSpPr>
        <p:spPr>
          <a:xfrm>
            <a:off x="2315328" y="268122"/>
            <a:ext cx="9861431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>
                <a:solidFill>
                  <a:srgbClr val="11437F"/>
                </a:solidFill>
                <a:ea typeface="Times New Roman" panose="02020603050405020304" pitchFamily="18" charset="0"/>
              </a:rPr>
              <a:t>Расширенное казначейское </a:t>
            </a:r>
            <a:r>
              <a:rPr lang="ru-RU" sz="2114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сопровождение </a:t>
            </a:r>
            <a:endParaRPr lang="ru-RU" sz="2114" b="1" dirty="0">
              <a:solidFill>
                <a:srgbClr val="11437F"/>
              </a:solidFill>
              <a:ea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46727" y="6515281"/>
            <a:ext cx="322098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 smtClean="0">
                <a:solidFill>
                  <a:schemeClr val="tx1"/>
                </a:solidFill>
              </a:rPr>
              <a:t>4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6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2780928"/>
            <a:ext cx="8712968" cy="1944216"/>
          </a:xfrm>
        </p:spPr>
        <p:txBody>
          <a:bodyPr>
            <a:normAutofit/>
          </a:bodyPr>
          <a:lstStyle/>
          <a:p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>  </a:t>
            </a:r>
            <a:br>
              <a:rPr lang="ru-RU" sz="2200" dirty="0"/>
            </a:br>
            <a:endParaRPr lang="ru-RU" sz="2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22513"/>
              </p:ext>
            </p:extLst>
          </p:nvPr>
        </p:nvGraphicFramePr>
        <p:xfrm>
          <a:off x="1811525" y="2057401"/>
          <a:ext cx="8568951" cy="375657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446275"/>
                <a:gridCol w="980830"/>
                <a:gridCol w="3312368"/>
                <a:gridCol w="829478"/>
              </a:tblGrid>
              <a:tr h="826282">
                <a:tc>
                  <a:txBody>
                    <a:bodyPr/>
                    <a:lstStyle/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+mj-lt"/>
                        </a:rPr>
                        <a:t>Количество осуществленных </a:t>
                      </a:r>
                      <a:br>
                        <a:rPr lang="ru-RU" sz="1200" b="1" kern="1200" dirty="0" smtClean="0">
                          <a:effectLst/>
                          <a:latin typeface="+mj-lt"/>
                        </a:rPr>
                      </a:br>
                      <a:r>
                        <a:rPr lang="ru-RU" sz="1200" b="1" kern="1200" dirty="0" smtClean="0">
                          <a:effectLst/>
                          <a:latin typeface="+mj-lt"/>
                        </a:rPr>
                        <a:t>за 20</a:t>
                      </a:r>
                      <a:r>
                        <a:rPr lang="en-US" sz="1200" b="1" kern="1200" dirty="0" smtClean="0">
                          <a:effectLst/>
                          <a:latin typeface="+mj-lt"/>
                        </a:rPr>
                        <a:t>20</a:t>
                      </a:r>
                      <a:r>
                        <a:rPr lang="ru-RU" sz="1200" b="1" kern="1200" dirty="0" smtClean="0">
                          <a:effectLst/>
                          <a:latin typeface="+mj-lt"/>
                        </a:rPr>
                        <a:t>-2021 гг. проверок </a:t>
                      </a: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effectLst/>
                          <a:latin typeface="+mj-lt"/>
                        </a:rPr>
                        <a:t>Количество выявленных нарушений</a:t>
                      </a:r>
                      <a:endParaRPr lang="ru-RU" sz="105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Описание типичных</a:t>
                      </a:r>
                    </a:p>
                    <a:p>
                      <a:pPr algn="ctr"/>
                      <a:r>
                        <a:rPr lang="ru-RU" sz="105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нарушений</a:t>
                      </a:r>
                      <a:endParaRPr lang="ru-RU" sz="105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Сумма выявленных нарушений, млн. руб.</a:t>
                      </a:r>
                      <a:endParaRPr lang="ru-RU" sz="105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</a:tr>
              <a:tr h="112967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56</a:t>
                      </a: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b="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п</a:t>
                      </a: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роверок соответствия информации о сроках поставки товаров (выполнения работ, оказания услуг), содержащейся в документах основаниях, условиям договора;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соответствия информации о количестве товаров (объеме работ, услуг), содержащейся в документах основаниях, условиям договора;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соответствия фактически поставленных товаров (выполненных работ, оказанных услуг), в том числе с использованием фототехники, информации, указанной в договорах.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8</a:t>
                      </a:r>
                      <a:endParaRPr lang="ru-RU" sz="11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 defTabSz="929693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Отсутствие товарных накладных, подтверждающих факт поставки товара, актов приема-передачи в аренду оборудования и механизмов, не представлены документы о качестве бетонной смеси, поставленной по ТТН</a:t>
                      </a:r>
                      <a:endParaRPr lang="ru-RU" sz="1100" b="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4,48</a:t>
                      </a:r>
                      <a:endParaRPr lang="ru-RU" sz="11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962031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Фактически поставленные по УПД классы (марки) бетона не соответствуют классам (маркам) бетона, определенным  Спецификациями </a:t>
                      </a: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1,36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  <a:tr h="81334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3</a:t>
                      </a:r>
                      <a:endParaRPr lang="ru-RU" sz="11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ctr" defTabSz="9296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Работы, предъявленные в первичных документах, не соответствуют фактически выполненным работам </a:t>
                      </a:r>
                      <a:endParaRPr lang="ru-RU" sz="1100" b="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32,51</a:t>
                      </a:r>
                      <a:endParaRPr lang="ru-RU" sz="11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14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5" name="TextBox 14"/>
          <p:cNvSpPr txBox="1"/>
          <p:nvPr/>
        </p:nvSpPr>
        <p:spPr>
          <a:xfrm>
            <a:off x="2315328" y="268122"/>
            <a:ext cx="9861431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>
                <a:solidFill>
                  <a:srgbClr val="11437F"/>
                </a:solidFill>
                <a:ea typeface="Times New Roman" panose="02020603050405020304" pitchFamily="18" charset="0"/>
              </a:rPr>
              <a:t>Расширенное казначейское </a:t>
            </a:r>
            <a:r>
              <a:rPr lang="ru-RU" sz="2114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сопровождение </a:t>
            </a:r>
            <a:endParaRPr lang="ru-RU" sz="2114" b="1" dirty="0">
              <a:solidFill>
                <a:srgbClr val="11437F"/>
              </a:solidFill>
              <a:ea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39516" y="914400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</a:rPr>
              <a:t>Казначейское сопровождение государственных контрактов, заключаемых (заключенных) с МЧС России в целях реализации ГОЗ на строительство (реконструкцию) объектов МЧС России по Распоряжению Правительства Российской Федерации от 30.07.2020 № 1989-р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19754"/>
              </p:ext>
            </p:extLst>
          </p:nvPr>
        </p:nvGraphicFramePr>
        <p:xfrm>
          <a:off x="1811525" y="5987558"/>
          <a:ext cx="856895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6275"/>
                <a:gridCol w="990600"/>
                <a:gridCol w="4132076"/>
              </a:tblGrid>
              <a:tr h="370840">
                <a:tc>
                  <a:txBody>
                    <a:bodyPr/>
                    <a:lstStyle/>
                    <a:p>
                      <a:pPr marL="0" algn="ctr">
                        <a:spcAft>
                          <a:spcPts val="0"/>
                        </a:spcAft>
                      </a:pPr>
                      <a:r>
                        <a:rPr lang="ru-RU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Итого: 56</a:t>
                      </a:r>
                      <a:endParaRPr lang="ru-RU" b="0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b="0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                           38,35</a:t>
                      </a:r>
                      <a:endParaRPr lang="ru-RU" b="0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9F7"/>
                    </a:solidFill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1846727" y="6515281"/>
            <a:ext cx="322098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 smtClean="0">
                <a:solidFill>
                  <a:schemeClr val="tx1"/>
                </a:solidFill>
              </a:rPr>
              <a:t>5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7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12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3" name="TextBox 12"/>
          <p:cNvSpPr txBox="1"/>
          <p:nvPr/>
        </p:nvSpPr>
        <p:spPr>
          <a:xfrm>
            <a:off x="2315328" y="268122"/>
            <a:ext cx="9861431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>
                <a:solidFill>
                  <a:srgbClr val="11437F"/>
                </a:solidFill>
                <a:ea typeface="Times New Roman" panose="02020603050405020304" pitchFamily="18" charset="0"/>
              </a:rPr>
              <a:t>Расширенное казначейское </a:t>
            </a:r>
            <a:r>
              <a:rPr lang="ru-RU" sz="2114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сопровождение </a:t>
            </a:r>
            <a:endParaRPr lang="ru-RU" sz="2114" b="1" dirty="0">
              <a:solidFill>
                <a:srgbClr val="11437F"/>
              </a:solidFill>
              <a:ea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39516" y="990525"/>
            <a:ext cx="8712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</a:rPr>
              <a:t>Казначейское сопровождение государственных контрактов, заключаемых (заключенных) МЧС России  на сумму более 600 тыс. рублей,  на поставку моторного и авиационного топлива, </a:t>
            </a:r>
            <a:r>
              <a:rPr lang="ru-RU" sz="1600" b="1" dirty="0" err="1">
                <a:solidFill>
                  <a:srgbClr val="11437F"/>
                </a:solidFill>
              </a:rPr>
              <a:t>противоводокристаллизационной</a:t>
            </a:r>
            <a:r>
              <a:rPr lang="ru-RU" sz="1600" b="1" dirty="0">
                <a:solidFill>
                  <a:srgbClr val="11437F"/>
                </a:solidFill>
              </a:rPr>
              <a:t> жидкости и горюче-смазочных материалов, вещевого имущества, продовольствия и оказания услуг по организации питания, а также расчетов по контрактам (договорам), заключаемым (заключенным) в рамках исполнения государственных контрактов на сумму более 600 тыс. рублей по Распоряжению Правительства Российской </a:t>
            </a:r>
            <a:r>
              <a:rPr lang="ru-RU" sz="1600" b="1" dirty="0" smtClean="0">
                <a:solidFill>
                  <a:srgbClr val="11437F"/>
                </a:solidFill>
              </a:rPr>
              <a:t>Федерации от </a:t>
            </a:r>
            <a:r>
              <a:rPr lang="ru-RU" sz="1600" b="1" dirty="0">
                <a:solidFill>
                  <a:srgbClr val="11437F"/>
                </a:solidFill>
              </a:rPr>
              <a:t>19.02.2021 г. № 408-р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889200"/>
              </p:ext>
            </p:extLst>
          </p:nvPr>
        </p:nvGraphicFramePr>
        <p:xfrm>
          <a:off x="1988922" y="3271895"/>
          <a:ext cx="8214157" cy="333826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92083"/>
                <a:gridCol w="1267282"/>
                <a:gridCol w="1028262"/>
                <a:gridCol w="1626530"/>
              </a:tblGrid>
              <a:tr h="1151125">
                <a:tc>
                  <a:txBody>
                    <a:bodyPr/>
                    <a:lstStyle/>
                    <a:p>
                      <a:pPr marL="0" marR="0" lvl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effectLst/>
                          <a:latin typeface="+mj-lt"/>
                        </a:rPr>
                        <a:t>Количество осуществленных за 20</a:t>
                      </a:r>
                      <a:r>
                        <a:rPr lang="en-US" sz="1400" b="1" kern="1200" dirty="0" smtClean="0">
                          <a:effectLst/>
                          <a:latin typeface="+mj-lt"/>
                        </a:rPr>
                        <a:t>20</a:t>
                      </a:r>
                      <a:r>
                        <a:rPr lang="ru-RU" sz="1400" b="1" kern="1200" dirty="0" smtClean="0">
                          <a:effectLst/>
                          <a:latin typeface="+mj-lt"/>
                        </a:rPr>
                        <a:t>-2021 гг. проверок </a:t>
                      </a:r>
                    </a:p>
                    <a:p>
                      <a:pPr marL="0" marR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00" b="1" i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effectLst/>
                          <a:latin typeface="+mj-lt"/>
                        </a:rPr>
                        <a:t>Количество выявленных нарушений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Описание типичных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нарушений</a:t>
                      </a: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Сумма выявленных нарушений, млн. руб.</a:t>
                      </a:r>
                      <a:endParaRPr lang="ru-RU" sz="13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</a:tr>
              <a:tr h="218713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8</a:t>
                      </a:r>
                      <a:r>
                        <a:rPr lang="en-US" sz="12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проверок соответствия информации о сроках поставки товаров (выполнения работ, оказания услуг), содержащейся в документах основаниях, условиям договора;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соответствия информации о количестве товаров (объеме работ, услуг), содержащейся в документах основаниях, условиям договора;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соответствия фактически поставленных товаров (выполненных работ, оказанных услуг), в том числе с использованием фототехники, информации, указанной в договорах.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0</a:t>
                      </a:r>
                      <a:endParaRPr lang="ru-RU" sz="12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1846727" y="6515281"/>
            <a:ext cx="322098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 smtClean="0">
                <a:solidFill>
                  <a:schemeClr val="tx1"/>
                </a:solidFill>
              </a:rPr>
              <a:t>6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07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440385"/>
              </p:ext>
            </p:extLst>
          </p:nvPr>
        </p:nvGraphicFramePr>
        <p:xfrm>
          <a:off x="1784347" y="2895600"/>
          <a:ext cx="8623306" cy="354934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682394"/>
                <a:gridCol w="1497246"/>
                <a:gridCol w="2320732"/>
                <a:gridCol w="1122934"/>
              </a:tblGrid>
              <a:tr h="761041">
                <a:tc>
                  <a:txBody>
                    <a:bodyPr/>
                    <a:lstStyle/>
                    <a:p>
                      <a:pPr marL="0" marR="0" lvl="0" indent="0" algn="ctr" defTabSz="91410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effectLst/>
                          <a:latin typeface="+mj-lt"/>
                        </a:rPr>
                        <a:t>Количество осуществленных </a:t>
                      </a:r>
                      <a:r>
                        <a:rPr lang="en-US" sz="1200" b="1" kern="1200" dirty="0" smtClean="0">
                          <a:effectLst/>
                          <a:latin typeface="+mj-lt"/>
                        </a:rPr>
                        <a:t/>
                      </a:r>
                      <a:br>
                        <a:rPr lang="en-US" sz="1200" b="1" kern="1200" dirty="0" smtClean="0">
                          <a:effectLst/>
                          <a:latin typeface="+mj-lt"/>
                        </a:rPr>
                      </a:br>
                      <a:r>
                        <a:rPr lang="ru-RU" sz="1200" b="1" kern="1200" dirty="0" smtClean="0">
                          <a:effectLst/>
                          <a:latin typeface="+mj-lt"/>
                        </a:rPr>
                        <a:t>за 20</a:t>
                      </a:r>
                      <a:r>
                        <a:rPr lang="en-US" sz="1200" b="1" kern="1200" dirty="0" smtClean="0">
                          <a:effectLst/>
                          <a:latin typeface="+mj-lt"/>
                        </a:rPr>
                        <a:t>20</a:t>
                      </a:r>
                      <a:r>
                        <a:rPr lang="ru-RU" sz="1200" b="1" kern="1200" dirty="0" smtClean="0">
                          <a:effectLst/>
                          <a:latin typeface="+mj-lt"/>
                        </a:rPr>
                        <a:t>-2021 гг. проверок </a:t>
                      </a: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effectLst/>
                          <a:latin typeface="+mj-lt"/>
                        </a:rPr>
                        <a:t>Количество выявленных нарушений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Описание типичных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нарушений</a:t>
                      </a:r>
                    </a:p>
                    <a:p>
                      <a:pPr algn="ctr"/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Сумма выявленных нарушений, млн. руб.</a:t>
                      </a: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34286" marR="34286" marT="25714" marB="25714" anchor="ctr">
                    <a:solidFill>
                      <a:srgbClr val="DDE9F7"/>
                    </a:solidFill>
                  </a:tcPr>
                </a:tc>
              </a:tr>
              <a:tr h="2766394">
                <a:tc>
                  <a:txBody>
                    <a:bodyPr/>
                    <a:lstStyle/>
                    <a:p>
                      <a:endParaRPr lang="ru-RU" sz="1200" b="1" baseline="0" dirty="0" smtClean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  <a:p>
                      <a:r>
                        <a:rPr lang="ru-RU" sz="1200" b="1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19 </a:t>
                      </a:r>
                      <a:r>
                        <a:rPr lang="ru-RU" sz="1200" b="0" baseline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проверок соответствия информации о сроках поставки товаров (выполнения работ, оказания услуг), содержащейся в документах основаниях, условиям договора;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соответствия информации о количестве товаров (объеме работ, услуг), содержащейся в документах основаниях, условиям договора;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соответствия фактически поставленных товаров (выполненных работ, оказанных услуг), в том числе с использованием фототехники, информации, указанной в договорах</a:t>
                      </a:r>
                      <a:endParaRPr lang="ru-RU" sz="12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1</a:t>
                      </a:r>
                      <a:endParaRPr lang="ru-RU" sz="12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baseline="0" dirty="0" smtClean="0"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 отпуск товара в марте 2021 года с превышением лимита по 5 картам (7826010111568966 на 500 литров, 7826010111569030 на 692,21 литра, 7826010111569048 на 340 литров, 7826010111569378 на 45 литров, 7826010111569402 на 74,9 литра);</a:t>
                      </a:r>
                    </a:p>
                    <a:p>
                      <a:pPr marL="171450" indent="-171450" algn="ctr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Calibri"/>
                          <a:cs typeface="Times New Roman" panose="02020603050405020304" pitchFamily="18" charset="0"/>
                        </a:rPr>
                        <a:t>отпуск товара по картам без определенного лимита</a:t>
                      </a:r>
                      <a:endParaRPr lang="ru-RU" sz="1200" b="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3,3</a:t>
                      </a:r>
                      <a:endParaRPr lang="ru-RU" sz="1200" b="0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10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3" name="TextBox 12"/>
          <p:cNvSpPr txBox="1"/>
          <p:nvPr/>
        </p:nvSpPr>
        <p:spPr>
          <a:xfrm>
            <a:off x="2315328" y="268122"/>
            <a:ext cx="9861431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>
                <a:solidFill>
                  <a:srgbClr val="11437F"/>
                </a:solidFill>
                <a:ea typeface="Times New Roman" panose="02020603050405020304" pitchFamily="18" charset="0"/>
              </a:rPr>
              <a:t>Расширенное казначейское </a:t>
            </a:r>
            <a:r>
              <a:rPr lang="ru-RU" sz="2114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сопровождение </a:t>
            </a:r>
            <a:endParaRPr lang="ru-RU" sz="2114" b="1" dirty="0">
              <a:solidFill>
                <a:srgbClr val="11437F"/>
              </a:solidFill>
              <a:ea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39516" y="990525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</a:rPr>
              <a:t>Казначейское сопровождение средств получаемых (полученных) головным исполнителем по государственным контрактам, заключаемым с МЧС России на поставку моторных топлив для обеспечения государственных нужд, а также средств, получаемых  исполнителями по контрактам (договорам), заключаемым в рамках исполнения государственного контракта , в рамках ГОЗ в соответствии с Распоряжением Правительства Российской Федерации </a:t>
            </a:r>
          </a:p>
          <a:p>
            <a:pPr algn="ctr"/>
            <a:r>
              <a:rPr lang="ru-RU" sz="1600" b="1" dirty="0">
                <a:solidFill>
                  <a:srgbClr val="11437F"/>
                </a:solidFill>
              </a:rPr>
              <a:t>от 19.02.2021 № 410-р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846727" y="6515281"/>
            <a:ext cx="322098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79" dirty="0" smtClean="0">
                <a:solidFill>
                  <a:schemeClr val="tx1"/>
                </a:solidFill>
              </a:rPr>
              <a:t>7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03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2177" y="3939648"/>
            <a:ext cx="11872639" cy="2710331"/>
          </a:xfrm>
          <a:prstGeom prst="rect">
            <a:avLst/>
          </a:prstGeom>
          <a:noFill/>
          <a:ln w="12700"/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362360" indent="-362360" algn="just">
              <a:buFont typeface="Wingdings" panose="05000000000000000000" pitchFamily="2" charset="2"/>
              <a:buChar char="Ø"/>
            </a:pPr>
            <a:r>
              <a:rPr lang="ru-RU" sz="1395" dirty="0">
                <a:solidFill>
                  <a:prstClr val="black"/>
                </a:solidFill>
                <a:cs typeface="Times New Roman" panose="02020603050405020304" pitchFamily="18" charset="0"/>
              </a:rPr>
              <a:t>Установление факта ведения/неведения объектом проверки раздельного учета результатов финансово-хозяйственной деятельности при использовании средств федерального бюджета:</a:t>
            </a:r>
          </a:p>
          <a:p>
            <a:pPr marL="563670" algn="just"/>
            <a:r>
              <a:rPr lang="ru-RU" sz="1395" dirty="0">
                <a:solidFill>
                  <a:prstClr val="black"/>
                </a:solidFill>
                <a:cs typeface="Times New Roman" panose="02020603050405020304" pitchFamily="18" charset="0"/>
              </a:rPr>
              <a:t>- изучение учетной политики объекта контроля в части наличия/отсутствия правил ведения раздельного учета результатов финансово-хозяйственной деятельности, распределения накладных расходов;</a:t>
            </a:r>
          </a:p>
          <a:p>
            <a:pPr marL="563670" algn="just"/>
            <a:r>
              <a:rPr lang="ru-RU" sz="1395" dirty="0">
                <a:solidFill>
                  <a:prstClr val="black"/>
                </a:solidFill>
                <a:cs typeface="Times New Roman" panose="02020603050405020304" pitchFamily="18" charset="0"/>
              </a:rPr>
              <a:t>- изучение первичных учетных документов, в части их оформления, на предмет указания реквизитов, позволяющих идентифицировать принадлежность отраженных в нем количественных и качественных показателей к соответствующему договору.</a:t>
            </a:r>
          </a:p>
          <a:p>
            <a:pPr marL="362360" indent="-362360" algn="just">
              <a:buFont typeface="Wingdings" panose="05000000000000000000" pitchFamily="2" charset="2"/>
              <a:buChar char="Ø"/>
            </a:pPr>
            <a:r>
              <a:rPr lang="ru-RU" sz="1395" dirty="0">
                <a:solidFill>
                  <a:prstClr val="black"/>
                </a:solidFill>
                <a:cs typeface="Times New Roman" panose="02020603050405020304" pitchFamily="18" charset="0"/>
              </a:rPr>
              <a:t>Проверка соответствия показателей структуры цены данным раздельного учета результатов финансово-хозяйственной деятельности.</a:t>
            </a:r>
          </a:p>
          <a:p>
            <a:pPr marL="362360" indent="-362360" algn="just">
              <a:buFont typeface="Wingdings" panose="05000000000000000000" pitchFamily="2" charset="2"/>
              <a:buChar char="Ø"/>
            </a:pPr>
            <a:r>
              <a:rPr lang="ru-RU" sz="1395" dirty="0">
                <a:solidFill>
                  <a:prstClr val="black"/>
                </a:solidFill>
                <a:cs typeface="Times New Roman" panose="02020603050405020304" pitchFamily="18" charset="0"/>
              </a:rPr>
              <a:t>Проверка правильности осуществления учета расходов по статьям затрат, указываемых в информации о структуре цены договоров, в соответствии с учетной политикой и документооборотом объекта проверки обособленно в регистрах бухгалтерского учета по каждому договору.</a:t>
            </a:r>
          </a:p>
          <a:p>
            <a:pPr marL="362360" indent="-362360" algn="just">
              <a:buFont typeface="Wingdings" panose="05000000000000000000" pitchFamily="2" charset="2"/>
              <a:buChar char="Ø"/>
            </a:pPr>
            <a:r>
              <a:rPr lang="ru-RU" sz="1395" dirty="0">
                <a:solidFill>
                  <a:prstClr val="black"/>
                </a:solidFill>
                <a:cs typeface="Times New Roman" panose="02020603050405020304" pitchFamily="18" charset="0"/>
              </a:rPr>
              <a:t>Проверка обоснованности отнесения затрат к договору.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6" name="TextBox 5"/>
          <p:cNvSpPr txBox="1"/>
          <p:nvPr/>
        </p:nvSpPr>
        <p:spPr>
          <a:xfrm>
            <a:off x="2293965" y="8389"/>
            <a:ext cx="9861431" cy="743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Проведение </a:t>
            </a:r>
            <a:r>
              <a:rPr lang="ru-RU" sz="2114" b="1" dirty="0">
                <a:solidFill>
                  <a:srgbClr val="11437F"/>
                </a:solidFill>
                <a:ea typeface="Times New Roman" panose="02020603050405020304" pitchFamily="18" charset="0"/>
              </a:rPr>
              <a:t>проверок факта ведения раздельного учета результатов финансово-хозяйственной деятельности</a:t>
            </a:r>
            <a:endParaRPr lang="ru-RU" sz="2114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182177" y="3267956"/>
            <a:ext cx="11872639" cy="577179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3254" tIns="96627" rIns="193254" bIns="96627" anchor="ctr"/>
          <a:lstStyle/>
          <a:p>
            <a:pPr algn="ctr"/>
            <a:r>
              <a:rPr lang="ru-RU" sz="1691" b="1" dirty="0">
                <a:solidFill>
                  <a:schemeClr val="tx1"/>
                </a:solidFill>
                <a:cs typeface="Times New Roman" panose="02020603050405020304" pitchFamily="18" charset="0"/>
              </a:rPr>
              <a:t>Основные цели проведения проверок соответствия показателей расходной декларации данным раздельного учета результатов финансово-хозяйственной деятельности: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82177" y="1216610"/>
            <a:ext cx="1591009" cy="622386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323" tIns="82162" rIns="164323" bIns="82162" anchor="ctr"/>
          <a:lstStyle/>
          <a:p>
            <a:pPr algn="ctr"/>
            <a:r>
              <a:rPr lang="ru-RU" sz="1691" dirty="0">
                <a:solidFill>
                  <a:prstClr val="black"/>
                </a:solidFill>
                <a:cs typeface="Times New Roman" panose="02020603050405020304" pitchFamily="18" charset="0"/>
              </a:rPr>
              <a:t>ПРЕДМЕТ ПРОВЕРКИ</a:t>
            </a:r>
          </a:p>
        </p:txBody>
      </p:sp>
      <p:sp>
        <p:nvSpPr>
          <p:cNvPr id="10" name="Стрелка вниз 9"/>
          <p:cNvSpPr/>
          <p:nvPr/>
        </p:nvSpPr>
        <p:spPr>
          <a:xfrm rot="16200000">
            <a:off x="1832519" y="1267406"/>
            <a:ext cx="408811" cy="520780"/>
          </a:xfrm>
          <a:prstGeom prst="downArrow">
            <a:avLst/>
          </a:prstGeom>
          <a:solidFill>
            <a:srgbClr val="FFCC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1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34222" y="943145"/>
            <a:ext cx="9720588" cy="1169319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glow rad="101600">
              <a:schemeClr val="bg2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79" dirty="0">
                <a:solidFill>
                  <a:prstClr val="black"/>
                </a:solidFill>
                <a:cs typeface="Times New Roman" panose="02020603050405020304" pitchFamily="18" charset="0"/>
              </a:rPr>
              <a:t>Соблюдение коммерческими организациями требований действующего законодательства Российской Федерации в части раскрытия структуры образования цены товара, работы, услуги по государственным контрактам (договорам), достоверность указанной информации (в части фактических затрат) и ее соответствие данным раздельного учета результатов финансово-хозяйственной деятельности и данным первичных учетных документов</a:t>
            </a:r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1793492" y="2420392"/>
            <a:ext cx="480169" cy="520780"/>
          </a:xfrm>
          <a:prstGeom prst="downArrow">
            <a:avLst/>
          </a:prstGeom>
          <a:solidFill>
            <a:srgbClr val="FFCC99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1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30991" y="2201868"/>
            <a:ext cx="9720588" cy="971565"/>
          </a:xfrm>
          <a:prstGeom prst="rect">
            <a:avLst/>
          </a:prstGeom>
          <a:noFill/>
          <a:ln w="12700"/>
          <a:effectLst>
            <a:glow rad="101600">
              <a:schemeClr val="bg1">
                <a:alpha val="38000"/>
              </a:schemeClr>
            </a:glow>
            <a:softEdge rad="203200"/>
          </a:effectLst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79" dirty="0">
                <a:solidFill>
                  <a:prstClr val="black"/>
                </a:solidFill>
                <a:cs typeface="Times New Roman" panose="02020603050405020304" pitchFamily="18" charset="0"/>
              </a:rPr>
              <a:t>Юридические лица, крестьянские (фермерские) хозяйства, индивидуальные предприниматели, использующие средства, получаемые на основании отдельных государственных контрактов, (договоров, соглашений) в случаях, установленных распоряжением Правительства Российской Федерации о казначейском сопровождении целевых средств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82177" y="2348471"/>
            <a:ext cx="1591009" cy="620801"/>
          </a:xfrm>
          <a:prstGeom prst="rect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323" tIns="82162" rIns="164323" bIns="82162" anchor="ctr"/>
          <a:lstStyle/>
          <a:p>
            <a:pPr algn="ctr"/>
            <a:r>
              <a:rPr lang="ru-RU" sz="1691" dirty="0">
                <a:solidFill>
                  <a:prstClr val="black"/>
                </a:solidFill>
                <a:cs typeface="Times New Roman" panose="02020603050405020304" pitchFamily="18" charset="0"/>
              </a:rPr>
              <a:t>ОБЪЕКТ ПРОВЕРКИ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46727" y="6515281"/>
            <a:ext cx="322098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79" dirty="0" smtClean="0">
                <a:solidFill>
                  <a:schemeClr val="tx1"/>
                </a:solidFill>
              </a:rPr>
              <a:t>8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5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1" name="TextBox 20"/>
          <p:cNvSpPr txBox="1"/>
          <p:nvPr/>
        </p:nvSpPr>
        <p:spPr>
          <a:xfrm>
            <a:off x="3036070" y="75064"/>
            <a:ext cx="9119326" cy="743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>
                <a:solidFill>
                  <a:srgbClr val="11437F"/>
                </a:solidFill>
                <a:ea typeface="Times New Roman" panose="02020603050405020304" pitchFamily="18" charset="0"/>
              </a:rPr>
              <a:t>Виды работ (оказанных услуг) расходы по которым отражены получателями целевых средств в расходных декларациях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582400" y="6535902"/>
            <a:ext cx="614690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 smtClean="0">
                <a:solidFill>
                  <a:schemeClr val="tx1"/>
                </a:solidFill>
              </a:rPr>
              <a:t>11</a:t>
            </a:r>
            <a:endParaRPr lang="ru-RU" sz="1479" dirty="0">
              <a:solidFill>
                <a:schemeClr val="tx1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729273"/>
              </p:ext>
            </p:extLst>
          </p:nvPr>
        </p:nvGraphicFramePr>
        <p:xfrm>
          <a:off x="685799" y="1394452"/>
          <a:ext cx="8889441" cy="4777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297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26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6" name="TextBox 5"/>
          <p:cNvSpPr txBox="1"/>
          <p:nvPr/>
        </p:nvSpPr>
        <p:spPr>
          <a:xfrm>
            <a:off x="2391880" y="8389"/>
            <a:ext cx="9763519" cy="775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19" b="1" dirty="0">
                <a:solidFill>
                  <a:srgbClr val="11437F"/>
                </a:solidFill>
                <a:ea typeface="Times New Roman" panose="02020603050405020304" pitchFamily="18" charset="0"/>
              </a:rPr>
              <a:t>Количество проведенных проверок</a:t>
            </a:r>
            <a:r>
              <a:rPr lang="en-US" sz="2219" b="1" dirty="0">
                <a:solidFill>
                  <a:srgbClr val="11437F"/>
                </a:solidFill>
                <a:ea typeface="Times New Roman" panose="02020603050405020304" pitchFamily="18" charset="0"/>
              </a:rPr>
              <a:t> </a:t>
            </a:r>
            <a:r>
              <a:rPr lang="ru-RU" sz="2219" b="1" dirty="0">
                <a:solidFill>
                  <a:srgbClr val="11437F"/>
                </a:solidFill>
                <a:ea typeface="Times New Roman" panose="02020603050405020304" pitchFamily="18" charset="0"/>
              </a:rPr>
              <a:t>факта ведения раздельного учета результатов финансово-хозяйственной деятельности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2219701"/>
              </p:ext>
            </p:extLst>
          </p:nvPr>
        </p:nvGraphicFramePr>
        <p:xfrm>
          <a:off x="620340" y="943569"/>
          <a:ext cx="10951320" cy="5743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846727" y="6515281"/>
            <a:ext cx="322098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 smtClean="0">
                <a:solidFill>
                  <a:schemeClr val="tx1"/>
                </a:solidFill>
              </a:rPr>
              <a:t>9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03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6" name="TextBox 5"/>
          <p:cNvSpPr txBox="1"/>
          <p:nvPr/>
        </p:nvSpPr>
        <p:spPr>
          <a:xfrm>
            <a:off x="1908728" y="126477"/>
            <a:ext cx="10246668" cy="6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796" b="1" dirty="0">
                <a:solidFill>
                  <a:srgbClr val="11437F"/>
                </a:solidFill>
                <a:ea typeface="Times New Roman" panose="02020603050405020304" pitchFamily="18" charset="0"/>
              </a:rPr>
              <a:t>География исполнения в 2020 – 2021 гг. функции проведения проверок факта </a:t>
            </a:r>
            <a:r>
              <a:rPr lang="en-US" sz="1796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/>
            </a:r>
            <a:br>
              <a:rPr lang="en-US" sz="1796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</a:br>
            <a:r>
              <a:rPr lang="ru-RU" sz="1796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ведения </a:t>
            </a:r>
            <a:r>
              <a:rPr lang="ru-RU" sz="1796" b="1" dirty="0">
                <a:solidFill>
                  <a:srgbClr val="11437F"/>
                </a:solidFill>
                <a:ea typeface="Times New Roman" panose="02020603050405020304" pitchFamily="18" charset="0"/>
              </a:rPr>
              <a:t>раздельного учета результатов финансово-хозяйственной деятельности</a:t>
            </a:r>
            <a:endParaRPr lang="ru-RU" sz="1796" b="1" cap="small" dirty="0">
              <a:solidFill>
                <a:srgbClr val="11437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4611124"/>
              </p:ext>
            </p:extLst>
          </p:nvPr>
        </p:nvGraphicFramePr>
        <p:xfrm>
          <a:off x="217715" y="2057400"/>
          <a:ext cx="11756571" cy="5823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11582400" y="6535902"/>
            <a:ext cx="614690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 smtClean="0">
                <a:solidFill>
                  <a:schemeClr val="tx1"/>
                </a:solidFill>
              </a:rPr>
              <a:t>10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8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2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1" name="TextBox 10"/>
          <p:cNvSpPr txBox="1"/>
          <p:nvPr/>
        </p:nvSpPr>
        <p:spPr>
          <a:xfrm>
            <a:off x="2241440" y="16622"/>
            <a:ext cx="9867180" cy="872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b="1" dirty="0">
                <a:solidFill>
                  <a:srgbClr val="11437F"/>
                </a:solidFill>
                <a:ea typeface="Times New Roman" panose="02020603050405020304" pitchFamily="18" charset="0"/>
              </a:rPr>
              <a:t>Нарушения и </a:t>
            </a:r>
            <a:r>
              <a:rPr lang="ru-RU" sz="1691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недостатки,</a:t>
            </a:r>
            <a:r>
              <a:rPr lang="en-US" sz="1691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 </a:t>
            </a:r>
            <a:r>
              <a:rPr lang="ru-RU" sz="1691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выявленные </a:t>
            </a:r>
            <a:r>
              <a:rPr lang="ru-RU" sz="1691" b="1" dirty="0">
                <a:solidFill>
                  <a:srgbClr val="11437F"/>
                </a:solidFill>
                <a:ea typeface="Times New Roman" panose="02020603050405020304" pitchFamily="18" charset="0"/>
              </a:rPr>
              <a:t>в ходе проверок исполнения контрактов (договоров), заключенных в целях обеспечения государственных нужд </a:t>
            </a:r>
            <a:r>
              <a:rPr lang="en-US" sz="1691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/>
            </a:r>
            <a:br>
              <a:rPr lang="en-US" sz="1691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</a:br>
            <a:r>
              <a:rPr lang="ru-RU" sz="1691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ГУ </a:t>
            </a:r>
            <a:r>
              <a:rPr lang="ru-RU" sz="1691" b="1" dirty="0">
                <a:solidFill>
                  <a:srgbClr val="11437F"/>
                </a:solidFill>
                <a:ea typeface="Times New Roman" panose="02020603050405020304" pitchFamily="18" charset="0"/>
              </a:rPr>
              <a:t>МЧС России по Новосибирской области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93C342D-F3AD-489B-ABC6-B603DC735B0A}"/>
              </a:ext>
            </a:extLst>
          </p:cNvPr>
          <p:cNvSpPr/>
          <p:nvPr/>
        </p:nvSpPr>
        <p:spPr bwMode="auto">
          <a:xfrm>
            <a:off x="64845" y="1040707"/>
            <a:ext cx="11971430" cy="5645469"/>
          </a:xfrm>
          <a:prstGeom prst="rect">
            <a:avLst/>
          </a:prstGeom>
          <a:noFill/>
          <a:ln w="0" cap="sq" cmpd="dbl">
            <a:noFill/>
            <a:prstDash val="sysDash"/>
            <a:bevel/>
          </a:ln>
          <a:effectLst>
            <a:glow rad="101600">
              <a:srgbClr val="C000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327" tIns="82165" rIns="164327" bIns="82165" anchor="ctr"/>
          <a:lstStyle/>
          <a:p>
            <a:pPr marL="563670" algn="just" defTabSz="2576716">
              <a:tabLst>
                <a:tab pos="936097" algn="l"/>
              </a:tabLst>
              <a:defRPr/>
            </a:pPr>
            <a:r>
              <a:rPr lang="ru-RU" sz="1691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91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Фактические показатели Расходной декларации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соответствуют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данным раздельного учета результатов финансово-хозяйственной деятельности и данным первичных учетных документов:</a:t>
            </a:r>
          </a:p>
          <a:p>
            <a:pPr marL="1321941" indent="-567027" algn="just" defTabSz="2576716">
              <a:buFont typeface="Wingdings" panose="05000000000000000000" pitchFamily="2" charset="2"/>
              <a:buChar char="Ø"/>
              <a:tabLst>
                <a:tab pos="936097" algn="l"/>
                <a:tab pos="94951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накладные расходы в сумме 91 078,13 руб. отражены в Расходной декларации в составе прямых затрат;</a:t>
            </a:r>
          </a:p>
          <a:p>
            <a:pPr marL="1321941" indent="-567027" algn="just" defTabSz="2576716">
              <a:buFont typeface="Wingdings" panose="05000000000000000000" pitchFamily="2" charset="2"/>
              <a:buChar char="Ø"/>
              <a:tabLst>
                <a:tab pos="936097" algn="l"/>
                <a:tab pos="94951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прямые расходы занижены на сумму 2 404,43 руб. по сравнению с данными бухгалтерского учета.</a:t>
            </a:r>
          </a:p>
          <a:p>
            <a:pPr algn="just" defTabSz="2576716">
              <a:tabLst>
                <a:tab pos="93609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обеспечена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группировка фактических затрат в регистрах бухгалтерского учета отдельно по каждому государственному заказу по статьям затрат, указываемых в информации о структуре цены;</a:t>
            </a: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endParaRPr lang="ru-RU" sz="1268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В отдельных первичных документах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отсутствуют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 реквизиты, позволяющие идентифицировать их принадлежность к контракту</a:t>
            </a: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;</a:t>
            </a: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endParaRPr lang="ru-RU" sz="1268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Отнесение в состав прямых затрат расходов,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связанных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с непосредственным выполнением работ по строительству и реконструкции</a:t>
            </a:r>
            <a:r>
              <a:rPr lang="en-US" sz="1479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объектов для ГУ МЧС России по Новосибирской области:</a:t>
            </a:r>
          </a:p>
          <a:p>
            <a:pPr marL="1328652" indent="-603933" algn="just" defTabSz="2576716">
              <a:buFont typeface="Wingdings" panose="05000000000000000000" pitchFamily="2" charset="2"/>
              <a:buChar char="Ø"/>
              <a:tabLst>
                <a:tab pos="93609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затраты в сумме 7 727 829,49 руб. в части услуг по проектным и изыскательским работам (подрядчик в соответствии с договором принимает на себя обязательство по корректировке проектно-сметной документации и результатов инженерных изысканий и связанных с этим расходов);</a:t>
            </a:r>
          </a:p>
          <a:p>
            <a:pPr marL="1328652" indent="-603933" algn="just" defTabSz="2576716">
              <a:buFont typeface="Wingdings" panose="05000000000000000000" pitchFamily="2" charset="2"/>
              <a:buChar char="Ø"/>
              <a:tabLst>
                <a:tab pos="93609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затраты в сумме 201 648,32 руб. в части приобретения материальных запасов, непосредственно не связанных с производственным процессом, в том числе: холодильники, микроволновые печи, водонагреватели, плитки электрические, стол письменный, шкаф для бумаг, шкаф для одежды;</a:t>
            </a:r>
          </a:p>
          <a:p>
            <a:pPr marL="1328652" indent="-603933" algn="just" defTabSz="2576716">
              <a:buFont typeface="Wingdings" panose="05000000000000000000" pitchFamily="2" charset="2"/>
              <a:buChar char="Ø"/>
              <a:tabLst>
                <a:tab pos="93609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затраты в сумме 41 600,00 руб. в части выплаты заработной платы руководителю отдела продаж и специалисту по работе с корпоративными клиентами (сотрудники коммерческого отдела административно-управленческого департамента).</a:t>
            </a: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endParaRPr lang="ru-RU" sz="1268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Накладные расходы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включены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в себестоимость пропорционально базе распределения по выбранному показателю в соответствии с Учетной политикой;</a:t>
            </a:r>
          </a:p>
          <a:p>
            <a:pPr algn="just" defTabSz="2576716">
              <a:tabLst>
                <a:tab pos="936097" algn="l"/>
              </a:tabLst>
              <a:defRPr/>
            </a:pPr>
            <a:endParaRPr lang="ru-RU" sz="1479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В Учетной политике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определен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вариант определения базы для распределения накладных расходов (нарушены положения ПБУ 1/2008 «Учетная политика организации»).</a:t>
            </a:r>
            <a:endParaRPr lang="ru-RU" sz="1268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 defTabSz="2576716">
              <a:tabLst>
                <a:tab pos="936097" algn="l"/>
              </a:tabLst>
              <a:defRPr/>
            </a:pPr>
            <a:endParaRPr lang="ru-RU" sz="1585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582400" y="6535902"/>
            <a:ext cx="614690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79" dirty="0" smtClean="0">
                <a:solidFill>
                  <a:schemeClr val="tx1"/>
                </a:solidFill>
              </a:rPr>
              <a:t>13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47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2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sp>
        <p:nvSpPr>
          <p:cNvPr id="11" name="TextBox 10"/>
          <p:cNvSpPr txBox="1"/>
          <p:nvPr/>
        </p:nvSpPr>
        <p:spPr>
          <a:xfrm>
            <a:off x="2713973" y="-46533"/>
            <a:ext cx="9555696" cy="97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902" b="1" dirty="0">
                <a:solidFill>
                  <a:srgbClr val="11437F"/>
                </a:solidFill>
                <a:ea typeface="Times New Roman" panose="02020603050405020304" pitchFamily="18" charset="0"/>
              </a:rPr>
              <a:t>Нарушения и </a:t>
            </a:r>
            <a:r>
              <a:rPr lang="ru-RU" sz="1902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недостатки,</a:t>
            </a:r>
            <a:r>
              <a:rPr lang="en-US" sz="1902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 </a:t>
            </a:r>
            <a:r>
              <a:rPr lang="ru-RU" sz="1902" b="1" dirty="0" smtClean="0">
                <a:solidFill>
                  <a:srgbClr val="11437F"/>
                </a:solidFill>
                <a:ea typeface="Times New Roman" panose="02020603050405020304" pitchFamily="18" charset="0"/>
              </a:rPr>
              <a:t>выявленные </a:t>
            </a:r>
            <a:r>
              <a:rPr lang="ru-RU" sz="1902" b="1" dirty="0">
                <a:solidFill>
                  <a:srgbClr val="11437F"/>
                </a:solidFill>
                <a:ea typeface="Times New Roman" panose="02020603050405020304" pitchFamily="18" charset="0"/>
              </a:rPr>
              <a:t>в ходе проверок исполнения контрактов (договоров), заключенных в целях обеспечения государственных нужд МЧС России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893C342D-F3AD-489B-ABC6-B603DC735B0A}"/>
              </a:ext>
            </a:extLst>
          </p:cNvPr>
          <p:cNvSpPr/>
          <p:nvPr/>
        </p:nvSpPr>
        <p:spPr bwMode="auto">
          <a:xfrm>
            <a:off x="64845" y="1034169"/>
            <a:ext cx="11971430" cy="5803003"/>
          </a:xfrm>
          <a:prstGeom prst="rect">
            <a:avLst/>
          </a:prstGeom>
          <a:noFill/>
          <a:ln w="0" cap="sq" cmpd="dbl">
            <a:noFill/>
            <a:prstDash val="sysDash"/>
            <a:bevel/>
          </a:ln>
          <a:effectLst>
            <a:glow rad="101600">
              <a:srgbClr val="C000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4327" tIns="82165" rIns="164327" bIns="82165" anchor="ctr"/>
          <a:lstStyle/>
          <a:p>
            <a:pPr marL="563670" algn="just" defTabSz="2576716">
              <a:tabLst>
                <a:tab pos="936097" algn="l"/>
              </a:tabLst>
              <a:defRPr/>
            </a:pPr>
            <a:r>
              <a:rPr lang="ru-RU" sz="1691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91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Фактические показатели Расходной декларации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соответствуют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данным раздельного учета результатов финансово-хозяйственной деятельности и данным первичных учетных документов:</a:t>
            </a:r>
          </a:p>
          <a:p>
            <a:pPr marL="1321941" indent="-567027" algn="just" defTabSz="2576716">
              <a:buFont typeface="Wingdings" panose="05000000000000000000" pitchFamily="2" charset="2"/>
              <a:buChar char="Ø"/>
              <a:tabLst>
                <a:tab pos="936097" algn="l"/>
                <a:tab pos="94951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прямые расходы завышены на сумму 205 385,86 руб., что не соответствует данным о списании материалов в производство;</a:t>
            </a:r>
          </a:p>
          <a:p>
            <a:pPr marL="1321941" indent="-567027" algn="just" defTabSz="2576716">
              <a:buFont typeface="Wingdings" panose="05000000000000000000" pitchFamily="2" charset="2"/>
              <a:buChar char="Ø"/>
              <a:tabLst>
                <a:tab pos="936097" algn="l"/>
                <a:tab pos="94951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в составе общепроизводственных расходов расхождения по оплате труда, в общей сумме 5 385,68 руб.;</a:t>
            </a:r>
          </a:p>
          <a:p>
            <a:pPr marL="1321941" indent="-567027" algn="just" defTabSz="2576716">
              <a:buFont typeface="Wingdings" panose="05000000000000000000" pitchFamily="2" charset="2"/>
              <a:buChar char="Ø"/>
              <a:tabLst>
                <a:tab pos="936097" algn="l"/>
                <a:tab pos="94951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в регистрах бухгалтерского учета не отражено списание на себестоимость общехозяйственных расходов в сумме 3 065 415,74 руб.;</a:t>
            </a:r>
          </a:p>
          <a:p>
            <a:pPr marL="1321941" indent="-567027" algn="just" defTabSz="2576716">
              <a:buFont typeface="Wingdings" panose="05000000000000000000" pitchFamily="2" charset="2"/>
              <a:buChar char="Ø"/>
              <a:tabLst>
                <a:tab pos="936097" algn="l"/>
                <a:tab pos="94951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ошибки заполнения расходной декларации в части отражения налога на прибыль и НДС и заработной платы в составе прямых расходов.</a:t>
            </a:r>
            <a:r>
              <a:rPr lang="ru-RU" sz="1268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endParaRPr lang="ru-RU" sz="1479" b="1" dirty="0">
              <a:solidFill>
                <a:srgbClr val="4978B1"/>
              </a:solidFill>
              <a:cs typeface="Times New Roman" panose="02020603050405020304" pitchFamily="18" charset="0"/>
            </a:endParaRP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b="1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обеспечена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группировка фактических затрат в регистрах бухгалтерского учета отдельно по каждому государственному заказу по статьям затрат, указываемых в информации о структуре цены;</a:t>
            </a: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В отдельных первичных документах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отсутствуют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 реквизиты, позволяющие идентифицировать их принадлежность к контракту</a:t>
            </a: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;</a:t>
            </a: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endParaRPr lang="ru-RU" sz="1479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567027" indent="-567027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Отнесение в состав прямых затрат расходов,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связанных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с непосредственным исполнением Контракта</a:t>
            </a:r>
            <a:r>
              <a:rPr lang="ru-RU" sz="1479" dirty="0">
                <a:solidFill>
                  <a:srgbClr val="FF0000"/>
                </a:solidFill>
                <a:cs typeface="Times New Roman" panose="02020603050405020304" pitchFamily="18" charset="0"/>
              </a:rPr>
              <a:t>:</a:t>
            </a:r>
          </a:p>
          <a:p>
            <a:pPr marL="1328652" indent="-603933" algn="just" defTabSz="2576716">
              <a:buFont typeface="Wingdings" panose="05000000000000000000" pitchFamily="2" charset="2"/>
              <a:buChar char="Ø"/>
              <a:tabLst>
                <a:tab pos="93609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затраты в сумме 1 591 058,27 руб. (1 222 909,48 руб. + 368 148,79 руб.) неправомерно включены соответственно в сумму начисленной заработной платы основных рабочих и страховых взносов, так как начисления и выплаты осуществлены в период приостановления работ по Контракту;</a:t>
            </a:r>
          </a:p>
          <a:p>
            <a:pPr marL="1328652" indent="-603933" algn="just" defTabSz="2576716">
              <a:buFont typeface="Wingdings" panose="05000000000000000000" pitchFamily="2" charset="2"/>
              <a:buChar char="Ø"/>
              <a:tabLst>
                <a:tab pos="93609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затраты в сумме 90 968,00 руб. в части оплаты авиабилетов и сервисных сборов для сотрудников не принимавших участие в исполнении Контракта;</a:t>
            </a:r>
          </a:p>
          <a:p>
            <a:pPr marL="1328652" indent="-603933" algn="just" defTabSz="2576716">
              <a:buFont typeface="Wingdings" panose="05000000000000000000" pitchFamily="2" charset="2"/>
              <a:buChar char="Ø"/>
              <a:tabLst>
                <a:tab pos="936097" algn="l"/>
              </a:tabLst>
              <a:defRPr/>
            </a:pPr>
            <a:r>
              <a:rPr lang="ru-RU" sz="1268" dirty="0">
                <a:solidFill>
                  <a:schemeClr val="tx1"/>
                </a:solidFill>
                <a:cs typeface="Times New Roman" panose="02020603050405020304" pitchFamily="18" charset="0"/>
              </a:rPr>
              <a:t>затраты в сумме 85 631,00 руб. в части отнесения сумм налогов исчисленных по упрощенной системе налогообложения (индивидуальный предприниматель, осуществляющий предоставление услуг по организации питания оперативно-дежурной смены)</a:t>
            </a:r>
            <a:r>
              <a:rPr lang="ru-RU" sz="1268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endParaRPr lang="ru-RU" sz="1479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Накладные расходы включены в себестоимость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в соответствии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с требованиями Учетной политики;</a:t>
            </a: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Учетная политика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содержит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нормы ведения раздельного учета при выполнении ГОЗ;</a:t>
            </a: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Регистры бухгалтерского учета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представлены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к проверке;</a:t>
            </a: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В Учетной политике </a:t>
            </a:r>
            <a:r>
              <a:rPr lang="ru-RU" sz="1479" b="1" dirty="0">
                <a:solidFill>
                  <a:srgbClr val="11437F"/>
                </a:solidFill>
                <a:cs typeface="Times New Roman" panose="02020603050405020304" pitchFamily="18" charset="0"/>
              </a:rPr>
              <a:t>не определен </a:t>
            </a:r>
            <a:r>
              <a:rPr lang="ru-RU" sz="1479" dirty="0">
                <a:solidFill>
                  <a:schemeClr val="tx1"/>
                </a:solidFill>
                <a:cs typeface="Times New Roman" panose="02020603050405020304" pitchFamily="18" charset="0"/>
              </a:rPr>
              <a:t>вариант определения базы для распределения накладных расходов (нарушены положения ПБУ 1/2008 «Учетная политика организации»).</a:t>
            </a:r>
          </a:p>
          <a:p>
            <a:pPr marL="603933" indent="-603933" algn="just" defTabSz="2576716">
              <a:buFont typeface="Wingdings" panose="05000000000000000000" pitchFamily="2" charset="2"/>
              <a:buChar char="ü"/>
              <a:tabLst>
                <a:tab pos="936097" algn="l"/>
              </a:tabLst>
              <a:defRPr/>
            </a:pPr>
            <a:endParaRPr lang="ru-RU" sz="1268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just" defTabSz="2576716">
              <a:tabLst>
                <a:tab pos="936097" algn="l"/>
              </a:tabLst>
              <a:defRPr/>
            </a:pPr>
            <a:endParaRPr lang="ru-RU" sz="1585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11582400" y="6535902"/>
            <a:ext cx="614690" cy="322098"/>
          </a:xfrm>
          <a:prstGeom prst="rect">
            <a:avLst/>
          </a:prstGeom>
          <a:solidFill>
            <a:schemeClr val="bg1"/>
          </a:solidFill>
          <a:ln w="12700">
            <a:solidFill>
              <a:srgbClr val="1143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93259" tIns="96629" rIns="193259" bIns="9662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79" dirty="0" smtClean="0">
                <a:solidFill>
                  <a:schemeClr val="tx1"/>
                </a:solidFill>
              </a:rPr>
              <a:t>1</a:t>
            </a:r>
            <a:r>
              <a:rPr lang="ru-RU" sz="1479" dirty="0" smtClean="0">
                <a:solidFill>
                  <a:schemeClr val="tx1"/>
                </a:solidFill>
              </a:rPr>
              <a:t>4</a:t>
            </a:r>
            <a:endParaRPr lang="ru-RU" sz="1479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0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20339" y="2974697"/>
            <a:ext cx="7999655" cy="743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29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4229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2994" y="530119"/>
            <a:ext cx="1218603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6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19" y="87244"/>
            <a:ext cx="2633809" cy="734394"/>
          </a:xfrm>
          <a:prstGeom prst="rect">
            <a:avLst/>
          </a:prstGeom>
        </p:spPr>
      </p:pic>
      <p:sp>
        <p:nvSpPr>
          <p:cNvPr id="11" name="object 9"/>
          <p:cNvSpPr/>
          <p:nvPr/>
        </p:nvSpPr>
        <p:spPr>
          <a:xfrm>
            <a:off x="9575241" y="101186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6"/>
          </a:p>
        </p:txBody>
      </p:sp>
    </p:spTree>
    <p:extLst>
      <p:ext uri="{BB962C8B-B14F-4D97-AF65-F5344CB8AC3E}">
        <p14:creationId xmlns:p14="http://schemas.microsoft.com/office/powerpoint/2010/main" val="194106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10. Гумилевская Новосибирск</Template>
  <TotalTime>0</TotalTime>
  <Words>2025</Words>
  <Application>Microsoft Office PowerPoint</Application>
  <PresentationFormat>Широкоэкранный</PresentationFormat>
  <Paragraphs>170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      </vt:lpstr>
      <vt:lpstr>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Доценко Наталья Ивановна</cp:lastModifiedBy>
  <cp:revision>1</cp:revision>
  <dcterms:created xsi:type="dcterms:W3CDTF">2021-10-05T09:40:59Z</dcterms:created>
  <dcterms:modified xsi:type="dcterms:W3CDTF">2021-10-05T09:41:22Z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