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774" r:id="rId2"/>
    <p:sldMasterId id="2147484050" r:id="rId3"/>
    <p:sldMasterId id="2147484064" r:id="rId4"/>
  </p:sldMasterIdLst>
  <p:notesMasterIdLst>
    <p:notesMasterId r:id="rId10"/>
  </p:notesMasterIdLst>
  <p:sldIdLst>
    <p:sldId id="933" r:id="rId5"/>
    <p:sldId id="1209" r:id="rId6"/>
    <p:sldId id="277" r:id="rId7"/>
    <p:sldId id="1207" r:id="rId8"/>
    <p:sldId id="1208" r:id="rId9"/>
  </p:sldIdLst>
  <p:sldSz cx="24384000" cy="13716000"/>
  <p:notesSz cx="6797675" cy="9926638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E50AC14F-8934-4EA2-B05E-28D7EE262D73}">
          <p14:sldIdLst>
            <p14:sldId id="933"/>
            <p14:sldId id="1209"/>
            <p14:sldId id="277"/>
            <p14:sldId id="1207"/>
            <p14:sldId id="1208"/>
          </p14:sldIdLst>
        </p14:section>
        <p14:section name="Заключение" id="{E2014C89-73CD-4995-BED8-E17B79378571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4411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околова Анастасия Владимировна" initials="САВ" lastIdx="1" clrIdx="0">
    <p:extLst>
      <p:ext uri="{19B8F6BF-5375-455C-9EA6-DF929625EA0E}">
        <p15:presenceInfo xmlns:p15="http://schemas.microsoft.com/office/powerpoint/2012/main" userId="S-1-5-21-333555047-3642469804-896065558-1241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517F"/>
    <a:srgbClr val="64BB48"/>
    <a:srgbClr val="125194"/>
    <a:srgbClr val="6A6A6A"/>
    <a:srgbClr val="50B152"/>
    <a:srgbClr val="8EBE8C"/>
    <a:srgbClr val="7FA57B"/>
    <a:srgbClr val="00517F"/>
    <a:srgbClr val="A6D8A1"/>
    <a:srgbClr val="A1CD9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420" autoAdjust="0"/>
    <p:restoredTop sz="95610" autoAdjust="0"/>
  </p:normalViewPr>
  <p:slideViewPr>
    <p:cSldViewPr>
      <p:cViewPr varScale="1">
        <p:scale>
          <a:sx n="44" d="100"/>
          <a:sy n="44" d="100"/>
        </p:scale>
        <p:origin x="552" y="82"/>
      </p:cViewPr>
      <p:guideLst>
        <p:guide orient="horz" pos="4411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контрактов, заключенных в рамках реализации национальных проектов по уровням риска, тыс. шт.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explosion val="9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977-5345-9767-D09A30729B2F}"/>
              </c:ext>
            </c:extLst>
          </c:dPt>
          <c:dPt>
            <c:idx val="1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4-8977-5345-9767-D09A30729B2F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8977-5345-9767-D09A30729B2F}"/>
              </c:ext>
            </c:extLst>
          </c:dPt>
          <c:dLbls>
            <c:dLbl>
              <c:idx val="0"/>
              <c:layout>
                <c:manualLayout>
                  <c:x val="5.4182493892203712E-2"/>
                  <c:y val="-5.039122637167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8977-5345-9767-D09A30729B2F}"/>
                </c:ext>
              </c:extLst>
            </c:dLbl>
            <c:dLbl>
              <c:idx val="1"/>
              <c:layout>
                <c:manualLayout>
                  <c:x val="6.5789904591402215E-2"/>
                  <c:y val="-1.4564289167013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8977-5345-9767-D09A30729B2F}"/>
                </c:ext>
              </c:extLst>
            </c:dLbl>
            <c:dLbl>
              <c:idx val="2"/>
              <c:layout>
                <c:manualLayout>
                  <c:x val="-6.3664430323339363E-2"/>
                  <c:y val="4.2832542415921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977-5345-9767-D09A30729B2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Высокий</c:v>
                </c:pt>
                <c:pt idx="1">
                  <c:v>Средний</c:v>
                </c:pt>
                <c:pt idx="2">
                  <c:v>Низкий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29</c:v>
                </c:pt>
                <c:pt idx="1">
                  <c:v>44.5</c:v>
                </c:pt>
                <c:pt idx="2">
                  <c:v>103.4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77-5345-9767-D09A30729B2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78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8427220400054978"/>
          <c:y val="0.22765917785027878"/>
          <c:w val="0.19632902470226249"/>
          <c:h val="0.523147824844858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0000"/>
            </a:solidFill>
          </c:spPr>
          <c:explosion val="4"/>
          <c:dPt>
            <c:idx val="0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2CBA-444A-9B72-D770794E57DC}"/>
              </c:ext>
            </c:extLst>
          </c:dPt>
          <c:dPt>
            <c:idx val="1"/>
            <c:bubble3D val="0"/>
            <c:spPr>
              <a:solidFill>
                <a:srgbClr val="50B15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2CBA-444A-9B72-D770794E57DC}"/>
              </c:ext>
            </c:extLst>
          </c:dPt>
          <c:dLbls>
            <c:dLbl>
              <c:idx val="0"/>
              <c:layout>
                <c:manualLayout>
                  <c:x val="3.5614966736427077E-2"/>
                  <c:y val="-8.6196295589994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2CBA-444A-9B72-D770794E57DC}"/>
                </c:ext>
              </c:extLst>
            </c:dLbl>
            <c:dLbl>
              <c:idx val="1"/>
              <c:layout>
                <c:manualLayout>
                  <c:x val="-7.284730257843372E-2"/>
                  <c:y val="5.47483438523307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2CBA-444A-9B72-D770794E57DC}"/>
                </c:ext>
              </c:extLst>
            </c:dLbl>
            <c:dLbl>
              <c:idx val="2"/>
              <c:layout>
                <c:manualLayout>
                  <c:x val="-6.3664430323339363E-2"/>
                  <c:y val="4.2832542415921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CBA-444A-9B72-D770794E57D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Segoe UI Light" panose="020B0502040204020203" pitchFamily="34" charset="0"/>
                    <a:ea typeface="+mn-ea"/>
                    <a:cs typeface="Segoe UI Light" panose="020B0502040204020203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Контракты под риском</c:v>
                </c:pt>
                <c:pt idx="1">
                  <c:v>Контракты без риска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14</c:v>
                </c:pt>
                <c:pt idx="1">
                  <c:v>162.9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CBA-444A-9B72-D770794E57D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37"/>
        <c:holeSize val="78"/>
      </c:doughnut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452811886931927"/>
          <c:y val="0.23689493089841696"/>
          <c:w val="0.34734458675507845"/>
          <c:h val="0.5231478248448585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06357" y="4715155"/>
            <a:ext cx="4984962" cy="4466987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90492349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>
            <a:extLst>
              <a:ext uri="{FF2B5EF4-FFF2-40B4-BE49-F238E27FC236}">
                <a16:creationId xmlns:a16="http://schemas.microsoft.com/office/drawing/2014/main" id="{3DBFCE61-73D1-4D4D-85F1-246FB0D96D0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1106488" y="1565275"/>
            <a:ext cx="13906501" cy="78232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>
            <a:extLst>
              <a:ext uri="{FF2B5EF4-FFF2-40B4-BE49-F238E27FC236}">
                <a16:creationId xmlns:a16="http://schemas.microsoft.com/office/drawing/2014/main" id="{2954E662-025E-354B-BADD-1410AA824DDD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7172" name="Номер слайда 3">
            <a:extLst>
              <a:ext uri="{FF2B5EF4-FFF2-40B4-BE49-F238E27FC236}">
                <a16:creationId xmlns:a16="http://schemas.microsoft.com/office/drawing/2014/main" id="{1E7B7F06-90CD-9C42-BFB2-4A932B0A39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9932A8F-5BD0-B845-9F54-85C28CA716F7}" type="slidenum">
              <a:rPr kumimoji="0" lang="ru-RU" altLang="ru-RU" sz="2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altLang="ru-RU" sz="2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2753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горизонт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Изображение"/>
          <p:cNvSpPr>
            <a:spLocks noGrp="1"/>
          </p:cNvSpPr>
          <p:nvPr>
            <p:ph type="pic" idx="13"/>
          </p:nvPr>
        </p:nvSpPr>
        <p:spPr>
          <a:xfrm>
            <a:off x="3124200" y="-38100"/>
            <a:ext cx="18135600" cy="1209669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по центр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 — вертикальн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Изображение"/>
          <p:cNvSpPr>
            <a:spLocks noGrp="1"/>
          </p:cNvSpPr>
          <p:nvPr>
            <p:ph type="pic" idx="13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Текст заголовка</a:t>
            </a:r>
          </a:p>
        </p:txBody>
      </p:sp>
      <p:sp>
        <p:nvSpPr>
          <p:cNvPr id="40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1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 — сверх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пункт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7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, пункты и фот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Изображение"/>
          <p:cNvSpPr>
            <a:spLocks noGrp="1"/>
          </p:cNvSpPr>
          <p:nvPr>
            <p:ph type="pic" sz="half" idx="13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7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Фото (3 шт.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Изображение"/>
          <p:cNvSpPr>
            <a:spLocks noGrp="1"/>
          </p:cNvSpPr>
          <p:nvPr>
            <p:ph type="pic" sz="quarter" idx="13"/>
          </p:nvPr>
        </p:nvSpPr>
        <p:spPr>
          <a:xfrm>
            <a:off x="15681340" y="7035800"/>
            <a:ext cx="8396678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Изображение"/>
          <p:cNvSpPr>
            <a:spLocks noGrp="1"/>
          </p:cNvSpPr>
          <p:nvPr>
            <p:ph type="pic" sz="quarter" idx="14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Изображение"/>
          <p:cNvSpPr>
            <a:spLocks noGrp="1"/>
          </p:cNvSpPr>
          <p:nvPr>
            <p:ph type="pic" idx="15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Цита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— Иван Арсентьев"/>
          <p:cNvSpPr txBox="1">
            <a:spLocks noGrp="1"/>
          </p:cNvSpPr>
          <p:nvPr>
            <p:ph type="body" sz="quarter" idx="13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— Иван Арсентьев</a:t>
            </a:r>
          </a:p>
        </p:txBody>
      </p:sp>
      <p:sp>
        <p:nvSpPr>
          <p:cNvPr id="94" name="«Место ввода цитаты»."/>
          <p:cNvSpPr txBox="1">
            <a:spLocks noGrp="1"/>
          </p:cNvSpPr>
          <p:nvPr>
            <p:ph type="body" sz="quarter" idx="14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«Место ввода цитаты».</a:t>
            </a:r>
          </a:p>
        </p:txBody>
      </p:sp>
      <p:sp>
        <p:nvSpPr>
          <p:cNvPr id="9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>
          <a:xfrm>
            <a:off x="8077200" y="12712701"/>
            <a:ext cx="8229600" cy="73025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>
          <a:xfrm>
            <a:off x="1676400" y="12712701"/>
            <a:ext cx="5486400" cy="730250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91CAA645-04DF-4798-A13E-280570ABE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32" y="93957"/>
            <a:ext cx="11579936" cy="553998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3600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99776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49" y="12755938"/>
            <a:ext cx="5608322" cy="1149032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2" y="12755942"/>
            <a:ext cx="7802880" cy="1149032"/>
          </a:xfrm>
          <a:prstGeom prst="rect">
            <a:avLst/>
          </a:prstGeom>
        </p:spPr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8507187" y="12788961"/>
            <a:ext cx="5608322" cy="697626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6" y="93961"/>
            <a:ext cx="11579936" cy="697626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534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2" y="1060241"/>
            <a:ext cx="24384000" cy="748890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pPr algn="l" defTabSz="1828800" hangingPunct="1"/>
            <a:endParaRPr sz="7734" b="0" kern="1200">
              <a:solidFill>
                <a:prstClr val="black"/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4116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1219204" y="12755890"/>
            <a:ext cx="5608323" cy="117087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290563" y="12755895"/>
            <a:ext cx="7802880" cy="1170877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23738755" y="12788960"/>
            <a:ext cx="376705" cy="369332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35525" y="93954"/>
            <a:ext cx="11579936" cy="716891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465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3" y="1060237"/>
            <a:ext cx="24384000" cy="748891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7616" dirty="0"/>
          </a:p>
        </p:txBody>
      </p:sp>
    </p:spTree>
    <p:extLst>
      <p:ext uri="{BB962C8B-B14F-4D97-AF65-F5344CB8AC3E}">
        <p14:creationId xmlns:p14="http://schemas.microsoft.com/office/powerpoint/2010/main" val="1945765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2817477"/>
            <a:ext cx="720724" cy="71755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0818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180976" y="1981200"/>
            <a:ext cx="24025224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204000" y="180000"/>
            <a:ext cx="18000000" cy="18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44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991100" y="12817477"/>
            <a:ext cx="14401800" cy="717550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28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23485476" y="13104140"/>
            <a:ext cx="720724" cy="430887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28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213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>
          <a:xfrm>
            <a:off x="8290560" y="12755878"/>
            <a:ext cx="7802880" cy="461665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>
          <a:xfrm>
            <a:off x="1219200" y="12755878"/>
            <a:ext cx="5608320" cy="461665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071063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392427" y="2249488"/>
            <a:ext cx="15162773" cy="4800533"/>
          </a:xfrm>
        </p:spPr>
        <p:txBody>
          <a:bodyPr>
            <a:normAutofit/>
          </a:bodyPr>
          <a:lstStyle>
            <a:lvl1pPr algn="l">
              <a:defRPr sz="7500" b="0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391467" y="9546299"/>
            <a:ext cx="6336704" cy="2880320"/>
          </a:xfrm>
        </p:spPr>
        <p:txBody>
          <a:bodyPr anchor="ctr">
            <a:normAutofit/>
          </a:bodyPr>
          <a:lstStyle>
            <a:lvl1pPr marL="0" indent="0" algn="l">
              <a:buNone/>
              <a:defRPr sz="4300">
                <a:solidFill>
                  <a:schemeClr val="tx1"/>
                </a:solidFill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09584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3150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53418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7533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7392427" y="9162256"/>
            <a:ext cx="6335744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2773" y="2249488"/>
            <a:ext cx="3622523" cy="403244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2240293" y="6334740"/>
            <a:ext cx="3647152" cy="738664"/>
          </a:xfrm>
          <a:prstGeom prst="rect">
            <a:avLst/>
          </a:prstGeom>
          <a:noFill/>
        </p:spPr>
        <p:txBody>
          <a:bodyPr wrap="none" lIns="243834" tIns="121917" rIns="243834" bIns="121917" rtlCol="0">
            <a:spAutoFit/>
          </a:bodyPr>
          <a:lstStyle/>
          <a:p>
            <a:pPr algn="l" defTabSz="2438339" hangingPunct="1"/>
            <a:r>
              <a:rPr lang="en-US" sz="32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32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31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2068534" y="192021"/>
            <a:ext cx="12604853" cy="13962789"/>
          </a:xfrm>
          <a:prstGeom prst="rect">
            <a:avLst/>
          </a:prstGeom>
          <a:blipFill dpi="0" rotWithShape="1">
            <a:blip r:embed="rId2">
              <a:alphaModFix amt="5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834" tIns="121917" rIns="243834" bIns="121917" rtlCol="0" anchor="ctr"/>
          <a:lstStyle/>
          <a:p>
            <a:pPr defTabSz="2438339" hangingPunct="1"/>
            <a:endParaRPr lang="ru-RU" sz="4800" b="0" kern="1200" dirty="0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311683" y="2"/>
            <a:ext cx="15067013" cy="1734829"/>
          </a:xfrm>
          <a:solidFill>
            <a:schemeClr val="bg1">
              <a:lumMod val="65000"/>
              <a:alpha val="10000"/>
            </a:schemeClr>
          </a:solidFill>
        </p:spPr>
        <p:txBody>
          <a:bodyPr>
            <a:noAutofit/>
          </a:bodyPr>
          <a:lstStyle>
            <a:lvl1pPr algn="ctr">
              <a:defRPr sz="4300" b="1">
                <a:latin typeface="PT Serif" panose="020A0603040505020204" pitchFamily="18" charset="-52"/>
                <a:ea typeface="PT Serif" panose="020A0603040505020204" pitchFamily="18" charset="-52"/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9200" y="3593638"/>
            <a:ext cx="21945600" cy="8658691"/>
          </a:xfrm>
        </p:spPr>
        <p:txBody>
          <a:bodyPr>
            <a:normAutofit/>
          </a:bodyPr>
          <a:lstStyle>
            <a:lvl1pPr>
              <a:defRPr sz="6400">
                <a:latin typeface="PT Serif" panose="020A0603040505020204" pitchFamily="18" charset="-52"/>
                <a:ea typeface="PT Serif" panose="020A0603040505020204" pitchFamily="18" charset="-52"/>
              </a:defRPr>
            </a:lvl1pPr>
            <a:lvl2pPr>
              <a:defRPr sz="5300">
                <a:latin typeface="PT Serif" panose="020A0603040505020204" pitchFamily="18" charset="-52"/>
                <a:ea typeface="PT Serif" panose="020A0603040505020204" pitchFamily="18" charset="-52"/>
              </a:defRPr>
            </a:lvl2pPr>
            <a:lvl3pPr>
              <a:defRPr sz="4800">
                <a:latin typeface="PT Serif" panose="020A0603040505020204" pitchFamily="18" charset="-52"/>
                <a:ea typeface="PT Serif" panose="020A0603040505020204" pitchFamily="18" charset="-52"/>
              </a:defRPr>
            </a:lvl3pPr>
            <a:lvl4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4pPr>
            <a:lvl5pPr>
              <a:defRPr sz="4300">
                <a:latin typeface="PT Serif" panose="020A0603040505020204" pitchFamily="18" charset="-52"/>
                <a:ea typeface="PT Serif" panose="020A0603040505020204" pitchFamily="18" charset="-52"/>
              </a:defRPr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2700">
                <a:latin typeface="Trebuchet MS" panose="020B0603020202020204" pitchFamily="34" charset="0"/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>
            <a:off x="1822560" y="1081021"/>
            <a:ext cx="268733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 userDrawn="1"/>
        </p:nvSpPr>
        <p:spPr>
          <a:xfrm>
            <a:off x="1822560" y="329276"/>
            <a:ext cx="5760640" cy="656589"/>
          </a:xfrm>
          <a:prstGeom prst="rect">
            <a:avLst/>
          </a:prstGeom>
          <a:noFill/>
        </p:spPr>
        <p:txBody>
          <a:bodyPr wrap="square" lIns="0" tIns="121917" rIns="0" bIns="121917" rtlCol="0">
            <a:spAutoFit/>
          </a:bodyPr>
          <a:lstStyle/>
          <a:p>
            <a:pPr algn="l" defTabSz="2438339" hangingPunct="1"/>
            <a:r>
              <a:rPr lang="ru-RU" sz="2700" kern="1200" cap="all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Tahoma" panose="020B0604030504040204" pitchFamily="34" charset="0"/>
              </a:rPr>
              <a:t>Федеральное казначейство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822561" y="1208858"/>
            <a:ext cx="2671672" cy="656589"/>
          </a:xfrm>
          <a:prstGeom prst="rect">
            <a:avLst/>
          </a:prstGeom>
          <a:noFill/>
        </p:spPr>
        <p:txBody>
          <a:bodyPr wrap="none" lIns="0" tIns="121917" rIns="0" bIns="121917" rtlCol="0">
            <a:spAutoFit/>
          </a:bodyPr>
          <a:lstStyle/>
          <a:p>
            <a:pPr algn="l" defTabSz="2438339" hangingPunct="1"/>
            <a:r>
              <a:rPr lang="en-US" sz="2700" b="0" kern="1200" dirty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t>www.roskazna.ru</a:t>
            </a:r>
            <a:endParaRPr lang="ru-RU" sz="2700" b="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680" y="345452"/>
            <a:ext cx="1248139" cy="1389379"/>
          </a:xfrm>
          <a:prstGeom prst="rect">
            <a:avLst/>
          </a:prstGeom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23040331" y="12426619"/>
            <a:ext cx="1343669" cy="0"/>
          </a:xfrm>
          <a:prstGeom prst="line">
            <a:avLst/>
          </a:prstGeom>
          <a:ln w="19050">
            <a:solidFill>
              <a:srgbClr val="FFC000"/>
            </a:solidFill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 userDrawn="1"/>
        </p:nvSpPr>
        <p:spPr>
          <a:xfrm>
            <a:off x="23137216" y="12426619"/>
            <a:ext cx="1246784" cy="1289381"/>
          </a:xfrm>
          <a:prstGeom prst="rect">
            <a:avLst/>
          </a:prstGeom>
        </p:spPr>
        <p:txBody>
          <a:bodyPr vert="horz" lIns="0" tIns="121917" rIns="0" bIns="121917" rtlCol="0" anchor="t"/>
          <a:lstStyle>
            <a:defPPr>
              <a:defRPr lang="ru-RU"/>
            </a:defPPr>
            <a:lvl1pPr>
              <a:defRPr b="1">
                <a:latin typeface="Trebuchet MS" panose="020B0603020202020204" pitchFamily="34" charset="0"/>
              </a:defRPr>
            </a:lvl1pPr>
          </a:lstStyle>
          <a:p>
            <a:pPr algn="l" defTabSz="2438339" hangingPunct="1"/>
            <a:fld id="{F777CE8F-F8DB-4AC4-B215-9C5F8871BE3C}" type="slidenum">
              <a:rPr lang="ru-RU" sz="4800" kern="1200" smtClean="0">
                <a:solidFill>
                  <a:prstClr val="black"/>
                </a:solidFill>
                <a:latin typeface="PT Serif" panose="020A0603040505020204" pitchFamily="18" charset="-52"/>
                <a:ea typeface="PT Serif" panose="020A0603040505020204" pitchFamily="18" charset="-52"/>
                <a:cs typeface="+mn-cs"/>
              </a:rPr>
              <a:pPr algn="l" defTabSz="2438339" hangingPunct="1"/>
              <a:t>‹#›</a:t>
            </a:fld>
            <a:endParaRPr lang="ru-RU" sz="4800" kern="1200" dirty="0">
              <a:solidFill>
                <a:prstClr val="black"/>
              </a:solidFill>
              <a:latin typeface="PT Serif" panose="020A0603040505020204" pitchFamily="18" charset="-52"/>
              <a:ea typeface="PT Serif" panose="020A0603040505020204" pitchFamily="18" charset="-5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67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E60AF-26C0-4F26-B6EA-302E8E68242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585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28800" y="4251958"/>
            <a:ext cx="20726400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657600" y="7680960"/>
            <a:ext cx="17068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4374096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2" y="2177593"/>
            <a:ext cx="1580985" cy="112438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17" name="bk object 17"/>
          <p:cNvSpPr/>
          <p:nvPr/>
        </p:nvSpPr>
        <p:spPr>
          <a:xfrm>
            <a:off x="1788089" y="2298276"/>
            <a:ext cx="21494869" cy="935983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75681" y="2003341"/>
            <a:ext cx="16032639" cy="780535"/>
          </a:xfrm>
        </p:spPr>
        <p:txBody>
          <a:bodyPr lIns="0" tIns="0" rIns="0" bIns="0"/>
          <a:lstStyle>
            <a:lvl1pPr>
              <a:defRPr sz="5072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00824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3184540" y="8268636"/>
            <a:ext cx="482013" cy="64324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17" name="bk object 17"/>
          <p:cNvSpPr/>
          <p:nvPr/>
        </p:nvSpPr>
        <p:spPr>
          <a:xfrm>
            <a:off x="3104204" y="9374987"/>
            <a:ext cx="642684" cy="6432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18" name="bk object 18"/>
          <p:cNvSpPr/>
          <p:nvPr/>
        </p:nvSpPr>
        <p:spPr>
          <a:xfrm>
            <a:off x="3104207" y="10397859"/>
            <a:ext cx="642654" cy="64324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19" name="bk object 19"/>
          <p:cNvSpPr/>
          <p:nvPr/>
        </p:nvSpPr>
        <p:spPr>
          <a:xfrm>
            <a:off x="13252701" y="11794395"/>
            <a:ext cx="512839" cy="6432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20" name="bk object 20"/>
          <p:cNvSpPr/>
          <p:nvPr/>
        </p:nvSpPr>
        <p:spPr>
          <a:xfrm>
            <a:off x="13187338" y="10744425"/>
            <a:ext cx="643564" cy="61309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21" name="bk object 21"/>
          <p:cNvSpPr/>
          <p:nvPr/>
        </p:nvSpPr>
        <p:spPr>
          <a:xfrm>
            <a:off x="13187338" y="9665190"/>
            <a:ext cx="643564" cy="6423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268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75681" y="2003341"/>
            <a:ext cx="16032639" cy="780535"/>
          </a:xfrm>
        </p:spPr>
        <p:txBody>
          <a:bodyPr lIns="0" tIns="0" rIns="0" bIns="0"/>
          <a:lstStyle>
            <a:lvl1pPr>
              <a:defRPr sz="5072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959118" y="2351135"/>
            <a:ext cx="6383344" cy="7805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072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4042438" y="2960512"/>
            <a:ext cx="8703584" cy="3902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536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52993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75681" y="2003341"/>
            <a:ext cx="16032639" cy="780535"/>
          </a:xfrm>
        </p:spPr>
        <p:txBody>
          <a:bodyPr lIns="0" tIns="0" rIns="0" bIns="0"/>
          <a:lstStyle>
            <a:lvl1pPr>
              <a:defRPr sz="5072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8443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3344444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28800" y="4251958"/>
            <a:ext cx="20726400" cy="2769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657600" y="7680960"/>
            <a:ext cx="17068800" cy="276999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129EC934-F877-104E-A360-58781C3314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87862769-F5C2-D14A-85DD-AA4EAD5606C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F9C9A-9E22-494E-8CBF-EA0980722DC6}" type="datetimeFigureOut">
              <a:rPr lang="en-US"/>
              <a:pPr>
                <a:defRPr/>
              </a:pPr>
              <a:t>8/22/2021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09CA3071-B4EE-7C47-9C94-4B58415A4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295B54D-B278-7F4C-BCD8-DEC0D2938F26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135839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k object 16">
            <a:extLst>
              <a:ext uri="{FF2B5EF4-FFF2-40B4-BE49-F238E27FC236}">
                <a16:creationId xmlns:a16="http://schemas.microsoft.com/office/drawing/2014/main" id="{87FA7B1B-F43C-EF4E-8FDB-B289DAE40C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" y="2180873"/>
            <a:ext cx="1577711" cy="11239871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z="12681"/>
          </a:p>
        </p:txBody>
      </p:sp>
      <p:sp>
        <p:nvSpPr>
          <p:cNvPr id="5" name="bk object 17">
            <a:extLst>
              <a:ext uri="{FF2B5EF4-FFF2-40B4-BE49-F238E27FC236}">
                <a16:creationId xmlns:a16="http://schemas.microsoft.com/office/drawing/2014/main" id="{036DB2F4-ED63-D04F-ABD1-63F4C4687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5835" y="2294949"/>
            <a:ext cx="21497128" cy="936097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z="1268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75895" y="2006405"/>
            <a:ext cx="16032211" cy="780535"/>
          </a:xfrm>
        </p:spPr>
        <p:txBody>
          <a:bodyPr/>
          <a:lstStyle>
            <a:lvl1pPr>
              <a:defRPr sz="5072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Holder 4">
            <a:extLst>
              <a:ext uri="{FF2B5EF4-FFF2-40B4-BE49-F238E27FC236}">
                <a16:creationId xmlns:a16="http://schemas.microsoft.com/office/drawing/2014/main" id="{192B43E0-906C-C94E-B24D-FB0F1B64FE1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7" name="Holder 5">
            <a:extLst>
              <a:ext uri="{FF2B5EF4-FFF2-40B4-BE49-F238E27FC236}">
                <a16:creationId xmlns:a16="http://schemas.microsoft.com/office/drawing/2014/main" id="{C0A9B07A-A8AE-294F-BB24-BBA3AAB82CB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0FB33EB-A98A-634A-BF0E-0DBC2602F891}" type="datetimeFigureOut">
              <a:rPr lang="en-US"/>
              <a:pPr>
                <a:defRPr/>
              </a:pPr>
              <a:t>8/22/2021</a:t>
            </a:fld>
            <a:endParaRPr lang="en-US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67B2E5F9-D4EC-304B-9D3A-83386B2B3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DD480C1-7B08-D042-81B8-74CC78BDF9E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675510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k object 16">
            <a:extLst>
              <a:ext uri="{FF2B5EF4-FFF2-40B4-BE49-F238E27FC236}">
                <a16:creationId xmlns:a16="http://schemas.microsoft.com/office/drawing/2014/main" id="{CB1E5110-118A-2246-8A50-37310B611F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2273" y="8267178"/>
            <a:ext cx="483383" cy="644196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z="12681"/>
          </a:p>
        </p:txBody>
      </p:sp>
      <p:sp>
        <p:nvSpPr>
          <p:cNvPr id="6" name="bk object 17">
            <a:extLst>
              <a:ext uri="{FF2B5EF4-FFF2-40B4-BE49-F238E27FC236}">
                <a16:creationId xmlns:a16="http://schemas.microsoft.com/office/drawing/2014/main" id="{2F086E6E-C2A0-B84E-8874-57B88674FA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1709" y="9374391"/>
            <a:ext cx="644511" cy="644196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z="12681"/>
          </a:p>
        </p:txBody>
      </p:sp>
      <p:sp>
        <p:nvSpPr>
          <p:cNvPr id="7" name="bk object 18">
            <a:extLst>
              <a:ext uri="{FF2B5EF4-FFF2-40B4-BE49-F238E27FC236}">
                <a16:creationId xmlns:a16="http://schemas.microsoft.com/office/drawing/2014/main" id="{6077A9B8-537E-E245-B304-A7AB16905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1709" y="10401079"/>
            <a:ext cx="644511" cy="637487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z="12681"/>
          </a:p>
        </p:txBody>
      </p:sp>
      <p:sp>
        <p:nvSpPr>
          <p:cNvPr id="8" name="bk object 19">
            <a:extLst>
              <a:ext uri="{FF2B5EF4-FFF2-40B4-BE49-F238E27FC236}">
                <a16:creationId xmlns:a16="http://schemas.microsoft.com/office/drawing/2014/main" id="{1C43E20D-0077-484E-9028-3B5225C977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52758" y="11796836"/>
            <a:ext cx="510238" cy="637487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z="12681"/>
          </a:p>
        </p:txBody>
      </p:sp>
      <p:sp>
        <p:nvSpPr>
          <p:cNvPr id="9" name="bk object 20">
            <a:extLst>
              <a:ext uri="{FF2B5EF4-FFF2-40B4-BE49-F238E27FC236}">
                <a16:creationId xmlns:a16="http://schemas.microsoft.com/office/drawing/2014/main" id="{F0AAEF06-1A36-6A42-9821-1C7622FA91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85621" y="10743308"/>
            <a:ext cx="644511" cy="617354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z="12681"/>
          </a:p>
        </p:txBody>
      </p:sp>
      <p:sp>
        <p:nvSpPr>
          <p:cNvPr id="10" name="bk object 21">
            <a:extLst>
              <a:ext uri="{FF2B5EF4-FFF2-40B4-BE49-F238E27FC236}">
                <a16:creationId xmlns:a16="http://schemas.microsoft.com/office/drawing/2014/main" id="{2951B4EC-18B0-D043-9113-FB647588CA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85621" y="9662935"/>
            <a:ext cx="644511" cy="644196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anose="020B0502020202020204" pitchFamily="34" charset="0"/>
              </a:defRPr>
            </a:lvl9pPr>
          </a:lstStyle>
          <a:p>
            <a:pPr eaLnBrk="1" hangingPunct="1">
              <a:defRPr/>
            </a:pPr>
            <a:endParaRPr lang="ru-RU" altLang="ru-RU" sz="12681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75895" y="2006405"/>
            <a:ext cx="16032211" cy="780535"/>
          </a:xfrm>
        </p:spPr>
        <p:txBody>
          <a:bodyPr/>
          <a:lstStyle>
            <a:lvl1pPr>
              <a:defRPr sz="5072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959118" y="2351135"/>
            <a:ext cx="6383344" cy="780535"/>
          </a:xfrm>
          <a:prstGeom prst="rect">
            <a:avLst/>
          </a:prstGeom>
        </p:spPr>
        <p:txBody>
          <a:bodyPr/>
          <a:lstStyle>
            <a:lvl1pPr>
              <a:defRPr sz="5072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4042438" y="2960512"/>
            <a:ext cx="8703584" cy="390235"/>
          </a:xfrm>
          <a:prstGeom prst="rect">
            <a:avLst/>
          </a:prstGeom>
        </p:spPr>
        <p:txBody>
          <a:bodyPr/>
          <a:lstStyle>
            <a:lvl1pPr>
              <a:defRPr sz="2536" b="1" i="0">
                <a:solidFill>
                  <a:srgbClr val="161A1D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11" name="Holder 5">
            <a:extLst>
              <a:ext uri="{FF2B5EF4-FFF2-40B4-BE49-F238E27FC236}">
                <a16:creationId xmlns:a16="http://schemas.microsoft.com/office/drawing/2014/main" id="{91C36CAB-90EB-B347-9474-5C0DFF37913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12" name="Holder 6">
            <a:extLst>
              <a:ext uri="{FF2B5EF4-FFF2-40B4-BE49-F238E27FC236}">
                <a16:creationId xmlns:a16="http://schemas.microsoft.com/office/drawing/2014/main" id="{7BE35DF8-C601-D84F-9482-7A5C98C5E7F5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4201460-FE6A-8042-A006-3896BD7B32FC}" type="datetimeFigureOut">
              <a:rPr lang="en-US"/>
              <a:pPr>
                <a:defRPr/>
              </a:pPr>
              <a:t>8/22/2021</a:t>
            </a:fld>
            <a:endParaRPr lang="en-US"/>
          </a:p>
        </p:txBody>
      </p:sp>
      <p:sp>
        <p:nvSpPr>
          <p:cNvPr id="13" name="Holder 7">
            <a:extLst>
              <a:ext uri="{FF2B5EF4-FFF2-40B4-BE49-F238E27FC236}">
                <a16:creationId xmlns:a16="http://schemas.microsoft.com/office/drawing/2014/main" id="{6420F0FC-6F7D-2C47-A1C0-757E93683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93F8B3-4CAC-EB44-BBE6-6051EF1E3048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4723966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75895" y="2006405"/>
            <a:ext cx="16032211" cy="780535"/>
          </a:xfrm>
        </p:spPr>
        <p:txBody>
          <a:bodyPr/>
          <a:lstStyle>
            <a:lvl1pPr>
              <a:defRPr sz="5072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4">
            <a:extLst>
              <a:ext uri="{FF2B5EF4-FFF2-40B4-BE49-F238E27FC236}">
                <a16:creationId xmlns:a16="http://schemas.microsoft.com/office/drawing/2014/main" id="{25A02E5C-EF5C-0A4B-9D61-90B5AA4CC3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4" name="Holder 5">
            <a:extLst>
              <a:ext uri="{FF2B5EF4-FFF2-40B4-BE49-F238E27FC236}">
                <a16:creationId xmlns:a16="http://schemas.microsoft.com/office/drawing/2014/main" id="{FAD9C9A6-7CF8-4547-8582-C140BA81210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BDC19-57EE-0240-AAD1-2869EE85FF67}" type="datetimeFigureOut">
              <a:rPr lang="en-US"/>
              <a:pPr>
                <a:defRPr/>
              </a:pPr>
              <a:t>8/22/2021</a:t>
            </a:fld>
            <a:endParaRPr lang="en-US"/>
          </a:p>
        </p:txBody>
      </p:sp>
      <p:sp>
        <p:nvSpPr>
          <p:cNvPr id="5" name="Holder 6">
            <a:extLst>
              <a:ext uri="{FF2B5EF4-FFF2-40B4-BE49-F238E27FC236}">
                <a16:creationId xmlns:a16="http://schemas.microsoft.com/office/drawing/2014/main" id="{2FB64640-0A66-1E45-AB08-B6D6F15F1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415013-6292-4149-9469-A703878AB27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751658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4">
            <a:extLst>
              <a:ext uri="{FF2B5EF4-FFF2-40B4-BE49-F238E27FC236}">
                <a16:creationId xmlns:a16="http://schemas.microsoft.com/office/drawing/2014/main" id="{C9E52A3A-4893-AC45-9195-316EC4CA4CA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3" name="Holder 5">
            <a:extLst>
              <a:ext uri="{FF2B5EF4-FFF2-40B4-BE49-F238E27FC236}">
                <a16:creationId xmlns:a16="http://schemas.microsoft.com/office/drawing/2014/main" id="{9EEB27AD-3158-9749-8840-225E273F7F76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9E5919-8015-A141-909F-D255B9B35AB6}" type="datetimeFigureOut">
              <a:rPr lang="en-US"/>
              <a:pPr>
                <a:defRPr/>
              </a:pPr>
              <a:t>8/22/2021</a:t>
            </a:fld>
            <a:endParaRPr lang="en-US"/>
          </a:p>
        </p:txBody>
      </p:sp>
      <p:sp>
        <p:nvSpPr>
          <p:cNvPr id="4" name="Holder 6">
            <a:extLst>
              <a:ext uri="{FF2B5EF4-FFF2-40B4-BE49-F238E27FC236}">
                <a16:creationId xmlns:a16="http://schemas.microsoft.com/office/drawing/2014/main" id="{9C6E9E6E-29AA-9348-81FA-98E242E3D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8016C5-EA05-4F4F-B593-F0A81B20C38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04574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8" r:id="rId8"/>
    <p:sldLayoutId id="2147483719" r:id="rId9"/>
    <p:sldLayoutId id="2147483721" r:id="rId10"/>
    <p:sldLayoutId id="2147483783" r:id="rId11"/>
    <p:sldLayoutId id="2147483788" r:id="rId12"/>
    <p:sldLayoutId id="2147483817" r:id="rId13"/>
    <p:sldLayoutId id="2147484070" r:id="rId14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549277"/>
            <a:ext cx="21945600" cy="2286000"/>
          </a:xfrm>
          <a:prstGeom prst="rect">
            <a:avLst/>
          </a:prstGeom>
        </p:spPr>
        <p:txBody>
          <a:bodyPr vert="horz" lIns="243834" tIns="121917" rIns="243834" bIns="121917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9200" y="3200403"/>
            <a:ext cx="21945600" cy="9051925"/>
          </a:xfrm>
          <a:prstGeom prst="rect">
            <a:avLst/>
          </a:prstGeom>
        </p:spPr>
        <p:txBody>
          <a:bodyPr vert="horz" lIns="243834" tIns="121917" rIns="243834" bIns="121917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19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l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8331200" y="12712701"/>
            <a:ext cx="7721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ct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1"/>
          </a:xfrm>
          <a:prstGeom prst="rect">
            <a:avLst/>
          </a:prstGeom>
        </p:spPr>
        <p:txBody>
          <a:bodyPr vert="horz" lIns="243834" tIns="121917" rIns="243834" bIns="121917" rtlCol="0" anchor="ctr"/>
          <a:lstStyle>
            <a:lvl1pPr algn="r">
              <a:defRPr sz="3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2438339" hangingPunct="1"/>
            <a:fld id="{AFAE60AF-26C0-4F26-B6EA-302E8E682429}" type="slidenum">
              <a:rPr lang="ru-RU" b="0" kern="1200" smtClean="0">
                <a:solidFill>
                  <a:prstClr val="black">
                    <a:tint val="75000"/>
                  </a:prstClr>
                </a:solidFill>
                <a:latin typeface="PT Serif"/>
                <a:ea typeface="+mn-ea"/>
                <a:cs typeface="+mn-cs"/>
              </a:rPr>
              <a:pPr defTabSz="2438339" hangingPunct="1"/>
              <a:t>‹#›</a:t>
            </a:fld>
            <a:endParaRPr lang="ru-RU" b="0" kern="1200">
              <a:solidFill>
                <a:prstClr val="black">
                  <a:tint val="75000"/>
                </a:prstClr>
              </a:solidFill>
              <a:latin typeface="PT Serif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5749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76" r:id="rId2"/>
    <p:sldLayoutId id="2147483777" r:id="rId3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hf hdr="0" ftr="0" dt="0"/>
  <p:txStyles>
    <p:titleStyle>
      <a:lvl1pPr algn="ctr" defTabSz="2438339" rtl="0" eaLnBrk="1" latinLnBrk="0" hangingPunct="1">
        <a:spcBef>
          <a:spcPct val="0"/>
        </a:spcBef>
        <a:buNone/>
        <a:defRPr sz="11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377" indent="-914377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8500" kern="1200">
          <a:solidFill>
            <a:schemeClr val="tx1"/>
          </a:solidFill>
          <a:latin typeface="+mn-lt"/>
          <a:ea typeface="+mn-ea"/>
          <a:cs typeface="+mn-cs"/>
        </a:defRPr>
      </a:lvl1pPr>
      <a:lvl2pPr marL="1981150" indent="-761981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47924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6400" kern="1200">
          <a:solidFill>
            <a:schemeClr val="tx1"/>
          </a:solidFill>
          <a:latin typeface="+mn-lt"/>
          <a:ea typeface="+mn-ea"/>
          <a:cs typeface="+mn-cs"/>
        </a:defRPr>
      </a:lvl3pPr>
      <a:lvl4pPr marL="426709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4pPr>
      <a:lvl5pPr marL="5486263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»"/>
        <a:defRPr sz="5300" kern="1200">
          <a:solidFill>
            <a:schemeClr val="tx1"/>
          </a:solidFill>
          <a:latin typeface="+mn-lt"/>
          <a:ea typeface="+mn-ea"/>
          <a:cs typeface="+mn-cs"/>
        </a:defRPr>
      </a:lvl5pPr>
      <a:lvl6pPr marL="670543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6pPr>
      <a:lvl7pPr marL="7924602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7pPr>
      <a:lvl8pPr marL="914377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8pPr>
      <a:lvl9pPr marL="10362941" indent="-609585" algn="l" defTabSz="2438339" rtl="0" eaLnBrk="1" latinLnBrk="0" hangingPunct="1">
        <a:spcBef>
          <a:spcPct val="20000"/>
        </a:spcBef>
        <a:buFont typeface="Arial" panose="020B0604020202020204" pitchFamily="34" charset="0"/>
        <a:buChar char="•"/>
        <a:defRPr sz="5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19170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3833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657509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7667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95848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31501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534187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753356" algn="l" defTabSz="243833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175681" y="2003341"/>
            <a:ext cx="16032639" cy="18466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1" i="0">
                <a:solidFill>
                  <a:srgbClr val="003B5A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19200" y="3154680"/>
            <a:ext cx="219456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8290560" y="12755878"/>
            <a:ext cx="780288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219200" y="12755878"/>
            <a:ext cx="560832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7556480" y="12755878"/>
            <a:ext cx="5608320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942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1" r:id="rId1"/>
    <p:sldLayoutId id="2147484052" r:id="rId2"/>
    <p:sldLayoutId id="2147484053" r:id="rId3"/>
    <p:sldLayoutId id="2147484054" r:id="rId4"/>
    <p:sldLayoutId id="214748405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1932584">
        <a:defRPr>
          <a:latin typeface="+mn-lt"/>
          <a:ea typeface="+mn-ea"/>
          <a:cs typeface="+mn-cs"/>
        </a:defRPr>
      </a:lvl2pPr>
      <a:lvl3pPr marL="3865169">
        <a:defRPr>
          <a:latin typeface="+mn-lt"/>
          <a:ea typeface="+mn-ea"/>
          <a:cs typeface="+mn-cs"/>
        </a:defRPr>
      </a:lvl3pPr>
      <a:lvl4pPr marL="5797753">
        <a:defRPr>
          <a:latin typeface="+mn-lt"/>
          <a:ea typeface="+mn-ea"/>
          <a:cs typeface="+mn-cs"/>
        </a:defRPr>
      </a:lvl4pPr>
      <a:lvl5pPr marL="7730338">
        <a:defRPr>
          <a:latin typeface="+mn-lt"/>
          <a:ea typeface="+mn-ea"/>
          <a:cs typeface="+mn-cs"/>
        </a:defRPr>
      </a:lvl5pPr>
      <a:lvl6pPr marL="9662922">
        <a:defRPr>
          <a:latin typeface="+mn-lt"/>
          <a:ea typeface="+mn-ea"/>
          <a:cs typeface="+mn-cs"/>
        </a:defRPr>
      </a:lvl6pPr>
      <a:lvl7pPr marL="11595506">
        <a:defRPr>
          <a:latin typeface="+mn-lt"/>
          <a:ea typeface="+mn-ea"/>
          <a:cs typeface="+mn-cs"/>
        </a:defRPr>
      </a:lvl7pPr>
      <a:lvl8pPr marL="13528091">
        <a:defRPr>
          <a:latin typeface="+mn-lt"/>
          <a:ea typeface="+mn-ea"/>
          <a:cs typeface="+mn-cs"/>
        </a:defRPr>
      </a:lvl8pPr>
      <a:lvl9pPr marL="1546067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1932584">
        <a:defRPr>
          <a:latin typeface="+mn-lt"/>
          <a:ea typeface="+mn-ea"/>
          <a:cs typeface="+mn-cs"/>
        </a:defRPr>
      </a:lvl2pPr>
      <a:lvl3pPr marL="3865169">
        <a:defRPr>
          <a:latin typeface="+mn-lt"/>
          <a:ea typeface="+mn-ea"/>
          <a:cs typeface="+mn-cs"/>
        </a:defRPr>
      </a:lvl3pPr>
      <a:lvl4pPr marL="5797753">
        <a:defRPr>
          <a:latin typeface="+mn-lt"/>
          <a:ea typeface="+mn-ea"/>
          <a:cs typeface="+mn-cs"/>
        </a:defRPr>
      </a:lvl4pPr>
      <a:lvl5pPr marL="7730338">
        <a:defRPr>
          <a:latin typeface="+mn-lt"/>
          <a:ea typeface="+mn-ea"/>
          <a:cs typeface="+mn-cs"/>
        </a:defRPr>
      </a:lvl5pPr>
      <a:lvl6pPr marL="9662922">
        <a:defRPr>
          <a:latin typeface="+mn-lt"/>
          <a:ea typeface="+mn-ea"/>
          <a:cs typeface="+mn-cs"/>
        </a:defRPr>
      </a:lvl6pPr>
      <a:lvl7pPr marL="11595506">
        <a:defRPr>
          <a:latin typeface="+mn-lt"/>
          <a:ea typeface="+mn-ea"/>
          <a:cs typeface="+mn-cs"/>
        </a:defRPr>
      </a:lvl7pPr>
      <a:lvl8pPr marL="13528091">
        <a:defRPr>
          <a:latin typeface="+mn-lt"/>
          <a:ea typeface="+mn-ea"/>
          <a:cs typeface="+mn-cs"/>
        </a:defRPr>
      </a:lvl8pPr>
      <a:lvl9pPr marL="15460675">
        <a:defRPr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Holder 2">
            <a:extLst>
              <a:ext uri="{FF2B5EF4-FFF2-40B4-BE49-F238E27FC236}">
                <a16:creationId xmlns:a16="http://schemas.microsoft.com/office/drawing/2014/main" id="{2C6C8B1E-CE51-5E48-B7CA-7BE8074CD7C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175895" y="2006405"/>
            <a:ext cx="1603221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altLang="ru-RU"/>
          </a:p>
        </p:txBody>
      </p:sp>
      <p:sp>
        <p:nvSpPr>
          <p:cNvPr id="1027" name="Holder 3">
            <a:extLst>
              <a:ext uri="{FF2B5EF4-FFF2-40B4-BE49-F238E27FC236}">
                <a16:creationId xmlns:a16="http://schemas.microsoft.com/office/drawing/2014/main" id="{6F1BC6DD-5157-F34D-AC15-0CFB4FA526F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1221886" y="3153875"/>
            <a:ext cx="2194022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ru-RU" altLang="ru-RU"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9F75103A-448E-6443-A3DC-6FF248B53229}"/>
              </a:ext>
            </a:extLst>
          </p:cNvPr>
          <p:cNvSpPr>
            <a:spLocks noGrp="1"/>
          </p:cNvSpPr>
          <p:nvPr>
            <p:ph type="ftr" sz="quarter" idx="5"/>
          </p:nvPr>
        </p:nvSpPr>
        <p:spPr>
          <a:xfrm>
            <a:off x="8291370" y="12756421"/>
            <a:ext cx="7801269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AA4113EB-E04D-B44A-8014-8FF9A96BB9A5}"/>
              </a:ext>
            </a:extLst>
          </p:cNvPr>
          <p:cNvSpPr>
            <a:spLocks noGrp="1"/>
          </p:cNvSpPr>
          <p:nvPr>
            <p:ph type="dt" sz="half" idx="6"/>
          </p:nvPr>
        </p:nvSpPr>
        <p:spPr>
          <a:xfrm>
            <a:off x="1221888" y="12756421"/>
            <a:ext cx="5605905" cy="4616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6D309AF-D735-F846-A0CB-56D99FA3060A}" type="datetimeFigureOut">
              <a:rPr lang="en-US"/>
              <a:pPr>
                <a:defRPr/>
              </a:pPr>
              <a:t>8/22/2021</a:t>
            </a:fld>
            <a:endParaRPr lang="en-US"/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9D51BD89-3921-7647-B672-E2F4988CEC05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17556214" y="12756421"/>
            <a:ext cx="5605901" cy="461665"/>
          </a:xfrm>
          <a:prstGeom prst="rect">
            <a:avLst/>
          </a:prstGeom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>
                <a:solidFill>
                  <a:srgbClr val="898989"/>
                </a:solidFill>
              </a:defRPr>
            </a:lvl1pPr>
          </a:lstStyle>
          <a:p>
            <a:fld id="{5275C684-ED76-9940-B946-50CDA613DA9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13524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5" r:id="rId1"/>
    <p:sldLayoutId id="2147484066" r:id="rId2"/>
    <p:sldLayoutId id="2147484067" r:id="rId3"/>
    <p:sldLayoutId id="2147484068" r:id="rId4"/>
    <p:sldLayoutId id="2147484069" r:id="rId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entury Gothic" panose="020B0502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entury Gothic" panose="020B0502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entury Gothic" panose="020B0502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entury Gothic" panose="020B0502020202020204" pitchFamily="34" charset="0"/>
        </a:defRPr>
      </a:lvl5pPr>
      <a:lvl6pPr marL="1932584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entury Gothic" panose="020B0502020202020204" pitchFamily="34" charset="0"/>
        </a:defRPr>
      </a:lvl6pPr>
      <a:lvl7pPr marL="3865169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entury Gothic" panose="020B0502020202020204" pitchFamily="34" charset="0"/>
        </a:defRPr>
      </a:lvl7pPr>
      <a:lvl8pPr marL="5797753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entury Gothic" panose="020B0502020202020204" pitchFamily="34" charset="0"/>
        </a:defRPr>
      </a:lvl8pPr>
      <a:lvl9pPr marL="7730338" algn="ctr" rtl="0" eaLnBrk="0" fontAlgn="base" hangingPunct="0">
        <a:spcBef>
          <a:spcPct val="0"/>
        </a:spcBef>
        <a:spcAft>
          <a:spcPct val="0"/>
        </a:spcAft>
        <a:defRPr>
          <a:solidFill>
            <a:schemeClr val="tx2"/>
          </a:solidFill>
          <a:latin typeface="Century Gothic" panose="020B0502020202020204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1932584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3865169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5797753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7730338" algn="l" rtl="0" eaLnBrk="0" fontAlgn="base" hangingPunct="0">
        <a:spcBef>
          <a:spcPct val="20000"/>
        </a:spcBef>
        <a:spcAft>
          <a:spcPct val="0"/>
        </a:spcAft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9662922">
        <a:defRPr>
          <a:latin typeface="+mn-lt"/>
          <a:ea typeface="+mn-ea"/>
          <a:cs typeface="+mn-cs"/>
        </a:defRPr>
      </a:lvl6pPr>
      <a:lvl7pPr marL="11595506">
        <a:defRPr>
          <a:latin typeface="+mn-lt"/>
          <a:ea typeface="+mn-ea"/>
          <a:cs typeface="+mn-cs"/>
        </a:defRPr>
      </a:lvl7pPr>
      <a:lvl8pPr marL="13528091">
        <a:defRPr>
          <a:latin typeface="+mn-lt"/>
          <a:ea typeface="+mn-ea"/>
          <a:cs typeface="+mn-cs"/>
        </a:defRPr>
      </a:lvl8pPr>
      <a:lvl9pPr marL="15460675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1932584">
        <a:defRPr>
          <a:latin typeface="+mn-lt"/>
          <a:ea typeface="+mn-ea"/>
          <a:cs typeface="+mn-cs"/>
        </a:defRPr>
      </a:lvl2pPr>
      <a:lvl3pPr marL="3865169">
        <a:defRPr>
          <a:latin typeface="+mn-lt"/>
          <a:ea typeface="+mn-ea"/>
          <a:cs typeface="+mn-cs"/>
        </a:defRPr>
      </a:lvl3pPr>
      <a:lvl4pPr marL="5797753">
        <a:defRPr>
          <a:latin typeface="+mn-lt"/>
          <a:ea typeface="+mn-ea"/>
          <a:cs typeface="+mn-cs"/>
        </a:defRPr>
      </a:lvl4pPr>
      <a:lvl5pPr marL="7730338">
        <a:defRPr>
          <a:latin typeface="+mn-lt"/>
          <a:ea typeface="+mn-ea"/>
          <a:cs typeface="+mn-cs"/>
        </a:defRPr>
      </a:lvl5pPr>
      <a:lvl6pPr marL="9662922">
        <a:defRPr>
          <a:latin typeface="+mn-lt"/>
          <a:ea typeface="+mn-ea"/>
          <a:cs typeface="+mn-cs"/>
        </a:defRPr>
      </a:lvl6pPr>
      <a:lvl7pPr marL="11595506">
        <a:defRPr>
          <a:latin typeface="+mn-lt"/>
          <a:ea typeface="+mn-ea"/>
          <a:cs typeface="+mn-cs"/>
        </a:defRPr>
      </a:lvl7pPr>
      <a:lvl8pPr marL="13528091">
        <a:defRPr>
          <a:latin typeface="+mn-lt"/>
          <a:ea typeface="+mn-ea"/>
          <a:cs typeface="+mn-cs"/>
        </a:defRPr>
      </a:lvl8pPr>
      <a:lvl9pPr marL="15460675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126776"/>
            <a:ext cx="24384000" cy="75438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666" dirty="0"/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59894" y="228600"/>
            <a:ext cx="11813410" cy="132588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12359894" y="7417024"/>
            <a:ext cx="11813410" cy="6070376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606824" y="2707031"/>
            <a:ext cx="12426662" cy="4320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/>
            <a:r>
              <a:rPr lang="ru-RU" sz="5400" dirty="0" smtClean="0">
                <a:solidFill>
                  <a:schemeClr val="bg1"/>
                </a:solidFill>
                <a:latin typeface="Segoe UI Light" panose="020B0502040204020203" pitchFamily="34" charset="0"/>
                <a:ea typeface="Segoe UI Historic" panose="020B0502040204020203" pitchFamily="34" charset="0"/>
                <a:cs typeface="Segoe UI Light" panose="020B0502040204020203" pitchFamily="34" charset="0"/>
              </a:rPr>
              <a:t>Бюджетный мониторинг в системе казначейских платежей</a:t>
            </a:r>
            <a:endParaRPr lang="ru-RU" sz="5400" dirty="0">
              <a:solidFill>
                <a:schemeClr val="bg1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06824" y="7749593"/>
            <a:ext cx="11593288" cy="2323505"/>
          </a:xfrm>
          <a:prstGeom prst="rect">
            <a:avLst/>
          </a:prstGeom>
          <a:noFill/>
        </p:spPr>
        <p:txBody>
          <a:bodyPr wrap="square" lIns="91254" tIns="45617" rIns="91254" bIns="45617" rtlCol="0">
            <a:spAutoFit/>
          </a:bodyPr>
          <a:lstStyle/>
          <a:p>
            <a:pPr algn="l"/>
            <a:r>
              <a:rPr lang="ru-RU" sz="40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Докладчик: </a:t>
            </a:r>
          </a:p>
          <a:p>
            <a:pPr algn="l"/>
            <a:r>
              <a:rPr lang="ru-RU" sz="3500" b="0" kern="12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Кузнецов Константин Леонтьевич</a:t>
            </a:r>
            <a:endParaRPr lang="ru-RU" sz="3500" b="0" kern="1200" dirty="0" smtClean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algn="l"/>
            <a:r>
              <a:rPr lang="ru-RU" sz="3500" b="0" kern="12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Заместитель начальника Управления </a:t>
            </a:r>
          </a:p>
          <a:p>
            <a:pPr algn="l"/>
            <a:r>
              <a:rPr lang="ru-RU" sz="3500" b="0" kern="1200" dirty="0" smtClean="0">
                <a:solidFill>
                  <a:schemeClr val="accent1">
                    <a:lumMod val="50000"/>
                  </a:schemeClr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бюджетного мониторинга</a:t>
            </a:r>
            <a:endParaRPr lang="ru-RU" sz="3500" b="0" kern="1200" dirty="0" smtClean="0">
              <a:solidFill>
                <a:schemeClr val="accent1">
                  <a:lumMod val="50000"/>
                </a:schemeClr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167664" y="12735580"/>
            <a:ext cx="74295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г. Москва, </a:t>
            </a:r>
            <a:r>
              <a:rPr lang="ru-RU" sz="2800" b="0" dirty="0" smtClean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август 2021 </a:t>
            </a:r>
            <a:r>
              <a:rPr lang="ru-RU" sz="2800" b="0" dirty="0">
                <a:solidFill>
                  <a:schemeClr val="bg1">
                    <a:lumMod val="65000"/>
                  </a:schemeClr>
                </a:solidFill>
                <a:latin typeface="Segoe UI Light" panose="020B05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rPr>
              <a:t>год</a:t>
            </a:r>
            <a:endParaRPr lang="en-US" sz="2800" b="0" dirty="0">
              <a:solidFill>
                <a:schemeClr val="bg1">
                  <a:lumMod val="65000"/>
                </a:schemeClr>
              </a:solidFill>
              <a:latin typeface="Segoe UI Light" panose="020B0502040204020203" pitchFamily="34" charset="0"/>
              <a:ea typeface="Segoe UI Black" panose="020B0A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079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2"/>
          <p:cNvSpPr txBox="1">
            <a:spLocks/>
          </p:cNvSpPr>
          <p:nvPr/>
        </p:nvSpPr>
        <p:spPr>
          <a:xfrm>
            <a:off x="4285303" y="161256"/>
            <a:ext cx="19867264" cy="2304256"/>
          </a:xfrm>
          <a:prstGeom prst="rect">
            <a:avLst/>
          </a:prstGeom>
        </p:spPr>
        <p:txBody>
          <a:bodyPr/>
          <a:lstStyle>
            <a:lvl1pPr>
              <a:defRPr sz="3170">
                <a:latin typeface="+mj-lt"/>
                <a:ea typeface="+mj-ea"/>
                <a:cs typeface="+mj-cs"/>
              </a:defRPr>
            </a:lvl1pPr>
          </a:lstStyle>
          <a:p>
            <a:pPr lvl="0" algn="r" defTabSz="2438372" hangingPunct="1">
              <a:defRPr/>
            </a:pPr>
            <a:r>
              <a:rPr lang="ru-RU" sz="400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Федеральный закон от 01.07.2021 </a:t>
            </a:r>
            <a:r>
              <a:rPr lang="ru-RU" sz="4000" kern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№ 244-ФЗ </a:t>
            </a:r>
            <a:r>
              <a:rPr lang="ru-RU" sz="4000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"О внесении изменений в Бюджетный кодекс Российской Федерации и о приостановлении действия пункта 4 статьи 242.17 Бюджетного кодекса Российской Федерации"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egoe UI Light" panose="020B0502040204020203" pitchFamily="34" charset="0"/>
              <a:ea typeface="+mj-ea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20360905" y="9266919"/>
            <a:ext cx="613206" cy="462899"/>
          </a:xfrm>
          <a:prstGeom prst="rect">
            <a:avLst/>
          </a:prstGeom>
          <a:noFill/>
        </p:spPr>
        <p:txBody>
          <a:bodyPr wrap="none" lIns="153619" tIns="76811" rIns="153619" bIns="76811" rtlCol="0">
            <a:spAutoFit/>
          </a:bodyPr>
          <a:lstStyle/>
          <a:p>
            <a:pPr marL="0" marR="0" lvl="0" indent="0" algn="l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elvetica Neue"/>
                <a:cs typeface="Helvetica Neue"/>
                <a:sym typeface="Helvetica Neue"/>
              </a:rPr>
              <a:t>ГК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42925" y="3774127"/>
            <a:ext cx="10339936" cy="64764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7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11975976" y="3472974"/>
            <a:ext cx="11089232" cy="8045391"/>
          </a:xfrm>
          <a:prstGeom prst="rect">
            <a:avLst/>
          </a:prstGeom>
          <a:solidFill>
            <a:srgbClr val="17517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kern="12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ГЛАВА 24.2 ДОПОЛНЕНА                                                   </a:t>
            </a:r>
          </a:p>
          <a:p>
            <a:endParaRPr lang="ru-RU" sz="3600" kern="12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r>
              <a:rPr lang="ru-RU" sz="3600" kern="12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СТАТЬЕЙ 242.13-1 </a:t>
            </a:r>
            <a:r>
              <a:rPr kumimoji="0" lang="ru-RU" sz="360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                                                                                          «</a:t>
            </a: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БЮДЖЕТНЫЙ МОНИТОРИНГ 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cs typeface="Segoe UI Light" panose="020B0502040204020203" pitchFamily="34" charset="0"/>
                <a:sym typeface="Helvetica Neue"/>
              </a:rPr>
              <a:t>В СИСТЕМЕ КАЗНАЧЕЙСКИХ ПЛАТЕЖЕЙ» 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11659124" y="3771353"/>
            <a:ext cx="12521683" cy="48773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7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  <a:sym typeface="Helvetica Neue"/>
            </a:endParaRPr>
          </a:p>
        </p:txBody>
      </p:sp>
      <p:sp>
        <p:nvSpPr>
          <p:cNvPr id="19" name="Номер слайда 3">
            <a:extLst>
              <a:ext uri="{FF2B5EF4-FFF2-40B4-BE49-F238E27FC236}">
                <a16:creationId xmlns:a16="http://schemas.microsoft.com/office/drawing/2014/main" id="{51F88F6C-7A3F-3D46-B206-FD6D87EB636E}"/>
              </a:ext>
            </a:extLst>
          </p:cNvPr>
          <p:cNvSpPr txBox="1">
            <a:spLocks/>
          </p:cNvSpPr>
          <p:nvPr/>
        </p:nvSpPr>
        <p:spPr bwMode="auto">
          <a:xfrm>
            <a:off x="23661949" y="12805143"/>
            <a:ext cx="102657" cy="471924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 Light" panose="020B0502040204020203" pitchFamily="34" charset="0"/>
              <a:ea typeface="Helvetica Neue Light"/>
              <a:cs typeface="Segoe UI Light" panose="020B0502040204020203" pitchFamily="34" charset="0"/>
              <a:sym typeface="Helvetica Neue Light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33276" y="3472974"/>
            <a:ext cx="4536504" cy="6955214"/>
          </a:xfrm>
          <a:prstGeom prst="rect">
            <a:avLst/>
          </a:prstGeom>
          <a:noFill/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/>
          <p:cNvSpPr/>
          <p:nvPr/>
        </p:nvSpPr>
        <p:spPr>
          <a:xfrm>
            <a:off x="4693316" y="3920541"/>
            <a:ext cx="4680520" cy="7147544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Прямоугольник 25"/>
          <p:cNvSpPr/>
          <p:nvPr/>
        </p:nvSpPr>
        <p:spPr>
          <a:xfrm>
            <a:off x="5125363" y="4502996"/>
            <a:ext cx="4598661" cy="7015369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Прямоугольник 26"/>
          <p:cNvSpPr/>
          <p:nvPr/>
        </p:nvSpPr>
        <p:spPr>
          <a:xfrm>
            <a:off x="5614810" y="5127426"/>
            <a:ext cx="3528392" cy="508681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Стрелка вправо 27">
            <a:extLst>
              <a:ext uri="{FF2B5EF4-FFF2-40B4-BE49-F238E27FC236}">
                <a16:creationId xmlns:a16="http://schemas.microsoft.com/office/drawing/2014/main" id="{2188EE34-69ED-C74D-A5ED-5C27FD9D8155}"/>
              </a:ext>
            </a:extLst>
          </p:cNvPr>
          <p:cNvSpPr/>
          <p:nvPr/>
        </p:nvSpPr>
        <p:spPr>
          <a:xfrm>
            <a:off x="10511910" y="6950581"/>
            <a:ext cx="925126" cy="732189"/>
          </a:xfrm>
          <a:prstGeom prst="rightArrow">
            <a:avLst/>
          </a:prstGeom>
          <a:gradFill>
            <a:gsLst>
              <a:gs pos="61000">
                <a:schemeClr val="accent1">
                  <a:lumMod val="75000"/>
                </a:schemeClr>
              </a:gs>
              <a:gs pos="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70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Helvetica Neue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65" t="19718" r="66277" b="14307"/>
          <a:stretch/>
        </p:blipFill>
        <p:spPr bwMode="auto">
          <a:xfrm>
            <a:off x="5269381" y="4731381"/>
            <a:ext cx="4320480" cy="6582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9604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1464FFA-952D-1046-BC74-9456515C0723}"/>
              </a:ext>
            </a:extLst>
          </p:cNvPr>
          <p:cNvSpPr/>
          <p:nvPr/>
        </p:nvSpPr>
        <p:spPr>
          <a:xfrm>
            <a:off x="160309" y="3407384"/>
            <a:ext cx="10955434" cy="8064001"/>
          </a:xfrm>
          <a:prstGeom prst="rect">
            <a:avLst/>
          </a:prstGeom>
        </p:spPr>
        <p:txBody>
          <a:bodyPr wrap="square" lIns="243716" tIns="121856" rIns="243716" bIns="121856">
            <a:spAutoFit/>
          </a:bodyPr>
          <a:lstStyle/>
          <a:p>
            <a:pPr indent="450000" algn="l" defTabSz="3865169" hangingPunct="1">
              <a:lnSpc>
                <a:spcPct val="114000"/>
              </a:lnSpc>
              <a:defRPr/>
            </a:pPr>
            <a:r>
              <a:rPr lang="ru-RU" sz="2800" b="0" kern="1200" dirty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       В 2021 году Казначейством России в адрес </a:t>
            </a:r>
            <a:r>
              <a:rPr lang="ru-RU" sz="2800" b="0" kern="1200" dirty="0" err="1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Росфинмониторинга</a:t>
            </a:r>
            <a:r>
              <a:rPr lang="ru-RU" sz="2800" b="0" kern="1200" dirty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и ФНС России направлена информация о  </a:t>
            </a:r>
            <a:r>
              <a:rPr lang="ru-RU" sz="3200" kern="1200" dirty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176,9 тыс. </a:t>
            </a:r>
            <a:r>
              <a:rPr lang="ru-RU" sz="2800" b="0" kern="1200" dirty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государственных (муниципальных) контрактах</a:t>
            </a:r>
            <a:br>
              <a:rPr lang="ru-RU" sz="2800" b="0" kern="1200" dirty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</a:br>
            <a:r>
              <a:rPr lang="ru-RU" sz="3200" kern="1200" dirty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сумму 4 689,0 млрд руб.,</a:t>
            </a:r>
            <a:r>
              <a:rPr lang="ru-RU" sz="2800" b="0" kern="1200" dirty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заключенных в рамках реализации национальных проектов.</a:t>
            </a:r>
          </a:p>
          <a:p>
            <a:pPr indent="450000" algn="l" defTabSz="3865169" hangingPunct="1">
              <a:lnSpc>
                <a:spcPct val="114000"/>
              </a:lnSpc>
              <a:defRPr/>
            </a:pPr>
            <a:endParaRPr lang="ru-RU" sz="2800" b="0" kern="1200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indent="450000" algn="l" defTabSz="3865169" hangingPunct="1">
              <a:lnSpc>
                <a:spcPct val="114000"/>
              </a:lnSpc>
              <a:defRPr/>
            </a:pPr>
            <a:r>
              <a:rPr lang="ru-RU" sz="2800" b="0" kern="1200" dirty="0" err="1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Росфинмониторингом</a:t>
            </a:r>
            <a:r>
              <a:rPr lang="ru-RU" sz="2800" b="0" kern="1200" dirty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 сформированы риски по контрактам:</a:t>
            </a:r>
          </a:p>
          <a:p>
            <a:pPr marL="457200" indent="-457200" algn="l" defTabSz="3865169" hangingPunct="1">
              <a:lnSpc>
                <a:spcPct val="114000"/>
              </a:lnSpc>
              <a:buFontTx/>
              <a:buChar char="-"/>
              <a:defRPr/>
            </a:pPr>
            <a:r>
              <a:rPr lang="ru-RU" sz="2800" b="0" kern="1200" dirty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высокого уровня – </a:t>
            </a:r>
            <a:r>
              <a:rPr lang="ru-RU" sz="3200" kern="1200" dirty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29 тыс. / 2 315,2 млрд руб.</a:t>
            </a:r>
            <a:r>
              <a:rPr lang="ru-RU" sz="2800" b="0" kern="1200" dirty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,</a:t>
            </a:r>
          </a:p>
          <a:p>
            <a:pPr marL="457200" indent="-457200" algn="l" defTabSz="3865169" hangingPunct="1">
              <a:lnSpc>
                <a:spcPct val="114000"/>
              </a:lnSpc>
              <a:buFontTx/>
              <a:buChar char="-"/>
              <a:defRPr/>
            </a:pPr>
            <a:r>
              <a:rPr lang="ru-RU" sz="2800" b="0" kern="1200" dirty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среднего уровня  – </a:t>
            </a:r>
            <a:r>
              <a:rPr lang="ru-RU" sz="3200" kern="1200" dirty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44,5 тыс. / 1 450,6 млрд руб.</a:t>
            </a:r>
            <a:r>
              <a:rPr lang="ru-RU" sz="2800" b="0" kern="1200" dirty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;</a:t>
            </a:r>
          </a:p>
          <a:p>
            <a:pPr marL="457200" indent="-457200" algn="l" defTabSz="3865169" hangingPunct="1">
              <a:lnSpc>
                <a:spcPct val="114000"/>
              </a:lnSpc>
              <a:buFontTx/>
              <a:buChar char="-"/>
              <a:defRPr/>
            </a:pPr>
            <a:r>
              <a:rPr lang="ru-RU" sz="2800" b="0" kern="1200" dirty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низкого уровня – </a:t>
            </a:r>
            <a:r>
              <a:rPr lang="ru-RU" sz="3200" kern="1200" dirty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103,4 тыс. / 923,2 млрд руб.</a:t>
            </a:r>
          </a:p>
          <a:p>
            <a:pPr indent="450000" algn="l" defTabSz="3865169" hangingPunct="1">
              <a:lnSpc>
                <a:spcPct val="114000"/>
              </a:lnSpc>
              <a:defRPr/>
            </a:pPr>
            <a:endParaRPr lang="ru-RU" sz="2800" b="0" kern="1200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indent="450000" algn="l" defTabSz="3865169" hangingPunct="1">
              <a:lnSpc>
                <a:spcPct val="114000"/>
              </a:lnSpc>
              <a:defRPr/>
            </a:pPr>
            <a:r>
              <a:rPr lang="ru-RU" sz="2800" b="0" kern="1200" dirty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ФНС России сформированы риски по </a:t>
            </a:r>
            <a:r>
              <a:rPr lang="ru-RU" sz="3200" kern="1200" dirty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14 тыс. </a:t>
            </a:r>
            <a:r>
              <a:rPr lang="ru-RU" sz="2800" b="0" kern="1200" dirty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контрактам </a:t>
            </a:r>
            <a:br>
              <a:rPr lang="ru-RU" sz="2800" b="0" kern="1200" dirty="0">
                <a:solidFill>
                  <a:prstClr val="black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</a:br>
            <a:r>
              <a:rPr lang="ru-RU" sz="3200" kern="1200" dirty="0">
                <a:solidFill>
                  <a:srgbClr val="17517F"/>
                </a:solidFill>
                <a:latin typeface="Segoe UI Light" panose="020B0502040204020203" pitchFamily="34" charset="0"/>
                <a:ea typeface="+mn-ea"/>
                <a:cs typeface="Segoe UI Light" panose="020B0502040204020203" pitchFamily="34" charset="0"/>
              </a:rPr>
              <a:t>на сумму 1 200,0 млрд руб.</a:t>
            </a:r>
            <a:endParaRPr lang="ru-RU" sz="2800" kern="1200" dirty="0">
              <a:solidFill>
                <a:srgbClr val="17517F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indent="450000" algn="l" defTabSz="3865169" hangingPunct="1">
              <a:lnSpc>
                <a:spcPct val="114000"/>
              </a:lnSpc>
              <a:defRPr/>
            </a:pPr>
            <a:endParaRPr lang="ru-RU" sz="2800" b="0" kern="1200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  <a:p>
            <a:pPr indent="450000" algn="l" defTabSz="3865169" hangingPunct="1">
              <a:lnSpc>
                <a:spcPct val="114000"/>
              </a:lnSpc>
              <a:defRPr/>
            </a:pPr>
            <a:endParaRPr lang="ru-RU" sz="2800" b="0" kern="1200" dirty="0">
              <a:solidFill>
                <a:prstClr val="black"/>
              </a:solidFill>
              <a:latin typeface="Segoe UI Light" panose="020B0502040204020203" pitchFamily="34" charset="0"/>
              <a:ea typeface="+mn-ea"/>
              <a:cs typeface="Segoe UI Light" panose="020B0502040204020203" pitchFamily="34" charset="0"/>
            </a:endParaRPr>
          </a:p>
        </p:txBody>
      </p:sp>
      <p:sp>
        <p:nvSpPr>
          <p:cNvPr id="7" name="Скругленный прямоугольник 6">
            <a:extLst>
              <a:ext uri="{FF2B5EF4-FFF2-40B4-BE49-F238E27FC236}">
                <a16:creationId xmlns:a16="http://schemas.microsoft.com/office/drawing/2014/main" id="{5F5C0532-B9A7-FF41-AE28-F87B50FC3758}"/>
              </a:ext>
            </a:extLst>
          </p:cNvPr>
          <p:cNvSpPr/>
          <p:nvPr/>
        </p:nvSpPr>
        <p:spPr>
          <a:xfrm>
            <a:off x="160308" y="11045274"/>
            <a:ext cx="4193980" cy="210705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43716" tIns="121856" rIns="243716" bIns="121856" anchor="ctr"/>
          <a:lstStyle/>
          <a:p>
            <a:pPr algn="l" defTabSz="3865169" hangingPunct="1">
              <a:defRPr/>
            </a:pPr>
            <a:endParaRPr lang="ru-RU" sz="3382" kern="1200" dirty="0">
              <a:solidFill>
                <a:srgbClr val="003B59"/>
              </a:solidFill>
              <a:latin typeface="Century Gothic" panose="020F0302020204030204"/>
              <a:cs typeface="Times New Roman" panose="02020603050405020304" pitchFamily="18" charset="0"/>
            </a:endParaRPr>
          </a:p>
        </p:txBody>
      </p:sp>
      <p:sp>
        <p:nvSpPr>
          <p:cNvPr id="14" name="Заголовок 2">
            <a:extLst>
              <a:ext uri="{FF2B5EF4-FFF2-40B4-BE49-F238E27FC236}">
                <a16:creationId xmlns:a16="http://schemas.microsoft.com/office/drawing/2014/main" id="{D6690D55-2E49-1941-B024-DD899E00B351}"/>
              </a:ext>
            </a:extLst>
          </p:cNvPr>
          <p:cNvSpPr txBox="1">
            <a:spLocks/>
          </p:cNvSpPr>
          <p:nvPr/>
        </p:nvSpPr>
        <p:spPr bwMode="auto">
          <a:xfrm>
            <a:off x="5111909" y="466292"/>
            <a:ext cx="18961409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5pPr>
            <a:lvl6pPr marL="1932584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6pPr>
            <a:lvl7pPr marL="3865169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7pPr>
            <a:lvl8pPr marL="5797753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8pPr>
            <a:lvl9pPr marL="7730338" algn="ctr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entury Gothic" panose="020B0502020202020204" pitchFamily="34" charset="0"/>
              </a:defRPr>
            </a:lvl9pPr>
          </a:lstStyle>
          <a:p>
            <a:pPr algn="r" defTabSz="914400" eaLnBrk="1" hangingPunct="1"/>
            <a:r>
              <a:rPr lang="ru-RU" altLang="ru-RU" sz="4000" b="1" dirty="0">
                <a:solidFill>
                  <a:srgbClr val="6A6A6A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РЕЗУЛЬТАТЫ МЕЖВЕДОМСТВЕННОГО ВЗАИМОДЕЙСТВАЯ РОСФИНМОНИТОРИНГА, ФНС РОССИИ, КАЗНАЧЕЙСТВА РОССИИ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63756E5C-40F2-4044-A62A-7E8FD56E3A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7903554"/>
              </p:ext>
            </p:extLst>
          </p:nvPr>
        </p:nvGraphicFramePr>
        <p:xfrm>
          <a:off x="11543928" y="3380765"/>
          <a:ext cx="11984203" cy="4125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8" name="Номер слайда 3">
            <a:extLst>
              <a:ext uri="{FF2B5EF4-FFF2-40B4-BE49-F238E27FC236}">
                <a16:creationId xmlns:a16="http://schemas.microsoft.com/office/drawing/2014/main" id="{1FF947AE-6FCE-994B-9CC3-A352A735D9B6}"/>
              </a:ext>
            </a:extLst>
          </p:cNvPr>
          <p:cNvSpPr txBox="1">
            <a:spLocks/>
          </p:cNvSpPr>
          <p:nvPr/>
        </p:nvSpPr>
        <p:spPr bwMode="auto">
          <a:xfrm>
            <a:off x="23661949" y="12805143"/>
            <a:ext cx="102657" cy="471924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endParaRPr lang="ru-RU" altLang="ru-RU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8E9A8CC-71E8-3342-9C54-DE3FC2FAAFB8}"/>
              </a:ext>
            </a:extLst>
          </p:cNvPr>
          <p:cNvSpPr/>
          <p:nvPr/>
        </p:nvSpPr>
        <p:spPr>
          <a:xfrm>
            <a:off x="160308" y="2072319"/>
            <a:ext cx="10375508" cy="1077218"/>
          </a:xfrm>
          <a:prstGeom prst="rect">
            <a:avLst/>
          </a:prstGeom>
          <a:solidFill>
            <a:srgbClr val="17517F"/>
          </a:solidFill>
        </p:spPr>
        <p:txBody>
          <a:bodyPr wrap="square">
            <a:spAutoFit/>
          </a:bodyPr>
          <a:lstStyle/>
          <a:p>
            <a:pPr defTabSz="3865169" hangingPunct="1">
              <a:defRPr/>
            </a:pPr>
            <a:r>
              <a:rPr lang="ru-RU" sz="3200" kern="12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Национальные проекты </a:t>
            </a:r>
          </a:p>
          <a:p>
            <a:pPr defTabSz="3865169" hangingPunct="1">
              <a:defRPr/>
            </a:pPr>
            <a:r>
              <a:rPr lang="ru-RU" sz="3200" kern="120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– межведомственное взаимодействие</a:t>
            </a:r>
            <a:endParaRPr lang="ru-RU" sz="3200" kern="12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97B7849-9513-294C-929A-F330FD6B438B}"/>
              </a:ext>
            </a:extLst>
          </p:cNvPr>
          <p:cNvSpPr/>
          <p:nvPr/>
        </p:nvSpPr>
        <p:spPr>
          <a:xfrm>
            <a:off x="10823849" y="2072319"/>
            <a:ext cx="13249470" cy="1077218"/>
          </a:xfrm>
          <a:prstGeom prst="rect">
            <a:avLst/>
          </a:prstGeom>
          <a:solidFill>
            <a:srgbClr val="17517F"/>
          </a:solidFill>
        </p:spPr>
        <p:txBody>
          <a:bodyPr wrap="square">
            <a:spAutoFit/>
          </a:bodyPr>
          <a:lstStyle/>
          <a:p>
            <a:pPr defTabSz="3865169" hangingPunct="1">
              <a:defRPr/>
            </a:pPr>
            <a:r>
              <a:rPr lang="ru-RU" sz="3200" kern="1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Количество контрактов, заключенных в рамках реализации </a:t>
            </a:r>
          </a:p>
          <a:p>
            <a:pPr defTabSz="3865169" hangingPunct="1">
              <a:defRPr/>
            </a:pPr>
            <a:r>
              <a:rPr lang="ru-RU" sz="3200" kern="1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национальных проектов по уровням риска, тыс. шт. (</a:t>
            </a:r>
            <a:r>
              <a:rPr lang="ru-RU" sz="3200" kern="1200" dirty="0" err="1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Росфинмониторинг</a:t>
            </a:r>
            <a:r>
              <a:rPr lang="ru-RU" sz="3200" kern="1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)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3EB11BB-81E1-4544-8431-40E5FB03BF12}"/>
              </a:ext>
            </a:extLst>
          </p:cNvPr>
          <p:cNvSpPr/>
          <p:nvPr/>
        </p:nvSpPr>
        <p:spPr>
          <a:xfrm>
            <a:off x="10823850" y="8177856"/>
            <a:ext cx="13249469" cy="1077218"/>
          </a:xfrm>
          <a:prstGeom prst="rect">
            <a:avLst/>
          </a:prstGeom>
          <a:solidFill>
            <a:srgbClr val="17517F"/>
          </a:solidFill>
        </p:spPr>
        <p:txBody>
          <a:bodyPr wrap="square">
            <a:spAutoFit/>
          </a:bodyPr>
          <a:lstStyle/>
          <a:p>
            <a:pPr defTabSz="3865169" hangingPunct="1">
              <a:defRPr/>
            </a:pPr>
            <a:r>
              <a:rPr lang="ru-RU" sz="3200" kern="1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Количество контрактов, заключенных в рамках реализации </a:t>
            </a:r>
          </a:p>
          <a:p>
            <a:pPr defTabSz="3865169" hangingPunct="1">
              <a:defRPr/>
            </a:pPr>
            <a:r>
              <a:rPr lang="ru-RU" sz="3200" kern="12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национальных проектов по уровням риска, тыс. шт. (ФНС России)</a:t>
            </a:r>
          </a:p>
        </p:txBody>
      </p:sp>
      <p:graphicFrame>
        <p:nvGraphicFramePr>
          <p:cNvPr id="11" name="Диаграмма 10">
            <a:extLst>
              <a:ext uri="{FF2B5EF4-FFF2-40B4-BE49-F238E27FC236}">
                <a16:creationId xmlns:a16="http://schemas.microsoft.com/office/drawing/2014/main" id="{3BCF9468-3AFE-2548-81E5-6465125F416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2143151"/>
              </p:ext>
            </p:extLst>
          </p:nvPr>
        </p:nvGraphicFramePr>
        <p:xfrm>
          <a:off x="12192000" y="9157560"/>
          <a:ext cx="11336131" cy="4325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Заголовок 2"/>
          <p:cNvSpPr txBox="1">
            <a:spLocks/>
          </p:cNvSpPr>
          <p:nvPr/>
        </p:nvSpPr>
        <p:spPr>
          <a:xfrm>
            <a:off x="4495944" y="155307"/>
            <a:ext cx="19867264" cy="1029525"/>
          </a:xfrm>
          <a:prstGeom prst="rect">
            <a:avLst/>
          </a:prstGeom>
        </p:spPr>
        <p:txBody>
          <a:bodyPr/>
          <a:lstStyle>
            <a:lvl1pPr>
              <a:defRPr sz="3170"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24383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 Light" panose="020B0502040204020203" pitchFamily="34" charset="0"/>
                <a:ea typeface="+mj-ea"/>
                <a:cs typeface="Segoe UI Light" panose="020B0502040204020203" pitchFamily="34" charset="0"/>
                <a:sym typeface="Helvetica Neue"/>
              </a:rPr>
              <a:t>МЕРЫ РЕАГИРОВАНИЯ ПРИ ВЫЯВЛЕНИЯ ФИНАНСОВЫХ НАРУШЕНИЙ</a:t>
            </a: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 Light" panose="020B0502040204020203" pitchFamily="34" charset="0"/>
                <a:ea typeface="+mj-ea"/>
                <a:cs typeface="Segoe UI Light" panose="020B0502040204020203" pitchFamily="34" charset="0"/>
                <a:sym typeface="Helvetica Neue"/>
              </a:rPr>
              <a:t> 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Segoe UI Light" panose="020B0502040204020203" pitchFamily="34" charset="0"/>
              <a:ea typeface="+mj-ea"/>
              <a:cs typeface="Segoe UI Light" panose="020B0502040204020203" pitchFamily="34" charset="0"/>
              <a:sym typeface="Helvetica Neue"/>
            </a:endParaRPr>
          </a:p>
          <a:p>
            <a:pPr marL="0" marR="0" lvl="0" indent="0" algn="r" defTabSz="243837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 Light" panose="020B0502040204020203" pitchFamily="34" charset="0"/>
                <a:ea typeface="+mj-ea"/>
                <a:cs typeface="Segoe UI Light" panose="020B0502040204020203" pitchFamily="34" charset="0"/>
                <a:sym typeface="Helvetica Neue"/>
              </a:rPr>
              <a:t>УЧАСТНИКОВ КАЗНАЧЕЙСКОГО СОПРОВОЖДЕНИЯ</a:t>
            </a:r>
          </a:p>
        </p:txBody>
      </p:sp>
      <p:sp>
        <p:nvSpPr>
          <p:cNvPr id="43" name="Прямоугольник 42"/>
          <p:cNvSpPr/>
          <p:nvPr/>
        </p:nvSpPr>
        <p:spPr>
          <a:xfrm>
            <a:off x="3278889" y="1340906"/>
            <a:ext cx="4468003" cy="624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573" tIns="65285" rIns="130573" bIns="65285">
            <a:spAutoFit/>
          </a:bodyPr>
          <a:lstStyle/>
          <a:p>
            <a:pPr marL="0" marR="0" lvl="0" indent="0" algn="ctr" defTabSz="386457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 Light" panose="020B0502040204020203" pitchFamily="34" charset="0"/>
                <a:ea typeface="Open Sans Condensed" panose="020B0604020202020204" charset="0"/>
                <a:cs typeface="Segoe UI Light" panose="020B0502040204020203" pitchFamily="34" charset="0"/>
                <a:sym typeface="Helvetica Neue"/>
              </a:rPr>
              <a:t>2018-2021 гг.</a:t>
            </a:r>
          </a:p>
        </p:txBody>
      </p:sp>
      <p:sp>
        <p:nvSpPr>
          <p:cNvPr id="53" name="Прямоугольник 52"/>
          <p:cNvSpPr/>
          <p:nvPr/>
        </p:nvSpPr>
        <p:spPr>
          <a:xfrm>
            <a:off x="15852125" y="1414544"/>
            <a:ext cx="4488459" cy="571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30573" tIns="65285" rIns="130573" bIns="65285">
            <a:spAutoFit/>
          </a:bodyPr>
          <a:lstStyle/>
          <a:p>
            <a:pPr marL="0" marR="0" lvl="0" indent="0" algn="ctr" defTabSz="3864579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59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 Light" panose="020B0502040204020203" pitchFamily="34" charset="0"/>
                <a:ea typeface="Open Sans Condensed" panose="020B0604020202020204" charset="0"/>
                <a:cs typeface="Segoe UI Light" panose="020B0502040204020203" pitchFamily="34" charset="0"/>
                <a:sym typeface="Helvetica Neue"/>
              </a:rPr>
              <a:t>2022 г.</a:t>
            </a:r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>
            <a:off x="11159603" y="1645904"/>
            <a:ext cx="22773" cy="1205226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" name="TextBox 111"/>
          <p:cNvSpPr txBox="1"/>
          <p:nvPr/>
        </p:nvSpPr>
        <p:spPr>
          <a:xfrm>
            <a:off x="20360905" y="9266919"/>
            <a:ext cx="613206" cy="462899"/>
          </a:xfrm>
          <a:prstGeom prst="rect">
            <a:avLst/>
          </a:prstGeom>
          <a:noFill/>
        </p:spPr>
        <p:txBody>
          <a:bodyPr wrap="none" lIns="153619" tIns="76811" rIns="153619" bIns="76811" rtlCol="0">
            <a:spAutoFit/>
          </a:bodyPr>
          <a:lstStyle/>
          <a:p>
            <a:pPr marL="0" marR="0" lvl="0" indent="0" algn="l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Helvetica Neue"/>
                <a:cs typeface="Helvetica Neue"/>
                <a:sym typeface="Helvetica Neue"/>
              </a:rPr>
              <a:t>ГК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12706791" y="11690963"/>
            <a:ext cx="10426347" cy="1733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8004" algn="l"/>
              </a:tabLst>
              <a:defRPr/>
            </a:pPr>
            <a:r>
              <a:rPr kumimoji="0" lang="ru-RU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ЦЕЛЬ:</a:t>
            </a:r>
          </a:p>
          <a:p>
            <a:pPr marL="408218" marR="0" lvl="0" indent="-408218" algn="l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508004" algn="l"/>
              </a:tabLst>
              <a:defRPr/>
            </a:pPr>
            <a:r>
              <a:rPr kumimoji="0" lang="ru-RU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НЕДОПУЩЕНИЕ (МИНИМИЗАЦИЯ) ФИНАНСОВЫХ НАРУШЕНИЙ </a:t>
            </a:r>
          </a:p>
          <a:p>
            <a:pPr marL="0" marR="0" lvl="0" indent="0" algn="l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508004" algn="l"/>
              </a:tabLst>
              <a:defRPr/>
            </a:pPr>
            <a:r>
              <a:rPr kumimoji="0" lang="ru-RU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УЧАСТНИКАМИ КАЗНАЧЕЙСКОГО СОПРОВОЖДЕНИЯ;</a:t>
            </a:r>
          </a:p>
          <a:p>
            <a:pPr marL="408218" marR="0" lvl="0" indent="-408218" algn="l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508004" algn="l"/>
              </a:tabLst>
              <a:defRPr/>
            </a:pPr>
            <a:r>
              <a:rPr kumimoji="0" lang="ru-RU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ВЫЯВЛЕНИЕ РИСКОВ НЕИСПОЛНЕНИЯ ГК;</a:t>
            </a:r>
          </a:p>
          <a:p>
            <a:pPr marL="408218" marR="0" lvl="0" indent="-408218" algn="l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>
                <a:tab pos="508004" algn="l"/>
              </a:tabLst>
              <a:defRPr/>
            </a:pPr>
            <a:r>
              <a:rPr kumimoji="0" lang="ru-RU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СМЕЩЕНИЕ АКЦЕНТА НА ПРЕВЕНТИВНЫЕ МЕРЫ РЕАГИРОВАНИЯ. </a:t>
            </a:r>
          </a:p>
        </p:txBody>
      </p:sp>
      <p:sp>
        <p:nvSpPr>
          <p:cNvPr id="36" name="Прямоугольник 35"/>
          <p:cNvSpPr/>
          <p:nvPr/>
        </p:nvSpPr>
        <p:spPr>
          <a:xfrm>
            <a:off x="342626" y="1913854"/>
            <a:ext cx="10339933" cy="1513605"/>
          </a:xfrm>
          <a:prstGeom prst="rect">
            <a:avLst/>
          </a:prstGeom>
          <a:solidFill>
            <a:srgbClr val="1751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СТАТЬЯ 5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/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ФЕДЕРАЛЬНОГО ЗАКОНА О ФЕДЕРАЛЬНОМ БЮДЖЕТЕ 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</a:b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НА ТЕКУЩИЙ ФИНАНСОВЫЙ ГОД И НА ПЛАНОВЫЙ ПЕРИОД</a:t>
            </a:r>
          </a:p>
        </p:txBody>
      </p:sp>
      <p:sp>
        <p:nvSpPr>
          <p:cNvPr id="37" name="Прямоугольник 36"/>
          <p:cNvSpPr/>
          <p:nvPr/>
        </p:nvSpPr>
        <p:spPr>
          <a:xfrm>
            <a:off x="342925" y="3774127"/>
            <a:ext cx="10339936" cy="64764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7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  <a:sym typeface="Helvetica Neue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06504" y="4000891"/>
            <a:ext cx="1021217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При казначейском сопровождении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средств государственного оборонного заказа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 осуществляется: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Helvetica Neue"/>
              <a:cs typeface="Segoe UI Light" panose="020B0502040204020203" pitchFamily="34" charset="0"/>
              <a:sym typeface="Helvetica Neue"/>
            </a:endParaRPr>
          </a:p>
          <a:p>
            <a:pPr marL="408218" marR="0" lvl="0" indent="-408218" algn="l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приостановление открытия (отказ в открытии) лицевых счетов при казначейском сопровождении средств;</a:t>
            </a:r>
          </a:p>
          <a:p>
            <a:pPr marL="408218" marR="0" lvl="0" indent="-408218" algn="l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приостановление (отмена приостановления) операций по лицевым счетам и отказ в проведении приостановленной операции;</a:t>
            </a:r>
          </a:p>
          <a:p>
            <a:pPr marL="408218" marR="0" lvl="0" indent="-408218" algn="l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информирование Росфинмониторинга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5B9BD5">
                    <a:lumMod val="50000"/>
                  </a:srgbClr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.</a:t>
            </a:r>
          </a:p>
        </p:txBody>
      </p:sp>
      <p:sp>
        <p:nvSpPr>
          <p:cNvPr id="38" name="Стрелка вправо 37"/>
          <p:cNvSpPr/>
          <p:nvPr/>
        </p:nvSpPr>
        <p:spPr>
          <a:xfrm rot="5400000">
            <a:off x="5036330" y="9421895"/>
            <a:ext cx="925126" cy="732189"/>
          </a:xfrm>
          <a:prstGeom prst="rightArrow">
            <a:avLst/>
          </a:prstGeom>
          <a:gradFill>
            <a:gsLst>
              <a:gs pos="61000">
                <a:schemeClr val="accent1">
                  <a:lumMod val="75000"/>
                </a:schemeClr>
              </a:gs>
              <a:gs pos="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70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Helvetica Neue"/>
            </a:endParaRPr>
          </a:p>
        </p:txBody>
      </p:sp>
      <p:sp>
        <p:nvSpPr>
          <p:cNvPr id="39" name="Прямоугольник 38"/>
          <p:cNvSpPr/>
          <p:nvPr/>
        </p:nvSpPr>
        <p:spPr>
          <a:xfrm>
            <a:off x="1990581" y="10460115"/>
            <a:ext cx="7044021" cy="2410989"/>
          </a:xfrm>
          <a:prstGeom prst="rect">
            <a:avLst/>
          </a:prstGeom>
          <a:solidFill>
            <a:srgbClr val="1751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НПА ПРАВИТЕЛЬСТВА РФ (1 ГОЗ), 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МИНФИНА РОССИИ (1) 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И КАЗНАЧЕЙСТВА РОССИИ (2) 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УТВЕРЖДАЮТСЯ ЕЖЕГОДНО</a:t>
            </a:r>
          </a:p>
        </p:txBody>
      </p:sp>
      <p:sp>
        <p:nvSpPr>
          <p:cNvPr id="42" name="Прямоугольник 41"/>
          <p:cNvSpPr/>
          <p:nvPr/>
        </p:nvSpPr>
        <p:spPr>
          <a:xfrm>
            <a:off x="11649155" y="1915167"/>
            <a:ext cx="12521683" cy="1535635"/>
          </a:xfrm>
          <a:prstGeom prst="rect">
            <a:avLst/>
          </a:prstGeom>
          <a:solidFill>
            <a:srgbClr val="17517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БЮДЖЕТНЫЙ КОДЕКС РФ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СТАТЬЯ  </a:t>
            </a: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242.13-1 </a:t>
            </a: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«БЮДЖЕТНЫЙ МОНИТОРИНГ 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В СИСТЕМЕ КАЗНАЧЕЙСКИХ ПЛАТЕЖЕЙ» </a:t>
            </a:r>
          </a:p>
        </p:txBody>
      </p:sp>
      <p:sp>
        <p:nvSpPr>
          <p:cNvPr id="47" name="Прямоугольник 46"/>
          <p:cNvSpPr/>
          <p:nvPr/>
        </p:nvSpPr>
        <p:spPr>
          <a:xfrm>
            <a:off x="11659124" y="3771353"/>
            <a:ext cx="12521683" cy="487738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70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  <a:sym typeface="Helvetica Neue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1659127" y="3813031"/>
            <a:ext cx="12521680" cy="46320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3864579" rtl="0" eaLnBrk="1" fontAlgn="auto" latinLnBrk="0" hangingPunct="1">
              <a:lnSpc>
                <a:spcPts val="24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Проведение бюджетного мониторинга при открытии лицевых счетов и осуществлении операций в отношении всех средств, подлежащих КС, в целях недопущения финансовых нарушений участниками казначейского сопровождения (за исключением поставщиков (подрядчиков, исполнителей) по государственным (муниципальным) контрактам).</a:t>
            </a:r>
          </a:p>
          <a:p>
            <a:pPr marL="0" marR="0" lvl="0" indent="0" algn="l" defTabSz="3864579" rtl="0" eaLnBrk="1" fontAlgn="auto" latinLnBrk="0" hangingPunct="1">
              <a:lnSpc>
                <a:spcPts val="24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В рамках проведения бюджетного мониторинга Федеральное казначейство проводит проверку характеристик клиентов и осуществляемых операций на их лицевых счетах с применением мер реагирования :</a:t>
            </a:r>
          </a:p>
          <a:p>
            <a:pPr marL="408218" marR="0" lvl="0" indent="-408218" algn="l" defTabSz="3864579" rtl="0" eaLnBrk="1" fontAlgn="auto" latinLnBrk="0" hangingPunct="1">
              <a:lnSpc>
                <a:spcPts val="24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отказ в открытии лицевого счета;</a:t>
            </a:r>
          </a:p>
          <a:p>
            <a:pPr marL="408218" marR="0" lvl="0" indent="-408218" algn="l" defTabSz="3864579" rtl="0" eaLnBrk="1" fontAlgn="auto" latinLnBrk="0" hangingPunct="1">
              <a:lnSpc>
                <a:spcPts val="24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приостановление открытия лицевого счета;</a:t>
            </a:r>
          </a:p>
          <a:p>
            <a:pPr marL="408218" marR="0" lvl="0" indent="-408218" algn="l" defTabSz="3864579" rtl="0" eaLnBrk="1" fontAlgn="auto" latinLnBrk="0" hangingPunct="1">
              <a:lnSpc>
                <a:spcPts val="24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запрет осуществления операций на лицевом счете;</a:t>
            </a:r>
          </a:p>
          <a:p>
            <a:pPr marL="408218" marR="0" lvl="0" indent="-408218" algn="l" defTabSz="3864579" rtl="0" eaLnBrk="1" fontAlgn="auto" latinLnBrk="0" hangingPunct="1">
              <a:lnSpc>
                <a:spcPts val="24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отказ в осуществлении операций на лицевом счете;</a:t>
            </a:r>
          </a:p>
          <a:p>
            <a:pPr marL="408218" marR="0" lvl="0" indent="-408218" algn="l" defTabSz="3864579" rtl="0" eaLnBrk="1" fontAlgn="auto" latinLnBrk="0" hangingPunct="1">
              <a:lnSpc>
                <a:spcPts val="24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приостановление операции на лицевом счете;</a:t>
            </a:r>
          </a:p>
          <a:p>
            <a:pPr marL="408218" marR="0" lvl="0" indent="-408218" algn="l" defTabSz="3864579" rtl="0" eaLnBrk="1" fontAlgn="auto" latinLnBrk="0" hangingPunct="1">
              <a:lnSpc>
                <a:spcPts val="24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ru-RU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Helvetica Neue"/>
                <a:cs typeface="Segoe UI Light" panose="020B0502040204020203" pitchFamily="34" charset="0"/>
                <a:sym typeface="Helvetica Neue"/>
              </a:rPr>
              <a:t>предупреждение (информирование).</a:t>
            </a:r>
            <a:endParaRPr kumimoji="0" lang="ru-RU" sz="2200" b="0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 Light" panose="020B0502040204020203" pitchFamily="34" charset="0"/>
              <a:ea typeface="Helvetica Neue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49" name="Прямоугольник 48"/>
          <p:cNvSpPr/>
          <p:nvPr/>
        </p:nvSpPr>
        <p:spPr>
          <a:xfrm>
            <a:off x="11649155" y="9192019"/>
            <a:ext cx="12521680" cy="2498944"/>
          </a:xfrm>
          <a:prstGeom prst="rect">
            <a:avLst/>
          </a:prstGeom>
          <a:solidFill>
            <a:srgbClr val="175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64579" rtl="0" eaLnBrk="1" fontAlgn="auto" latinLnBrk="0" hangingPunct="1">
              <a:lnSpc>
                <a:spcPts val="1867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"/>
            </a:endParaRPr>
          </a:p>
          <a:p>
            <a:pPr marL="0" marR="0" lvl="0" indent="0" algn="ctr" defTabSz="3864579" rtl="0" eaLnBrk="1" fontAlgn="auto" latinLnBrk="0" hangingPunct="1">
              <a:lnSpc>
                <a:spcPts val="1867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НПА ПРАВИТЕЛЬСТВА РФ (2) «</a:t>
            </a:r>
            <a:r>
              <a:rPr kumimoji="0" lang="ru-RU" sz="2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О порядке проведения БМ и применения мер реагирования в целях недопущения финансовых нарушений участниками казначейского сопровождения»,</a:t>
            </a:r>
          </a:p>
          <a:p>
            <a:pPr marL="0" marR="0" lvl="0" indent="0" algn="ctr" defTabSz="3864579" rtl="0" eaLnBrk="1" fontAlgn="auto" latinLnBrk="0" hangingPunct="1">
              <a:lnSpc>
                <a:spcPts val="1867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 «Об утверждении случаев и порядка взаимодействия Федерального казначейства при осуществлении полномочий, предусмотренных БК, с органами, осуществляющими мониторинг, контроль и аудит в сфере закупок»</a:t>
            </a:r>
            <a:br>
              <a:rPr kumimoji="0" lang="ru-RU" sz="2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</a:b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и МИНФИНА РОССИИ (1) </a:t>
            </a:r>
            <a:r>
              <a:rPr kumimoji="0" lang="ru-RU" sz="21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«Об утверждении Порядка формирования и ведения классификатора признаков финансовых нарушений участников КС»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»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Open Sans Condensed" panose="020B0604020202020204" charset="0"/>
                <a:cs typeface="Segoe UI Light" panose="020B0502040204020203" pitchFamily="34" charset="0"/>
                <a:sym typeface="Helvetica Neue"/>
              </a:rPr>
              <a:t>на постоянной основе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9" name="Номер слайда 3">
            <a:extLst>
              <a:ext uri="{FF2B5EF4-FFF2-40B4-BE49-F238E27FC236}">
                <a16:creationId xmlns:a16="http://schemas.microsoft.com/office/drawing/2014/main" id="{51F88F6C-7A3F-3D46-B206-FD6D87EB636E}"/>
              </a:ext>
            </a:extLst>
          </p:cNvPr>
          <p:cNvSpPr txBox="1">
            <a:spLocks/>
          </p:cNvSpPr>
          <p:nvPr/>
        </p:nvSpPr>
        <p:spPr bwMode="auto">
          <a:xfrm>
            <a:off x="23661949" y="12805143"/>
            <a:ext cx="102657" cy="471924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 Light" panose="020B0502040204020203" pitchFamily="34" charset="0"/>
              <a:ea typeface="Helvetica Neue Light"/>
              <a:cs typeface="Segoe UI Light" panose="020B0502040204020203" pitchFamily="34" charset="0"/>
              <a:sym typeface="Helvetica Neue Light"/>
            </a:endParaRPr>
          </a:p>
        </p:txBody>
      </p:sp>
      <p:sp>
        <p:nvSpPr>
          <p:cNvPr id="20" name="Стрелка вправо 19">
            <a:extLst>
              <a:ext uri="{FF2B5EF4-FFF2-40B4-BE49-F238E27FC236}">
                <a16:creationId xmlns:a16="http://schemas.microsoft.com/office/drawing/2014/main" id="{3E9D0989-F093-134F-B037-CF04E5E1349B}"/>
              </a:ext>
            </a:extLst>
          </p:cNvPr>
          <p:cNvSpPr/>
          <p:nvPr/>
        </p:nvSpPr>
        <p:spPr>
          <a:xfrm rot="5400000">
            <a:off x="17633791" y="8282642"/>
            <a:ext cx="925126" cy="732189"/>
          </a:xfrm>
          <a:prstGeom prst="rightArrow">
            <a:avLst/>
          </a:prstGeom>
          <a:gradFill>
            <a:gsLst>
              <a:gs pos="61000">
                <a:schemeClr val="accent1">
                  <a:lumMod val="75000"/>
                </a:schemeClr>
              </a:gs>
              <a:gs pos="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70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3653110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11582400" y="4981995"/>
            <a:ext cx="10363200" cy="2005429"/>
          </a:xfrm>
          <a:prstGeom prst="rect">
            <a:avLst/>
          </a:prstGeom>
          <a:solidFill>
            <a:srgbClr val="1751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"/>
            </a:endParaRP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"/>
            </a:endParaRP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КЛАССИФИКАТОР ПРИЗНАКОВ ФИНАНСОВЫХ НАРУШЕНИЙ УЧАСТНИКОВ КАЗНАЧЕЙСКОГО СОПРОВОЖДЕНИЯ</a:t>
            </a:r>
          </a:p>
          <a:p>
            <a:pPr marL="0" marR="0" lvl="0" indent="0" algn="l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6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 panose="020B0502040204020203" pitchFamily="34" charset="0"/>
              <a:ea typeface="+mn-ea"/>
              <a:cs typeface="Segoe UI Light" panose="020B0502040204020203" pitchFamily="34" charset="0"/>
              <a:sym typeface="Helvetica Neue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670715" y="5513996"/>
            <a:ext cx="6770064" cy="1794920"/>
          </a:xfrm>
          <a:prstGeom prst="rect">
            <a:avLst/>
          </a:prstGeom>
          <a:noFill/>
          <a:ln w="12700">
            <a:solidFill>
              <a:srgbClr val="175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ПОСТАНОВЛЕНИЕ ПРАВИТЕЛЬСТВА РОССИЙСКОЙ ФЕДЕРАЦИИ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от 18.12.2020 № 2153 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«Об утверждении правил казначейского сопровождения средств ГОЗ»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670716" y="3498244"/>
            <a:ext cx="6771939" cy="1861997"/>
          </a:xfrm>
          <a:prstGeom prst="rect">
            <a:avLst/>
          </a:prstGeom>
          <a:noFill/>
          <a:ln w="12700">
            <a:solidFill>
              <a:srgbClr val="175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24384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П. 3, 4 Ч.6 СТАТЬИ 5 </a:t>
            </a:r>
            <a:br>
              <a:rPr kumimoji="0" lang="ru-RU" sz="18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</a:br>
            <a:r>
              <a:rPr kumimoji="0" lang="ru-RU" sz="18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ФЕДЕРАЛЬНОГО ЗАКОНА </a:t>
            </a:r>
          </a:p>
          <a:p>
            <a:pPr marL="0" marR="0" lvl="0" indent="0" algn="ctr" defTabSz="24384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от 08.12.2020 №385-ФЗ</a:t>
            </a:r>
          </a:p>
          <a:p>
            <a:pPr marL="0" marR="0" lvl="0" indent="0" algn="ctr" defTabSz="24384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«О федеральном бюджете на 2021 год и на плановый период 2022 и 2023»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6896521" y="9046136"/>
            <a:ext cx="6490435" cy="2491789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Признаки, при выявлении которых применяется мера реагирования: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ПРИОСТАНОВЛЕНИЕ ОПЕРАЦИЙ НА ЛИЦЕВОМ СЧЕТЕ 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927640" y="9117476"/>
            <a:ext cx="7791632" cy="2502123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Признаки, при выявлении которых применяется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мера реагирования: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ПРЕДУПРЕЖДЕНИЕ (ИНФОРМИРОВАНИЕ) ПРИ ОТКРЫТИИ УЧАСТНИКАМ КАЗНАЧЕЙСКОГО СОПРОВОЖДЕНИЯ  ЛИЦЕВЫХ СЧЕТОВ  И ОСУЩЕСТВЛЕНИЯ ОПЕРАЦИЙ </a:t>
            </a:r>
            <a:b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</a:br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НА УКАЗАННЫХ ЛИЦЕВЫХ СЧЕТАХ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10788557" y="2125759"/>
            <a:ext cx="12598400" cy="1536941"/>
          </a:xfrm>
          <a:prstGeom prst="rect">
            <a:avLst/>
          </a:prstGeom>
          <a:noFill/>
          <a:ln w="12700">
            <a:solidFill>
              <a:srgbClr val="175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БЮДЖЕТНЫЙ КОДЕКС РОССИЙСКОЙ ФЕДЕРАЦИИ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СТАТЬЯ  242.13.1 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«Бюджетный мониторинг в СКП»</a:t>
            </a:r>
          </a:p>
        </p:txBody>
      </p:sp>
      <p:sp>
        <p:nvSpPr>
          <p:cNvPr id="60" name="Заголовок 2"/>
          <p:cNvSpPr txBox="1">
            <a:spLocks/>
          </p:cNvSpPr>
          <p:nvPr/>
        </p:nvSpPr>
        <p:spPr>
          <a:xfrm>
            <a:off x="4405787" y="362851"/>
            <a:ext cx="19519887" cy="1474419"/>
          </a:xfrm>
          <a:prstGeom prst="rect">
            <a:avLst/>
          </a:prstGeom>
        </p:spPr>
        <p:txBody>
          <a:bodyPr/>
          <a:lstStyle>
            <a:lvl1pPr>
              <a:defRPr sz="3170"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24384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 Light" panose="020B0502040204020203" pitchFamily="34" charset="0"/>
                <a:ea typeface="+mj-ea"/>
                <a:cs typeface="Segoe UI Light" panose="020B0502040204020203" pitchFamily="34" charset="0"/>
                <a:sym typeface="Helvetica Neue"/>
              </a:rPr>
              <a:t>СХЕМА ФОРМИРОВАНИЯ КЛАССИФИКАТОРА ПРИЗНАКОВ ФИНАНСОВЫХ НАРУШЕНИЙ УЧАСТНИКОВ КАЗНАЧЕЙСКОГО СОПРОВОЖДЕНИЯ</a:t>
            </a:r>
          </a:p>
        </p:txBody>
      </p:sp>
      <p:cxnSp>
        <p:nvCxnSpPr>
          <p:cNvPr id="84" name="Прямая соединительная линия 83"/>
          <p:cNvCxnSpPr/>
          <p:nvPr/>
        </p:nvCxnSpPr>
        <p:spPr>
          <a:xfrm flipH="1">
            <a:off x="7489843" y="4587755"/>
            <a:ext cx="912421" cy="0"/>
          </a:xfrm>
          <a:prstGeom prst="line">
            <a:avLst/>
          </a:prstGeom>
          <a:ln w="38100">
            <a:solidFill>
              <a:srgbClr val="1751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670719" y="9214957"/>
            <a:ext cx="6770061" cy="157430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ПРИКАЗ КАЗНАЧЕЙСТВА РОССИИ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от 22.12.2020  № 43н 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«Об утверждении критериев приостановления открытия лицевых счетов по ГОЗ» 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670719" y="10989540"/>
            <a:ext cx="6770061" cy="1516552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67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ПРИКАЗ МИНФИНАНА РОССИИ от 24.12.2020  № 323н </a:t>
            </a:r>
          </a:p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«Об утверждении критериев приостановления операций по ГОЗ» </a:t>
            </a:r>
          </a:p>
        </p:txBody>
      </p:sp>
      <p:cxnSp>
        <p:nvCxnSpPr>
          <p:cNvPr id="33" name="Прямая соединительная линия 32"/>
          <p:cNvCxnSpPr/>
          <p:nvPr/>
        </p:nvCxnSpPr>
        <p:spPr>
          <a:xfrm>
            <a:off x="478699" y="9156443"/>
            <a:ext cx="7200800" cy="346219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H="1">
            <a:off x="473010" y="9156443"/>
            <a:ext cx="7159789" cy="3462197"/>
          </a:xfrm>
          <a:prstGeom prst="line">
            <a:avLst/>
          </a:prstGeom>
          <a:ln w="127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Прямоугольник 38"/>
          <p:cNvSpPr/>
          <p:nvPr/>
        </p:nvSpPr>
        <p:spPr>
          <a:xfrm>
            <a:off x="670719" y="7471832"/>
            <a:ext cx="6770061" cy="1574304"/>
          </a:xfrm>
          <a:prstGeom prst="rect">
            <a:avLst/>
          </a:prstGeom>
          <a:noFill/>
          <a:ln w="12700">
            <a:solidFill>
              <a:srgbClr val="17517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592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8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 Light" panose="020B0502040204020203" pitchFamily="34" charset="0"/>
                <a:ea typeface="+mn-ea"/>
                <a:cs typeface="Segoe UI Light" panose="020B0502040204020203" pitchFamily="34" charset="0"/>
                <a:sym typeface="Helvetica Neue"/>
              </a:rPr>
              <a:t>ИНЫЕ НОРМАТИВНЫЕ ПРАВОВЫЕ АКТЫ РОССИЙСКОЙ ФЕДЕРАЦИИ</a:t>
            </a:r>
          </a:p>
        </p:txBody>
      </p:sp>
      <p:cxnSp>
        <p:nvCxnSpPr>
          <p:cNvPr id="61" name="Прямая соединительная линия 60"/>
          <p:cNvCxnSpPr/>
          <p:nvPr/>
        </p:nvCxnSpPr>
        <p:spPr>
          <a:xfrm flipH="1">
            <a:off x="7487971" y="8417499"/>
            <a:ext cx="912421" cy="0"/>
          </a:xfrm>
          <a:prstGeom prst="line">
            <a:avLst/>
          </a:prstGeom>
          <a:ln w="38100">
            <a:solidFill>
              <a:srgbClr val="1751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 flipH="1">
            <a:off x="7487971" y="10160624"/>
            <a:ext cx="912421" cy="0"/>
          </a:xfrm>
          <a:prstGeom prst="line">
            <a:avLst/>
          </a:prstGeom>
          <a:ln w="38100">
            <a:solidFill>
              <a:srgbClr val="1751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 flipH="1">
            <a:off x="7487971" y="11907296"/>
            <a:ext cx="912421" cy="0"/>
          </a:xfrm>
          <a:prstGeom prst="line">
            <a:avLst/>
          </a:prstGeom>
          <a:ln w="38100">
            <a:solidFill>
              <a:srgbClr val="1751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 flipH="1">
            <a:off x="7487971" y="6569968"/>
            <a:ext cx="912421" cy="0"/>
          </a:xfrm>
          <a:prstGeom prst="line">
            <a:avLst/>
          </a:prstGeom>
          <a:ln w="38100">
            <a:solidFill>
              <a:srgbClr val="1751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 flipV="1">
            <a:off x="8406083" y="4572299"/>
            <a:ext cx="0" cy="7344000"/>
          </a:xfrm>
          <a:prstGeom prst="line">
            <a:avLst/>
          </a:prstGeom>
          <a:ln w="38100">
            <a:solidFill>
              <a:srgbClr val="1751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Соединительная линия уступом 77"/>
          <p:cNvCxnSpPr>
            <a:endCxn id="12" idx="1"/>
          </p:cNvCxnSpPr>
          <p:nvPr/>
        </p:nvCxnSpPr>
        <p:spPr>
          <a:xfrm flipV="1">
            <a:off x="8428549" y="5984710"/>
            <a:ext cx="3153851" cy="1457941"/>
          </a:xfrm>
          <a:prstGeom prst="bentConnector3">
            <a:avLst>
              <a:gd name="adj1" fmla="val 50000"/>
            </a:avLst>
          </a:prstGeom>
          <a:ln w="38100">
            <a:solidFill>
              <a:srgbClr val="1751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 стрелкой 88"/>
          <p:cNvCxnSpPr>
            <a:stCxn id="12" idx="2"/>
            <a:endCxn id="28" idx="0"/>
          </p:cNvCxnSpPr>
          <p:nvPr/>
        </p:nvCxnSpPr>
        <p:spPr>
          <a:xfrm flipH="1">
            <a:off x="12823456" y="6987424"/>
            <a:ext cx="3940544" cy="2130052"/>
          </a:xfrm>
          <a:prstGeom prst="straightConnector1">
            <a:avLst/>
          </a:prstGeom>
          <a:ln w="38100">
            <a:solidFill>
              <a:srgbClr val="1751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/>
          <p:cNvCxnSpPr>
            <a:stCxn id="12" idx="2"/>
            <a:endCxn id="27" idx="0"/>
          </p:cNvCxnSpPr>
          <p:nvPr/>
        </p:nvCxnSpPr>
        <p:spPr>
          <a:xfrm>
            <a:off x="16764000" y="6987424"/>
            <a:ext cx="3377739" cy="2058712"/>
          </a:xfrm>
          <a:prstGeom prst="straightConnector1">
            <a:avLst/>
          </a:prstGeom>
          <a:ln w="38100">
            <a:solidFill>
              <a:srgbClr val="17517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Номер слайда 3">
            <a:extLst>
              <a:ext uri="{FF2B5EF4-FFF2-40B4-BE49-F238E27FC236}">
                <a16:creationId xmlns:a16="http://schemas.microsoft.com/office/drawing/2014/main" id="{D4E01AC6-9420-1F41-A32C-2723E67FA758}"/>
              </a:ext>
            </a:extLst>
          </p:cNvPr>
          <p:cNvSpPr txBox="1">
            <a:spLocks/>
          </p:cNvSpPr>
          <p:nvPr/>
        </p:nvSpPr>
        <p:spPr bwMode="auto">
          <a:xfrm>
            <a:off x="23661949" y="12805143"/>
            <a:ext cx="102657" cy="471924"/>
          </a:xfrm>
          <a:prstGeom prst="rect">
            <a:avLst/>
          </a:prstGeom>
          <a:noFill/>
          <a:ln w="12700">
            <a:miter lim="4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50800" tIns="50800" rIns="50800" bIns="50800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400" b="0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 Light"/>
                <a:cs typeface="Arial" charset="0"/>
                <a:sym typeface="Helvetica Neue Light"/>
              </a:defRPr>
            </a:lvl1pPr>
            <a:lvl2pPr marL="1485900" marR="0" indent="-5715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2pPr>
            <a:lvl3pPr marL="22860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3pPr>
            <a:lvl4pPr marL="32004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4pPr>
            <a:lvl5pPr marL="4114800" marR="0" indent="-45720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5pPr>
            <a:lvl6pPr marL="50292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6pPr>
            <a:lvl7pPr marL="59436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7pPr>
            <a:lvl8pPr marL="68580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8pPr>
            <a:lvl9pPr marL="7772400" marR="0" indent="-457200" algn="ctr" defTabSz="8255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3000" b="1" i="0" u="none" strike="noStrike" cap="none" spc="0" normalizeH="0" baseline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Calibri" pitchFamily="34" charset="0"/>
                <a:ea typeface="Helvetica Neue"/>
                <a:cs typeface="Arial" charset="0"/>
                <a:sym typeface="Helvetica Neue"/>
              </a:defRPr>
            </a:lvl9pPr>
          </a:lstStyle>
          <a:p>
            <a:pPr marL="0" marR="0" lvl="0" indent="0" algn="ctr" defTabSz="8255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altLang="ru-RU" sz="2400" b="0" i="0" u="none" strike="noStrike" kern="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Segoe UI Light" panose="020B0502040204020203" pitchFamily="34" charset="0"/>
              <a:ea typeface="Helvetica Neue Light"/>
              <a:cs typeface="Segoe UI Light" panose="020B0502040204020203" pitchFamily="34" charset="0"/>
              <a:sym typeface="Helvetica Neue Light"/>
            </a:endParaRPr>
          </a:p>
        </p:txBody>
      </p:sp>
      <p:sp>
        <p:nvSpPr>
          <p:cNvPr id="32" name="Стрелка вправо 31">
            <a:extLst>
              <a:ext uri="{FF2B5EF4-FFF2-40B4-BE49-F238E27FC236}">
                <a16:creationId xmlns:a16="http://schemas.microsoft.com/office/drawing/2014/main" id="{2188EE34-69ED-C74D-A5ED-5C27FD9D8155}"/>
              </a:ext>
            </a:extLst>
          </p:cNvPr>
          <p:cNvSpPr/>
          <p:nvPr/>
        </p:nvSpPr>
        <p:spPr>
          <a:xfrm rot="5400000">
            <a:off x="16433958" y="3995048"/>
            <a:ext cx="925126" cy="732189"/>
          </a:xfrm>
          <a:prstGeom prst="rightArrow">
            <a:avLst/>
          </a:prstGeom>
          <a:gradFill>
            <a:gsLst>
              <a:gs pos="61000">
                <a:schemeClr val="accent1">
                  <a:lumMod val="75000"/>
                </a:schemeClr>
              </a:gs>
              <a:gs pos="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86457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707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762999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Шаблон_2015_16x9_PTSerif">
  <a:themeElements>
    <a:clrScheme name="Другая 1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T Serif">
      <a:majorFont>
        <a:latin typeface="PT Serif"/>
        <a:ea typeface=""/>
        <a:cs typeface=""/>
      </a:majorFont>
      <a:minorFont>
        <a:latin typeface="PT Serif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entury Gothic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16154</TotalTime>
  <Words>544</Words>
  <Application>Microsoft Office PowerPoint</Application>
  <PresentationFormat>Произвольный</PresentationFormat>
  <Paragraphs>92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5</vt:i4>
      </vt:variant>
    </vt:vector>
  </HeadingPairs>
  <TitlesOfParts>
    <vt:vector size="24" baseType="lpstr">
      <vt:lpstr>Arial</vt:lpstr>
      <vt:lpstr>Calibri</vt:lpstr>
      <vt:lpstr>Century Gothic</vt:lpstr>
      <vt:lpstr>Helvetica Neue</vt:lpstr>
      <vt:lpstr>Helvetica Neue Light</vt:lpstr>
      <vt:lpstr>Helvetica Neue Medium</vt:lpstr>
      <vt:lpstr>Open Sans Condensed</vt:lpstr>
      <vt:lpstr>PT Serif</vt:lpstr>
      <vt:lpstr>Segoe UI Black</vt:lpstr>
      <vt:lpstr>Segoe UI Historic</vt:lpstr>
      <vt:lpstr>Segoe UI Light</vt:lpstr>
      <vt:lpstr>Tahoma</vt:lpstr>
      <vt:lpstr>Times New Roman</vt:lpstr>
      <vt:lpstr>Trebuchet MS</vt:lpstr>
      <vt:lpstr>Wingdings</vt:lpstr>
      <vt:lpstr>White</vt:lpstr>
      <vt:lpstr>Шаблон_2015_16x9_PTSerif</vt:lpstr>
      <vt:lpstr>1_Office Theme</vt:lpstr>
      <vt:lpstr>3_Office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Серебрякова Зинаида Олеговна</dc:creator>
  <cp:lastModifiedBy>889</cp:lastModifiedBy>
  <cp:revision>930</cp:revision>
  <cp:lastPrinted>2021-07-19T11:07:15Z</cp:lastPrinted>
  <dcterms:modified xsi:type="dcterms:W3CDTF">2021-08-22T16:08:28Z</dcterms:modified>
</cp:coreProperties>
</file>