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774" r:id="rId2"/>
  </p:sldMasterIdLst>
  <p:notesMasterIdLst>
    <p:notesMasterId r:id="rId13"/>
  </p:notesMasterIdLst>
  <p:sldIdLst>
    <p:sldId id="1172" r:id="rId3"/>
    <p:sldId id="1180" r:id="rId4"/>
    <p:sldId id="1088" r:id="rId5"/>
    <p:sldId id="1114" r:id="rId6"/>
    <p:sldId id="1185" r:id="rId7"/>
    <p:sldId id="1181" r:id="rId8"/>
    <p:sldId id="1186" r:id="rId9"/>
    <p:sldId id="1182" r:id="rId10"/>
    <p:sldId id="1179" r:id="rId11"/>
    <p:sldId id="1178" r:id="rId12"/>
  </p:sldIdLst>
  <p:sldSz cx="24384000" cy="13716000"/>
  <p:notesSz cx="6797675" cy="992822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Презентация" id="{E2014C89-73CD-4995-BED8-E17B79378571}">
          <p14:sldIdLst>
            <p14:sldId id="1172"/>
            <p14:sldId id="1180"/>
            <p14:sldId id="1088"/>
            <p14:sldId id="1114"/>
            <p14:sldId id="1185"/>
            <p14:sldId id="1181"/>
            <p14:sldId id="1186"/>
            <p14:sldId id="1182"/>
            <p14:sldId id="1179"/>
            <p14:sldId id="1178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5499" userDrawn="1">
          <p15:clr>
            <a:srgbClr val="A4A3A4"/>
          </p15:clr>
        </p15:guide>
        <p15:guide id="3" orient="horz" pos="3866" userDrawn="1">
          <p15:clr>
            <a:srgbClr val="A4A3A4"/>
          </p15:clr>
        </p15:guide>
        <p15:guide id="4" pos="763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конова Ногала Батровна" initials="ОНБ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17F"/>
    <a:srgbClr val="000D33"/>
    <a:srgbClr val="7F7F7F"/>
    <a:srgbClr val="80AFD6"/>
    <a:srgbClr val="FFFFFF"/>
    <a:srgbClr val="E6E6E6"/>
    <a:srgbClr val="F8F8F8"/>
    <a:srgbClr val="E4E4E4"/>
    <a:srgbClr val="EEF7E9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09" autoAdjust="0"/>
    <p:restoredTop sz="92914" autoAdjust="0"/>
  </p:normalViewPr>
  <p:slideViewPr>
    <p:cSldViewPr>
      <p:cViewPr varScale="1">
        <p:scale>
          <a:sx n="54" d="100"/>
          <a:sy n="54" d="100"/>
        </p:scale>
        <p:origin x="-456" y="-96"/>
      </p:cViewPr>
      <p:guideLst>
        <p:guide orient="horz" pos="5499"/>
        <p:guide orient="horz" pos="3866"/>
        <p:guide pos="76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87313" y="742950"/>
            <a:ext cx="6623050" cy="3725863"/>
          </a:xfrm>
          <a:prstGeom prst="rect">
            <a:avLst/>
          </a:prstGeom>
        </p:spPr>
        <p:txBody>
          <a:bodyPr lIns="91806" tIns="45903" rIns="91806" bIns="45903"/>
          <a:lstStyle/>
          <a:p>
            <a:endParaRPr dirty="0"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6358" y="4715911"/>
            <a:ext cx="4984962" cy="4467701"/>
          </a:xfrm>
          <a:prstGeom prst="rect">
            <a:avLst/>
          </a:prstGeom>
        </p:spPr>
        <p:txBody>
          <a:bodyPr lIns="91806" tIns="45903" rIns="91806" bIns="45903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492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/>
          <a:lstStyle/>
          <a:p>
            <a:fld id="{119289AF-B0AB-4547-A913-A961E74CBFAB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944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/>
          <a:lstStyle/>
          <a:p>
            <a:fld id="{119289AF-B0AB-4547-A913-A961E74CBFAB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944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/>
          <a:lstStyle/>
          <a:p>
            <a:fld id="{119289AF-B0AB-4547-A913-A961E74CBFAB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944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/>
          <a:lstStyle/>
          <a:p>
            <a:fld id="{119289AF-B0AB-4547-A913-A961E74CBFAB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944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/>
          <a:lstStyle/>
          <a:p>
            <a:fld id="{119289AF-B0AB-4547-A913-A961E74CBFAB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944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/>
          <a:lstStyle/>
          <a:p>
            <a:fld id="{119289AF-B0AB-4547-A913-A961E74CBFAB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944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/>
          <a:lstStyle/>
          <a:p>
            <a:fld id="{119289AF-B0AB-4547-A913-A961E74CBFAB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944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546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— Иван Арсентьев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4CAC5-A6F4-4520-A061-A22DDC0557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21.06.2023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77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8290560" y="12755878"/>
            <a:ext cx="7802880" cy="685798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219200" y="12755878"/>
            <a:ext cx="5608320" cy="685798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AEA59-C386-4CF2-9560-6AD42BD5BA54}" type="datetime1">
              <a:rPr lang="ru-RU" smtClean="0"/>
              <a:t>21.06.2023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2035563" y="13081000"/>
            <a:ext cx="376706" cy="369332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532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2" y="730259"/>
            <a:ext cx="21031200" cy="2651126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2" y="3651251"/>
            <a:ext cx="21031200" cy="870267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676400" y="12712805"/>
            <a:ext cx="5486400" cy="730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7C421-1F6B-405C-8E3B-B28D8E5D0DB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21.06.2023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77202" y="12712805"/>
            <a:ext cx="8229600" cy="730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7221200" y="12712805"/>
            <a:ext cx="5486400" cy="730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759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fld id="{8C1CD859-0BC7-4275-A94F-20A0E84F0D4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21.06.2023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339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339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fld id="{8697A9E2-102D-47AA-944A-02D45B8F798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21.06.2023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339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339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339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pPr algn="l" defTabSz="2438339" hangingPunct="1"/>
              <a:t>‹#›</a:t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8A6C8-D403-4E22-A9A8-49099749EB8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21.06.2023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719" r:id="rId9"/>
    <p:sldLayoutId id="2147483792" r:id="rId10"/>
    <p:sldLayoutId id="2147483793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79809586-C67F-41F1-B4A6-0F5567B7E453}" type="datetime1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t>21.06.2023</a:t>
            </a:fld>
            <a:endParaRPr lang="ru-RU" b="0" kern="1200" dirty="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 dirty="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pPr defTabSz="2438339" hangingPunct="1"/>
              <a:t>‹#›</a:t>
            </a:fld>
            <a:endParaRPr lang="ru-RU" b="0" kern="1200" dirty="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2438339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377" indent="-914377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150" indent="-761981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24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09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26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43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60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377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294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3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40016" y="12872505"/>
            <a:ext cx="2431570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9" name="object 9"/>
          <p:cNvSpPr/>
          <p:nvPr/>
        </p:nvSpPr>
        <p:spPr>
          <a:xfrm>
            <a:off x="19109802" y="877569"/>
            <a:ext cx="5243698" cy="116351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10" name="TextBox 9"/>
          <p:cNvSpPr txBox="1"/>
          <p:nvPr/>
        </p:nvSpPr>
        <p:spPr>
          <a:xfrm>
            <a:off x="844306" y="5101067"/>
            <a:ext cx="1602821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altLang="ru-RU" sz="4000" dirty="0" smtClean="0">
                <a:solidFill>
                  <a:schemeClr val="accent1">
                    <a:lumMod val="50000"/>
                  </a:schemeClr>
                </a:solidFill>
                <a:latin typeface="Helvetica Neue Medium"/>
                <a:ea typeface="+mj-ea"/>
                <a:cs typeface="Segoe UI Light" panose="020B0502040204020203" pitchFamily="34" charset="0"/>
                <a:sym typeface="Helvetica Neue Medium"/>
              </a:rPr>
              <a:t>Актуальные вопросы ведения ТОФК казначейского учета операций со средствами, поступающими во временное распоряжение получателей средств при переходе на новую платформу для аналитического и </a:t>
            </a:r>
            <a:r>
              <a:rPr lang="ru-RU" altLang="ru-RU" sz="4000" dirty="0" smtClean="0">
                <a:solidFill>
                  <a:srgbClr val="17517F"/>
                </a:solidFill>
                <a:latin typeface="Helvetica Neue Medium"/>
                <a:ea typeface="+mj-ea"/>
                <a:cs typeface="Segoe UI Light" panose="020B0502040204020203" pitchFamily="34" charset="0"/>
                <a:sym typeface="Helvetica Neue Medium"/>
              </a:rPr>
              <a:t>бухгалтерского</a:t>
            </a:r>
            <a:r>
              <a:rPr lang="ru-RU" altLang="ru-RU" sz="4000" dirty="0" smtClean="0">
                <a:solidFill>
                  <a:schemeClr val="accent1">
                    <a:lumMod val="50000"/>
                  </a:schemeClr>
                </a:solidFill>
                <a:latin typeface="Helvetica Neue Medium"/>
                <a:ea typeface="+mj-ea"/>
                <a:cs typeface="Segoe UI Light" panose="020B0502040204020203" pitchFamily="34" charset="0"/>
                <a:sym typeface="Helvetica Neue Medium"/>
              </a:rPr>
              <a:t> учета финансового-денежных операций</a:t>
            </a:r>
            <a:endParaRPr lang="ru-RU" altLang="ru-RU" sz="4000" dirty="0">
              <a:solidFill>
                <a:schemeClr val="accent1">
                  <a:lumMod val="50000"/>
                </a:schemeClr>
              </a:solidFill>
              <a:latin typeface="Helvetica Neue Medium"/>
              <a:ea typeface="+mj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5967" y="1060239"/>
            <a:ext cx="18668254" cy="74889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3" name="Прямоугольник 2"/>
          <p:cNvSpPr/>
          <p:nvPr/>
        </p:nvSpPr>
        <p:spPr>
          <a:xfrm>
            <a:off x="1102768" y="10265921"/>
            <a:ext cx="131889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dirty="0">
                <a:solidFill>
                  <a:srgbClr val="17517F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Начальник отдела бюджетного </a:t>
            </a:r>
            <a:r>
              <a:rPr lang="ru-RU" sz="2800" b="0" dirty="0" smtClean="0">
                <a:solidFill>
                  <a:srgbClr val="17517F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учета и </a:t>
            </a:r>
            <a:r>
              <a:rPr lang="ru-RU" sz="2800" b="0" dirty="0">
                <a:solidFill>
                  <a:srgbClr val="17517F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отчетности по операциям бюджетов –</a:t>
            </a:r>
          </a:p>
          <a:p>
            <a:r>
              <a:rPr lang="ru-RU" sz="2800" b="0" dirty="0">
                <a:solidFill>
                  <a:srgbClr val="17517F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главный бухгалтер УФК по </a:t>
            </a:r>
            <a:r>
              <a:rPr lang="ru-RU" sz="2800" b="0" dirty="0" smtClean="0">
                <a:solidFill>
                  <a:srgbClr val="17517F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Ярославской области</a:t>
            </a:r>
          </a:p>
          <a:p>
            <a:r>
              <a:rPr lang="ru-RU" sz="2800" b="0" dirty="0" smtClean="0">
                <a:solidFill>
                  <a:srgbClr val="17517F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Ирина Николаевна Пепина</a:t>
            </a:r>
            <a:endParaRPr lang="ru-RU" sz="2800" b="0" dirty="0">
              <a:solidFill>
                <a:srgbClr val="17517F"/>
              </a:solidFill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80" y="183110"/>
            <a:ext cx="3886381" cy="152132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00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title"/>
          </p:nvPr>
        </p:nvSpPr>
        <p:spPr bwMode="auto">
          <a:xfrm>
            <a:off x="268832" y="161256"/>
            <a:ext cx="23978663" cy="16089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pPr algn="r" hangingPunct="0"/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/>
            </a:r>
            <a:b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</a:br>
            <a:r>
              <a:rPr lang="ru-RU" altLang="ru-RU" sz="3600" b="1" cap="all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/>
            </a:r>
            <a:br>
              <a:rPr lang="ru-RU" altLang="ru-RU" sz="3600" b="1" cap="all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</a:br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</a:t>
            </a:r>
            <a:endParaRPr lang="ru-RU" altLang="ru-RU" sz="3600" b="1" i="1" cap="all" dirty="0">
              <a:solidFill>
                <a:schemeClr val="tx1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1770178"/>
            <a:ext cx="2431570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47" name="AutoShape 8" descr="Contrato - Iconos gratis de negocios y finanz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80" y="183110"/>
            <a:ext cx="3886381" cy="152132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543928" y="12762656"/>
            <a:ext cx="1656184" cy="730250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91000" y="579365"/>
            <a:ext cx="17281920" cy="62581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endParaRPr lang="ru-RU" sz="4000" dirty="0" smtClean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</a:endParaRPr>
          </a:p>
          <a:p>
            <a:endParaRPr lang="ru-RU" sz="400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</a:endParaRPr>
          </a:p>
          <a:p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Helvetica Neue Medium"/>
              </a:rPr>
              <a:t>Письмо Федерального казначейства от 22.05.2023 № 13-04-03/13483</a:t>
            </a:r>
          </a:p>
          <a:p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Helvetica Neue Medium"/>
              </a:rPr>
              <a:t>«О проведении ОЭ в рамках ГК от 02.11.2022 № ФКУ0572/11/2022/РИС»</a:t>
            </a:r>
          </a:p>
          <a:p>
            <a:endParaRPr lang="ru-RU" sz="4000" dirty="0" smtClean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</a:endParaRPr>
          </a:p>
          <a:p>
            <a:r>
              <a:rPr lang="ru-RU" sz="3200" dirty="0" smtClean="0">
                <a:solidFill>
                  <a:srgbClr val="17517F"/>
                </a:solidFill>
              </a:rPr>
              <a:t>Выполнение </a:t>
            </a:r>
            <a:r>
              <a:rPr lang="ru-RU" sz="3200" dirty="0">
                <a:solidFill>
                  <a:srgbClr val="17517F"/>
                </a:solidFill>
              </a:rPr>
              <a:t>работ по развитию подсистемы учета и отчетности и подсистемы управления расходами государственной интегрированной информационной системы управления общественными финансами «Электронный бюджет</a:t>
            </a:r>
            <a:r>
              <a:rPr lang="ru-RU" sz="3200" dirty="0" smtClean="0">
                <a:solidFill>
                  <a:srgbClr val="17517F"/>
                </a:solidFill>
              </a:rPr>
              <a:t>», </a:t>
            </a:r>
            <a:r>
              <a:rPr lang="ru-RU" sz="3200" dirty="0">
                <a:solidFill>
                  <a:srgbClr val="17517F"/>
                </a:solidFill>
              </a:rPr>
              <a:t>в части развития функций ведения аналитического и казначейского учета средств во временном распоряжении</a:t>
            </a:r>
            <a:endParaRPr lang="ru-RU" sz="3200" dirty="0">
              <a:solidFill>
                <a:srgbClr val="17517F"/>
              </a:solidFill>
              <a:latin typeface="Segoe UI Light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75848" y="8673589"/>
            <a:ext cx="7632848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endParaRPr kumimoji="0" lang="ru-RU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941841"/>
              </p:ext>
            </p:extLst>
          </p:nvPr>
        </p:nvGraphicFramePr>
        <p:xfrm>
          <a:off x="6359352" y="7794104"/>
          <a:ext cx="10009112" cy="3931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09112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УФК по Владимирской области</a:t>
                      </a:r>
                      <a:endParaRPr kumimoji="0" lang="ru-RU" sz="40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Helvetica Neue Medium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endParaRPr lang="ru-RU" sz="4000" b="1" dirty="0">
                        <a:latin typeface="Helvetica Neue Medium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УФК по Ярославской области</a:t>
                      </a:r>
                      <a:endParaRPr kumimoji="0" lang="ru-RU" sz="40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Helvetica Neue Medium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endParaRPr lang="ru-RU" sz="4000" b="1" dirty="0">
                        <a:latin typeface="Helvetica Neue Medium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УФК по Чувашской</a:t>
                      </a:r>
                      <a:r>
                        <a:rPr lang="ru-RU" sz="40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 Республике</a:t>
                      </a:r>
                      <a:endParaRPr kumimoji="0" lang="ru-RU" sz="40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Helvetica Neue Medium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endParaRPr lang="ru-RU" sz="4000" b="1" dirty="0">
                        <a:latin typeface="Helvetica Neue Medium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Заголовок 1"/>
          <p:cNvSpPr txBox="1">
            <a:spLocks/>
          </p:cNvSpPr>
          <p:nvPr/>
        </p:nvSpPr>
        <p:spPr bwMode="auto">
          <a:xfrm>
            <a:off x="460375" y="313656"/>
            <a:ext cx="23978663" cy="160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r"/>
            <a:r>
              <a:rPr lang="ru-RU" altLang="ru-RU" sz="3600" b="1" cap="all" dirty="0" smtClean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Участники опытной эксплуатации</a:t>
            </a:r>
            <a:endParaRPr lang="ru-RU" altLang="ru-RU" sz="3600" b="1" i="1" cap="all" dirty="0">
              <a:solidFill>
                <a:schemeClr val="tx1"/>
              </a:solidFill>
              <a:latin typeface="Helvetica Neue Medium"/>
              <a:ea typeface="+mj-ea"/>
              <a:cs typeface="Segoe UI Light" panose="020B0502040204020203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11035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40016" y="12872505"/>
            <a:ext cx="2431570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14" name="object 2"/>
          <p:cNvSpPr/>
          <p:nvPr/>
        </p:nvSpPr>
        <p:spPr>
          <a:xfrm flipV="1">
            <a:off x="5967" y="1060239"/>
            <a:ext cx="18668254" cy="74889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2681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80" y="183110"/>
            <a:ext cx="3886381" cy="152132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3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111189"/>
              </p:ext>
            </p:extLst>
          </p:nvPr>
        </p:nvGraphicFramePr>
        <p:xfrm>
          <a:off x="3003390" y="2609528"/>
          <a:ext cx="6336704" cy="48245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6704"/>
              </a:tblGrid>
              <a:tr h="4824536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altLang="ru-RU" sz="4400" b="1" i="0" u="none" strike="noStrike" cap="all" spc="0" baseline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uFillTx/>
                          <a:latin typeface="Helvetica Neue Medium"/>
                          <a:ea typeface="+mn-ea"/>
                          <a:cs typeface="Segoe UI Light" panose="020B0502040204020203" pitchFamily="34" charset="0"/>
                          <a:sym typeface="Helvetica Neue Medium"/>
                        </a:rPr>
                        <a:t>faH</a:t>
                      </a:r>
                      <a:endParaRPr lang="ru-RU" altLang="ru-RU" sz="4400" b="1" i="0" u="none" strike="noStrike" cap="all" spc="0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uFillTx/>
                        <a:latin typeface="Helvetica Neue Medium"/>
                        <a:ea typeface="+mn-ea"/>
                        <a:cs typeface="Segoe UI Light" panose="020B0502040204020203" pitchFamily="34" charset="0"/>
                        <a:sym typeface="Helvetica Neue Medium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altLang="ru-RU" sz="2400" b="1" i="0" u="none" strike="noStrike" cap="all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uFillTx/>
                          <a:latin typeface="Helvetica Neue Medium"/>
                          <a:ea typeface="+mn-ea"/>
                          <a:cs typeface="Segoe UI Light" panose="020B0502040204020203" pitchFamily="34" charset="0"/>
                          <a:sym typeface="Helvetica Neue Medium"/>
                        </a:rPr>
                        <a:t>(</a:t>
                      </a:r>
                      <a:r>
                        <a:rPr lang="en-US" altLang="ru-RU" sz="2400" b="1" i="0" u="none" strike="noStrike" cap="all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uFillTx/>
                          <a:latin typeface="Helvetica Neue Medium"/>
                          <a:ea typeface="+mn-ea"/>
                          <a:cs typeface="Segoe UI Light" panose="020B0502040204020203" pitchFamily="34" charset="0"/>
                          <a:sym typeface="Helvetica Neue Medium"/>
                        </a:rPr>
                        <a:t>O</a:t>
                      </a:r>
                      <a:r>
                        <a:rPr lang="en-US" altLang="ru-RU" sz="2400" b="1" i="0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uFillTx/>
                          <a:latin typeface="Helvetica Neue Medium"/>
                          <a:ea typeface="+mn-ea"/>
                          <a:cs typeface="Segoe UI Light" panose="020B0502040204020203" pitchFamily="34" charset="0"/>
                          <a:sym typeface="Helvetica Neue Medium"/>
                        </a:rPr>
                        <a:t>racle</a:t>
                      </a:r>
                      <a:r>
                        <a:rPr lang="en-US" altLang="ru-RU" sz="2400" b="1" i="0" u="none" strike="noStrike" cap="all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uFillTx/>
                          <a:latin typeface="Helvetica Neue Medium"/>
                          <a:ea typeface="+mn-ea"/>
                          <a:cs typeface="Segoe UI Light" panose="020B0502040204020203" pitchFamily="34" charset="0"/>
                          <a:sym typeface="Helvetica Neue Medium"/>
                        </a:rPr>
                        <a:t> F</a:t>
                      </a:r>
                      <a:r>
                        <a:rPr lang="en-US" altLang="ru-RU" sz="2400" b="1" i="0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uFillTx/>
                          <a:latin typeface="Helvetica Neue Medium"/>
                          <a:ea typeface="+mn-ea"/>
                          <a:cs typeface="Segoe UI Light" panose="020B0502040204020203" pitchFamily="34" charset="0"/>
                          <a:sym typeface="Helvetica Neue Medium"/>
                        </a:rPr>
                        <a:t>inancial</a:t>
                      </a:r>
                      <a:r>
                        <a:rPr lang="en-US" altLang="ru-RU" sz="2400" b="1" i="0" u="none" strike="noStrike" cap="all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uFillTx/>
                          <a:latin typeface="Helvetica Neue Medium"/>
                          <a:ea typeface="+mn-ea"/>
                          <a:cs typeface="Segoe UI Light" panose="020B0502040204020203" pitchFamily="34" charset="0"/>
                          <a:sym typeface="Helvetica Neue Medium"/>
                        </a:rPr>
                        <a:t> A</a:t>
                      </a:r>
                      <a:r>
                        <a:rPr lang="en-US" altLang="ru-RU" sz="2400" b="1" i="0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uFillTx/>
                          <a:latin typeface="Helvetica Neue Medium"/>
                          <a:ea typeface="+mn-ea"/>
                          <a:cs typeface="Segoe UI Light" panose="020B0502040204020203" pitchFamily="34" charset="0"/>
                          <a:sym typeface="Helvetica Neue Medium"/>
                        </a:rPr>
                        <a:t>ccounting</a:t>
                      </a:r>
                      <a:r>
                        <a:rPr lang="en-US" altLang="ru-RU" sz="2400" b="1" i="0" u="none" strike="noStrike" cap="all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uFillTx/>
                          <a:latin typeface="Helvetica Neue Medium"/>
                          <a:ea typeface="+mn-ea"/>
                          <a:cs typeface="Segoe UI Light" panose="020B0502040204020203" pitchFamily="34" charset="0"/>
                          <a:sym typeface="Helvetica Neue Medium"/>
                        </a:rPr>
                        <a:t> H</a:t>
                      </a:r>
                      <a:r>
                        <a:rPr lang="en-US" altLang="ru-RU" sz="2400" b="1" i="0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uFillTx/>
                          <a:latin typeface="Helvetica Neue Medium"/>
                          <a:ea typeface="+mn-ea"/>
                          <a:cs typeface="Segoe UI Light" panose="020B0502040204020203" pitchFamily="34" charset="0"/>
                          <a:sym typeface="Helvetica Neue Medium"/>
                        </a:rPr>
                        <a:t>ub</a:t>
                      </a:r>
                      <a:r>
                        <a:rPr lang="ru-RU" altLang="ru-RU" sz="2400" b="1" i="0" u="none" strike="noStrike" cap="all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uFillTx/>
                          <a:latin typeface="Helvetica Neue Medium"/>
                          <a:ea typeface="+mn-ea"/>
                          <a:cs typeface="Segoe UI Light" panose="020B0502040204020203" pitchFamily="34" charset="0"/>
                          <a:sym typeface="Helvetica Neue Medium"/>
                        </a:rPr>
                        <a:t>)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endParaRPr lang="ru-RU" altLang="ru-RU" sz="4400" b="0" i="0" u="none" strike="noStrike" cap="all" spc="0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Medium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051487"/>
              </p:ext>
            </p:extLst>
          </p:nvPr>
        </p:nvGraphicFramePr>
        <p:xfrm>
          <a:off x="13416136" y="2609528"/>
          <a:ext cx="6336704" cy="4861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6704"/>
              </a:tblGrid>
              <a:tr h="4464496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altLang="ru-RU" sz="4400" b="1" i="0" u="none" strike="noStrike" cap="all" spc="0" baseline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uFillTx/>
                          <a:latin typeface="Helvetica Neue Medium"/>
                          <a:ea typeface="+mn-ea"/>
                          <a:cs typeface="Segoe UI Light" panose="020B0502040204020203" pitchFamily="34" charset="0"/>
                          <a:sym typeface="Helvetica Neue Medium"/>
                        </a:rPr>
                        <a:t>svap</a:t>
                      </a:r>
                      <a:endParaRPr lang="ru-RU" altLang="ru-RU" sz="4400" b="1" i="0" u="none" strike="noStrike" cap="all" spc="0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uFillTx/>
                        <a:latin typeface="Helvetica Neue Medium"/>
                        <a:ea typeface="+mn-ea"/>
                        <a:cs typeface="Segoe UI Light" panose="020B0502040204020203" pitchFamily="34" charset="0"/>
                        <a:sym typeface="Helvetica Neue Medium"/>
                      </a:endParaRPr>
                    </a:p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Helvetica Neue Medium"/>
                          <a:ea typeface="Times New Roman"/>
                        </a:rPr>
                        <a:t>Программное обеспечение, выполняющее автоматизацию функций ведения аналитического и казначейского учета.</a:t>
                      </a:r>
                    </a:p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Helvetica Neue Medium"/>
                          <a:ea typeface="Times New Roman"/>
                        </a:rPr>
                        <a:t>Продукты семейства </a:t>
                      </a:r>
                      <a:r>
                        <a:rPr lang="ru-RU" sz="24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Helvetica Neue Medium"/>
                          <a:ea typeface="Times New Roman"/>
                        </a:rPr>
                        <a:t>SmartVista</a:t>
                      </a:r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Helvetica Neue Medium"/>
                          <a:ea typeface="Times New Roman"/>
                        </a:rPr>
                        <a:t>:</a:t>
                      </a:r>
                    </a:p>
                    <a:p>
                      <a:pPr marL="342900" marR="36195" lvl="0" indent="-342900">
                        <a:spcAft>
                          <a:spcPts val="0"/>
                        </a:spcAft>
                        <a:buFont typeface="Symbol"/>
                        <a:buChar char=""/>
                        <a:tabLst>
                          <a:tab pos="180340" algn="l"/>
                        </a:tabLs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Helvetica Neue Medium"/>
                          <a:ea typeface="Times New Roman"/>
                        </a:rPr>
                        <a:t>«Смарт Виста </a:t>
                      </a:r>
                      <a:r>
                        <a:rPr lang="ru-RU" sz="24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Helvetica Neue Medium"/>
                          <a:ea typeface="Times New Roman"/>
                        </a:rPr>
                        <a:t>Бэк</a:t>
                      </a:r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Helvetica Neue Medium"/>
                          <a:ea typeface="Times New Roman"/>
                        </a:rPr>
                        <a:t> Офис Рус» Модуль «Смарт Виста подсистемы учета и отчетности системы»;</a:t>
                      </a:r>
                    </a:p>
                    <a:p>
                      <a:pPr marL="342900" marR="36195" lvl="0" indent="-342900">
                        <a:spcAft>
                          <a:spcPts val="0"/>
                        </a:spcAft>
                        <a:buFont typeface="Symbol"/>
                        <a:buChar char=""/>
                        <a:tabLst>
                          <a:tab pos="180340" algn="l"/>
                        </a:tabLst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Helvetica Neue Medium"/>
                          <a:ea typeface="Times New Roman"/>
                        </a:rPr>
                        <a:t>«Смарт Виста Фронт Энд Рус» Модуль «Смарт Виста Интеграционная Платформа»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endParaRPr lang="ru-RU" altLang="ru-RU" sz="2400" b="0" i="0" u="none" strike="noStrike" cap="all" spc="0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Medium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Стрелка вправо 5"/>
          <p:cNvSpPr/>
          <p:nvPr/>
        </p:nvSpPr>
        <p:spPr>
          <a:xfrm>
            <a:off x="9815736" y="4553744"/>
            <a:ext cx="3240360" cy="1152128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268832" y="161256"/>
            <a:ext cx="23978663" cy="160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r"/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/>
            </a:r>
            <a:b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</a:br>
            <a:r>
              <a:rPr lang="ru-RU" altLang="ru-RU" sz="3600" b="1" cap="all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</a:t>
            </a:r>
            <a:r>
              <a:rPr lang="ru-RU" altLang="ru-RU" sz="3600" b="1" cap="all" dirty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Программное обеспечение, выполняющее автоматизацию функций </a:t>
            </a:r>
            <a:endParaRPr lang="ru-RU" altLang="ru-RU" sz="3600" b="1" cap="all" dirty="0" smtClean="0">
              <a:solidFill>
                <a:srgbClr val="17517F"/>
              </a:solidFill>
              <a:latin typeface="Helvetica Neue Medium"/>
              <a:cs typeface="Segoe UI Light" panose="020B0502040204020203" pitchFamily="34" charset="0"/>
              <a:sym typeface="Helvetica Neue"/>
            </a:endParaRPr>
          </a:p>
          <a:p>
            <a:pPr algn="r"/>
            <a:r>
              <a:rPr lang="ru-RU" altLang="ru-RU" sz="3600" b="1" cap="all" dirty="0" smtClean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ведения </a:t>
            </a:r>
            <a:r>
              <a:rPr lang="ru-RU" altLang="ru-RU" sz="3600" b="1" cap="all" dirty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аналитического и казначейского учета</a:t>
            </a:r>
            <a:endParaRPr lang="ru-RU" altLang="ru-RU" sz="3600" b="1" i="1" cap="all" dirty="0">
              <a:solidFill>
                <a:schemeClr val="tx1"/>
              </a:solidFill>
              <a:latin typeface="Helvetica Neue Medium"/>
              <a:ea typeface="+mj-ea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74976" y="7650088"/>
            <a:ext cx="16777864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hangingPunct="1">
              <a:defRPr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Helvetica Neue Medium"/>
              </a:rPr>
              <a:t>Подсистема</a:t>
            </a:r>
          </a:p>
          <a:p>
            <a:pPr algn="l" hangingPunct="1">
              <a:defRPr/>
            </a:pPr>
            <a:endParaRPr lang="ru-RU" sz="2800" i="1" dirty="0">
              <a:solidFill>
                <a:schemeClr val="accent1">
                  <a:lumMod val="50000"/>
                </a:schemeClr>
              </a:solidFill>
              <a:latin typeface="Helvetica Neue Medium"/>
            </a:endParaRPr>
          </a:p>
          <a:p>
            <a:pPr hangingPunct="1"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Helvetica Neue Medium"/>
              </a:rPr>
              <a:t>хранения записей </a:t>
            </a:r>
          </a:p>
          <a:p>
            <a:pPr hangingPunct="1"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Helvetica Neue Medium"/>
              </a:rPr>
              <a:t>казначейского и аналитического учета</a:t>
            </a:r>
          </a:p>
          <a:p>
            <a:pPr algn="l" hangingPunct="1">
              <a:defRPr/>
            </a:pPr>
            <a:endParaRPr lang="ru-RU" sz="2800" dirty="0" smtClean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74976" y="6119336"/>
            <a:ext cx="846094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b="0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Helvetica Neue Medium"/>
              </a:rPr>
              <a:t> в которой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Helvetica Neue Medium"/>
              </a:rPr>
              <a:t>:</a:t>
            </a:r>
          </a:p>
          <a:p>
            <a:endParaRPr lang="ru-RU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smtClean="0"/>
              <a:t>формируются проводки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ведется </a:t>
            </a:r>
            <a:r>
              <a:rPr lang="ru-RU" dirty="0" smtClean="0"/>
              <a:t>казначейский учет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/>
              <a:t>ведутся </a:t>
            </a:r>
            <a:r>
              <a:rPr lang="ru-RU" dirty="0" smtClean="0"/>
              <a:t>аналитики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3416136" y="6350169"/>
            <a:ext cx="6336704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sz="2800" dirty="0" smtClean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</a:endParaRPr>
          </a:p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Helvetica Neue Medium"/>
              </a:rPr>
              <a:t>к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Helvetica Neue Medium"/>
              </a:rPr>
              <a:t>которой идет обращение для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Helvetica Neue Medium"/>
              </a:rPr>
              <a:t>:</a:t>
            </a:r>
          </a:p>
          <a:p>
            <a:endParaRPr lang="ru-RU" sz="280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smtClean="0"/>
              <a:t>контроля фондов</a:t>
            </a: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 smtClean="0"/>
              <a:t>формирования </a:t>
            </a:r>
            <a:r>
              <a:rPr lang="ru-RU" dirty="0"/>
              <a:t>отчетности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74976" y="7650088"/>
            <a:ext cx="16777864" cy="4532446"/>
          </a:xfrm>
          <a:prstGeom prst="roundRect">
            <a:avLst>
              <a:gd name="adj" fmla="val 17166"/>
            </a:avLst>
          </a:prstGeom>
          <a:noFill/>
          <a:ln w="57150" cap="flat">
            <a:solidFill>
              <a:srgbClr val="17517F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56138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title"/>
          </p:nvPr>
        </p:nvSpPr>
        <p:spPr bwMode="auto">
          <a:xfrm>
            <a:off x="268832" y="161256"/>
            <a:ext cx="23978663" cy="16089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pPr algn="r" hangingPunct="0"/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/>
            </a:r>
            <a:b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</a:br>
            <a:r>
              <a:rPr lang="ru-RU" altLang="ru-RU" sz="3600" b="1" cap="all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/>
            </a:r>
            <a:br>
              <a:rPr lang="ru-RU" altLang="ru-RU" sz="3600" b="1" cap="all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</a:br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</a:t>
            </a:r>
            <a:endParaRPr lang="ru-RU" altLang="ru-RU" sz="3600" b="1" i="1" cap="all" dirty="0">
              <a:solidFill>
                <a:schemeClr val="tx1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1770178"/>
            <a:ext cx="2431570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47" name="AutoShape 8" descr="Contrato - Iconos gratis de negocios y finanz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80" y="183110"/>
            <a:ext cx="3886381" cy="152132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2912080" y="12946013"/>
            <a:ext cx="274114" cy="47192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00480"/>
              </p:ext>
            </p:extLst>
          </p:nvPr>
        </p:nvGraphicFramePr>
        <p:xfrm>
          <a:off x="2110880" y="2897560"/>
          <a:ext cx="21026335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01000"/>
                <a:gridCol w="8208912"/>
                <a:gridCol w="3816423"/>
              </a:tblGrid>
              <a:tr h="839786"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МЕРОПРИЯТИЕ</a:t>
                      </a:r>
                      <a:endParaRPr lang="ru-RU" sz="3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 Mediu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РЕЗУЛЬТАТ</a:t>
                      </a:r>
                      <a:endParaRPr lang="ru-RU" sz="3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 Mediu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КОЛИЧЕСТВО ОБРАЩЕНИЙ</a:t>
                      </a:r>
                      <a:endParaRPr lang="ru-RU" sz="3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 Medium"/>
                      </a:endParaRPr>
                    </a:p>
                  </a:txBody>
                  <a:tcPr/>
                </a:tc>
              </a:tr>
              <a:tr h="1824510">
                <a:tc>
                  <a:txBody>
                    <a:bodyPr/>
                    <a:lstStyle/>
                    <a:p>
                      <a:pPr algn="just"/>
                      <a:r>
                        <a:rPr lang="ru-RU" sz="3000" b="0" i="0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Проверка функциональности доработки документа «Справка, сформированная на основании данных из лицевых счетов СВР для миграции»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Миграционная «Бухгалтерская справка ф. 0504833» по средствам во временном распоряжении</a:t>
                      </a:r>
                      <a:r>
                        <a:rPr lang="ru-RU" sz="30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 </a:t>
                      </a:r>
                      <a:r>
                        <a:rPr lang="ru-RU" sz="3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сформирована и зарегистрирована</a:t>
                      </a:r>
                      <a:endParaRPr lang="ru-RU" sz="3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 Mediu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1</a:t>
                      </a:r>
                      <a:endParaRPr lang="ru-RU" sz="3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 Medium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421232" y="313656"/>
            <a:ext cx="23978663" cy="160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r"/>
            <a:endParaRPr lang="ru-RU" altLang="ru-RU" sz="3600" b="1" cap="all" dirty="0" smtClean="0">
              <a:solidFill>
                <a:srgbClr val="17517F"/>
              </a:solidFill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  <a:p>
            <a:pPr algn="r"/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</a:t>
            </a:r>
            <a:r>
              <a:rPr lang="ru-RU" altLang="ru-RU" sz="3600" b="1" cap="all" dirty="0" smtClean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Задачи и результаты опытной эксплуатации</a:t>
            </a:r>
            <a:endParaRPr lang="ru-RU" altLang="ru-RU" sz="3600" b="1" i="1" cap="all" dirty="0">
              <a:solidFill>
                <a:schemeClr val="tx1"/>
              </a:solidFill>
              <a:latin typeface="Helvetica Neue Medium"/>
              <a:ea typeface="+mj-ea"/>
              <a:cs typeface="Segoe UI Light" panose="020B0502040204020203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36324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title"/>
          </p:nvPr>
        </p:nvSpPr>
        <p:spPr bwMode="auto">
          <a:xfrm>
            <a:off x="268832" y="161256"/>
            <a:ext cx="23978663" cy="16089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pPr algn="r" hangingPunct="0"/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/>
            </a:r>
            <a:b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</a:br>
            <a:r>
              <a:rPr lang="ru-RU" altLang="ru-RU" sz="3600" b="1" cap="all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/>
            </a:r>
            <a:br>
              <a:rPr lang="ru-RU" altLang="ru-RU" sz="3600" b="1" cap="all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</a:br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</a:t>
            </a:r>
            <a:endParaRPr lang="ru-RU" altLang="ru-RU" sz="3600" b="1" i="1" cap="all" dirty="0">
              <a:solidFill>
                <a:schemeClr val="tx1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1770178"/>
            <a:ext cx="2431570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47" name="AutoShape 8" descr="Contrato - Iconos gratis de negocios y finanz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80" y="183110"/>
            <a:ext cx="3886381" cy="152132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2912080" y="12946013"/>
            <a:ext cx="274114" cy="47192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606860"/>
              </p:ext>
            </p:extLst>
          </p:nvPr>
        </p:nvGraphicFramePr>
        <p:xfrm>
          <a:off x="2110880" y="1926135"/>
          <a:ext cx="21026335" cy="957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8992"/>
                <a:gridCol w="8856984"/>
                <a:gridCol w="3240359"/>
              </a:tblGrid>
              <a:tr h="839786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МЕРОПРИЯТИЕ</a:t>
                      </a:r>
                      <a:endParaRPr lang="ru-RU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 Mediu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РЕЗУЛЬТАТ</a:t>
                      </a:r>
                      <a:endParaRPr lang="ru-RU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 Mediu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КОЛИЧЕСТВО ОБРАЩЕНИЙ</a:t>
                      </a:r>
                      <a:endParaRPr lang="ru-RU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 Medium"/>
                      </a:endParaRPr>
                    </a:p>
                  </a:txBody>
                  <a:tcPr/>
                </a:tc>
              </a:tr>
              <a:tr h="4425375">
                <a:tc>
                  <a:txBody>
                    <a:bodyPr/>
                    <a:lstStyle/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r>
                        <a:rPr lang="ru-RU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 Проверка записей казначейского учета и аналитических показателей на первичных документах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Проведена проверка записей казначейского</a:t>
                      </a:r>
                      <a:r>
                        <a:rPr lang="ru-RU" sz="28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 и аналитического</a:t>
                      </a:r>
                      <a:r>
                        <a:rPr lang="ru-RU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 учета на следующих первичных документах: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endParaRPr lang="ru-RU" sz="2800" b="0" i="1" u="none" strike="noStrike" cap="none" spc="0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FillTx/>
                        <a:latin typeface="Helvetica Neue Medium"/>
                        <a:ea typeface="+mn-ea"/>
                        <a:cs typeface="+mn-cs"/>
                        <a:sym typeface="Helvetica Neue Light"/>
                      </a:endParaRPr>
                    </a:p>
                    <a:p>
                      <a:pPr marL="342900" indent="-342900" algn="l">
                        <a:lnSpc>
                          <a:spcPct val="10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ru-RU" sz="2800" b="0" i="1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Бухгалтерская справка (ф. 0504833)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ru-RU" sz="2800" b="0" i="1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Платежное поручение (ф. 0401060)</a:t>
                      </a:r>
                      <a:r>
                        <a:rPr lang="en-US" sz="2800" b="0" i="1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/</a:t>
                      </a:r>
                      <a:r>
                        <a:rPr lang="ru-RU" sz="2800" b="0" i="1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Поручение о перечислении на счет </a:t>
                      </a:r>
                      <a:r>
                        <a:rPr lang="en-US" sz="2800" b="0" i="1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 (</a:t>
                      </a:r>
                      <a:r>
                        <a:rPr lang="ru-RU" sz="2800" b="0" i="1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тип «ЭДИ»/«КДИ»</a:t>
                      </a:r>
                      <a:r>
                        <a:rPr lang="en-US" sz="2800" b="0" i="1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)</a:t>
                      </a:r>
                    </a:p>
                    <a:p>
                      <a:pPr marL="342900" marR="0" indent="-342900" algn="l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800" b="0" i="1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Платежное поручение (ф. 0401060)</a:t>
                      </a:r>
                      <a:r>
                        <a:rPr lang="en-US" sz="2800" b="0" i="1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/</a:t>
                      </a:r>
                      <a:r>
                        <a:rPr lang="ru-RU" sz="2800" b="0" i="1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Поручение о перечислении на счет </a:t>
                      </a:r>
                      <a:r>
                        <a:rPr lang="en-US" sz="2800" b="0" i="1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 (</a:t>
                      </a:r>
                      <a:r>
                        <a:rPr lang="ru-RU" sz="2800" b="0" i="1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тип «ЭДВ»/«КДВ»</a:t>
                      </a:r>
                      <a:r>
                        <a:rPr lang="en-US" sz="2800" b="0" i="1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)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ru-RU" sz="2800" b="0" i="1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Уведомление об уточнении вида и принадлежности платежа (ф.0531809)</a:t>
                      </a:r>
                      <a:r>
                        <a:rPr lang="en-US" sz="2800" b="0" i="1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 </a:t>
                      </a:r>
                      <a:endParaRPr lang="ru-RU" sz="2800" b="0" i="1" u="none" strike="noStrike" cap="none" spc="0" baseline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uFillTx/>
                        <a:latin typeface="Helvetica Neue Medium"/>
                        <a:ea typeface="+mn-ea"/>
                        <a:cs typeface="+mn-cs"/>
                        <a:sym typeface="Helvetica Neue Light"/>
                      </a:endParaRPr>
                    </a:p>
                    <a:p>
                      <a:pPr marL="342900" indent="-342900" algn="l">
                        <a:lnSpc>
                          <a:spcPct val="10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ru-RU" sz="2800" b="0" i="1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Акт приемки-передачи показателей лицевого счета для учета операций со средствами, поступающими во временное распоряжение получателя бюджетных средств (ф. 0531769)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ru-RU" sz="2800" b="0" i="1" u="none" strike="noStrike" cap="none" spc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Helvetica Neue Medium"/>
                          <a:ea typeface="+mn-ea"/>
                          <a:cs typeface="+mn-cs"/>
                          <a:sym typeface="Helvetica Neue Light"/>
                        </a:rPr>
                        <a:t> Акте приемки-передачи кассовых выплат, поступлений и обязательств при реорганизации участников бюджетного процесса (ф. 0531728) </a:t>
                      </a:r>
                    </a:p>
                    <a:p>
                      <a:endParaRPr lang="ru-RU" sz="2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 Mediu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10</a:t>
                      </a:r>
                      <a:endParaRPr lang="ru-RU" sz="2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 Medium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421232" y="313656"/>
            <a:ext cx="23978663" cy="160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r"/>
            <a:endParaRPr lang="ru-RU" altLang="ru-RU" sz="3600" b="1" cap="all" dirty="0" smtClean="0">
              <a:solidFill>
                <a:srgbClr val="17517F"/>
              </a:solidFill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  <a:p>
            <a:pPr algn="r"/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</a:t>
            </a:r>
            <a:r>
              <a:rPr lang="ru-RU" altLang="ru-RU" sz="3600" b="1" cap="all" dirty="0" smtClean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Задачи и результаты опытной эксплуатации</a:t>
            </a:r>
            <a:endParaRPr lang="ru-RU" altLang="ru-RU" sz="3600" b="1" i="1" cap="all" dirty="0">
              <a:solidFill>
                <a:schemeClr val="tx1"/>
              </a:solidFill>
              <a:latin typeface="Helvetica Neue Medium"/>
              <a:ea typeface="+mj-ea"/>
              <a:cs typeface="Segoe UI Light" panose="020B0502040204020203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0267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title"/>
          </p:nvPr>
        </p:nvSpPr>
        <p:spPr bwMode="auto">
          <a:xfrm>
            <a:off x="268832" y="161256"/>
            <a:ext cx="23978663" cy="16089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pPr algn="r" hangingPunct="0"/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/>
            </a:r>
            <a:b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</a:br>
            <a:r>
              <a:rPr lang="ru-RU" altLang="ru-RU" sz="3600" b="1" cap="all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/>
            </a:r>
            <a:br>
              <a:rPr lang="ru-RU" altLang="ru-RU" sz="3600" b="1" cap="all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</a:br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</a:t>
            </a:r>
            <a:endParaRPr lang="ru-RU" altLang="ru-RU" sz="3600" b="1" i="1" cap="all" dirty="0">
              <a:solidFill>
                <a:schemeClr val="tx1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1770178"/>
            <a:ext cx="2431570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47" name="AutoShape 8" descr="Contrato - Iconos gratis de negocios y finanz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80" y="183110"/>
            <a:ext cx="3886381" cy="152132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275169" y="12823194"/>
            <a:ext cx="1872208" cy="62591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" t="23415" r="1376" b="43842"/>
          <a:stretch/>
        </p:blipFill>
        <p:spPr bwMode="auto">
          <a:xfrm>
            <a:off x="745799" y="2177480"/>
            <a:ext cx="21780271" cy="43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421233" y="313656"/>
            <a:ext cx="23580080" cy="1608922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  <a:no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r" hangingPunct="0"/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/>
            </a:r>
            <a:b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</a:br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отражение записей учета</a:t>
            </a:r>
            <a:endParaRPr lang="ru-RU" altLang="ru-RU" sz="3600" b="1" i="1" cap="all" dirty="0">
              <a:solidFill>
                <a:schemeClr val="tx1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  <a:sym typeface="Helvetica Neue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7" t="26411" r="15897" b="27949"/>
          <a:stretch/>
        </p:blipFill>
        <p:spPr bwMode="auto">
          <a:xfrm>
            <a:off x="745798" y="6785992"/>
            <a:ext cx="21780271" cy="4695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830960" y="5425374"/>
            <a:ext cx="4536504" cy="360040"/>
          </a:xfrm>
          <a:prstGeom prst="rect">
            <a:avLst/>
          </a:prstGeom>
          <a:solidFill>
            <a:schemeClr val="bg1">
              <a:alpha val="0"/>
            </a:schemeClr>
          </a:solidFill>
          <a:ln w="381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367464" y="5771365"/>
            <a:ext cx="12817424" cy="360040"/>
          </a:xfrm>
          <a:prstGeom prst="rect">
            <a:avLst/>
          </a:prstGeom>
          <a:solidFill>
            <a:schemeClr val="bg1">
              <a:alpha val="0"/>
            </a:schemeClr>
          </a:solidFill>
          <a:ln w="381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118992" y="8010128"/>
            <a:ext cx="14761640" cy="360040"/>
          </a:xfrm>
          <a:prstGeom prst="rect">
            <a:avLst/>
          </a:prstGeom>
          <a:solidFill>
            <a:schemeClr val="bg1">
              <a:alpha val="0"/>
            </a:schemeClr>
          </a:solidFill>
          <a:ln w="381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37842" y="11695690"/>
            <a:ext cx="18290032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i="1" dirty="0">
                <a:solidFill>
                  <a:srgbClr val="FF0000"/>
                </a:solidFill>
                <a:latin typeface="Segoe UI Light" panose="020B0502040204020203" pitchFamily="34" charset="0"/>
              </a:rPr>
              <a:t>В рамках EXP-259654 </a:t>
            </a:r>
            <a:r>
              <a:rPr lang="ru-RU" i="1" dirty="0" smtClean="0">
                <a:solidFill>
                  <a:srgbClr val="FF0000"/>
                </a:solidFill>
                <a:latin typeface="Segoe UI Light" panose="020B0502040204020203" pitchFamily="34" charset="0"/>
              </a:rPr>
              <a:t>запланирована </a:t>
            </a:r>
            <a:r>
              <a:rPr lang="ru-RU" i="1" dirty="0">
                <a:solidFill>
                  <a:srgbClr val="FF0000"/>
                </a:solidFill>
                <a:latin typeface="Segoe UI Light" panose="020B0502040204020203" pitchFamily="34" charset="0"/>
              </a:rPr>
              <a:t>доработка по отражению единой записи учета</a:t>
            </a:r>
            <a:endParaRPr kumimoji="0" lang="ru-RU" sz="3000" b="1" i="1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Segoe UI Light" panose="020B0502040204020203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56570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title"/>
          </p:nvPr>
        </p:nvSpPr>
        <p:spPr bwMode="auto">
          <a:xfrm>
            <a:off x="268832" y="161256"/>
            <a:ext cx="23978663" cy="16089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pPr algn="r" hangingPunct="0"/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/>
            </a:r>
            <a:b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</a:br>
            <a:r>
              <a:rPr lang="ru-RU" altLang="ru-RU" sz="3600" b="1" cap="all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/>
            </a:r>
            <a:br>
              <a:rPr lang="ru-RU" altLang="ru-RU" sz="3600" b="1" cap="all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</a:br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</a:t>
            </a:r>
            <a:endParaRPr lang="ru-RU" altLang="ru-RU" sz="3600" b="1" i="1" cap="all" dirty="0">
              <a:solidFill>
                <a:schemeClr val="tx1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1770178"/>
            <a:ext cx="2431570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47" name="AutoShape 8" descr="Contrato - Iconos gratis de negocios y finanz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80" y="183110"/>
            <a:ext cx="3886381" cy="152132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2912080" y="12946013"/>
            <a:ext cx="274114" cy="47192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873726"/>
              </p:ext>
            </p:extLst>
          </p:nvPr>
        </p:nvGraphicFramePr>
        <p:xfrm>
          <a:off x="2110880" y="1926135"/>
          <a:ext cx="21026335" cy="664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93088"/>
                <a:gridCol w="7416824"/>
                <a:gridCol w="3816423"/>
              </a:tblGrid>
              <a:tr h="839786"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МЕРОПРИЯТИЕ</a:t>
                      </a:r>
                      <a:endParaRPr lang="ru-RU" sz="3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 Mediu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РЕЗУЛЬТАТ</a:t>
                      </a:r>
                      <a:endParaRPr lang="ru-RU" sz="3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 Mediu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КОЛИЧЕСТВО ОБРАЩЕНИЙ</a:t>
                      </a:r>
                      <a:endParaRPr lang="ru-RU" sz="3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 Medium"/>
                      </a:endParaRPr>
                    </a:p>
                  </a:txBody>
                  <a:tcPr/>
                </a:tc>
              </a:tr>
              <a:tr h="4425375">
                <a:tc>
                  <a:txBody>
                    <a:bodyPr/>
                    <a:lstStyle/>
                    <a:p>
                      <a:pPr algn="just"/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Проверка функциональности </a:t>
                      </a:r>
                      <a:r>
                        <a:rPr lang="ru-RU" sz="3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ПУиО</a:t>
                      </a:r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 ГИИС ЭБ в части формирования регистров бюджетного учета на основании данных, полученных от</a:t>
                      </a:r>
                      <a:r>
                        <a:rPr lang="en-US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 SVAP</a:t>
                      </a:r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, в следующем объеме:</a:t>
                      </a:r>
                    </a:p>
                    <a:p>
                      <a:pPr marL="457200" indent="-457200" algn="just">
                        <a:buFont typeface="Wingdings" panose="05000000000000000000" pitchFamily="2" charset="2"/>
                        <a:buChar char="ü"/>
                      </a:pPr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«Журнал по прочим операциям» (ф.0504071);	</a:t>
                      </a:r>
                    </a:p>
                    <a:p>
                      <a:pPr marL="457200" indent="-457200" algn="just">
                        <a:buFont typeface="Wingdings" panose="05000000000000000000" pitchFamily="2" charset="2"/>
                        <a:buChar char="ü"/>
                      </a:pPr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«Главная книга» (ф.0504072);	</a:t>
                      </a:r>
                    </a:p>
                    <a:p>
                      <a:pPr marL="457200" indent="-457200" algn="just">
                        <a:buFont typeface="Wingdings" panose="05000000000000000000" pitchFamily="2" charset="2"/>
                        <a:buChar char="ü"/>
                      </a:pPr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«Ведомость учета внутренних расчетов между органами, осуществляющими кассовое обслуживание исполнения бюджета» (ф.0504061)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Сформированные регистры казначейского учета корректны и соответствуют утвержденным формам.</a:t>
                      </a:r>
                    </a:p>
                    <a:p>
                      <a:pPr algn="just"/>
                      <a:endParaRPr lang="ru-RU" sz="3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 Mediu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 Medium"/>
                        </a:rPr>
                        <a:t>4</a:t>
                      </a:r>
                      <a:endParaRPr lang="ru-RU" sz="3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 Medium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421232" y="313656"/>
            <a:ext cx="23978663" cy="160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r"/>
            <a:endParaRPr lang="ru-RU" altLang="ru-RU" sz="3600" b="1" cap="all" dirty="0" smtClean="0">
              <a:solidFill>
                <a:srgbClr val="17517F"/>
              </a:solidFill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  <a:p>
            <a:pPr algn="r"/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</a:t>
            </a:r>
            <a:r>
              <a:rPr lang="ru-RU" altLang="ru-RU" sz="3600" b="1" cap="all" dirty="0" smtClean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Задачи и результаты опытной эксплуатации</a:t>
            </a:r>
            <a:endParaRPr lang="ru-RU" altLang="ru-RU" sz="3600" b="1" i="1" cap="all" dirty="0">
              <a:solidFill>
                <a:schemeClr val="tx1"/>
              </a:solidFill>
              <a:latin typeface="Helvetica Neue Medium"/>
              <a:ea typeface="+mj-ea"/>
              <a:cs typeface="Segoe UI Light" panose="020B0502040204020203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50778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title"/>
          </p:nvPr>
        </p:nvSpPr>
        <p:spPr bwMode="auto">
          <a:xfrm>
            <a:off x="268832" y="161256"/>
            <a:ext cx="23978663" cy="16089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pPr algn="r" hangingPunct="0"/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/>
            </a:r>
            <a:b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</a:br>
            <a:r>
              <a:rPr lang="ru-RU" altLang="ru-RU" sz="3600" b="1" cap="all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</a:t>
            </a:r>
            <a:r>
              <a:rPr lang="ru-RU" altLang="ru-RU" sz="3600" b="1" cap="all" dirty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«</a:t>
            </a:r>
            <a:r>
              <a:rPr lang="ru-RU" altLang="ru-RU" sz="3600" b="1" cap="all" dirty="0" smtClean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Ведомость учета </a:t>
            </a:r>
            <a:r>
              <a:rPr lang="ru-RU" altLang="ru-RU" sz="3600" b="1" cap="all" dirty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внутренних расчетов между органами, </a:t>
            </a:r>
            <a:r>
              <a:rPr lang="ru-RU" altLang="ru-RU" sz="3600" b="1" cap="all" dirty="0" smtClean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/>
            </a:r>
            <a:br>
              <a:rPr lang="ru-RU" altLang="ru-RU" sz="3600" b="1" cap="all" dirty="0" smtClean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</a:br>
            <a:r>
              <a:rPr lang="ru-RU" altLang="ru-RU" sz="3600" b="1" cap="all" dirty="0" smtClean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осуществляющими </a:t>
            </a:r>
            <a:r>
              <a:rPr lang="ru-RU" altLang="ru-RU" sz="3600" b="1" cap="all" dirty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кассовое обслуживание исполнения </a:t>
            </a:r>
            <a:r>
              <a:rPr lang="ru-RU" altLang="ru-RU" sz="3600" b="1" cap="all" dirty="0" smtClean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бюджета» </a:t>
            </a:r>
            <a:r>
              <a:rPr lang="ru-RU" altLang="ru-RU" sz="3600" b="1" cap="all" dirty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(ф.0504061</a:t>
            </a:r>
            <a:r>
              <a:rPr lang="ru-RU" altLang="ru-RU" sz="3600" b="1" cap="all" dirty="0" smtClean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)</a:t>
            </a:r>
            <a:endParaRPr lang="ru-RU" altLang="ru-RU" sz="3600" b="1" i="1" cap="all" dirty="0">
              <a:solidFill>
                <a:schemeClr val="tx1"/>
              </a:solidFill>
              <a:latin typeface="Helvetica Neue Medium"/>
              <a:ea typeface="+mj-ea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1770178"/>
            <a:ext cx="2431570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47" name="AutoShape 8" descr="Contrato - Iconos gratis de negocios y finanz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80" y="183110"/>
            <a:ext cx="3886381" cy="152132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543928" y="12762656"/>
            <a:ext cx="274114" cy="47192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8176" y="4913783"/>
            <a:ext cx="11049000" cy="767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581364"/>
            <a:ext cx="12439155" cy="809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12154476" y="7650088"/>
            <a:ext cx="4141980" cy="1872208"/>
          </a:xfrm>
          <a:prstGeom prst="straightConnector1">
            <a:avLst/>
          </a:prstGeom>
          <a:noFill/>
          <a:ln w="38100" cap="flat">
            <a:solidFill>
              <a:srgbClr val="FF0000"/>
            </a:solidFill>
            <a:prstDash val="solid"/>
            <a:miter lim="4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TextBox 7"/>
          <p:cNvSpPr txBox="1"/>
          <p:nvPr/>
        </p:nvSpPr>
        <p:spPr>
          <a:xfrm>
            <a:off x="12868227" y="2559718"/>
            <a:ext cx="11198950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kumimoji="0" lang="ru-RU" sz="3000" b="1" i="1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Segoe UI Light" panose="020B0502040204020203" pitchFamily="34" charset="0"/>
                <a:sym typeface="Helvetica Neue"/>
              </a:rPr>
              <a:t>Ведомость учета внутренних расчетов </a:t>
            </a:r>
            <a:r>
              <a:rPr kumimoji="0" lang="ru-RU" sz="3000" b="1" i="1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Segoe UI Light" panose="020B0502040204020203" pitchFamily="34" charset="0"/>
                <a:sym typeface="Helvetica Neue"/>
              </a:rPr>
              <a:t> между органами,</a:t>
            </a:r>
            <a:r>
              <a:rPr kumimoji="0" lang="ru-RU" sz="3000" b="1" i="1" u="none" strike="noStrike" cap="none" spc="0" normalizeH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Segoe UI Light" panose="020B0502040204020203" pitchFamily="34" charset="0"/>
                <a:sym typeface="Helvetica Neue"/>
              </a:rPr>
              <a:t> </a:t>
            </a:r>
            <a:r>
              <a:rPr kumimoji="0" lang="ru-RU" sz="3000" b="1" i="1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Segoe UI Light" panose="020B0502040204020203" pitchFamily="34" charset="0"/>
                <a:sym typeface="Helvetica Neue"/>
              </a:rPr>
              <a:t>осуществляющими кассовое обслуживание исполнения бюджета</a:t>
            </a:r>
          </a:p>
          <a:p>
            <a:r>
              <a:rPr lang="ru-RU" i="1" dirty="0" smtClean="0">
                <a:solidFill>
                  <a:srgbClr val="FF0000"/>
                </a:solidFill>
                <a:latin typeface="Segoe UI Light" panose="020B0502040204020203" pitchFamily="34" charset="0"/>
              </a:rPr>
              <a:t>за </a:t>
            </a:r>
            <a:r>
              <a:rPr lang="ru-RU" i="1" dirty="0" smtClean="0">
                <a:solidFill>
                  <a:srgbClr val="FF0000"/>
                </a:solidFill>
                <a:latin typeface="Segoe UI Light" panose="020B0502040204020203" pitchFamily="34" charset="0"/>
              </a:rPr>
              <a:t>последний </a:t>
            </a:r>
            <a:r>
              <a:rPr lang="ru-RU" i="1" dirty="0">
                <a:solidFill>
                  <a:srgbClr val="FF0000"/>
                </a:solidFill>
                <a:latin typeface="Segoe UI Light" panose="020B0502040204020203" pitchFamily="34" charset="0"/>
              </a:rPr>
              <a:t>день предыдущего </a:t>
            </a:r>
            <a:r>
              <a:rPr lang="ru-RU" i="1" smtClean="0">
                <a:solidFill>
                  <a:srgbClr val="FF0000"/>
                </a:solidFill>
                <a:latin typeface="Segoe UI Light" panose="020B0502040204020203" pitchFamily="34" charset="0"/>
              </a:rPr>
              <a:t>месяца </a:t>
            </a:r>
            <a:r>
              <a:rPr lang="ru-RU" i="1" smtClean="0">
                <a:solidFill>
                  <a:srgbClr val="FF0000"/>
                </a:solidFill>
                <a:latin typeface="Segoe UI Light" panose="020B0502040204020203" pitchFamily="34" charset="0"/>
              </a:rPr>
              <a:t>в статусе </a:t>
            </a:r>
          </a:p>
          <a:p>
            <a:r>
              <a:rPr lang="ru-RU" smtClean="0">
                <a:solidFill>
                  <a:srgbClr val="FF0000"/>
                </a:solidFill>
              </a:rPr>
              <a:t>УТВЕРЖДЕН </a:t>
            </a:r>
            <a:endParaRPr kumimoji="0" lang="ru-RU" sz="30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360352" y="9522296"/>
            <a:ext cx="1872208" cy="360040"/>
          </a:xfrm>
          <a:prstGeom prst="rect">
            <a:avLst/>
          </a:prstGeom>
          <a:solidFill>
            <a:schemeClr val="bg1">
              <a:alpha val="0"/>
            </a:schemeClr>
          </a:solidFill>
          <a:ln w="381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679832" y="7290048"/>
            <a:ext cx="2188394" cy="360040"/>
          </a:xfrm>
          <a:prstGeom prst="rect">
            <a:avLst/>
          </a:prstGeom>
          <a:solidFill>
            <a:schemeClr val="bg1">
              <a:alpha val="0"/>
            </a:schemeClr>
          </a:solidFill>
          <a:ln w="381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509319" y="3534345"/>
            <a:ext cx="1872208" cy="360040"/>
          </a:xfrm>
          <a:prstGeom prst="rect">
            <a:avLst/>
          </a:prstGeom>
          <a:solidFill>
            <a:schemeClr val="bg1">
              <a:alpha val="0"/>
            </a:schemeClr>
          </a:solidFill>
          <a:ln w="381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6457730" y="5921896"/>
            <a:ext cx="1872208" cy="360040"/>
          </a:xfrm>
          <a:prstGeom prst="rect">
            <a:avLst/>
          </a:prstGeom>
          <a:solidFill>
            <a:schemeClr val="bg1">
              <a:alpha val="0"/>
            </a:schemeClr>
          </a:solidFill>
          <a:ln w="381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47082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title"/>
          </p:nvPr>
        </p:nvSpPr>
        <p:spPr bwMode="auto">
          <a:xfrm>
            <a:off x="268832" y="161256"/>
            <a:ext cx="23978663" cy="16089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pPr algn="r" hangingPunct="0"/>
            <a:r>
              <a:rPr lang="ru-RU" altLang="ru-RU" sz="3600" b="1" cap="all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/>
            </a:r>
            <a:br>
              <a:rPr lang="ru-RU" altLang="ru-RU" sz="3600" b="1" cap="all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</a:br>
            <a:r>
              <a:rPr lang="ru-RU" altLang="ru-RU" sz="3600" b="1" cap="all" dirty="0" smtClean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 «</a:t>
            </a:r>
            <a:r>
              <a:rPr lang="ru-RU" altLang="ru-RU" sz="3600" b="1" cap="all" dirty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Журнал по прочим операциям» (ф.0504071) за </a:t>
            </a:r>
            <a:r>
              <a:rPr lang="ru-RU" altLang="ru-RU" sz="3600" b="1" cap="all" dirty="0" err="1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межотчетный</a:t>
            </a:r>
            <a:r>
              <a:rPr lang="ru-RU" altLang="ru-RU" sz="3600" b="1" cap="all" dirty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  <a:sym typeface="Helvetica Neue"/>
              </a:rPr>
              <a:t> период </a:t>
            </a:r>
            <a:endParaRPr lang="ru-RU" altLang="ru-RU" sz="3600" b="1" i="1" cap="all" dirty="0">
              <a:solidFill>
                <a:schemeClr val="tx1"/>
              </a:solidFill>
              <a:latin typeface="Helvetica Neue Medium"/>
              <a:ea typeface="+mj-ea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1770178"/>
            <a:ext cx="2431570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47" name="AutoShape 8" descr="Contrato - Iconos gratis de negocios y finanz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80" y="183110"/>
            <a:ext cx="3886381" cy="152132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599712" y="12762656"/>
            <a:ext cx="3107704" cy="409891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13829" r="33529" b="31631"/>
          <a:stretch/>
        </p:blipFill>
        <p:spPr bwMode="auto">
          <a:xfrm>
            <a:off x="2758952" y="2718484"/>
            <a:ext cx="18650072" cy="9540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вал 1"/>
          <p:cNvSpPr/>
          <p:nvPr/>
        </p:nvSpPr>
        <p:spPr>
          <a:xfrm>
            <a:off x="3118992" y="6976625"/>
            <a:ext cx="5176464" cy="444462"/>
          </a:xfrm>
          <a:prstGeom prst="ellipse">
            <a:avLst/>
          </a:prstGeom>
          <a:solidFill>
            <a:schemeClr val="bg1">
              <a:alpha val="0"/>
            </a:schemeClr>
          </a:solidFill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82850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40016" y="12872505"/>
            <a:ext cx="2431570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9" name="object 9"/>
          <p:cNvSpPr/>
          <p:nvPr/>
        </p:nvSpPr>
        <p:spPr>
          <a:xfrm>
            <a:off x="19109802" y="877569"/>
            <a:ext cx="5243698" cy="116351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10" name="TextBox 9"/>
          <p:cNvSpPr txBox="1"/>
          <p:nvPr/>
        </p:nvSpPr>
        <p:spPr>
          <a:xfrm>
            <a:off x="844306" y="5101067"/>
            <a:ext cx="156272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5400" b="0" dirty="0">
                <a:solidFill>
                  <a:srgbClr val="17517F"/>
                </a:solidFill>
                <a:latin typeface="Helvetica Neue Medium"/>
                <a:cs typeface="Segoe UI Light" panose="020B0502040204020203" pitchFamily="34" charset="0"/>
              </a:rPr>
              <a:t>Спасибо за внимание!</a:t>
            </a:r>
          </a:p>
        </p:txBody>
      </p:sp>
      <p:sp>
        <p:nvSpPr>
          <p:cNvPr id="14" name="object 2"/>
          <p:cNvSpPr/>
          <p:nvPr/>
        </p:nvSpPr>
        <p:spPr>
          <a:xfrm flipV="1">
            <a:off x="5967" y="1060239"/>
            <a:ext cx="18668254" cy="74889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2681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80" y="183110"/>
            <a:ext cx="3886381" cy="152132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87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  <a:tailEnd type="triangle"/>
        </a:ln>
        <a:effectLst/>
        <a:sp3d/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51425</TotalTime>
  <Words>484</Words>
  <Application>Microsoft Office PowerPoint</Application>
  <PresentationFormat>Произвольный</PresentationFormat>
  <Paragraphs>116</Paragraphs>
  <Slides>10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White</vt:lpstr>
      <vt:lpstr>Шаблон_2015_16x9_PTSerif</vt:lpstr>
      <vt:lpstr>Презентация PowerPoint</vt:lpstr>
      <vt:lpstr>   </vt:lpstr>
      <vt:lpstr>Презентация PowerPoint</vt:lpstr>
      <vt:lpstr>   </vt:lpstr>
      <vt:lpstr>   </vt:lpstr>
      <vt:lpstr>   </vt:lpstr>
      <vt:lpstr>   </vt:lpstr>
      <vt:lpstr>  «Ведомость учета внутренних расчетов между органами,  осуществляющими кассовое обслуживание исполнения бюджета» (ф.0504061)</vt:lpstr>
      <vt:lpstr>  «Журнал по прочим операциям» (ф.0504071) за межотчетный период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Серебрякова Зинаида Олеговна</dc:creator>
  <cp:lastModifiedBy>Пепина Ирина Николаевна</cp:lastModifiedBy>
  <cp:revision>1673</cp:revision>
  <cp:lastPrinted>2023-06-20T17:06:30Z</cp:lastPrinted>
  <dcterms:modified xsi:type="dcterms:W3CDTF">2023-06-21T09:26:18Z</dcterms:modified>
</cp:coreProperties>
</file>