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7"/>
  </p:notesMasterIdLst>
  <p:sldIdLst>
    <p:sldId id="285" r:id="rId2"/>
    <p:sldId id="306" r:id="rId3"/>
    <p:sldId id="308" r:id="rId4"/>
    <p:sldId id="333" r:id="rId5"/>
    <p:sldId id="332" r:id="rId6"/>
    <p:sldId id="331" r:id="rId7"/>
    <p:sldId id="334" r:id="rId8"/>
    <p:sldId id="335" r:id="rId9"/>
    <p:sldId id="337" r:id="rId10"/>
    <p:sldId id="338" r:id="rId11"/>
    <p:sldId id="327" r:id="rId12"/>
    <p:sldId id="328" r:id="rId13"/>
    <p:sldId id="339" r:id="rId14"/>
    <p:sldId id="329" r:id="rId15"/>
    <p:sldId id="269" r:id="rId16"/>
  </p:sldIdLst>
  <p:sldSz cx="9144000" cy="5143500" type="screen16x9"/>
  <p:notesSz cx="6797675" cy="9874250"/>
  <p:defaultTextStyle>
    <a:defPPr>
      <a:defRPr lang="ru-RU"/>
    </a:defPPr>
    <a:lvl1pPr marL="0" algn="l" defTabSz="782018" rtl="0" eaLnBrk="1" latinLnBrk="0" hangingPunct="1">
      <a:defRPr sz="1600" kern="1200">
        <a:solidFill>
          <a:schemeClr val="tx1"/>
        </a:solidFill>
        <a:latin typeface="+mn-lt"/>
        <a:ea typeface="+mn-ea"/>
        <a:cs typeface="+mn-cs"/>
      </a:defRPr>
    </a:lvl1pPr>
    <a:lvl2pPr marL="391009" algn="l" defTabSz="782018" rtl="0" eaLnBrk="1" latinLnBrk="0" hangingPunct="1">
      <a:defRPr sz="1600" kern="1200">
        <a:solidFill>
          <a:schemeClr val="tx1"/>
        </a:solidFill>
        <a:latin typeface="+mn-lt"/>
        <a:ea typeface="+mn-ea"/>
        <a:cs typeface="+mn-cs"/>
      </a:defRPr>
    </a:lvl2pPr>
    <a:lvl3pPr marL="782018" algn="l" defTabSz="782018" rtl="0" eaLnBrk="1" latinLnBrk="0" hangingPunct="1">
      <a:defRPr sz="1600" kern="1200">
        <a:solidFill>
          <a:schemeClr val="tx1"/>
        </a:solidFill>
        <a:latin typeface="+mn-lt"/>
        <a:ea typeface="+mn-ea"/>
        <a:cs typeface="+mn-cs"/>
      </a:defRPr>
    </a:lvl3pPr>
    <a:lvl4pPr marL="1173026" algn="l" defTabSz="782018" rtl="0" eaLnBrk="1" latinLnBrk="0" hangingPunct="1">
      <a:defRPr sz="1600" kern="1200">
        <a:solidFill>
          <a:schemeClr val="tx1"/>
        </a:solidFill>
        <a:latin typeface="+mn-lt"/>
        <a:ea typeface="+mn-ea"/>
        <a:cs typeface="+mn-cs"/>
      </a:defRPr>
    </a:lvl4pPr>
    <a:lvl5pPr marL="1564036" algn="l" defTabSz="782018" rtl="0" eaLnBrk="1" latinLnBrk="0" hangingPunct="1">
      <a:defRPr sz="1600" kern="1200">
        <a:solidFill>
          <a:schemeClr val="tx1"/>
        </a:solidFill>
        <a:latin typeface="+mn-lt"/>
        <a:ea typeface="+mn-ea"/>
        <a:cs typeface="+mn-cs"/>
      </a:defRPr>
    </a:lvl5pPr>
    <a:lvl6pPr marL="1955045" algn="l" defTabSz="782018" rtl="0" eaLnBrk="1" latinLnBrk="0" hangingPunct="1">
      <a:defRPr sz="1600" kern="1200">
        <a:solidFill>
          <a:schemeClr val="tx1"/>
        </a:solidFill>
        <a:latin typeface="+mn-lt"/>
        <a:ea typeface="+mn-ea"/>
        <a:cs typeface="+mn-cs"/>
      </a:defRPr>
    </a:lvl6pPr>
    <a:lvl7pPr marL="2346053" algn="l" defTabSz="782018" rtl="0" eaLnBrk="1" latinLnBrk="0" hangingPunct="1">
      <a:defRPr sz="1600" kern="1200">
        <a:solidFill>
          <a:schemeClr val="tx1"/>
        </a:solidFill>
        <a:latin typeface="+mn-lt"/>
        <a:ea typeface="+mn-ea"/>
        <a:cs typeface="+mn-cs"/>
      </a:defRPr>
    </a:lvl7pPr>
    <a:lvl8pPr marL="2737062" algn="l" defTabSz="782018" rtl="0" eaLnBrk="1" latinLnBrk="0" hangingPunct="1">
      <a:defRPr sz="1600" kern="1200">
        <a:solidFill>
          <a:schemeClr val="tx1"/>
        </a:solidFill>
        <a:latin typeface="+mn-lt"/>
        <a:ea typeface="+mn-ea"/>
        <a:cs typeface="+mn-cs"/>
      </a:defRPr>
    </a:lvl8pPr>
    <a:lvl9pPr marL="3128071" algn="l" defTabSz="782018" rtl="0" eaLnBrk="1" latinLnBrk="0" hangingPunct="1">
      <a:defRPr sz="16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1">
          <p15:clr>
            <a:srgbClr val="A4A3A4"/>
          </p15:clr>
        </p15:guide>
        <p15:guide id="2" pos="3840">
          <p15:clr>
            <a:srgbClr val="A4A3A4"/>
          </p15:clr>
        </p15:guide>
        <p15:guide id="3" orient="horz" pos="1620">
          <p15:clr>
            <a:srgbClr val="A4A3A4"/>
          </p15:clr>
        </p15:guide>
        <p15:guide id="4"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E6732"/>
    <a:srgbClr val="90B15D"/>
    <a:srgbClr val="008080"/>
    <a:srgbClr val="FEDEC6"/>
    <a:srgbClr val="8497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3" autoAdjust="0"/>
    <p:restoredTop sz="94624" autoAdjust="0"/>
  </p:normalViewPr>
  <p:slideViewPr>
    <p:cSldViewPr>
      <p:cViewPr>
        <p:scale>
          <a:sx n="125" d="100"/>
          <a:sy n="125" d="100"/>
        </p:scale>
        <p:origin x="-1212" y="-438"/>
      </p:cViewPr>
      <p:guideLst>
        <p:guide orient="horz" pos="2161"/>
        <p:guide orient="horz" pos="1620"/>
        <p:guide pos="3840"/>
        <p:guide pos="2880"/>
      </p:guideLst>
    </p:cSldViewPr>
  </p:slideViewPr>
  <p:outlineViewPr>
    <p:cViewPr>
      <p:scale>
        <a:sx n="33" d="100"/>
        <a:sy n="33" d="100"/>
      </p:scale>
      <p:origin x="36" y="399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3713"/>
          </a:xfrm>
          <a:prstGeom prst="rect">
            <a:avLst/>
          </a:prstGeom>
        </p:spPr>
        <p:txBody>
          <a:bodyPr vert="horz" lIns="95261" tIns="47631" rIns="95261" bIns="47631" rtlCol="0"/>
          <a:lstStyle>
            <a:lvl1pPr algn="l">
              <a:defRPr sz="1200"/>
            </a:lvl1pPr>
          </a:lstStyle>
          <a:p>
            <a:endParaRPr lang="ru-RU"/>
          </a:p>
        </p:txBody>
      </p:sp>
      <p:sp>
        <p:nvSpPr>
          <p:cNvPr id="3" name="Дата 2"/>
          <p:cNvSpPr>
            <a:spLocks noGrp="1"/>
          </p:cNvSpPr>
          <p:nvPr>
            <p:ph type="dt" idx="1"/>
          </p:nvPr>
        </p:nvSpPr>
        <p:spPr>
          <a:xfrm>
            <a:off x="3850443" y="0"/>
            <a:ext cx="2945659" cy="493713"/>
          </a:xfrm>
          <a:prstGeom prst="rect">
            <a:avLst/>
          </a:prstGeom>
        </p:spPr>
        <p:txBody>
          <a:bodyPr vert="horz" lIns="95261" tIns="47631" rIns="95261" bIns="47631" rtlCol="0"/>
          <a:lstStyle>
            <a:lvl1pPr algn="r">
              <a:defRPr sz="1200"/>
            </a:lvl1pPr>
          </a:lstStyle>
          <a:p>
            <a:fld id="{1C21B4E3-6992-4A0F-BABE-6EC475CB3B51}" type="datetimeFigureOut">
              <a:rPr lang="ru-RU" smtClean="0"/>
              <a:pPr/>
              <a:t>23.08.2018</a:t>
            </a:fld>
            <a:endParaRPr lang="ru-RU"/>
          </a:p>
        </p:txBody>
      </p:sp>
      <p:sp>
        <p:nvSpPr>
          <p:cNvPr id="4" name="Образ слайда 3"/>
          <p:cNvSpPr>
            <a:spLocks noGrp="1" noRot="1" noChangeAspect="1"/>
          </p:cNvSpPr>
          <p:nvPr>
            <p:ph type="sldImg" idx="2"/>
          </p:nvPr>
        </p:nvSpPr>
        <p:spPr>
          <a:xfrm>
            <a:off x="109538" y="741363"/>
            <a:ext cx="6578600" cy="3702050"/>
          </a:xfrm>
          <a:prstGeom prst="rect">
            <a:avLst/>
          </a:prstGeom>
          <a:noFill/>
          <a:ln w="12700">
            <a:solidFill>
              <a:prstClr val="black"/>
            </a:solidFill>
          </a:ln>
        </p:spPr>
        <p:txBody>
          <a:bodyPr vert="horz" lIns="95261" tIns="47631" rIns="95261" bIns="47631" rtlCol="0" anchor="ctr"/>
          <a:lstStyle/>
          <a:p>
            <a:endParaRPr lang="ru-RU"/>
          </a:p>
        </p:txBody>
      </p:sp>
      <p:sp>
        <p:nvSpPr>
          <p:cNvPr id="5" name="Заметки 4"/>
          <p:cNvSpPr>
            <a:spLocks noGrp="1"/>
          </p:cNvSpPr>
          <p:nvPr>
            <p:ph type="body" sz="quarter" idx="3"/>
          </p:nvPr>
        </p:nvSpPr>
        <p:spPr>
          <a:xfrm>
            <a:off x="679768" y="4690268"/>
            <a:ext cx="5438140" cy="4443413"/>
          </a:xfrm>
          <a:prstGeom prst="rect">
            <a:avLst/>
          </a:prstGeom>
        </p:spPr>
        <p:txBody>
          <a:bodyPr vert="horz" lIns="95261" tIns="47631" rIns="95261" bIns="47631"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378824"/>
            <a:ext cx="2945659" cy="493713"/>
          </a:xfrm>
          <a:prstGeom prst="rect">
            <a:avLst/>
          </a:prstGeom>
        </p:spPr>
        <p:txBody>
          <a:bodyPr vert="horz" lIns="95261" tIns="47631" rIns="95261" bIns="47631" rtlCol="0" anchor="b"/>
          <a:lstStyle>
            <a:lvl1pPr algn="l">
              <a:defRPr sz="1200"/>
            </a:lvl1pPr>
          </a:lstStyle>
          <a:p>
            <a:endParaRPr lang="ru-RU"/>
          </a:p>
        </p:txBody>
      </p:sp>
      <p:sp>
        <p:nvSpPr>
          <p:cNvPr id="7" name="Номер слайда 6"/>
          <p:cNvSpPr>
            <a:spLocks noGrp="1"/>
          </p:cNvSpPr>
          <p:nvPr>
            <p:ph type="sldNum" sz="quarter" idx="5"/>
          </p:nvPr>
        </p:nvSpPr>
        <p:spPr>
          <a:xfrm>
            <a:off x="3850443" y="9378824"/>
            <a:ext cx="2945659" cy="493713"/>
          </a:xfrm>
          <a:prstGeom prst="rect">
            <a:avLst/>
          </a:prstGeom>
        </p:spPr>
        <p:txBody>
          <a:bodyPr vert="horz" lIns="95261" tIns="47631" rIns="95261" bIns="47631" rtlCol="0" anchor="b"/>
          <a:lstStyle>
            <a:lvl1pPr algn="r">
              <a:defRPr sz="1200"/>
            </a:lvl1pPr>
          </a:lstStyle>
          <a:p>
            <a:fld id="{A1F343C8-C859-4CE5-A4CD-E2247DE792B7}" type="slidenum">
              <a:rPr lang="ru-RU" smtClean="0"/>
              <a:pPr/>
              <a:t>‹#›</a:t>
            </a:fld>
            <a:endParaRPr lang="ru-RU"/>
          </a:p>
        </p:txBody>
      </p:sp>
    </p:spTree>
    <p:extLst>
      <p:ext uri="{BB962C8B-B14F-4D97-AF65-F5344CB8AC3E}">
        <p14:creationId xmlns:p14="http://schemas.microsoft.com/office/powerpoint/2010/main" val="2132548954"/>
      </p:ext>
    </p:extLst>
  </p:cSld>
  <p:clrMap bg1="lt1" tx1="dk1" bg2="lt2" tx2="dk2" accent1="accent1" accent2="accent2" accent3="accent3" accent4="accent4" accent5="accent5" accent6="accent6" hlink="hlink" folHlink="folHlink"/>
  <p:notesStyle>
    <a:lvl1pPr marL="0" algn="l" defTabSz="782018" rtl="0" eaLnBrk="1" latinLnBrk="0" hangingPunct="1">
      <a:defRPr sz="1100" kern="1200">
        <a:solidFill>
          <a:schemeClr val="tx1"/>
        </a:solidFill>
        <a:latin typeface="+mn-lt"/>
        <a:ea typeface="+mn-ea"/>
        <a:cs typeface="+mn-cs"/>
      </a:defRPr>
    </a:lvl1pPr>
    <a:lvl2pPr marL="391009" algn="l" defTabSz="782018" rtl="0" eaLnBrk="1" latinLnBrk="0" hangingPunct="1">
      <a:defRPr sz="1100" kern="1200">
        <a:solidFill>
          <a:schemeClr val="tx1"/>
        </a:solidFill>
        <a:latin typeface="+mn-lt"/>
        <a:ea typeface="+mn-ea"/>
        <a:cs typeface="+mn-cs"/>
      </a:defRPr>
    </a:lvl2pPr>
    <a:lvl3pPr marL="782018" algn="l" defTabSz="782018" rtl="0" eaLnBrk="1" latinLnBrk="0" hangingPunct="1">
      <a:defRPr sz="1100" kern="1200">
        <a:solidFill>
          <a:schemeClr val="tx1"/>
        </a:solidFill>
        <a:latin typeface="+mn-lt"/>
        <a:ea typeface="+mn-ea"/>
        <a:cs typeface="+mn-cs"/>
      </a:defRPr>
    </a:lvl3pPr>
    <a:lvl4pPr marL="1173026" algn="l" defTabSz="782018" rtl="0" eaLnBrk="1" latinLnBrk="0" hangingPunct="1">
      <a:defRPr sz="1100" kern="1200">
        <a:solidFill>
          <a:schemeClr val="tx1"/>
        </a:solidFill>
        <a:latin typeface="+mn-lt"/>
        <a:ea typeface="+mn-ea"/>
        <a:cs typeface="+mn-cs"/>
      </a:defRPr>
    </a:lvl4pPr>
    <a:lvl5pPr marL="1564036" algn="l" defTabSz="782018" rtl="0" eaLnBrk="1" latinLnBrk="0" hangingPunct="1">
      <a:defRPr sz="1100" kern="1200">
        <a:solidFill>
          <a:schemeClr val="tx1"/>
        </a:solidFill>
        <a:latin typeface="+mn-lt"/>
        <a:ea typeface="+mn-ea"/>
        <a:cs typeface="+mn-cs"/>
      </a:defRPr>
    </a:lvl5pPr>
    <a:lvl6pPr marL="1955045" algn="l" defTabSz="782018" rtl="0" eaLnBrk="1" latinLnBrk="0" hangingPunct="1">
      <a:defRPr sz="1100" kern="1200">
        <a:solidFill>
          <a:schemeClr val="tx1"/>
        </a:solidFill>
        <a:latin typeface="+mn-lt"/>
        <a:ea typeface="+mn-ea"/>
        <a:cs typeface="+mn-cs"/>
      </a:defRPr>
    </a:lvl6pPr>
    <a:lvl7pPr marL="2346053" algn="l" defTabSz="782018" rtl="0" eaLnBrk="1" latinLnBrk="0" hangingPunct="1">
      <a:defRPr sz="1100" kern="1200">
        <a:solidFill>
          <a:schemeClr val="tx1"/>
        </a:solidFill>
        <a:latin typeface="+mn-lt"/>
        <a:ea typeface="+mn-ea"/>
        <a:cs typeface="+mn-cs"/>
      </a:defRPr>
    </a:lvl7pPr>
    <a:lvl8pPr marL="2737062" algn="l" defTabSz="782018" rtl="0" eaLnBrk="1" latinLnBrk="0" hangingPunct="1">
      <a:defRPr sz="1100" kern="1200">
        <a:solidFill>
          <a:schemeClr val="tx1"/>
        </a:solidFill>
        <a:latin typeface="+mn-lt"/>
        <a:ea typeface="+mn-ea"/>
        <a:cs typeface="+mn-cs"/>
      </a:defRPr>
    </a:lvl8pPr>
    <a:lvl9pPr marL="3128071" algn="l" defTabSz="782018" rtl="0" eaLnBrk="1" latinLnBrk="0" hangingPunct="1">
      <a:defRPr sz="11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17" y="1597819"/>
            <a:ext cx="7772400" cy="1102519"/>
          </a:xfrm>
        </p:spPr>
        <p:txBody>
          <a:bodyPr/>
          <a:lstStyle/>
          <a:p>
            <a:r>
              <a:rPr lang="ru-RU"/>
              <a:t>Образец заголовка</a:t>
            </a:r>
          </a:p>
        </p:txBody>
      </p:sp>
      <p:sp>
        <p:nvSpPr>
          <p:cNvPr id="3" name="Подзаголовок 2"/>
          <p:cNvSpPr>
            <a:spLocks noGrp="1"/>
          </p:cNvSpPr>
          <p:nvPr>
            <p:ph type="subTitle" idx="1"/>
          </p:nvPr>
        </p:nvSpPr>
        <p:spPr>
          <a:xfrm>
            <a:off x="1371617" y="2914649"/>
            <a:ext cx="6400800" cy="1314450"/>
          </a:xfrm>
        </p:spPr>
        <p:txBody>
          <a:bodyPr/>
          <a:lstStyle>
            <a:lvl1pPr marL="0" indent="0" algn="ctr">
              <a:buNone/>
              <a:defRPr>
                <a:solidFill>
                  <a:schemeClr val="tx1">
                    <a:tint val="75000"/>
                  </a:schemeClr>
                </a:solidFill>
              </a:defRPr>
            </a:lvl1pPr>
            <a:lvl2pPr marL="391009" indent="0" algn="ctr">
              <a:buNone/>
              <a:defRPr>
                <a:solidFill>
                  <a:schemeClr val="tx1">
                    <a:tint val="75000"/>
                  </a:schemeClr>
                </a:solidFill>
              </a:defRPr>
            </a:lvl2pPr>
            <a:lvl3pPr marL="782018" indent="0" algn="ctr">
              <a:buNone/>
              <a:defRPr>
                <a:solidFill>
                  <a:schemeClr val="tx1">
                    <a:tint val="75000"/>
                  </a:schemeClr>
                </a:solidFill>
              </a:defRPr>
            </a:lvl3pPr>
            <a:lvl4pPr marL="1173026" indent="0" algn="ctr">
              <a:buNone/>
              <a:defRPr>
                <a:solidFill>
                  <a:schemeClr val="tx1">
                    <a:tint val="75000"/>
                  </a:schemeClr>
                </a:solidFill>
              </a:defRPr>
            </a:lvl4pPr>
            <a:lvl5pPr marL="1564036" indent="0" algn="ctr">
              <a:buNone/>
              <a:defRPr>
                <a:solidFill>
                  <a:schemeClr val="tx1">
                    <a:tint val="75000"/>
                  </a:schemeClr>
                </a:solidFill>
              </a:defRPr>
            </a:lvl5pPr>
            <a:lvl6pPr marL="1955045" indent="0" algn="ctr">
              <a:buNone/>
              <a:defRPr>
                <a:solidFill>
                  <a:schemeClr val="tx1">
                    <a:tint val="75000"/>
                  </a:schemeClr>
                </a:solidFill>
              </a:defRPr>
            </a:lvl6pPr>
            <a:lvl7pPr marL="2346053" indent="0" algn="ctr">
              <a:buNone/>
              <a:defRPr>
                <a:solidFill>
                  <a:schemeClr val="tx1">
                    <a:tint val="75000"/>
                  </a:schemeClr>
                </a:solidFill>
              </a:defRPr>
            </a:lvl7pPr>
            <a:lvl8pPr marL="2737062" indent="0" algn="ctr">
              <a:buNone/>
              <a:defRPr>
                <a:solidFill>
                  <a:schemeClr val="tx1">
                    <a:tint val="75000"/>
                  </a:schemeClr>
                </a:solidFill>
              </a:defRPr>
            </a:lvl8pPr>
            <a:lvl9pPr marL="3128071"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CD39CF8A-A8A3-4C83-B676-643F4E11CD7C}" type="datetime1">
              <a:rPr lang="ru-RU" smtClean="0"/>
              <a:t>23.08.2018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9FA656D-009D-46A4-AE2E-EAAD425C61DB}" type="slidenum">
              <a:rPr lang="ru-RU" smtClean="0"/>
              <a:pPr/>
              <a:t>‹#›</a:t>
            </a:fld>
            <a:endParaRPr lang="ru-RU"/>
          </a:p>
        </p:txBody>
      </p:sp>
    </p:spTree>
    <p:extLst>
      <p:ext uri="{BB962C8B-B14F-4D97-AF65-F5344CB8AC3E}">
        <p14:creationId xmlns:p14="http://schemas.microsoft.com/office/powerpoint/2010/main" val="22941632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382A2777-592F-4CE8-8682-6148EAE6B941}" type="datetime1">
              <a:rPr lang="ru-RU" smtClean="0"/>
              <a:t>23.08.2018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9FA656D-009D-46A4-AE2E-EAAD425C61DB}" type="slidenum">
              <a:rPr lang="ru-RU" smtClean="0"/>
              <a:pPr/>
              <a:t>‹#›</a:t>
            </a:fld>
            <a:endParaRPr lang="ru-RU"/>
          </a:p>
        </p:txBody>
      </p:sp>
    </p:spTree>
    <p:extLst>
      <p:ext uri="{BB962C8B-B14F-4D97-AF65-F5344CB8AC3E}">
        <p14:creationId xmlns:p14="http://schemas.microsoft.com/office/powerpoint/2010/main" val="8768283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30" y="3305191"/>
            <a:ext cx="7772400" cy="1021557"/>
          </a:xfrm>
        </p:spPr>
        <p:txBody>
          <a:bodyPr anchor="t"/>
          <a:lstStyle>
            <a:lvl1pPr algn="l">
              <a:defRPr sz="3500" b="1" cap="all"/>
            </a:lvl1pPr>
          </a:lstStyle>
          <a:p>
            <a:r>
              <a:rPr lang="ru-RU"/>
              <a:t>Образец заголовка</a:t>
            </a:r>
          </a:p>
        </p:txBody>
      </p:sp>
      <p:sp>
        <p:nvSpPr>
          <p:cNvPr id="3" name="Текст 2"/>
          <p:cNvSpPr>
            <a:spLocks noGrp="1"/>
          </p:cNvSpPr>
          <p:nvPr>
            <p:ph type="body" idx="1"/>
          </p:nvPr>
        </p:nvSpPr>
        <p:spPr>
          <a:xfrm>
            <a:off x="722330" y="2180036"/>
            <a:ext cx="7772400" cy="1125141"/>
          </a:xfrm>
        </p:spPr>
        <p:txBody>
          <a:bodyPr anchor="b"/>
          <a:lstStyle>
            <a:lvl1pPr marL="0" indent="0">
              <a:buNone/>
              <a:defRPr sz="1700">
                <a:solidFill>
                  <a:schemeClr val="tx1">
                    <a:tint val="75000"/>
                  </a:schemeClr>
                </a:solidFill>
              </a:defRPr>
            </a:lvl1pPr>
            <a:lvl2pPr marL="391009" indent="0">
              <a:buNone/>
              <a:defRPr sz="1600">
                <a:solidFill>
                  <a:schemeClr val="tx1">
                    <a:tint val="75000"/>
                  </a:schemeClr>
                </a:solidFill>
              </a:defRPr>
            </a:lvl2pPr>
            <a:lvl3pPr marL="782018" indent="0">
              <a:buNone/>
              <a:defRPr sz="1400">
                <a:solidFill>
                  <a:schemeClr val="tx1">
                    <a:tint val="75000"/>
                  </a:schemeClr>
                </a:solidFill>
              </a:defRPr>
            </a:lvl3pPr>
            <a:lvl4pPr marL="1173026" indent="0">
              <a:buNone/>
              <a:defRPr sz="1200">
                <a:solidFill>
                  <a:schemeClr val="tx1">
                    <a:tint val="75000"/>
                  </a:schemeClr>
                </a:solidFill>
              </a:defRPr>
            </a:lvl4pPr>
            <a:lvl5pPr marL="1564036" indent="0">
              <a:buNone/>
              <a:defRPr sz="1200">
                <a:solidFill>
                  <a:schemeClr val="tx1">
                    <a:tint val="75000"/>
                  </a:schemeClr>
                </a:solidFill>
              </a:defRPr>
            </a:lvl5pPr>
            <a:lvl6pPr marL="1955045" indent="0">
              <a:buNone/>
              <a:defRPr sz="1200">
                <a:solidFill>
                  <a:schemeClr val="tx1">
                    <a:tint val="75000"/>
                  </a:schemeClr>
                </a:solidFill>
              </a:defRPr>
            </a:lvl6pPr>
            <a:lvl7pPr marL="2346053" indent="0">
              <a:buNone/>
              <a:defRPr sz="1200">
                <a:solidFill>
                  <a:schemeClr val="tx1">
                    <a:tint val="75000"/>
                  </a:schemeClr>
                </a:solidFill>
              </a:defRPr>
            </a:lvl7pPr>
            <a:lvl8pPr marL="2737062" indent="0">
              <a:buNone/>
              <a:defRPr sz="1200">
                <a:solidFill>
                  <a:schemeClr val="tx1">
                    <a:tint val="75000"/>
                  </a:schemeClr>
                </a:solidFill>
              </a:defRPr>
            </a:lvl8pPr>
            <a:lvl9pPr marL="3128071" indent="0">
              <a:buNone/>
              <a:defRPr sz="12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ABBFED85-B887-481F-B32E-06C41A2C62F4}" type="datetime1">
              <a:rPr lang="ru-RU" smtClean="0"/>
              <a:t>23.08.2018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9FA656D-009D-46A4-AE2E-EAAD425C61DB}" type="slidenum">
              <a:rPr lang="ru-RU" smtClean="0"/>
              <a:pPr/>
              <a:t>‹#›</a:t>
            </a:fld>
            <a:endParaRPr lang="ru-RU"/>
          </a:p>
        </p:txBody>
      </p:sp>
    </p:spTree>
    <p:extLst>
      <p:ext uri="{BB962C8B-B14F-4D97-AF65-F5344CB8AC3E}">
        <p14:creationId xmlns:p14="http://schemas.microsoft.com/office/powerpoint/2010/main" val="3877775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57216" y="1200167"/>
            <a:ext cx="4038600" cy="3394472"/>
          </a:xfrm>
        </p:spPr>
        <p:txBody>
          <a:bodyPr/>
          <a:lstStyle>
            <a:lvl1pPr>
              <a:defRPr sz="2400"/>
            </a:lvl1pPr>
            <a:lvl2pPr>
              <a:defRPr sz="2000"/>
            </a:lvl2pPr>
            <a:lvl3pPr>
              <a:defRPr sz="17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1" y="1200167"/>
            <a:ext cx="4038600" cy="3394472"/>
          </a:xfrm>
        </p:spPr>
        <p:txBody>
          <a:bodyPr/>
          <a:lstStyle>
            <a:lvl1pPr>
              <a:defRPr sz="2400"/>
            </a:lvl1pPr>
            <a:lvl2pPr>
              <a:defRPr sz="2000"/>
            </a:lvl2pPr>
            <a:lvl3pPr>
              <a:defRPr sz="17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F3492FAE-EA0F-48E8-9AD7-FE193628FE67}" type="datetime1">
              <a:rPr lang="ru-RU" smtClean="0"/>
              <a:t>23.08.2018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9FA656D-009D-46A4-AE2E-EAAD425C61DB}" type="slidenum">
              <a:rPr lang="ru-RU" smtClean="0"/>
              <a:pPr/>
              <a:t>‹#›</a:t>
            </a:fld>
            <a:endParaRPr lang="ru-RU"/>
          </a:p>
        </p:txBody>
      </p:sp>
    </p:spTree>
    <p:extLst>
      <p:ext uri="{BB962C8B-B14F-4D97-AF65-F5344CB8AC3E}">
        <p14:creationId xmlns:p14="http://schemas.microsoft.com/office/powerpoint/2010/main" val="1498704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151335"/>
            <a:ext cx="4040188" cy="479821"/>
          </a:xfrm>
        </p:spPr>
        <p:txBody>
          <a:bodyPr anchor="b"/>
          <a:lstStyle>
            <a:lvl1pPr marL="0" indent="0">
              <a:buNone/>
              <a:defRPr sz="2000" b="1"/>
            </a:lvl1pPr>
            <a:lvl2pPr marL="391009" indent="0">
              <a:buNone/>
              <a:defRPr sz="1700" b="1"/>
            </a:lvl2pPr>
            <a:lvl3pPr marL="782018" indent="0">
              <a:buNone/>
              <a:defRPr sz="1600" b="1"/>
            </a:lvl3pPr>
            <a:lvl4pPr marL="1173026" indent="0">
              <a:buNone/>
              <a:defRPr sz="1400" b="1"/>
            </a:lvl4pPr>
            <a:lvl5pPr marL="1564036" indent="0">
              <a:buNone/>
              <a:defRPr sz="1400" b="1"/>
            </a:lvl5pPr>
            <a:lvl6pPr marL="1955045" indent="0">
              <a:buNone/>
              <a:defRPr sz="1400" b="1"/>
            </a:lvl6pPr>
            <a:lvl7pPr marL="2346053" indent="0">
              <a:buNone/>
              <a:defRPr sz="1400" b="1"/>
            </a:lvl7pPr>
            <a:lvl8pPr marL="2737062" indent="0">
              <a:buNone/>
              <a:defRPr sz="1400" b="1"/>
            </a:lvl8pPr>
            <a:lvl9pPr marL="3128071" indent="0">
              <a:buNone/>
              <a:defRPr sz="1400" b="1"/>
            </a:lvl9pPr>
          </a:lstStyle>
          <a:p>
            <a:pPr lvl="0"/>
            <a:r>
              <a:rPr lang="ru-RU"/>
              <a:t>Образец текста</a:t>
            </a:r>
          </a:p>
        </p:txBody>
      </p:sp>
      <p:sp>
        <p:nvSpPr>
          <p:cNvPr id="4" name="Объект 3"/>
          <p:cNvSpPr>
            <a:spLocks noGrp="1"/>
          </p:cNvSpPr>
          <p:nvPr>
            <p:ph sz="half" idx="2"/>
          </p:nvPr>
        </p:nvSpPr>
        <p:spPr>
          <a:xfrm>
            <a:off x="457200" y="1631173"/>
            <a:ext cx="4040188" cy="2963466"/>
          </a:xfrm>
        </p:spPr>
        <p:txBody>
          <a:bodyPr/>
          <a:lstStyle>
            <a:lvl1pPr>
              <a:defRPr sz="2000"/>
            </a:lvl1pPr>
            <a:lvl2pPr>
              <a:defRPr sz="17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151335"/>
            <a:ext cx="4041775" cy="479821"/>
          </a:xfrm>
        </p:spPr>
        <p:txBody>
          <a:bodyPr anchor="b"/>
          <a:lstStyle>
            <a:lvl1pPr marL="0" indent="0">
              <a:buNone/>
              <a:defRPr sz="2000" b="1"/>
            </a:lvl1pPr>
            <a:lvl2pPr marL="391009" indent="0">
              <a:buNone/>
              <a:defRPr sz="1700" b="1"/>
            </a:lvl2pPr>
            <a:lvl3pPr marL="782018" indent="0">
              <a:buNone/>
              <a:defRPr sz="1600" b="1"/>
            </a:lvl3pPr>
            <a:lvl4pPr marL="1173026" indent="0">
              <a:buNone/>
              <a:defRPr sz="1400" b="1"/>
            </a:lvl4pPr>
            <a:lvl5pPr marL="1564036" indent="0">
              <a:buNone/>
              <a:defRPr sz="1400" b="1"/>
            </a:lvl5pPr>
            <a:lvl6pPr marL="1955045" indent="0">
              <a:buNone/>
              <a:defRPr sz="1400" b="1"/>
            </a:lvl6pPr>
            <a:lvl7pPr marL="2346053" indent="0">
              <a:buNone/>
              <a:defRPr sz="1400" b="1"/>
            </a:lvl7pPr>
            <a:lvl8pPr marL="2737062" indent="0">
              <a:buNone/>
              <a:defRPr sz="1400" b="1"/>
            </a:lvl8pPr>
            <a:lvl9pPr marL="3128071" indent="0">
              <a:buNone/>
              <a:defRPr sz="1400" b="1"/>
            </a:lvl9pPr>
          </a:lstStyle>
          <a:p>
            <a:pPr lvl="0"/>
            <a:r>
              <a:rPr lang="ru-RU"/>
              <a:t>Образец текста</a:t>
            </a:r>
          </a:p>
        </p:txBody>
      </p:sp>
      <p:sp>
        <p:nvSpPr>
          <p:cNvPr id="6" name="Объект 5"/>
          <p:cNvSpPr>
            <a:spLocks noGrp="1"/>
          </p:cNvSpPr>
          <p:nvPr>
            <p:ph sz="quarter" idx="4"/>
          </p:nvPr>
        </p:nvSpPr>
        <p:spPr>
          <a:xfrm>
            <a:off x="4645025" y="1631173"/>
            <a:ext cx="4041775" cy="2963466"/>
          </a:xfrm>
        </p:spPr>
        <p:txBody>
          <a:bodyPr/>
          <a:lstStyle>
            <a:lvl1pPr>
              <a:defRPr sz="2000"/>
            </a:lvl1pPr>
            <a:lvl2pPr>
              <a:defRPr sz="17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5698A675-D102-44AB-BE58-CFC672FA334B}" type="datetime1">
              <a:rPr lang="ru-RU" smtClean="0"/>
              <a:t>23.08.2018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89FA656D-009D-46A4-AE2E-EAAD425C61DB}" type="slidenum">
              <a:rPr lang="ru-RU" smtClean="0"/>
              <a:pPr/>
              <a:t>‹#›</a:t>
            </a:fld>
            <a:endParaRPr lang="ru-RU"/>
          </a:p>
        </p:txBody>
      </p:sp>
    </p:spTree>
    <p:extLst>
      <p:ext uri="{BB962C8B-B14F-4D97-AF65-F5344CB8AC3E}">
        <p14:creationId xmlns:p14="http://schemas.microsoft.com/office/powerpoint/2010/main" val="3097447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3B13B182-B3AC-4629-9361-C34425D889EA}" type="datetime1">
              <a:rPr lang="ru-RU" smtClean="0"/>
              <a:t>23.08.2018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89FA656D-009D-46A4-AE2E-EAAD425C61DB}" type="slidenum">
              <a:rPr lang="ru-RU" smtClean="0"/>
              <a:pPr/>
              <a:t>‹#›</a:t>
            </a:fld>
            <a:endParaRPr lang="ru-RU"/>
          </a:p>
        </p:txBody>
      </p:sp>
    </p:spTree>
    <p:extLst>
      <p:ext uri="{BB962C8B-B14F-4D97-AF65-F5344CB8AC3E}">
        <p14:creationId xmlns:p14="http://schemas.microsoft.com/office/powerpoint/2010/main" val="1979955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F2D2EDA-C803-4350-A17F-84B707BB3A7A}" type="datetime1">
              <a:rPr lang="ru-RU" smtClean="0"/>
              <a:t>23.08.2018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9FA656D-009D-46A4-AE2E-EAAD425C61DB}" type="slidenum">
              <a:rPr lang="ru-RU" smtClean="0"/>
              <a:pPr/>
              <a:t>‹#›</a:t>
            </a:fld>
            <a:endParaRPr lang="ru-RU"/>
          </a:p>
        </p:txBody>
      </p:sp>
    </p:spTree>
    <p:extLst>
      <p:ext uri="{BB962C8B-B14F-4D97-AF65-F5344CB8AC3E}">
        <p14:creationId xmlns:p14="http://schemas.microsoft.com/office/powerpoint/2010/main" val="2258748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1" y="204789"/>
            <a:ext cx="3008313" cy="871537"/>
          </a:xfrm>
        </p:spPr>
        <p:txBody>
          <a:bodyPr anchor="b"/>
          <a:lstStyle>
            <a:lvl1pPr algn="l">
              <a:defRPr sz="1700" b="1"/>
            </a:lvl1pPr>
          </a:lstStyle>
          <a:p>
            <a:r>
              <a:rPr lang="ru-RU"/>
              <a:t>Образец заголовка</a:t>
            </a:r>
          </a:p>
        </p:txBody>
      </p:sp>
      <p:sp>
        <p:nvSpPr>
          <p:cNvPr id="3" name="Объект 2"/>
          <p:cNvSpPr>
            <a:spLocks noGrp="1"/>
          </p:cNvSpPr>
          <p:nvPr>
            <p:ph idx="1"/>
          </p:nvPr>
        </p:nvSpPr>
        <p:spPr>
          <a:xfrm>
            <a:off x="3575050" y="204804"/>
            <a:ext cx="5111750" cy="4389835"/>
          </a:xfrm>
        </p:spPr>
        <p:txBody>
          <a:bodyPr/>
          <a:lstStyle>
            <a:lvl1pPr>
              <a:defRPr sz="2700"/>
            </a:lvl1pPr>
            <a:lvl2pPr>
              <a:defRPr sz="2400"/>
            </a:lvl2pPr>
            <a:lvl3pPr>
              <a:defRPr sz="2000"/>
            </a:lvl3pPr>
            <a:lvl4pPr>
              <a:defRPr sz="1700"/>
            </a:lvl4pPr>
            <a:lvl5pPr>
              <a:defRPr sz="1700"/>
            </a:lvl5pPr>
            <a:lvl6pPr>
              <a:defRPr sz="1700"/>
            </a:lvl6pPr>
            <a:lvl7pPr>
              <a:defRPr sz="1700"/>
            </a:lvl7pPr>
            <a:lvl8pPr>
              <a:defRPr sz="1700"/>
            </a:lvl8pPr>
            <a:lvl9pPr>
              <a:defRPr sz="17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1" y="1076342"/>
            <a:ext cx="3008313" cy="3518297"/>
          </a:xfrm>
        </p:spPr>
        <p:txBody>
          <a:bodyPr/>
          <a:lstStyle>
            <a:lvl1pPr marL="0" indent="0">
              <a:buNone/>
              <a:defRPr sz="1200"/>
            </a:lvl1pPr>
            <a:lvl2pPr marL="391009" indent="0">
              <a:buNone/>
              <a:defRPr sz="1100"/>
            </a:lvl2pPr>
            <a:lvl3pPr marL="782018" indent="0">
              <a:buNone/>
              <a:defRPr sz="800"/>
            </a:lvl3pPr>
            <a:lvl4pPr marL="1173026" indent="0">
              <a:buNone/>
              <a:defRPr sz="800"/>
            </a:lvl4pPr>
            <a:lvl5pPr marL="1564036" indent="0">
              <a:buNone/>
              <a:defRPr sz="800"/>
            </a:lvl5pPr>
            <a:lvl6pPr marL="1955045" indent="0">
              <a:buNone/>
              <a:defRPr sz="800"/>
            </a:lvl6pPr>
            <a:lvl7pPr marL="2346053" indent="0">
              <a:buNone/>
              <a:defRPr sz="800"/>
            </a:lvl7pPr>
            <a:lvl8pPr marL="2737062" indent="0">
              <a:buNone/>
              <a:defRPr sz="800"/>
            </a:lvl8pPr>
            <a:lvl9pPr marL="3128071" indent="0">
              <a:buNone/>
              <a:defRPr sz="800"/>
            </a:lvl9pPr>
          </a:lstStyle>
          <a:p>
            <a:pPr lvl="0"/>
            <a:r>
              <a:rPr lang="ru-RU"/>
              <a:t>Образец текста</a:t>
            </a:r>
          </a:p>
        </p:txBody>
      </p:sp>
      <p:sp>
        <p:nvSpPr>
          <p:cNvPr id="5" name="Дата 4"/>
          <p:cNvSpPr>
            <a:spLocks noGrp="1"/>
          </p:cNvSpPr>
          <p:nvPr>
            <p:ph type="dt" sz="half" idx="10"/>
          </p:nvPr>
        </p:nvSpPr>
        <p:spPr/>
        <p:txBody>
          <a:bodyPr/>
          <a:lstStyle/>
          <a:p>
            <a:fld id="{85B39BB2-7916-4E5E-98A9-529E9536289A}" type="datetime1">
              <a:rPr lang="ru-RU" smtClean="0"/>
              <a:t>23.08.2018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9FA656D-009D-46A4-AE2E-EAAD425C61DB}" type="slidenum">
              <a:rPr lang="ru-RU" smtClean="0"/>
              <a:pPr/>
              <a:t>‹#›</a:t>
            </a:fld>
            <a:endParaRPr lang="ru-RU"/>
          </a:p>
        </p:txBody>
      </p:sp>
    </p:spTree>
    <p:extLst>
      <p:ext uri="{BB962C8B-B14F-4D97-AF65-F5344CB8AC3E}">
        <p14:creationId xmlns:p14="http://schemas.microsoft.com/office/powerpoint/2010/main" val="2534675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3600467"/>
            <a:ext cx="5486400" cy="425053"/>
          </a:xfrm>
        </p:spPr>
        <p:txBody>
          <a:bodyPr anchor="b"/>
          <a:lstStyle>
            <a:lvl1pPr algn="l">
              <a:defRPr sz="1700" b="1"/>
            </a:lvl1pPr>
          </a:lstStyle>
          <a:p>
            <a:r>
              <a:rPr lang="ru-RU"/>
              <a:t>Образец заголовка</a:t>
            </a:r>
          </a:p>
        </p:txBody>
      </p:sp>
      <p:sp>
        <p:nvSpPr>
          <p:cNvPr id="3" name="Рисунок 2"/>
          <p:cNvSpPr>
            <a:spLocks noGrp="1"/>
          </p:cNvSpPr>
          <p:nvPr>
            <p:ph type="pic" idx="1"/>
          </p:nvPr>
        </p:nvSpPr>
        <p:spPr>
          <a:xfrm>
            <a:off x="1792288" y="459598"/>
            <a:ext cx="5486400" cy="3086100"/>
          </a:xfrm>
        </p:spPr>
        <p:txBody>
          <a:bodyPr/>
          <a:lstStyle>
            <a:lvl1pPr marL="0" indent="0">
              <a:buNone/>
              <a:defRPr sz="2700"/>
            </a:lvl1pPr>
            <a:lvl2pPr marL="391009" indent="0">
              <a:buNone/>
              <a:defRPr sz="2400"/>
            </a:lvl2pPr>
            <a:lvl3pPr marL="782018" indent="0">
              <a:buNone/>
              <a:defRPr sz="2000"/>
            </a:lvl3pPr>
            <a:lvl4pPr marL="1173026" indent="0">
              <a:buNone/>
              <a:defRPr sz="1700"/>
            </a:lvl4pPr>
            <a:lvl5pPr marL="1564036" indent="0">
              <a:buNone/>
              <a:defRPr sz="1700"/>
            </a:lvl5pPr>
            <a:lvl6pPr marL="1955045" indent="0">
              <a:buNone/>
              <a:defRPr sz="1700"/>
            </a:lvl6pPr>
            <a:lvl7pPr marL="2346053" indent="0">
              <a:buNone/>
              <a:defRPr sz="1700"/>
            </a:lvl7pPr>
            <a:lvl8pPr marL="2737062" indent="0">
              <a:buNone/>
              <a:defRPr sz="1700"/>
            </a:lvl8pPr>
            <a:lvl9pPr marL="3128071" indent="0">
              <a:buNone/>
              <a:defRPr sz="1700"/>
            </a:lvl9pPr>
          </a:lstStyle>
          <a:p>
            <a:endParaRPr lang="ru-RU"/>
          </a:p>
        </p:txBody>
      </p:sp>
      <p:sp>
        <p:nvSpPr>
          <p:cNvPr id="4" name="Текст 3"/>
          <p:cNvSpPr>
            <a:spLocks noGrp="1"/>
          </p:cNvSpPr>
          <p:nvPr>
            <p:ph type="body" sz="half" idx="2"/>
          </p:nvPr>
        </p:nvSpPr>
        <p:spPr>
          <a:xfrm>
            <a:off x="1792288" y="4025520"/>
            <a:ext cx="5486400" cy="603647"/>
          </a:xfrm>
        </p:spPr>
        <p:txBody>
          <a:bodyPr/>
          <a:lstStyle>
            <a:lvl1pPr marL="0" indent="0">
              <a:buNone/>
              <a:defRPr sz="1200"/>
            </a:lvl1pPr>
            <a:lvl2pPr marL="391009" indent="0">
              <a:buNone/>
              <a:defRPr sz="1100"/>
            </a:lvl2pPr>
            <a:lvl3pPr marL="782018" indent="0">
              <a:buNone/>
              <a:defRPr sz="800"/>
            </a:lvl3pPr>
            <a:lvl4pPr marL="1173026" indent="0">
              <a:buNone/>
              <a:defRPr sz="800"/>
            </a:lvl4pPr>
            <a:lvl5pPr marL="1564036" indent="0">
              <a:buNone/>
              <a:defRPr sz="800"/>
            </a:lvl5pPr>
            <a:lvl6pPr marL="1955045" indent="0">
              <a:buNone/>
              <a:defRPr sz="800"/>
            </a:lvl6pPr>
            <a:lvl7pPr marL="2346053" indent="0">
              <a:buNone/>
              <a:defRPr sz="800"/>
            </a:lvl7pPr>
            <a:lvl8pPr marL="2737062" indent="0">
              <a:buNone/>
              <a:defRPr sz="800"/>
            </a:lvl8pPr>
            <a:lvl9pPr marL="3128071" indent="0">
              <a:buNone/>
              <a:defRPr sz="800"/>
            </a:lvl9pPr>
          </a:lstStyle>
          <a:p>
            <a:pPr lvl="0"/>
            <a:r>
              <a:rPr lang="ru-RU"/>
              <a:t>Образец текста</a:t>
            </a:r>
          </a:p>
        </p:txBody>
      </p:sp>
      <p:sp>
        <p:nvSpPr>
          <p:cNvPr id="5" name="Дата 4"/>
          <p:cNvSpPr>
            <a:spLocks noGrp="1"/>
          </p:cNvSpPr>
          <p:nvPr>
            <p:ph type="dt" sz="half" idx="10"/>
          </p:nvPr>
        </p:nvSpPr>
        <p:spPr/>
        <p:txBody>
          <a:bodyPr/>
          <a:lstStyle/>
          <a:p>
            <a:fld id="{61AC3964-64BB-4AE7-B3D9-BE7DD9CE11CD}" type="datetime1">
              <a:rPr lang="ru-RU" smtClean="0"/>
              <a:t>23.08.2018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9FA656D-009D-46A4-AE2E-EAAD425C61DB}" type="slidenum">
              <a:rPr lang="ru-RU" smtClean="0"/>
              <a:pPr/>
              <a:t>‹#›</a:t>
            </a:fld>
            <a:endParaRPr lang="ru-RU"/>
          </a:p>
        </p:txBody>
      </p:sp>
    </p:spTree>
    <p:extLst>
      <p:ext uri="{BB962C8B-B14F-4D97-AF65-F5344CB8AC3E}">
        <p14:creationId xmlns:p14="http://schemas.microsoft.com/office/powerpoint/2010/main" val="3464778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3EB5AFFC-9247-4B69-9809-4569DC5DEED0}" type="datetime1">
              <a:rPr lang="ru-RU" smtClean="0"/>
              <a:t>23.08.2018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9FA656D-009D-46A4-AE2E-EAAD425C61DB}" type="slidenum">
              <a:rPr lang="ru-RU" smtClean="0"/>
              <a:pPr/>
              <a:t>‹#›</a:t>
            </a:fld>
            <a:endParaRPr lang="ru-RU"/>
          </a:p>
        </p:txBody>
      </p:sp>
    </p:spTree>
    <p:extLst>
      <p:ext uri="{BB962C8B-B14F-4D97-AF65-F5344CB8AC3E}">
        <p14:creationId xmlns:p14="http://schemas.microsoft.com/office/powerpoint/2010/main" val="2337985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05979"/>
            <a:ext cx="2057400" cy="4388644"/>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17" y="205979"/>
            <a:ext cx="6019800" cy="4388644"/>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005350CE-097C-4532-A905-E32443CA2B2E}" type="datetime1">
              <a:rPr lang="ru-RU" smtClean="0"/>
              <a:t>23.08.2018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9FA656D-009D-46A4-AE2E-EAAD425C61DB}" type="slidenum">
              <a:rPr lang="ru-RU" smtClean="0"/>
              <a:pPr/>
              <a:t>‹#›</a:t>
            </a:fld>
            <a:endParaRPr lang="ru-RU"/>
          </a:p>
        </p:txBody>
      </p:sp>
    </p:spTree>
    <p:extLst>
      <p:ext uri="{BB962C8B-B14F-4D97-AF65-F5344CB8AC3E}">
        <p14:creationId xmlns:p14="http://schemas.microsoft.com/office/powerpoint/2010/main" val="1834370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t="-1000" b="16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5979"/>
            <a:ext cx="8229600" cy="857250"/>
          </a:xfrm>
          <a:prstGeom prst="rect">
            <a:avLst/>
          </a:prstGeom>
        </p:spPr>
        <p:txBody>
          <a:bodyPr vert="horz" lIns="78191" tIns="39096" rIns="78191" bIns="39096" rtlCol="0" anchor="ctr">
            <a:normAutofit/>
          </a:bodyPr>
          <a:lstStyle/>
          <a:p>
            <a:r>
              <a:rPr lang="ru-RU"/>
              <a:t>Образец заголовка</a:t>
            </a:r>
          </a:p>
        </p:txBody>
      </p:sp>
      <p:sp>
        <p:nvSpPr>
          <p:cNvPr id="3" name="Текст 2"/>
          <p:cNvSpPr>
            <a:spLocks noGrp="1"/>
          </p:cNvSpPr>
          <p:nvPr>
            <p:ph type="body" idx="1"/>
          </p:nvPr>
        </p:nvSpPr>
        <p:spPr>
          <a:xfrm>
            <a:off x="457200" y="1200167"/>
            <a:ext cx="8229600" cy="3394472"/>
          </a:xfrm>
          <a:prstGeom prst="rect">
            <a:avLst/>
          </a:prstGeom>
        </p:spPr>
        <p:txBody>
          <a:bodyPr vert="horz" lIns="78191" tIns="39096" rIns="78191" bIns="39096"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17" y="4767263"/>
            <a:ext cx="2133599" cy="273844"/>
          </a:xfrm>
          <a:prstGeom prst="rect">
            <a:avLst/>
          </a:prstGeom>
        </p:spPr>
        <p:txBody>
          <a:bodyPr vert="horz" lIns="78191" tIns="39096" rIns="78191" bIns="39096" rtlCol="0" anchor="ctr"/>
          <a:lstStyle>
            <a:lvl1pPr algn="l">
              <a:defRPr sz="1100">
                <a:solidFill>
                  <a:schemeClr val="tx1">
                    <a:tint val="75000"/>
                  </a:schemeClr>
                </a:solidFill>
              </a:defRPr>
            </a:lvl1pPr>
          </a:lstStyle>
          <a:p>
            <a:fld id="{AF752194-8462-4F9C-963B-596C6496ACF9}" type="datetime1">
              <a:rPr lang="ru-RU" smtClean="0"/>
              <a:t>23.08.2018</a:t>
            </a:fld>
            <a:endParaRPr lang="ru-RU"/>
          </a:p>
        </p:txBody>
      </p:sp>
      <p:sp>
        <p:nvSpPr>
          <p:cNvPr id="5" name="Нижний колонтитул 4"/>
          <p:cNvSpPr>
            <a:spLocks noGrp="1"/>
          </p:cNvSpPr>
          <p:nvPr>
            <p:ph type="ftr" sz="quarter" idx="3"/>
          </p:nvPr>
        </p:nvSpPr>
        <p:spPr>
          <a:xfrm>
            <a:off x="3124200" y="4767263"/>
            <a:ext cx="2895600" cy="273844"/>
          </a:xfrm>
          <a:prstGeom prst="rect">
            <a:avLst/>
          </a:prstGeom>
        </p:spPr>
        <p:txBody>
          <a:bodyPr vert="horz" lIns="78191" tIns="39096" rIns="78191" bIns="39096" rtlCol="0" anchor="ctr"/>
          <a:lstStyle>
            <a:lvl1pPr algn="ctr">
              <a:defRPr sz="11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17" y="4767263"/>
            <a:ext cx="2133599" cy="273844"/>
          </a:xfrm>
          <a:prstGeom prst="rect">
            <a:avLst/>
          </a:prstGeom>
        </p:spPr>
        <p:txBody>
          <a:bodyPr vert="horz" lIns="78191" tIns="39096" rIns="78191" bIns="39096" rtlCol="0" anchor="ctr"/>
          <a:lstStyle>
            <a:lvl1pPr algn="r">
              <a:defRPr sz="1100">
                <a:solidFill>
                  <a:schemeClr val="tx1">
                    <a:tint val="75000"/>
                  </a:schemeClr>
                </a:solidFill>
              </a:defRPr>
            </a:lvl1pPr>
          </a:lstStyle>
          <a:p>
            <a:fld id="{89FA656D-009D-46A4-AE2E-EAAD425C61DB}" type="slidenum">
              <a:rPr lang="ru-RU" smtClean="0"/>
              <a:pPr/>
              <a:t>‹#›</a:t>
            </a:fld>
            <a:endParaRPr lang="ru-RU"/>
          </a:p>
        </p:txBody>
      </p:sp>
    </p:spTree>
    <p:extLst>
      <p:ext uri="{BB962C8B-B14F-4D97-AF65-F5344CB8AC3E}">
        <p14:creationId xmlns:p14="http://schemas.microsoft.com/office/powerpoint/2010/main" val="1561858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782018" rtl="0" eaLnBrk="1" latinLnBrk="0" hangingPunct="1">
        <a:spcBef>
          <a:spcPct val="0"/>
        </a:spcBef>
        <a:buNone/>
        <a:defRPr sz="3800" kern="1200">
          <a:solidFill>
            <a:schemeClr val="tx1"/>
          </a:solidFill>
          <a:latin typeface="+mj-lt"/>
          <a:ea typeface="+mj-ea"/>
          <a:cs typeface="+mj-cs"/>
        </a:defRPr>
      </a:lvl1pPr>
    </p:titleStyle>
    <p:bodyStyle>
      <a:lvl1pPr marL="293257" indent="-293257" algn="l" defTabSz="782018"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1pPr>
      <a:lvl2pPr marL="635390" indent="-244381" algn="l" defTabSz="782018"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977522" indent="-195505" algn="l" defTabSz="78201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368531" indent="-195505" algn="l" defTabSz="782018" rtl="0" eaLnBrk="1" latinLnBrk="0" hangingPunct="1">
        <a:spcBef>
          <a:spcPct val="20000"/>
        </a:spcBef>
        <a:buFont typeface="Arial" panose="020B0604020202020204" pitchFamily="34" charset="0"/>
        <a:buChar char="–"/>
        <a:defRPr sz="1700" kern="1200">
          <a:solidFill>
            <a:schemeClr val="tx1"/>
          </a:solidFill>
          <a:latin typeface="+mn-lt"/>
          <a:ea typeface="+mn-ea"/>
          <a:cs typeface="+mn-cs"/>
        </a:defRPr>
      </a:lvl4pPr>
      <a:lvl5pPr marL="1759540" indent="-195505" algn="l" defTabSz="782018" rtl="0" eaLnBrk="1" latinLnBrk="0" hangingPunct="1">
        <a:spcBef>
          <a:spcPct val="20000"/>
        </a:spcBef>
        <a:buFont typeface="Arial" panose="020B0604020202020204" pitchFamily="34" charset="0"/>
        <a:buChar char="»"/>
        <a:defRPr sz="1700" kern="1200">
          <a:solidFill>
            <a:schemeClr val="tx1"/>
          </a:solidFill>
          <a:latin typeface="+mn-lt"/>
          <a:ea typeface="+mn-ea"/>
          <a:cs typeface="+mn-cs"/>
        </a:defRPr>
      </a:lvl5pPr>
      <a:lvl6pPr marL="2150549" indent="-195505" algn="l" defTabSz="782018" rtl="0" eaLnBrk="1" latinLnBrk="0" hangingPunct="1">
        <a:spcBef>
          <a:spcPct val="20000"/>
        </a:spcBef>
        <a:buFont typeface="Arial" panose="020B0604020202020204" pitchFamily="34" charset="0"/>
        <a:buChar char="•"/>
        <a:defRPr sz="1700" kern="1200">
          <a:solidFill>
            <a:schemeClr val="tx1"/>
          </a:solidFill>
          <a:latin typeface="+mn-lt"/>
          <a:ea typeface="+mn-ea"/>
          <a:cs typeface="+mn-cs"/>
        </a:defRPr>
      </a:lvl6pPr>
      <a:lvl7pPr marL="2541558" indent="-195505" algn="l" defTabSz="782018" rtl="0" eaLnBrk="1" latinLnBrk="0" hangingPunct="1">
        <a:spcBef>
          <a:spcPct val="20000"/>
        </a:spcBef>
        <a:buFont typeface="Arial" panose="020B0604020202020204" pitchFamily="34" charset="0"/>
        <a:buChar char="•"/>
        <a:defRPr sz="1700" kern="1200">
          <a:solidFill>
            <a:schemeClr val="tx1"/>
          </a:solidFill>
          <a:latin typeface="+mn-lt"/>
          <a:ea typeface="+mn-ea"/>
          <a:cs typeface="+mn-cs"/>
        </a:defRPr>
      </a:lvl7pPr>
      <a:lvl8pPr marL="2932567" indent="-195505" algn="l" defTabSz="782018" rtl="0" eaLnBrk="1" latinLnBrk="0" hangingPunct="1">
        <a:spcBef>
          <a:spcPct val="20000"/>
        </a:spcBef>
        <a:buFont typeface="Arial" panose="020B0604020202020204" pitchFamily="34" charset="0"/>
        <a:buChar char="•"/>
        <a:defRPr sz="1700" kern="1200">
          <a:solidFill>
            <a:schemeClr val="tx1"/>
          </a:solidFill>
          <a:latin typeface="+mn-lt"/>
          <a:ea typeface="+mn-ea"/>
          <a:cs typeface="+mn-cs"/>
        </a:defRPr>
      </a:lvl8pPr>
      <a:lvl9pPr marL="3323576" indent="-195505" algn="l" defTabSz="782018" rtl="0" eaLnBrk="1" latinLnBrk="0" hangingPunct="1">
        <a:spcBef>
          <a:spcPct val="20000"/>
        </a:spcBef>
        <a:buFont typeface="Arial" panose="020B0604020202020204" pitchFamily="34" charset="0"/>
        <a:buChar char="•"/>
        <a:defRPr sz="1700" kern="1200">
          <a:solidFill>
            <a:schemeClr val="tx1"/>
          </a:solidFill>
          <a:latin typeface="+mn-lt"/>
          <a:ea typeface="+mn-ea"/>
          <a:cs typeface="+mn-cs"/>
        </a:defRPr>
      </a:lvl9pPr>
    </p:bodyStyle>
    <p:otherStyle>
      <a:defPPr>
        <a:defRPr lang="ru-RU"/>
      </a:defPPr>
      <a:lvl1pPr marL="0" algn="l" defTabSz="782018" rtl="0" eaLnBrk="1" latinLnBrk="0" hangingPunct="1">
        <a:defRPr sz="1600" kern="1200">
          <a:solidFill>
            <a:schemeClr val="tx1"/>
          </a:solidFill>
          <a:latin typeface="+mn-lt"/>
          <a:ea typeface="+mn-ea"/>
          <a:cs typeface="+mn-cs"/>
        </a:defRPr>
      </a:lvl1pPr>
      <a:lvl2pPr marL="391009" algn="l" defTabSz="782018" rtl="0" eaLnBrk="1" latinLnBrk="0" hangingPunct="1">
        <a:defRPr sz="1600" kern="1200">
          <a:solidFill>
            <a:schemeClr val="tx1"/>
          </a:solidFill>
          <a:latin typeface="+mn-lt"/>
          <a:ea typeface="+mn-ea"/>
          <a:cs typeface="+mn-cs"/>
        </a:defRPr>
      </a:lvl2pPr>
      <a:lvl3pPr marL="782018" algn="l" defTabSz="782018" rtl="0" eaLnBrk="1" latinLnBrk="0" hangingPunct="1">
        <a:defRPr sz="1600" kern="1200">
          <a:solidFill>
            <a:schemeClr val="tx1"/>
          </a:solidFill>
          <a:latin typeface="+mn-lt"/>
          <a:ea typeface="+mn-ea"/>
          <a:cs typeface="+mn-cs"/>
        </a:defRPr>
      </a:lvl3pPr>
      <a:lvl4pPr marL="1173026" algn="l" defTabSz="782018" rtl="0" eaLnBrk="1" latinLnBrk="0" hangingPunct="1">
        <a:defRPr sz="1600" kern="1200">
          <a:solidFill>
            <a:schemeClr val="tx1"/>
          </a:solidFill>
          <a:latin typeface="+mn-lt"/>
          <a:ea typeface="+mn-ea"/>
          <a:cs typeface="+mn-cs"/>
        </a:defRPr>
      </a:lvl4pPr>
      <a:lvl5pPr marL="1564036" algn="l" defTabSz="782018" rtl="0" eaLnBrk="1" latinLnBrk="0" hangingPunct="1">
        <a:defRPr sz="1600" kern="1200">
          <a:solidFill>
            <a:schemeClr val="tx1"/>
          </a:solidFill>
          <a:latin typeface="+mn-lt"/>
          <a:ea typeface="+mn-ea"/>
          <a:cs typeface="+mn-cs"/>
        </a:defRPr>
      </a:lvl5pPr>
      <a:lvl6pPr marL="1955045" algn="l" defTabSz="782018" rtl="0" eaLnBrk="1" latinLnBrk="0" hangingPunct="1">
        <a:defRPr sz="1600" kern="1200">
          <a:solidFill>
            <a:schemeClr val="tx1"/>
          </a:solidFill>
          <a:latin typeface="+mn-lt"/>
          <a:ea typeface="+mn-ea"/>
          <a:cs typeface="+mn-cs"/>
        </a:defRPr>
      </a:lvl6pPr>
      <a:lvl7pPr marL="2346053" algn="l" defTabSz="782018" rtl="0" eaLnBrk="1" latinLnBrk="0" hangingPunct="1">
        <a:defRPr sz="1600" kern="1200">
          <a:solidFill>
            <a:schemeClr val="tx1"/>
          </a:solidFill>
          <a:latin typeface="+mn-lt"/>
          <a:ea typeface="+mn-ea"/>
          <a:cs typeface="+mn-cs"/>
        </a:defRPr>
      </a:lvl7pPr>
      <a:lvl8pPr marL="2737062" algn="l" defTabSz="782018" rtl="0" eaLnBrk="1" latinLnBrk="0" hangingPunct="1">
        <a:defRPr sz="1600" kern="1200">
          <a:solidFill>
            <a:schemeClr val="tx1"/>
          </a:solidFill>
          <a:latin typeface="+mn-lt"/>
          <a:ea typeface="+mn-ea"/>
          <a:cs typeface="+mn-cs"/>
        </a:defRPr>
      </a:lvl8pPr>
      <a:lvl9pPr marL="3128071" algn="l" defTabSz="782018"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jpe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8.jpe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4" Type="http://schemas.microsoft.com/office/2007/relationships/hdphoto" Target="../media/hdphoto3.wdp"/></Relationships>
</file>

<file path=ppt/slides/_rels/slide1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Rectangle 97"/>
          <p:cNvSpPr>
            <a:spLocks noChangeArrowheads="1"/>
          </p:cNvSpPr>
          <p:nvPr/>
        </p:nvSpPr>
        <p:spPr bwMode="auto">
          <a:xfrm>
            <a:off x="276103" y="1437643"/>
            <a:ext cx="8639299"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endParaRPr lang="ru-RU" altLang="ru-RU" sz="1700" b="1" dirty="0">
              <a:solidFill>
                <a:srgbClr val="0070C0"/>
              </a:solidFill>
              <a:latin typeface="Open Sans Condensed" charset="0"/>
              <a:ea typeface="Open Sans Condensed" charset="0"/>
              <a:cs typeface="Open Sans Condensed" charset="0"/>
            </a:endParaRPr>
          </a:p>
          <a:p>
            <a:pPr algn="ctr"/>
            <a:endParaRPr lang="ru-RU" altLang="ru-RU" sz="1700" b="1" dirty="0">
              <a:solidFill>
                <a:srgbClr val="0070C0"/>
              </a:solidFill>
              <a:latin typeface="Open Sans Condensed" charset="0"/>
              <a:ea typeface="Open Sans Condensed" charset="0"/>
              <a:cs typeface="Open Sans Condensed" charset="0"/>
            </a:endParaRPr>
          </a:p>
          <a:p>
            <a:pPr algn="ctr"/>
            <a:r>
              <a:rPr lang="ru-RU" altLang="ru-RU" sz="1700" b="1" dirty="0">
                <a:solidFill>
                  <a:srgbClr val="0070C0"/>
                </a:solidFill>
                <a:latin typeface="Open Sans Condensed" charset="0"/>
                <a:ea typeface="Open Sans Condensed" charset="0"/>
                <a:cs typeface="Open Sans Condensed" charset="0"/>
              </a:rPr>
              <a:t/>
            </a:r>
            <a:br>
              <a:rPr lang="ru-RU" altLang="ru-RU" sz="1700" b="1" dirty="0">
                <a:solidFill>
                  <a:srgbClr val="0070C0"/>
                </a:solidFill>
                <a:latin typeface="Open Sans Condensed" charset="0"/>
                <a:ea typeface="Open Sans Condensed" charset="0"/>
                <a:cs typeface="Open Sans Condensed" charset="0"/>
              </a:rPr>
            </a:br>
            <a:endParaRPr lang="ru-RU" altLang="ru-RU" sz="1700" b="1" dirty="0">
              <a:solidFill>
                <a:srgbClr val="0070C0"/>
              </a:solidFill>
              <a:latin typeface="Open Sans Condensed" charset="0"/>
              <a:ea typeface="Open Sans Condensed" charset="0"/>
              <a:cs typeface="Open Sans Condensed" charset="0"/>
            </a:endParaRPr>
          </a:p>
        </p:txBody>
      </p:sp>
      <p:sp>
        <p:nvSpPr>
          <p:cNvPr id="7" name="TextBox 6"/>
          <p:cNvSpPr txBox="1"/>
          <p:nvPr/>
        </p:nvSpPr>
        <p:spPr>
          <a:xfrm>
            <a:off x="467544" y="1234392"/>
            <a:ext cx="8447858" cy="1047071"/>
          </a:xfrm>
          <a:prstGeom prst="rect">
            <a:avLst/>
          </a:prstGeom>
          <a:noFill/>
        </p:spPr>
        <p:txBody>
          <a:bodyPr wrap="square" lIns="68571" tIns="34285" rIns="68571" bIns="34285" rtlCol="0">
            <a:spAutoFit/>
          </a:bodyPr>
          <a:lstStyle/>
          <a:p>
            <a:pPr algn="ctr">
              <a:lnSpc>
                <a:spcPts val="2500"/>
              </a:lnSpc>
            </a:pPr>
            <a:r>
              <a:rPr lang="ru-RU" sz="3200" b="1" dirty="0" smtClean="0">
                <a:solidFill>
                  <a:schemeClr val="tx2">
                    <a:lumMod val="75000"/>
                  </a:schemeClr>
                </a:solidFill>
                <a:latin typeface="Times New Roman" panose="02020603050405020304" pitchFamily="18" charset="0"/>
                <a:cs typeface="Times New Roman" panose="02020603050405020304" pitchFamily="18" charset="0"/>
              </a:rPr>
              <a:t>Реализация в Федеральном казначействе государственной политики в сфере противодействия коррупции</a:t>
            </a:r>
            <a:endParaRPr lang="ru-RU" sz="32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8" name="TextBox 3"/>
          <p:cNvSpPr txBox="1">
            <a:spLocks noChangeArrowheads="1"/>
          </p:cNvSpPr>
          <p:nvPr/>
        </p:nvSpPr>
        <p:spPr bwMode="auto">
          <a:xfrm>
            <a:off x="1259632" y="2715766"/>
            <a:ext cx="6480720" cy="1546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ru-RU" b="1" dirty="0">
                <a:solidFill>
                  <a:schemeClr val="tx2">
                    <a:lumMod val="75000"/>
                  </a:schemeClr>
                </a:solidFill>
                <a:latin typeface="Times New Roman" panose="02020603050405020304" pitchFamily="18" charset="0"/>
                <a:cs typeface="Times New Roman" panose="02020603050405020304" pitchFamily="18" charset="0"/>
              </a:rPr>
              <a:t>Заместитель </a:t>
            </a:r>
            <a:r>
              <a:rPr lang="ru-RU" b="1" dirty="0" smtClean="0">
                <a:solidFill>
                  <a:schemeClr val="tx2">
                    <a:lumMod val="75000"/>
                  </a:schemeClr>
                </a:solidFill>
                <a:latin typeface="Times New Roman" panose="02020603050405020304" pitchFamily="18" charset="0"/>
                <a:cs typeface="Times New Roman" panose="02020603050405020304" pitchFamily="18" charset="0"/>
              </a:rPr>
              <a:t>руководителя Федерального </a:t>
            </a:r>
            <a:r>
              <a:rPr lang="ru-RU" b="1" dirty="0">
                <a:solidFill>
                  <a:schemeClr val="tx2">
                    <a:lumMod val="75000"/>
                  </a:schemeClr>
                </a:solidFill>
                <a:latin typeface="Times New Roman" panose="02020603050405020304" pitchFamily="18" charset="0"/>
                <a:cs typeface="Times New Roman" panose="02020603050405020304" pitchFamily="18" charset="0"/>
              </a:rPr>
              <a:t>казначейства </a:t>
            </a:r>
          </a:p>
          <a:p>
            <a:pPr algn="ctr" eaLnBrk="1" hangingPunct="1"/>
            <a:endParaRPr lang="ru-RU" b="1" dirty="0" smtClean="0">
              <a:solidFill>
                <a:schemeClr val="tx2">
                  <a:lumMod val="75000"/>
                </a:schemeClr>
              </a:solidFill>
              <a:latin typeface="Times New Roman" panose="02020603050405020304" pitchFamily="18" charset="0"/>
              <a:cs typeface="Times New Roman" panose="02020603050405020304" pitchFamily="18" charset="0"/>
            </a:endParaRPr>
          </a:p>
          <a:p>
            <a:pPr algn="ctr" eaLnBrk="1" hangingPunct="1"/>
            <a:r>
              <a:rPr lang="ru-RU" b="1" dirty="0" smtClean="0">
                <a:solidFill>
                  <a:schemeClr val="tx2">
                    <a:lumMod val="75000"/>
                  </a:schemeClr>
                </a:solidFill>
                <a:latin typeface="Times New Roman" panose="02020603050405020304" pitchFamily="18" charset="0"/>
                <a:cs typeface="Times New Roman" panose="02020603050405020304" pitchFamily="18" charset="0"/>
              </a:rPr>
              <a:t>Александр Георгиевич Михайлик</a:t>
            </a:r>
          </a:p>
          <a:p>
            <a:pPr algn="ctr" eaLnBrk="1" hangingPunct="1"/>
            <a:endParaRPr lang="ru-RU" b="1" dirty="0">
              <a:solidFill>
                <a:schemeClr val="tx2">
                  <a:lumMod val="75000"/>
                </a:schemeClr>
              </a:solidFill>
              <a:latin typeface="Times New Roman" panose="02020603050405020304" pitchFamily="18" charset="0"/>
              <a:cs typeface="Times New Roman" panose="02020603050405020304" pitchFamily="18" charset="0"/>
            </a:endParaRPr>
          </a:p>
          <a:p>
            <a:pPr algn="ctr" eaLnBrk="1" hangingPunct="1"/>
            <a:endParaRPr lang="ru-RU" b="1" dirty="0" smtClean="0">
              <a:solidFill>
                <a:schemeClr val="tx2">
                  <a:lumMod val="75000"/>
                </a:schemeClr>
              </a:solidFill>
              <a:latin typeface="Times New Roman" panose="02020603050405020304" pitchFamily="18" charset="0"/>
              <a:cs typeface="Times New Roman" panose="02020603050405020304" pitchFamily="18" charset="0"/>
            </a:endParaRPr>
          </a:p>
          <a:p>
            <a:pPr algn="ctr" eaLnBrk="1" hangingPunct="1"/>
            <a:endParaRPr lang="ru-RU" b="1" dirty="0">
              <a:solidFill>
                <a:schemeClr val="tx2">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49862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https://i.ytimg.com/vi/CKLBLXbsJro/hqdefault.jpg"/>
          <p:cNvPicPr/>
          <p:nvPr/>
        </p:nvPicPr>
        <p:blipFill>
          <a:blip r:embed="rId2">
            <a:extLst>
              <a:ext uri="{28A0092B-C50C-407E-A947-70E740481C1C}">
                <a14:useLocalDpi xmlns:a14="http://schemas.microsoft.com/office/drawing/2010/main" val="0"/>
              </a:ext>
            </a:extLst>
          </a:blip>
          <a:srcRect/>
          <a:stretch>
            <a:fillRect/>
          </a:stretch>
        </p:blipFill>
        <p:spPr bwMode="auto">
          <a:xfrm>
            <a:off x="492890" y="1008112"/>
            <a:ext cx="8352928" cy="4011910"/>
          </a:xfrm>
          <a:prstGeom prst="rect">
            <a:avLst/>
          </a:prstGeom>
          <a:noFill/>
          <a:ln>
            <a:noFill/>
          </a:ln>
        </p:spPr>
      </p:pic>
      <p:sp>
        <p:nvSpPr>
          <p:cNvPr id="13" name="Скругленный прямоугольник 12"/>
          <p:cNvSpPr/>
          <p:nvPr/>
        </p:nvSpPr>
        <p:spPr>
          <a:xfrm>
            <a:off x="3054877" y="123478"/>
            <a:ext cx="5930681" cy="624041"/>
          </a:xfrm>
          <a:prstGeom prst="roundRect">
            <a:avLst>
              <a:gd name="adj" fmla="val 20241"/>
            </a:avLst>
          </a:prstGeom>
          <a:solidFill>
            <a:schemeClr val="accent6">
              <a:lumMod val="40000"/>
              <a:lumOff val="60000"/>
            </a:schemeClr>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indent="342900" algn="just">
              <a:lnSpc>
                <a:spcPts val="1800"/>
              </a:lnSpc>
              <a:spcAft>
                <a:spcPts val="0"/>
              </a:spcAft>
            </a:pPr>
            <a:endParaRPr lang="ru-RU" sz="1400" dirty="0">
              <a:solidFill>
                <a:schemeClr val="tx1"/>
              </a:solidFill>
              <a:effectLst/>
            </a:endParaRPr>
          </a:p>
        </p:txBody>
      </p:sp>
      <p:sp>
        <p:nvSpPr>
          <p:cNvPr id="2" name="Номер слайда 1"/>
          <p:cNvSpPr>
            <a:spLocks noGrp="1"/>
          </p:cNvSpPr>
          <p:nvPr>
            <p:ph type="sldNum" sz="quarter" idx="12"/>
          </p:nvPr>
        </p:nvSpPr>
        <p:spPr/>
        <p:txBody>
          <a:bodyPr/>
          <a:lstStyle/>
          <a:p>
            <a:fld id="{89FA656D-009D-46A4-AE2E-EAAD425C61DB}" type="slidenum">
              <a:rPr lang="ru-RU" smtClean="0"/>
              <a:pPr/>
              <a:t>2</a:t>
            </a:fld>
            <a:endParaRPr lang="ru-RU"/>
          </a:p>
        </p:txBody>
      </p:sp>
      <p:sp>
        <p:nvSpPr>
          <p:cNvPr id="7" name="Скругленный прямоугольник 6"/>
          <p:cNvSpPr/>
          <p:nvPr/>
        </p:nvSpPr>
        <p:spPr>
          <a:xfrm>
            <a:off x="3518494" y="987574"/>
            <a:ext cx="2205633" cy="1656184"/>
          </a:xfrm>
          <a:prstGeom prst="roundRect">
            <a:avLst>
              <a:gd name="adj" fmla="val 20241"/>
            </a:avLst>
          </a:prstGeom>
          <a:solidFill>
            <a:srgbClr val="E6E6E6"/>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r>
              <a:rPr lang="ru-RU" sz="1400" b="1" dirty="0">
                <a:solidFill>
                  <a:schemeClr val="tx1"/>
                </a:solidFill>
                <a:latin typeface="Times New Roman" panose="02020603050405020304" pitchFamily="18" charset="0"/>
                <a:cs typeface="Times New Roman" panose="02020603050405020304" pitchFamily="18" charset="0"/>
              </a:rPr>
              <a:t>Федеральный закон </a:t>
            </a:r>
            <a:br>
              <a:rPr lang="ru-RU" sz="1400" b="1" dirty="0">
                <a:solidFill>
                  <a:schemeClr val="tx1"/>
                </a:solidFill>
                <a:latin typeface="Times New Roman" panose="02020603050405020304" pitchFamily="18" charset="0"/>
                <a:cs typeface="Times New Roman" panose="02020603050405020304" pitchFamily="18" charset="0"/>
              </a:rPr>
            </a:br>
            <a:r>
              <a:rPr lang="ru-RU" sz="1400" b="1" dirty="0">
                <a:solidFill>
                  <a:schemeClr val="tx1"/>
                </a:solidFill>
                <a:latin typeface="Times New Roman" panose="02020603050405020304" pitchFamily="18" charset="0"/>
                <a:cs typeface="Times New Roman" panose="02020603050405020304" pitchFamily="18" charset="0"/>
              </a:rPr>
              <a:t>от 25 декабря 2008 г. № 273-ФЗ </a:t>
            </a:r>
            <a:br>
              <a:rPr lang="ru-RU" sz="1400" b="1" dirty="0">
                <a:solidFill>
                  <a:schemeClr val="tx1"/>
                </a:solidFill>
                <a:latin typeface="Times New Roman" panose="02020603050405020304" pitchFamily="18" charset="0"/>
                <a:cs typeface="Times New Roman" panose="02020603050405020304" pitchFamily="18" charset="0"/>
              </a:rPr>
            </a:br>
            <a:r>
              <a:rPr lang="ru-RU" sz="1400" b="1" dirty="0">
                <a:solidFill>
                  <a:schemeClr val="tx1"/>
                </a:solidFill>
                <a:latin typeface="Times New Roman" panose="02020603050405020304" pitchFamily="18" charset="0"/>
                <a:cs typeface="Times New Roman" panose="02020603050405020304" pitchFamily="18" charset="0"/>
              </a:rPr>
              <a:t>«О противодействии коррупции</a:t>
            </a:r>
            <a:r>
              <a:rPr lang="ru-RU" sz="1400" b="1" dirty="0" smtClean="0">
                <a:solidFill>
                  <a:schemeClr val="tx1"/>
                </a:solidFill>
                <a:latin typeface="Times New Roman" panose="02020603050405020304" pitchFamily="18" charset="0"/>
                <a:cs typeface="Times New Roman" panose="02020603050405020304" pitchFamily="18" charset="0"/>
              </a:rPr>
              <a:t>»</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8" name="Скругленный прямоугольник 7"/>
          <p:cNvSpPr/>
          <p:nvPr/>
        </p:nvSpPr>
        <p:spPr>
          <a:xfrm>
            <a:off x="6876256" y="987574"/>
            <a:ext cx="2096007" cy="1656184"/>
          </a:xfrm>
          <a:prstGeom prst="roundRect">
            <a:avLst>
              <a:gd name="adj" fmla="val 20241"/>
            </a:avLst>
          </a:prstGeom>
          <a:solidFill>
            <a:srgbClr val="E6E6E6"/>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ru-RU" sz="1200" b="1" dirty="0" smtClean="0">
              <a:solidFill>
                <a:schemeClr val="tx1"/>
              </a:solidFill>
              <a:latin typeface="Times New Roman" panose="02020603050405020304" pitchFamily="18" charset="0"/>
              <a:cs typeface="Times New Roman" panose="02020603050405020304" pitchFamily="18" charset="0"/>
            </a:endParaRPr>
          </a:p>
          <a:p>
            <a:pPr algn="ctr"/>
            <a:r>
              <a:rPr lang="ru-RU" sz="1400" b="1" dirty="0" smtClean="0">
                <a:solidFill>
                  <a:schemeClr val="tx1"/>
                </a:solidFill>
                <a:latin typeface="Times New Roman" panose="02020603050405020304" pitchFamily="18" charset="0"/>
                <a:cs typeface="Times New Roman" panose="02020603050405020304" pitchFamily="18" charset="0"/>
              </a:rPr>
              <a:t>Федеральный </a:t>
            </a:r>
            <a:r>
              <a:rPr lang="ru-RU" sz="1400" b="1" dirty="0">
                <a:solidFill>
                  <a:schemeClr val="tx1"/>
                </a:solidFill>
                <a:latin typeface="Times New Roman" panose="02020603050405020304" pitchFamily="18" charset="0"/>
                <a:cs typeface="Times New Roman" panose="02020603050405020304" pitchFamily="18" charset="0"/>
              </a:rPr>
              <a:t>закон </a:t>
            </a:r>
            <a:r>
              <a:rPr lang="ru-RU" sz="1400" b="1" dirty="0" smtClean="0">
                <a:solidFill>
                  <a:schemeClr val="tx1"/>
                </a:solidFill>
                <a:latin typeface="Times New Roman" panose="02020603050405020304" pitchFamily="18" charset="0"/>
                <a:cs typeface="Times New Roman" panose="02020603050405020304" pitchFamily="18" charset="0"/>
              </a:rPr>
              <a:t/>
            </a:r>
            <a:br>
              <a:rPr lang="ru-RU" sz="1400" b="1" dirty="0" smtClean="0">
                <a:solidFill>
                  <a:schemeClr val="tx1"/>
                </a:solidFill>
                <a:latin typeface="Times New Roman" panose="02020603050405020304" pitchFamily="18" charset="0"/>
                <a:cs typeface="Times New Roman" panose="02020603050405020304" pitchFamily="18" charset="0"/>
              </a:rPr>
            </a:br>
            <a:r>
              <a:rPr lang="ru-RU" sz="1400" b="1" dirty="0">
                <a:solidFill>
                  <a:schemeClr val="tx1"/>
                </a:solidFill>
                <a:latin typeface="Times New Roman" panose="02020603050405020304" pitchFamily="18" charset="0"/>
                <a:cs typeface="Times New Roman" panose="02020603050405020304" pitchFamily="18" charset="0"/>
              </a:rPr>
              <a:t>от 27 июля 2004 г. № </a:t>
            </a:r>
            <a:r>
              <a:rPr lang="ru-RU" sz="1400" b="1" dirty="0" smtClean="0">
                <a:solidFill>
                  <a:schemeClr val="tx1"/>
                </a:solidFill>
                <a:latin typeface="Times New Roman" panose="02020603050405020304" pitchFamily="18" charset="0"/>
                <a:cs typeface="Times New Roman" panose="02020603050405020304" pitchFamily="18" charset="0"/>
              </a:rPr>
              <a:t>79-ФЗ </a:t>
            </a:r>
            <a:br>
              <a:rPr lang="ru-RU" sz="1400" b="1" dirty="0" smtClean="0">
                <a:solidFill>
                  <a:schemeClr val="tx1"/>
                </a:solidFill>
                <a:latin typeface="Times New Roman" panose="02020603050405020304" pitchFamily="18" charset="0"/>
                <a:cs typeface="Times New Roman" panose="02020603050405020304" pitchFamily="18" charset="0"/>
              </a:rPr>
            </a:br>
            <a:r>
              <a:rPr lang="ru-RU" sz="1400" b="1" dirty="0" smtClean="0">
                <a:solidFill>
                  <a:schemeClr val="tx1"/>
                </a:solidFill>
                <a:latin typeface="Times New Roman" panose="02020603050405020304" pitchFamily="18" charset="0"/>
                <a:cs typeface="Times New Roman" panose="02020603050405020304" pitchFamily="18" charset="0"/>
              </a:rPr>
              <a:t>«</a:t>
            </a:r>
            <a:r>
              <a:rPr lang="ru-RU" sz="1400" b="1" dirty="0">
                <a:solidFill>
                  <a:schemeClr val="tx1"/>
                </a:solidFill>
                <a:latin typeface="Times New Roman" panose="02020603050405020304" pitchFamily="18" charset="0"/>
                <a:cs typeface="Times New Roman" panose="02020603050405020304" pitchFamily="18" charset="0"/>
              </a:rPr>
              <a:t>О государственной гражданской службе Российской Федерации» </a:t>
            </a:r>
            <a:r>
              <a:rPr lang="ru-RU" sz="1400" b="1" dirty="0" smtClean="0">
                <a:solidFill>
                  <a:schemeClr val="tx1"/>
                </a:solidFill>
                <a:latin typeface="Times New Roman" panose="02020603050405020304" pitchFamily="18" charset="0"/>
                <a:cs typeface="Times New Roman" panose="02020603050405020304" pitchFamily="18" charset="0"/>
              </a:rPr>
              <a:t/>
            </a:r>
            <a:br>
              <a:rPr lang="ru-RU" sz="1400" b="1" dirty="0" smtClean="0">
                <a:solidFill>
                  <a:schemeClr val="tx1"/>
                </a:solidFill>
                <a:latin typeface="Times New Roman" panose="02020603050405020304" pitchFamily="18" charset="0"/>
                <a:cs typeface="Times New Roman" panose="02020603050405020304" pitchFamily="18" charset="0"/>
              </a:rPr>
            </a:b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54877" y="101188"/>
            <a:ext cx="6151660" cy="646331"/>
          </a:xfrm>
          <a:prstGeom prst="rect">
            <a:avLst/>
          </a:prstGeom>
        </p:spPr>
        <p:txBody>
          <a:bodyPr wrap="square">
            <a:spAutoFit/>
          </a:bodyPr>
          <a:lstStyle/>
          <a:p>
            <a:pPr lvl="0" algn="ctr"/>
            <a:r>
              <a:rPr lang="ru-RU" sz="1800" b="1" dirty="0">
                <a:latin typeface="Times New Roman" panose="02020603050405020304" pitchFamily="18" charset="0"/>
                <a:cs typeface="Times New Roman" panose="02020603050405020304" pitchFamily="18" charset="0"/>
              </a:rPr>
              <a:t>Нормативная правовая база федерального </a:t>
            </a:r>
            <a:r>
              <a:rPr lang="ru-RU" sz="1800" b="1" dirty="0" smtClean="0">
                <a:latin typeface="Times New Roman" panose="02020603050405020304" pitchFamily="18" charset="0"/>
                <a:cs typeface="Times New Roman" panose="02020603050405020304" pitchFamily="18" charset="0"/>
              </a:rPr>
              <a:t>уровня </a:t>
            </a:r>
            <a:br>
              <a:rPr lang="ru-RU" sz="1800" b="1" dirty="0" smtClean="0">
                <a:latin typeface="Times New Roman" panose="02020603050405020304" pitchFamily="18" charset="0"/>
                <a:cs typeface="Times New Roman" panose="02020603050405020304" pitchFamily="18" charset="0"/>
              </a:rPr>
            </a:br>
            <a:r>
              <a:rPr lang="ru-RU" sz="1800" b="1" dirty="0" smtClean="0">
                <a:latin typeface="Times New Roman" panose="02020603050405020304" pitchFamily="18" charset="0"/>
                <a:cs typeface="Times New Roman" panose="02020603050405020304" pitchFamily="18" charset="0"/>
              </a:rPr>
              <a:t>в сфере противодействия коррупции</a:t>
            </a:r>
            <a:endParaRPr lang="ru-RU" sz="1800" dirty="0">
              <a:latin typeface="Times New Roman" panose="02020603050405020304" pitchFamily="18" charset="0"/>
              <a:cs typeface="Times New Roman" panose="02020603050405020304" pitchFamily="18" charset="0"/>
            </a:endParaRPr>
          </a:p>
        </p:txBody>
      </p:sp>
      <p:sp>
        <p:nvSpPr>
          <p:cNvPr id="10" name="Скругленный прямоугольник 9"/>
          <p:cNvSpPr/>
          <p:nvPr/>
        </p:nvSpPr>
        <p:spPr>
          <a:xfrm>
            <a:off x="278134" y="987574"/>
            <a:ext cx="2349649" cy="1660004"/>
          </a:xfrm>
          <a:prstGeom prst="roundRect">
            <a:avLst>
              <a:gd name="adj" fmla="val 20241"/>
            </a:avLst>
          </a:prstGeom>
          <a:solidFill>
            <a:srgbClr val="E6E6E6"/>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r>
              <a:rPr lang="ru-RU" sz="1400" b="1" dirty="0">
                <a:solidFill>
                  <a:schemeClr val="tx1"/>
                </a:solidFill>
                <a:latin typeface="Times New Roman"/>
                <a:ea typeface="Calibri"/>
              </a:rPr>
              <a:t>Национальный </a:t>
            </a:r>
            <a:r>
              <a:rPr lang="ru-RU" sz="1400" b="1" dirty="0">
                <a:solidFill>
                  <a:schemeClr val="tx1"/>
                </a:solidFill>
                <a:latin typeface="Times New Roman"/>
                <a:ea typeface="Calibri"/>
                <a:cs typeface="Times New Roman"/>
              </a:rPr>
              <a:t>план</a:t>
            </a:r>
            <a:r>
              <a:rPr lang="ru-RU" sz="1400" b="1" dirty="0">
                <a:solidFill>
                  <a:schemeClr val="tx1"/>
                </a:solidFill>
                <a:latin typeface="Times New Roman"/>
                <a:ea typeface="Calibri"/>
              </a:rPr>
              <a:t> противодействия коррупции, утвержденный Указом Президента Российской Федерации</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12" name="Скругленный прямоугольник 11"/>
          <p:cNvSpPr/>
          <p:nvPr/>
        </p:nvSpPr>
        <p:spPr>
          <a:xfrm>
            <a:off x="957961" y="4013114"/>
            <a:ext cx="7416824" cy="1006227"/>
          </a:xfrm>
          <a:prstGeom prst="roundRect">
            <a:avLst>
              <a:gd name="adj" fmla="val 20241"/>
            </a:avLst>
          </a:prstGeom>
          <a:solidFill>
            <a:srgbClr val="E6E6E6"/>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r>
              <a:rPr lang="ru-RU" sz="1200" dirty="0" smtClean="0">
                <a:solidFill>
                  <a:schemeClr val="tx1"/>
                </a:solidFill>
                <a:latin typeface="Times New Roman" panose="02020603050405020304" pitchFamily="18" charset="0"/>
                <a:cs typeface="Times New Roman" panose="02020603050405020304" pitchFamily="18" charset="0"/>
              </a:rPr>
              <a:t>Подзаконные акты, методические рекомендации, инструкции, письма и другие инструктивно-методические материалы в части реализации требований федеральных законов, нормативных правовых актов </a:t>
            </a:r>
            <a:br>
              <a:rPr lang="ru-RU" sz="1200" dirty="0" smtClean="0">
                <a:solidFill>
                  <a:schemeClr val="tx1"/>
                </a:solidFill>
                <a:latin typeface="Times New Roman" panose="02020603050405020304" pitchFamily="18" charset="0"/>
                <a:cs typeface="Times New Roman" panose="02020603050405020304" pitchFamily="18" charset="0"/>
              </a:rPr>
            </a:br>
            <a:r>
              <a:rPr lang="ru-RU" sz="1200" dirty="0" smtClean="0">
                <a:solidFill>
                  <a:schemeClr val="tx1"/>
                </a:solidFill>
                <a:latin typeface="Times New Roman" panose="02020603050405020304" pitchFamily="18" charset="0"/>
                <a:cs typeface="Times New Roman" panose="02020603050405020304" pitchFamily="18" charset="0"/>
              </a:rPr>
              <a:t>Президента  Российской Федерации и Правительства Российской Федерации о противодействии коррупции</a:t>
            </a:r>
            <a:endParaRPr lang="ru-RU" sz="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99564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7020272" y="4890194"/>
            <a:ext cx="2133599" cy="273844"/>
          </a:xfrm>
        </p:spPr>
        <p:txBody>
          <a:bodyPr/>
          <a:lstStyle/>
          <a:p>
            <a:fld id="{89FA656D-009D-46A4-AE2E-EAAD425C61DB}" type="slidenum">
              <a:rPr lang="ru-RU" smtClean="0"/>
              <a:pPr/>
              <a:t>3</a:t>
            </a:fld>
            <a:endParaRPr lang="ru-RU"/>
          </a:p>
        </p:txBody>
      </p:sp>
      <p:sp>
        <p:nvSpPr>
          <p:cNvPr id="8" name="Скругленный прямоугольник 7"/>
          <p:cNvSpPr/>
          <p:nvPr/>
        </p:nvSpPr>
        <p:spPr>
          <a:xfrm>
            <a:off x="3059832" y="123478"/>
            <a:ext cx="5904656" cy="936104"/>
          </a:xfrm>
          <a:prstGeom prst="roundRect">
            <a:avLst>
              <a:gd name="adj" fmla="val 20241"/>
            </a:avLst>
          </a:prstGeom>
          <a:solidFill>
            <a:schemeClr val="accent6">
              <a:lumMod val="40000"/>
              <a:lumOff val="60000"/>
            </a:schemeClr>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lvl="0" algn="ctr"/>
            <a:r>
              <a:rPr lang="ru-RU" sz="2000" b="1" dirty="0">
                <a:solidFill>
                  <a:prstClr val="black"/>
                </a:solidFill>
                <a:latin typeface="Times New Roman"/>
                <a:ea typeface="Calibri"/>
              </a:rPr>
              <a:t>Национальный </a:t>
            </a:r>
            <a:r>
              <a:rPr lang="ru-RU" sz="2000" b="1" dirty="0">
                <a:solidFill>
                  <a:prstClr val="black"/>
                </a:solidFill>
                <a:latin typeface="Times New Roman"/>
                <a:ea typeface="Calibri"/>
                <a:cs typeface="Times New Roman"/>
              </a:rPr>
              <a:t>план</a:t>
            </a:r>
            <a:r>
              <a:rPr lang="ru-RU" sz="2000" b="1" dirty="0">
                <a:solidFill>
                  <a:prstClr val="black"/>
                </a:solidFill>
                <a:latin typeface="Times New Roman"/>
                <a:ea typeface="Calibri"/>
              </a:rPr>
              <a:t> противодействия коррупции на </a:t>
            </a:r>
            <a:r>
              <a:rPr lang="ru-RU" sz="2000" b="1" dirty="0" smtClean="0">
                <a:solidFill>
                  <a:prstClr val="black"/>
                </a:solidFill>
                <a:latin typeface="Times New Roman"/>
                <a:ea typeface="Calibri"/>
              </a:rPr>
              <a:t>2018</a:t>
            </a:r>
            <a:r>
              <a:rPr lang="ru-RU" sz="2000" b="1" dirty="0">
                <a:solidFill>
                  <a:prstClr val="black"/>
                </a:solidFill>
                <a:latin typeface="Times New Roman"/>
                <a:ea typeface="Calibri"/>
                <a:sym typeface="Symbol"/>
              </a:rPr>
              <a:t>–2020 годы утвержден </a:t>
            </a:r>
            <a:br>
              <a:rPr lang="ru-RU" sz="2000" b="1" dirty="0">
                <a:solidFill>
                  <a:prstClr val="black"/>
                </a:solidFill>
                <a:latin typeface="Times New Roman"/>
                <a:ea typeface="Calibri"/>
                <a:sym typeface="Symbol"/>
              </a:rPr>
            </a:br>
            <a:r>
              <a:rPr lang="ru-RU" sz="2000" b="1" dirty="0">
                <a:solidFill>
                  <a:prstClr val="black"/>
                </a:solidFill>
                <a:latin typeface="Times New Roman"/>
                <a:ea typeface="Calibri"/>
                <a:sym typeface="Symbol"/>
              </a:rPr>
              <a:t>Указом Президента РФ от 29 июня 2018 г. № </a:t>
            </a:r>
            <a:r>
              <a:rPr lang="ru-RU" sz="2000" b="1" dirty="0" smtClean="0">
                <a:solidFill>
                  <a:prstClr val="black"/>
                </a:solidFill>
                <a:latin typeface="Times New Roman"/>
                <a:ea typeface="Calibri"/>
                <a:sym typeface="Symbol"/>
              </a:rPr>
              <a:t>378</a:t>
            </a:r>
            <a:endParaRPr lang="ru-RU" sz="2000" b="1" dirty="0">
              <a:solidFill>
                <a:prstClr val="black"/>
              </a:solidFill>
              <a:latin typeface="Times New Roman"/>
              <a:ea typeface="Calibri"/>
              <a:sym typeface="Symbol"/>
            </a:endParaRPr>
          </a:p>
        </p:txBody>
      </p:sp>
      <p:sp>
        <p:nvSpPr>
          <p:cNvPr id="9" name="Скругленный прямоугольник 8"/>
          <p:cNvSpPr/>
          <p:nvPr/>
        </p:nvSpPr>
        <p:spPr>
          <a:xfrm>
            <a:off x="395536" y="1162158"/>
            <a:ext cx="8424936" cy="401480"/>
          </a:xfrm>
          <a:prstGeom prst="roundRect">
            <a:avLst>
              <a:gd name="adj" fmla="val 20241"/>
            </a:avLst>
          </a:prstGeom>
          <a:solidFill>
            <a:schemeClr val="accent6">
              <a:lumMod val="40000"/>
              <a:lumOff val="60000"/>
            </a:schemeClr>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lvl="0" algn="ctr"/>
            <a:r>
              <a:rPr lang="ru-RU" b="1" dirty="0">
                <a:solidFill>
                  <a:prstClr val="black"/>
                </a:solidFill>
                <a:latin typeface="Times New Roman"/>
                <a:ea typeface="Calibri"/>
              </a:rPr>
              <a:t>Мероприятия Национального плана направлены на решение основных задач:</a:t>
            </a:r>
          </a:p>
        </p:txBody>
      </p:sp>
      <p:pic>
        <p:nvPicPr>
          <p:cNvPr id="1027" name="Picture 3" descr="F:\kak-nuzno-provodit-audit-seti2.jpg"/>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Effect>
                      <a14:brightnessContrast bright="10000" contrast="10000"/>
                    </a14:imgEffect>
                  </a14:imgLayer>
                </a14:imgProps>
              </a:ext>
              <a:ext uri="{28A0092B-C50C-407E-A947-70E740481C1C}">
                <a14:useLocalDpi xmlns:a14="http://schemas.microsoft.com/office/drawing/2010/main" val="0"/>
              </a:ext>
            </a:extLst>
          </a:blip>
          <a:srcRect/>
          <a:stretch>
            <a:fillRect/>
          </a:stretch>
        </p:blipFill>
        <p:spPr bwMode="auto">
          <a:xfrm>
            <a:off x="5868144" y="1715560"/>
            <a:ext cx="3096344" cy="3232454"/>
          </a:xfrm>
          <a:prstGeom prst="rect">
            <a:avLst/>
          </a:prstGeom>
          <a:noFill/>
          <a:extLst>
            <a:ext uri="{909E8E84-426E-40DD-AFC4-6F175D3DCCD1}">
              <a14:hiddenFill xmlns:a14="http://schemas.microsoft.com/office/drawing/2010/main">
                <a:solidFill>
                  <a:srgbClr val="FFFFFF"/>
                </a:solidFill>
              </a14:hiddenFill>
            </a:ext>
          </a:extLst>
        </p:spPr>
      </p:pic>
      <p:sp>
        <p:nvSpPr>
          <p:cNvPr id="6" name="Скругленный прямоугольник 5"/>
          <p:cNvSpPr/>
          <p:nvPr/>
        </p:nvSpPr>
        <p:spPr>
          <a:xfrm>
            <a:off x="353103" y="1715560"/>
            <a:ext cx="8604142" cy="3369092"/>
          </a:xfrm>
          <a:prstGeom prst="roundRect">
            <a:avLst>
              <a:gd name="adj" fmla="val 20241"/>
            </a:avLst>
          </a:prstGeom>
          <a:noFill/>
          <a:ln>
            <a:no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indent="180975" algn="just">
              <a:lnSpc>
                <a:spcPts val="1200"/>
              </a:lnSpc>
              <a:spcAft>
                <a:spcPts val="0"/>
              </a:spcAft>
              <a:buFont typeface="Wingdings" panose="05000000000000000000" pitchFamily="2" charset="2"/>
              <a:buChar char="ü"/>
            </a:pPr>
            <a:r>
              <a:rPr lang="ru-RU" sz="1230" dirty="0">
                <a:solidFill>
                  <a:srgbClr val="FF0000"/>
                </a:solidFill>
                <a:latin typeface="Times New Roman"/>
              </a:rPr>
              <a:t>совершенствование системы запретов, ограничений и требований, установленных в целях противодействия коррупции;</a:t>
            </a:r>
          </a:p>
          <a:p>
            <a:pPr indent="180975" algn="just">
              <a:lnSpc>
                <a:spcPts val="1200"/>
              </a:lnSpc>
              <a:spcAft>
                <a:spcPts val="0"/>
              </a:spcAft>
              <a:buFont typeface="Wingdings" panose="05000000000000000000" pitchFamily="2" charset="2"/>
              <a:buChar char="ü"/>
            </a:pPr>
            <a:r>
              <a:rPr lang="ru-RU" sz="1230" dirty="0">
                <a:solidFill>
                  <a:srgbClr val="FF0000"/>
                </a:solidFill>
                <a:latin typeface="Times New Roman"/>
              </a:rPr>
              <a:t>обеспечение единообразного применения законодательства Российской Федерации о противодействии коррупции </a:t>
            </a:r>
            <a:r>
              <a:rPr lang="ru-RU" sz="1230" dirty="0" smtClean="0">
                <a:solidFill>
                  <a:srgbClr val="FF0000"/>
                </a:solidFill>
                <a:latin typeface="Times New Roman"/>
              </a:rPr>
              <a:t/>
            </a:r>
            <a:br>
              <a:rPr lang="ru-RU" sz="1230" dirty="0" smtClean="0">
                <a:solidFill>
                  <a:srgbClr val="FF0000"/>
                </a:solidFill>
                <a:latin typeface="Times New Roman"/>
              </a:rPr>
            </a:br>
            <a:r>
              <a:rPr lang="ru-RU" sz="1230" dirty="0" smtClean="0">
                <a:solidFill>
                  <a:srgbClr val="FF0000"/>
                </a:solidFill>
                <a:latin typeface="Times New Roman"/>
              </a:rPr>
              <a:t>в </a:t>
            </a:r>
            <a:r>
              <a:rPr lang="ru-RU" sz="1230" dirty="0">
                <a:solidFill>
                  <a:srgbClr val="FF0000"/>
                </a:solidFill>
                <a:latin typeface="Times New Roman"/>
              </a:rPr>
              <a:t>целях повышения эффективности механизмов предотвращения и урегулирования конфликта интересов;</a:t>
            </a:r>
          </a:p>
          <a:p>
            <a:pPr indent="180975" algn="just">
              <a:lnSpc>
                <a:spcPts val="1200"/>
              </a:lnSpc>
              <a:spcAft>
                <a:spcPts val="0"/>
              </a:spcAft>
              <a:buFont typeface="Wingdings" panose="05000000000000000000" pitchFamily="2" charset="2"/>
              <a:buChar char="ü"/>
            </a:pPr>
            <a:r>
              <a:rPr lang="ru-RU" sz="1230" dirty="0">
                <a:solidFill>
                  <a:schemeClr val="tx1"/>
                </a:solidFill>
                <a:latin typeface="Times New Roman"/>
              </a:rPr>
              <a:t>совершенствование мер по противодействию коррупции в сфере закупок товаров, работ, услуг для обеспечения государственных или муниципальных нужд и в сфере закупок товаров, работ, услуг отдельными видами юридических лиц;</a:t>
            </a:r>
          </a:p>
          <a:p>
            <a:pPr indent="180975" algn="just">
              <a:lnSpc>
                <a:spcPts val="1200"/>
              </a:lnSpc>
              <a:spcAft>
                <a:spcPts val="0"/>
              </a:spcAft>
              <a:buFont typeface="Wingdings" panose="05000000000000000000" pitchFamily="2" charset="2"/>
              <a:buChar char="ü"/>
            </a:pPr>
            <a:r>
              <a:rPr lang="ru-RU" sz="1230" dirty="0">
                <a:solidFill>
                  <a:srgbClr val="FF0000"/>
                </a:solidFill>
                <a:latin typeface="Times New Roman"/>
              </a:rPr>
              <a:t>совершенствование предусмотренных Федеральным законом от 3 декабря 2012 г. </a:t>
            </a:r>
            <a:r>
              <a:rPr lang="ru-RU" sz="1230" dirty="0" smtClean="0">
                <a:solidFill>
                  <a:srgbClr val="FF0000"/>
                </a:solidFill>
                <a:latin typeface="Times New Roman"/>
              </a:rPr>
              <a:t>№ </a:t>
            </a:r>
            <a:r>
              <a:rPr lang="ru-RU" sz="1230" dirty="0">
                <a:solidFill>
                  <a:srgbClr val="FF0000"/>
                </a:solidFill>
                <a:latin typeface="Times New Roman"/>
              </a:rPr>
              <a:t>230-ФЗ </a:t>
            </a:r>
            <a:r>
              <a:rPr lang="ru-RU" sz="1230" dirty="0" smtClean="0">
                <a:solidFill>
                  <a:srgbClr val="FF0000"/>
                </a:solidFill>
                <a:latin typeface="Times New Roman"/>
              </a:rPr>
              <a:t>«О </a:t>
            </a:r>
            <a:r>
              <a:rPr lang="ru-RU" sz="1230" dirty="0">
                <a:solidFill>
                  <a:srgbClr val="FF0000"/>
                </a:solidFill>
                <a:latin typeface="Times New Roman"/>
              </a:rPr>
              <a:t>контроле </a:t>
            </a:r>
            <a:r>
              <a:rPr lang="ru-RU" sz="1230" dirty="0" smtClean="0">
                <a:solidFill>
                  <a:srgbClr val="FF0000"/>
                </a:solidFill>
                <a:latin typeface="Times New Roman"/>
              </a:rPr>
              <a:t/>
            </a:r>
            <a:br>
              <a:rPr lang="ru-RU" sz="1230" dirty="0" smtClean="0">
                <a:solidFill>
                  <a:srgbClr val="FF0000"/>
                </a:solidFill>
                <a:latin typeface="Times New Roman"/>
              </a:rPr>
            </a:br>
            <a:r>
              <a:rPr lang="ru-RU" sz="1230" dirty="0" smtClean="0">
                <a:solidFill>
                  <a:srgbClr val="FF0000"/>
                </a:solidFill>
                <a:latin typeface="Times New Roman"/>
              </a:rPr>
              <a:t>за </a:t>
            </a:r>
            <a:r>
              <a:rPr lang="ru-RU" sz="1230" dirty="0">
                <a:solidFill>
                  <a:srgbClr val="FF0000"/>
                </a:solidFill>
                <a:latin typeface="Times New Roman"/>
              </a:rPr>
              <a:t>соответствием расходов лиц, замещающих государственные должности, и иных лиц их </a:t>
            </a:r>
            <a:r>
              <a:rPr lang="ru-RU" sz="1230" dirty="0" smtClean="0">
                <a:solidFill>
                  <a:srgbClr val="FF0000"/>
                </a:solidFill>
                <a:latin typeface="Times New Roman"/>
              </a:rPr>
              <a:t>доходам» </a:t>
            </a:r>
            <a:r>
              <a:rPr lang="ru-RU" sz="1230" dirty="0">
                <a:solidFill>
                  <a:srgbClr val="FF0000"/>
                </a:solidFill>
                <a:latin typeface="Times New Roman"/>
              </a:rPr>
              <a:t>порядка осуществления контроля за расходами и механизма обращения в доход Российской Федерации имущества, в отношении которого не представлено сведений, подтверждающих его приобретение на законные доходы; обеспечение полноты </a:t>
            </a:r>
            <a:r>
              <a:rPr lang="ru-RU" sz="1230" dirty="0" smtClean="0">
                <a:solidFill>
                  <a:srgbClr val="FF0000"/>
                </a:solidFill>
                <a:latin typeface="Times New Roman"/>
              </a:rPr>
              <a:t/>
            </a:r>
            <a:br>
              <a:rPr lang="ru-RU" sz="1230" dirty="0" smtClean="0">
                <a:solidFill>
                  <a:srgbClr val="FF0000"/>
                </a:solidFill>
                <a:latin typeface="Times New Roman"/>
              </a:rPr>
            </a:br>
            <a:r>
              <a:rPr lang="ru-RU" sz="1230" dirty="0" smtClean="0">
                <a:solidFill>
                  <a:srgbClr val="FF0000"/>
                </a:solidFill>
                <a:latin typeface="Times New Roman"/>
              </a:rPr>
              <a:t>и </a:t>
            </a:r>
            <a:r>
              <a:rPr lang="ru-RU" sz="1230" dirty="0">
                <a:solidFill>
                  <a:srgbClr val="FF0000"/>
                </a:solidFill>
                <a:latin typeface="Times New Roman"/>
              </a:rPr>
              <a:t>прозрачности представляемых сведений о доходах, расходах, об имуществе и обязательствах имущественного характера;</a:t>
            </a:r>
          </a:p>
          <a:p>
            <a:pPr indent="180975" algn="just">
              <a:lnSpc>
                <a:spcPts val="1200"/>
              </a:lnSpc>
              <a:spcAft>
                <a:spcPts val="0"/>
              </a:spcAft>
              <a:buFont typeface="Wingdings" panose="05000000000000000000" pitchFamily="2" charset="2"/>
              <a:buChar char="ü"/>
            </a:pPr>
            <a:r>
              <a:rPr lang="ru-RU" sz="1230" dirty="0">
                <a:solidFill>
                  <a:srgbClr val="FF0000"/>
                </a:solidFill>
                <a:latin typeface="Times New Roman"/>
              </a:rPr>
              <a:t>повышение эффективности просветительских, образовательных и иных мероприятий, направленных на формирование антикоррупционного поведения государственных и муниципальных служащих, популяризацию в обществе антикоррупционных стандартов и развитие общественного правосознания;</a:t>
            </a:r>
          </a:p>
          <a:p>
            <a:pPr indent="180975" algn="just">
              <a:lnSpc>
                <a:spcPts val="1200"/>
              </a:lnSpc>
              <a:spcAft>
                <a:spcPts val="0"/>
              </a:spcAft>
              <a:buFont typeface="Wingdings" panose="05000000000000000000" pitchFamily="2" charset="2"/>
              <a:buChar char="ü"/>
            </a:pPr>
            <a:r>
              <a:rPr lang="ru-RU" sz="1230" dirty="0">
                <a:solidFill>
                  <a:schemeClr val="tx1"/>
                </a:solidFill>
                <a:latin typeface="Times New Roman"/>
              </a:rPr>
              <a:t>совершенствование мер по противодействию коррупции в сфере бизнеса, в том числе по защите субъектов предпринимательской деятельности от злоупотреблений служебным положением со стороны должностных лиц;</a:t>
            </a:r>
          </a:p>
          <a:p>
            <a:pPr indent="180975" algn="just">
              <a:lnSpc>
                <a:spcPts val="1200"/>
              </a:lnSpc>
              <a:spcAft>
                <a:spcPts val="0"/>
              </a:spcAft>
              <a:buFont typeface="Wingdings" panose="05000000000000000000" pitchFamily="2" charset="2"/>
              <a:buChar char="ü"/>
            </a:pPr>
            <a:r>
              <a:rPr lang="ru-RU" sz="1230" dirty="0">
                <a:solidFill>
                  <a:srgbClr val="FF0000"/>
                </a:solidFill>
                <a:latin typeface="Times New Roman"/>
              </a:rPr>
              <a:t>систематизация и актуализация нормативно-правовой базы по вопросам противодействия коррупции, устранение пробелов и противоречий в правовом регулировании в области противодействия коррупции;</a:t>
            </a:r>
          </a:p>
          <a:p>
            <a:pPr indent="180975" algn="just">
              <a:lnSpc>
                <a:spcPts val="1200"/>
              </a:lnSpc>
              <a:spcAft>
                <a:spcPts val="0"/>
              </a:spcAft>
              <a:buFont typeface="Wingdings" panose="05000000000000000000" pitchFamily="2" charset="2"/>
              <a:buChar char="ü"/>
            </a:pPr>
            <a:r>
              <a:rPr lang="ru-RU" sz="1230" dirty="0">
                <a:solidFill>
                  <a:schemeClr val="tx1"/>
                </a:solidFill>
                <a:latin typeface="Times New Roman"/>
              </a:rPr>
              <a:t>повышение эффективности международного сотрудничества Российской Федерации в области противодействия коррупции, укрепление международного авторитета России</a:t>
            </a:r>
            <a:r>
              <a:rPr lang="ru-RU" sz="1200" dirty="0">
                <a:solidFill>
                  <a:schemeClr val="tx1"/>
                </a:solidFill>
                <a:latin typeface="Times New Roman"/>
              </a:rPr>
              <a:t>.</a:t>
            </a:r>
          </a:p>
        </p:txBody>
      </p:sp>
    </p:spTree>
    <p:extLst>
      <p:ext uri="{BB962C8B-B14F-4D97-AF65-F5344CB8AC3E}">
        <p14:creationId xmlns:p14="http://schemas.microsoft.com/office/powerpoint/2010/main" val="39456142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6974905" y="4890194"/>
            <a:ext cx="2133599" cy="273844"/>
          </a:xfrm>
        </p:spPr>
        <p:txBody>
          <a:bodyPr/>
          <a:lstStyle/>
          <a:p>
            <a:fld id="{89FA656D-009D-46A4-AE2E-EAAD425C61DB}" type="slidenum">
              <a:rPr lang="ru-RU" smtClean="0"/>
              <a:pPr/>
              <a:t>4</a:t>
            </a:fld>
            <a:endParaRPr lang="ru-RU"/>
          </a:p>
        </p:txBody>
      </p:sp>
      <p:sp>
        <p:nvSpPr>
          <p:cNvPr id="8" name="Скругленный прямоугольник 7"/>
          <p:cNvSpPr/>
          <p:nvPr/>
        </p:nvSpPr>
        <p:spPr>
          <a:xfrm>
            <a:off x="3059832" y="123478"/>
            <a:ext cx="5904656" cy="936104"/>
          </a:xfrm>
          <a:prstGeom prst="roundRect">
            <a:avLst>
              <a:gd name="adj" fmla="val 20241"/>
            </a:avLst>
          </a:prstGeom>
          <a:solidFill>
            <a:schemeClr val="accent6">
              <a:lumMod val="40000"/>
              <a:lumOff val="60000"/>
            </a:schemeClr>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lvl="0" algn="ctr"/>
            <a:r>
              <a:rPr lang="ru-RU" sz="2000" b="1" dirty="0">
                <a:solidFill>
                  <a:prstClr val="black"/>
                </a:solidFill>
                <a:latin typeface="Times New Roman"/>
                <a:ea typeface="Calibri"/>
              </a:rPr>
              <a:t>Национальный </a:t>
            </a:r>
            <a:r>
              <a:rPr lang="ru-RU" sz="2000" b="1" dirty="0">
                <a:solidFill>
                  <a:prstClr val="black"/>
                </a:solidFill>
                <a:latin typeface="Times New Roman"/>
                <a:ea typeface="Calibri"/>
                <a:cs typeface="Times New Roman"/>
              </a:rPr>
              <a:t>план</a:t>
            </a:r>
            <a:r>
              <a:rPr lang="ru-RU" sz="2000" b="1" dirty="0">
                <a:solidFill>
                  <a:prstClr val="black"/>
                </a:solidFill>
                <a:latin typeface="Times New Roman"/>
                <a:ea typeface="Calibri"/>
              </a:rPr>
              <a:t> противодействия коррупции на </a:t>
            </a:r>
            <a:r>
              <a:rPr lang="ru-RU" sz="2000" b="1" dirty="0" smtClean="0">
                <a:solidFill>
                  <a:prstClr val="black"/>
                </a:solidFill>
                <a:latin typeface="Times New Roman"/>
                <a:ea typeface="Calibri"/>
              </a:rPr>
              <a:t>2018</a:t>
            </a:r>
            <a:r>
              <a:rPr lang="ru-RU" sz="2000" b="1" dirty="0">
                <a:solidFill>
                  <a:prstClr val="black"/>
                </a:solidFill>
                <a:latin typeface="Times New Roman"/>
                <a:ea typeface="Calibri"/>
                <a:sym typeface="Symbol"/>
              </a:rPr>
              <a:t>–2020 годы утвержден </a:t>
            </a:r>
            <a:br>
              <a:rPr lang="ru-RU" sz="2000" b="1" dirty="0">
                <a:solidFill>
                  <a:prstClr val="black"/>
                </a:solidFill>
                <a:latin typeface="Times New Roman"/>
                <a:ea typeface="Calibri"/>
                <a:sym typeface="Symbol"/>
              </a:rPr>
            </a:br>
            <a:r>
              <a:rPr lang="ru-RU" sz="2000" b="1" dirty="0">
                <a:solidFill>
                  <a:prstClr val="black"/>
                </a:solidFill>
                <a:latin typeface="Times New Roman"/>
                <a:ea typeface="Calibri"/>
                <a:sym typeface="Symbol"/>
              </a:rPr>
              <a:t>Указом Президента РФ от 29 июня 2018 г. № </a:t>
            </a:r>
            <a:r>
              <a:rPr lang="ru-RU" sz="2000" b="1" dirty="0" smtClean="0">
                <a:solidFill>
                  <a:prstClr val="black"/>
                </a:solidFill>
                <a:latin typeface="Times New Roman"/>
                <a:ea typeface="Calibri"/>
                <a:sym typeface="Symbol"/>
              </a:rPr>
              <a:t>378</a:t>
            </a:r>
            <a:endParaRPr lang="ru-RU" sz="2000" b="1" dirty="0">
              <a:solidFill>
                <a:prstClr val="black"/>
              </a:solidFill>
              <a:latin typeface="Times New Roman"/>
              <a:ea typeface="Calibri"/>
              <a:sym typeface="Symbol"/>
            </a:endParaRPr>
          </a:p>
        </p:txBody>
      </p:sp>
      <p:sp>
        <p:nvSpPr>
          <p:cNvPr id="9" name="Скругленный прямоугольник 8"/>
          <p:cNvSpPr/>
          <p:nvPr/>
        </p:nvSpPr>
        <p:spPr>
          <a:xfrm>
            <a:off x="395536" y="1162158"/>
            <a:ext cx="8424936" cy="401480"/>
          </a:xfrm>
          <a:prstGeom prst="roundRect">
            <a:avLst>
              <a:gd name="adj" fmla="val 20241"/>
            </a:avLst>
          </a:prstGeom>
          <a:solidFill>
            <a:schemeClr val="accent6">
              <a:lumMod val="40000"/>
              <a:lumOff val="60000"/>
            </a:schemeClr>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lvl="0" algn="ctr"/>
            <a:r>
              <a:rPr lang="ru-RU" sz="2200" b="1" dirty="0" smtClean="0">
                <a:solidFill>
                  <a:prstClr val="black"/>
                </a:solidFill>
                <a:latin typeface="Times New Roman"/>
                <a:ea typeface="Calibri"/>
              </a:rPr>
              <a:t>Отдельные мероприятия </a:t>
            </a:r>
            <a:r>
              <a:rPr lang="ru-RU" sz="2200" b="1" dirty="0">
                <a:solidFill>
                  <a:prstClr val="black"/>
                </a:solidFill>
                <a:latin typeface="Times New Roman"/>
                <a:ea typeface="Calibri"/>
              </a:rPr>
              <a:t>Национального </a:t>
            </a:r>
            <a:r>
              <a:rPr lang="ru-RU" sz="2200" b="1" dirty="0" smtClean="0">
                <a:solidFill>
                  <a:prstClr val="black"/>
                </a:solidFill>
                <a:latin typeface="Times New Roman"/>
                <a:ea typeface="Calibri"/>
              </a:rPr>
              <a:t>плана</a:t>
            </a:r>
            <a:endParaRPr lang="ru-RU" sz="2200" b="1" dirty="0">
              <a:solidFill>
                <a:prstClr val="black"/>
              </a:solidFill>
              <a:latin typeface="Times New Roman"/>
              <a:ea typeface="Calibri"/>
            </a:endParaRPr>
          </a:p>
        </p:txBody>
      </p:sp>
      <p:pic>
        <p:nvPicPr>
          <p:cNvPr id="1027" name="Picture 3" descr="F:\kak-nuzno-provodit-audit-seti2.jpg"/>
          <p:cNvPicPr>
            <a:picLocks noChangeAspect="1" noChangeArrowheads="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saturation sat="0"/>
                    </a14:imgEffect>
                    <a14:imgEffect>
                      <a14:brightnessContrast bright="10000" contrast="10000"/>
                    </a14:imgEffect>
                  </a14:imgLayer>
                </a14:imgProps>
              </a:ext>
              <a:ext uri="{28A0092B-C50C-407E-A947-70E740481C1C}">
                <a14:useLocalDpi xmlns:a14="http://schemas.microsoft.com/office/drawing/2010/main" val="0"/>
              </a:ext>
            </a:extLst>
          </a:blip>
          <a:srcRect/>
          <a:stretch>
            <a:fillRect/>
          </a:stretch>
        </p:blipFill>
        <p:spPr bwMode="auto">
          <a:xfrm>
            <a:off x="5868144" y="1684678"/>
            <a:ext cx="3096344" cy="3232454"/>
          </a:xfrm>
          <a:prstGeom prst="rect">
            <a:avLst/>
          </a:prstGeom>
          <a:noFill/>
          <a:effectLst>
            <a:outerShdw sx="1000" sy="1000" algn="ctr" rotWithShape="0">
              <a:srgbClr val="000000"/>
            </a:outerShdw>
          </a:effectLst>
          <a:extLst>
            <a:ext uri="{909E8E84-426E-40DD-AFC4-6F175D3DCCD1}">
              <a14:hiddenFill xmlns:a14="http://schemas.microsoft.com/office/drawing/2010/main">
                <a:solidFill>
                  <a:srgbClr val="FFFFFF"/>
                </a:solidFill>
              </a14:hiddenFill>
            </a:ext>
          </a:extLst>
        </p:spPr>
      </p:pic>
      <p:sp>
        <p:nvSpPr>
          <p:cNvPr id="6" name="Скругленный прямоугольник 5"/>
          <p:cNvSpPr/>
          <p:nvPr/>
        </p:nvSpPr>
        <p:spPr>
          <a:xfrm>
            <a:off x="1835696" y="1715560"/>
            <a:ext cx="7091974" cy="3369092"/>
          </a:xfrm>
          <a:prstGeom prst="roundRect">
            <a:avLst>
              <a:gd name="adj" fmla="val 20241"/>
            </a:avLst>
          </a:prstGeom>
          <a:noFill/>
          <a:ln>
            <a:no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t" anchorCtr="0"/>
          <a:lstStyle/>
          <a:p>
            <a:pPr indent="180975" algn="just">
              <a:lnSpc>
                <a:spcPts val="1200"/>
              </a:lnSpc>
              <a:spcAft>
                <a:spcPts val="0"/>
              </a:spcAft>
              <a:buFont typeface="Wingdings" panose="05000000000000000000" pitchFamily="2" charset="2"/>
              <a:buChar char="ü"/>
            </a:pPr>
            <a:r>
              <a:rPr lang="ru-RU" sz="1200" dirty="0" smtClean="0">
                <a:solidFill>
                  <a:schemeClr val="tx1"/>
                </a:solidFill>
                <a:latin typeface="Times New Roman"/>
              </a:rPr>
              <a:t>Правительству </a:t>
            </a:r>
            <a:r>
              <a:rPr lang="ru-RU" sz="1200" dirty="0">
                <a:solidFill>
                  <a:schemeClr val="tx1"/>
                </a:solidFill>
                <a:latin typeface="Times New Roman"/>
              </a:rPr>
              <a:t>Российской Федерации необходимо до 1 марта 2019 года разработать критерии, согласно которым несоблюдение запретов, ограничений и требований, установленных в целях противодействия коррупции, будет относиться к правонарушениям, влекущим за собой увольнение со службы или с работы, либо к малозначительным правонарушениям, а также представить предложения по определению обстоятельств, смягчающих или отягчающих ответственность </a:t>
            </a:r>
            <a:r>
              <a:rPr lang="ru-RU" sz="1200" dirty="0" smtClean="0">
                <a:solidFill>
                  <a:schemeClr val="tx1"/>
                </a:solidFill>
                <a:latin typeface="Times New Roman"/>
              </a:rPr>
              <a:t/>
            </a:r>
            <a:br>
              <a:rPr lang="ru-RU" sz="1200" dirty="0" smtClean="0">
                <a:solidFill>
                  <a:schemeClr val="tx1"/>
                </a:solidFill>
                <a:latin typeface="Times New Roman"/>
              </a:rPr>
            </a:br>
            <a:r>
              <a:rPr lang="ru-RU" sz="1200" dirty="0" smtClean="0">
                <a:solidFill>
                  <a:schemeClr val="tx1"/>
                </a:solidFill>
                <a:latin typeface="Times New Roman"/>
              </a:rPr>
              <a:t>за </a:t>
            </a:r>
            <a:r>
              <a:rPr lang="ru-RU" sz="1200" dirty="0">
                <a:solidFill>
                  <a:schemeClr val="tx1"/>
                </a:solidFill>
                <a:latin typeface="Times New Roman"/>
              </a:rPr>
              <a:t>несоблюдение указанных запретов, ограничений и требований, и по учету таких обстоятельств при применении </a:t>
            </a:r>
            <a:r>
              <a:rPr lang="ru-RU" sz="1200" dirty="0" smtClean="0">
                <a:solidFill>
                  <a:schemeClr val="tx1"/>
                </a:solidFill>
                <a:latin typeface="Times New Roman"/>
              </a:rPr>
              <a:t>взыскания.</a:t>
            </a:r>
          </a:p>
        </p:txBody>
      </p:sp>
      <p:sp>
        <p:nvSpPr>
          <p:cNvPr id="7" name="Скругленный прямоугольник 6"/>
          <p:cNvSpPr/>
          <p:nvPr/>
        </p:nvSpPr>
        <p:spPr>
          <a:xfrm>
            <a:off x="1979712" y="3219822"/>
            <a:ext cx="6768752" cy="864096"/>
          </a:xfrm>
          <a:prstGeom prst="roundRect">
            <a:avLst>
              <a:gd name="adj" fmla="val 20241"/>
            </a:avLst>
          </a:prstGeom>
          <a:noFill/>
          <a:ln>
            <a:no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t" anchorCtr="0"/>
          <a:lstStyle/>
          <a:p>
            <a:pPr indent="180975" algn="just">
              <a:lnSpc>
                <a:spcPts val="1200"/>
              </a:lnSpc>
              <a:spcAft>
                <a:spcPts val="0"/>
              </a:spcAft>
              <a:buFont typeface="Wingdings" panose="05000000000000000000" pitchFamily="2" charset="2"/>
              <a:buChar char="ü"/>
            </a:pPr>
            <a:r>
              <a:rPr lang="ru-RU" sz="1200" dirty="0" smtClean="0">
                <a:solidFill>
                  <a:schemeClr val="tx1"/>
                </a:solidFill>
                <a:latin typeface="Times New Roman"/>
              </a:rPr>
              <a:t>Министерству </a:t>
            </a:r>
            <a:r>
              <a:rPr lang="ru-RU" sz="1200" dirty="0">
                <a:solidFill>
                  <a:schemeClr val="tx1"/>
                </a:solidFill>
                <a:latin typeface="Times New Roman"/>
              </a:rPr>
              <a:t>труда и социальной защиты Российской Федерации до 1 августа 2018 </a:t>
            </a:r>
            <a:r>
              <a:rPr lang="ru-RU" sz="1200" dirty="0" smtClean="0">
                <a:solidFill>
                  <a:schemeClr val="tx1"/>
                </a:solidFill>
                <a:latin typeface="Times New Roman"/>
              </a:rPr>
              <a:t>года необходимо </a:t>
            </a:r>
            <a:r>
              <a:rPr lang="ru-RU" sz="1200" dirty="0">
                <a:solidFill>
                  <a:schemeClr val="tx1"/>
                </a:solidFill>
                <a:latin typeface="Times New Roman"/>
              </a:rPr>
              <a:t>разработать методические рекомендации по вопросам привлечения </a:t>
            </a:r>
            <a:r>
              <a:rPr lang="ru-RU" sz="1200" dirty="0" smtClean="0">
                <a:solidFill>
                  <a:schemeClr val="tx1"/>
                </a:solidFill>
                <a:latin typeface="Times New Roman"/>
              </a:rPr>
              <a:t/>
            </a:r>
            <a:br>
              <a:rPr lang="ru-RU" sz="1200" dirty="0" smtClean="0">
                <a:solidFill>
                  <a:schemeClr val="tx1"/>
                </a:solidFill>
                <a:latin typeface="Times New Roman"/>
              </a:rPr>
            </a:br>
            <a:r>
              <a:rPr lang="ru-RU" sz="1200" dirty="0" smtClean="0">
                <a:solidFill>
                  <a:schemeClr val="tx1"/>
                </a:solidFill>
                <a:latin typeface="Times New Roman"/>
              </a:rPr>
              <a:t>к </a:t>
            </a:r>
            <a:r>
              <a:rPr lang="ru-RU" sz="1200" dirty="0">
                <a:solidFill>
                  <a:schemeClr val="tx1"/>
                </a:solidFill>
                <a:latin typeface="Times New Roman"/>
              </a:rPr>
              <a:t>ответственности должностных лиц за непринятие </a:t>
            </a:r>
            <a:r>
              <a:rPr lang="ru-RU" sz="1200" dirty="0" smtClean="0">
                <a:solidFill>
                  <a:schemeClr val="tx1"/>
                </a:solidFill>
                <a:latin typeface="Times New Roman"/>
              </a:rPr>
              <a:t>мер по </a:t>
            </a:r>
            <a:r>
              <a:rPr lang="ru-RU" sz="1200" dirty="0">
                <a:solidFill>
                  <a:schemeClr val="tx1"/>
                </a:solidFill>
                <a:latin typeface="Times New Roman"/>
              </a:rPr>
              <a:t>предотвращению и (или) урегулированию конфликта </a:t>
            </a:r>
            <a:r>
              <a:rPr lang="ru-RU" sz="1200" dirty="0" smtClean="0">
                <a:solidFill>
                  <a:schemeClr val="tx1"/>
                </a:solidFill>
                <a:latin typeface="Times New Roman"/>
              </a:rPr>
              <a:t>интересов.</a:t>
            </a:r>
          </a:p>
        </p:txBody>
      </p:sp>
      <p:sp>
        <p:nvSpPr>
          <p:cNvPr id="10" name="Скругленный прямоугольник 9"/>
          <p:cNvSpPr/>
          <p:nvPr/>
        </p:nvSpPr>
        <p:spPr>
          <a:xfrm>
            <a:off x="2016530" y="4011910"/>
            <a:ext cx="6731934" cy="987574"/>
          </a:xfrm>
          <a:prstGeom prst="roundRect">
            <a:avLst>
              <a:gd name="adj" fmla="val 20241"/>
            </a:avLst>
          </a:prstGeom>
          <a:noFill/>
          <a:ln>
            <a:no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t" anchorCtr="0"/>
          <a:lstStyle/>
          <a:p>
            <a:pPr indent="180975" algn="just">
              <a:lnSpc>
                <a:spcPts val="1200"/>
              </a:lnSpc>
              <a:spcAft>
                <a:spcPts val="0"/>
              </a:spcAft>
              <a:buFont typeface="Wingdings" panose="05000000000000000000" pitchFamily="2" charset="2"/>
              <a:buChar char="ü"/>
            </a:pPr>
            <a:r>
              <a:rPr lang="ru-RU" sz="1200" dirty="0" smtClean="0">
                <a:solidFill>
                  <a:schemeClr val="tx1"/>
                </a:solidFill>
                <a:latin typeface="Times New Roman"/>
              </a:rPr>
              <a:t>Руководителям </a:t>
            </a:r>
            <a:r>
              <a:rPr lang="ru-RU" sz="1200" dirty="0">
                <a:solidFill>
                  <a:schemeClr val="tx1"/>
                </a:solidFill>
                <a:latin typeface="Times New Roman"/>
              </a:rPr>
              <a:t>федеральных государственных органов обеспечить обучение федеральных государственных служащих, впервые поступивших на государственную службу для замещения должностей, включенных в перечни должностей, установленные нормативными правовыми актами Российской Федерации, по образовательным программам в области противодействия </a:t>
            </a:r>
            <a:r>
              <a:rPr lang="ru-RU" sz="1200" dirty="0" smtClean="0">
                <a:solidFill>
                  <a:schemeClr val="tx1"/>
                </a:solidFill>
                <a:latin typeface="Times New Roman"/>
              </a:rPr>
              <a:t>коррупции.</a:t>
            </a:r>
            <a:endParaRPr lang="ru-RU" sz="1200" dirty="0">
              <a:solidFill>
                <a:schemeClr val="tx1"/>
              </a:solidFill>
              <a:latin typeface="Times New Roman"/>
            </a:endParaRPr>
          </a:p>
          <a:p>
            <a:pPr indent="180975" algn="just">
              <a:lnSpc>
                <a:spcPts val="1200"/>
              </a:lnSpc>
              <a:spcAft>
                <a:spcPts val="0"/>
              </a:spcAft>
              <a:buFont typeface="Wingdings" panose="05000000000000000000" pitchFamily="2" charset="2"/>
              <a:buChar char="ü"/>
            </a:pPr>
            <a:endParaRPr lang="ru-RU" sz="1200" dirty="0" smtClean="0">
              <a:solidFill>
                <a:schemeClr val="tx1"/>
              </a:solidFill>
              <a:latin typeface="Times New Roman"/>
            </a:endParaRPr>
          </a:p>
        </p:txBody>
      </p:sp>
      <p:pic>
        <p:nvPicPr>
          <p:cNvPr id="3074" name="Picture 2" descr="F:\правительство рф.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3706" y="1740414"/>
            <a:ext cx="1593776" cy="1127597"/>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F:\0cb7cdbe.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6239" b="27887"/>
          <a:stretch/>
        </p:blipFill>
        <p:spPr bwMode="auto">
          <a:xfrm>
            <a:off x="373260" y="3290416"/>
            <a:ext cx="1678460" cy="57747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F:\GetImage-3.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8780" y="3982256"/>
            <a:ext cx="1067420" cy="1067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53644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C:\Users\2957\Desktop\Архив\Рисунок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32964" y="1422238"/>
            <a:ext cx="3371084" cy="37418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F:\kak-nuzno-provodit-audit-seti2.jpg"/>
          <p:cNvPicPr>
            <a:picLocks noChangeAspect="1" noChangeArrowheads="1"/>
          </p:cNvPicPr>
          <p:nvPr/>
        </p:nvPicPr>
        <p:blipFill>
          <a:blip r:embed="rId3">
            <a:extLst>
              <a:ext uri="{BEBA8EAE-BF5A-486C-A8C5-ECC9F3942E4B}">
                <a14:imgProps xmlns:a14="http://schemas.microsoft.com/office/drawing/2010/main">
                  <a14:imgLayer r:embed="rId4">
                    <a14:imgEffect>
                      <a14:saturation sat="0"/>
                    </a14:imgEffect>
                    <a14:imgEffect>
                      <a14:brightnessContrast bright="10000" contrast="10000"/>
                    </a14:imgEffect>
                  </a14:imgLayer>
                </a14:imgProps>
              </a:ext>
              <a:ext uri="{28A0092B-C50C-407E-A947-70E740481C1C}">
                <a14:useLocalDpi xmlns:a14="http://schemas.microsoft.com/office/drawing/2010/main" val="0"/>
              </a:ext>
            </a:extLst>
          </a:blip>
          <a:srcRect/>
          <a:stretch>
            <a:fillRect/>
          </a:stretch>
        </p:blipFill>
        <p:spPr bwMode="auto">
          <a:xfrm>
            <a:off x="5868144" y="1715560"/>
            <a:ext cx="3096344" cy="3232454"/>
          </a:xfrm>
          <a:prstGeom prst="rect">
            <a:avLst/>
          </a:prstGeom>
          <a:noFill/>
          <a:effectLst>
            <a:outerShdw sx="1000" sy="1000" algn="ctr" rotWithShape="0">
              <a:srgbClr val="000000"/>
            </a:outerShdw>
          </a:effectLst>
          <a:extLst>
            <a:ext uri="{909E8E84-426E-40DD-AFC4-6F175D3DCCD1}">
              <a14:hiddenFill xmlns:a14="http://schemas.microsoft.com/office/drawing/2010/main">
                <a:solidFill>
                  <a:srgbClr val="FFFFFF"/>
                </a:solidFill>
              </a14:hiddenFill>
            </a:ext>
          </a:extLst>
        </p:spPr>
      </p:pic>
      <p:pic>
        <p:nvPicPr>
          <p:cNvPr id="1026" name="Picture 2" descr="F:\План-реорганизации-640x640.jpg"/>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rcRect l="12947" r="16666"/>
          <a:stretch/>
        </p:blipFill>
        <p:spPr bwMode="auto">
          <a:xfrm>
            <a:off x="7884368" y="3003723"/>
            <a:ext cx="1216471" cy="1728267"/>
          </a:xfrm>
          <a:prstGeom prst="rect">
            <a:avLst/>
          </a:prstGeom>
          <a:noFill/>
          <a:extLst>
            <a:ext uri="{909E8E84-426E-40DD-AFC4-6F175D3DCCD1}">
              <a14:hiddenFill xmlns:a14="http://schemas.microsoft.com/office/drawing/2010/main">
                <a:solidFill>
                  <a:srgbClr val="FFFFFF"/>
                </a:solidFill>
              </a14:hiddenFill>
            </a:ext>
          </a:extLst>
        </p:spPr>
      </p:pic>
      <p:sp>
        <p:nvSpPr>
          <p:cNvPr id="2" name="Номер слайда 1"/>
          <p:cNvSpPr>
            <a:spLocks noGrp="1"/>
          </p:cNvSpPr>
          <p:nvPr>
            <p:ph type="sldNum" sz="quarter" idx="12"/>
          </p:nvPr>
        </p:nvSpPr>
        <p:spPr>
          <a:xfrm>
            <a:off x="7046913" y="4890194"/>
            <a:ext cx="2133599" cy="273844"/>
          </a:xfrm>
        </p:spPr>
        <p:txBody>
          <a:bodyPr/>
          <a:lstStyle/>
          <a:p>
            <a:fld id="{89FA656D-009D-46A4-AE2E-EAAD425C61DB}" type="slidenum">
              <a:rPr lang="ru-RU" smtClean="0"/>
              <a:pPr/>
              <a:t>5</a:t>
            </a:fld>
            <a:endParaRPr lang="ru-RU" dirty="0"/>
          </a:p>
        </p:txBody>
      </p:sp>
      <p:sp>
        <p:nvSpPr>
          <p:cNvPr id="6" name="Скругленный прямоугольник 5"/>
          <p:cNvSpPr/>
          <p:nvPr/>
        </p:nvSpPr>
        <p:spPr>
          <a:xfrm>
            <a:off x="179512" y="1571282"/>
            <a:ext cx="8604142" cy="3369092"/>
          </a:xfrm>
          <a:prstGeom prst="roundRect">
            <a:avLst>
              <a:gd name="adj" fmla="val 20241"/>
            </a:avLst>
          </a:prstGeom>
          <a:noFill/>
          <a:ln>
            <a:no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indent="180975" algn="just">
              <a:lnSpc>
                <a:spcPts val="1200"/>
              </a:lnSpc>
              <a:spcAft>
                <a:spcPts val="0"/>
              </a:spcAft>
              <a:buFont typeface="Wingdings" panose="05000000000000000000" pitchFamily="2" charset="2"/>
              <a:buChar char="ü"/>
            </a:pPr>
            <a:r>
              <a:rPr lang="ru-RU" sz="1200" dirty="0" smtClean="0">
                <a:solidFill>
                  <a:schemeClr val="tx1"/>
                </a:solidFill>
                <a:latin typeface="Times New Roman"/>
              </a:rPr>
              <a:t>пункт</a:t>
            </a:r>
            <a:r>
              <a:rPr lang="ru-RU" sz="1200" dirty="0" smtClean="0">
                <a:solidFill>
                  <a:schemeClr val="tx1"/>
                </a:solidFill>
                <a:latin typeface="Times New Roman"/>
                <a:sym typeface="Symbol"/>
              </a:rPr>
              <a:t></a:t>
            </a:r>
            <a:r>
              <a:rPr lang="ru-RU" sz="1200" dirty="0" smtClean="0">
                <a:solidFill>
                  <a:schemeClr val="tx1"/>
                </a:solidFill>
                <a:latin typeface="Times New Roman"/>
              </a:rPr>
              <a:t>1.5</a:t>
            </a:r>
            <a:r>
              <a:rPr lang="ru-RU" sz="1200" dirty="0" smtClean="0">
                <a:solidFill>
                  <a:schemeClr val="tx1"/>
                </a:solidFill>
                <a:latin typeface="Times New Roman"/>
                <a:sym typeface="Symbol"/>
              </a:rPr>
              <a:t></a:t>
            </a:r>
            <a:r>
              <a:rPr lang="ru-RU" sz="1200" dirty="0" smtClean="0">
                <a:solidFill>
                  <a:schemeClr val="tx1"/>
                </a:solidFill>
                <a:latin typeface="Times New Roman"/>
              </a:rPr>
              <a:t>Осуществление </a:t>
            </a:r>
            <a:r>
              <a:rPr lang="ru-RU" sz="1200" dirty="0">
                <a:solidFill>
                  <a:schemeClr val="tx1"/>
                </a:solidFill>
                <a:latin typeface="Times New Roman"/>
              </a:rPr>
              <a:t>контроля исполнения федеральными государственными гражданскими служащими Федерального казначейства обязанности по уведомлению представителя нанимателя о выполнении иной оплачиваемой </a:t>
            </a:r>
            <a:r>
              <a:rPr lang="ru-RU" sz="1200" dirty="0" smtClean="0">
                <a:solidFill>
                  <a:schemeClr val="tx1"/>
                </a:solidFill>
                <a:latin typeface="Times New Roman"/>
              </a:rPr>
              <a:t>работы;</a:t>
            </a:r>
          </a:p>
          <a:p>
            <a:pPr indent="180975" algn="just">
              <a:lnSpc>
                <a:spcPts val="1200"/>
              </a:lnSpc>
              <a:spcAft>
                <a:spcPts val="0"/>
              </a:spcAft>
              <a:buFont typeface="Wingdings" panose="05000000000000000000" pitchFamily="2" charset="2"/>
              <a:buChar char="ü"/>
            </a:pPr>
            <a:r>
              <a:rPr lang="ru-RU" sz="1200" dirty="0" smtClean="0">
                <a:solidFill>
                  <a:schemeClr val="tx1"/>
                </a:solidFill>
                <a:latin typeface="Times New Roman"/>
              </a:rPr>
              <a:t>пункт</a:t>
            </a:r>
            <a:r>
              <a:rPr lang="ru-RU" sz="1200" dirty="0" smtClean="0">
                <a:solidFill>
                  <a:schemeClr val="tx1"/>
                </a:solidFill>
                <a:latin typeface="Times New Roman"/>
                <a:sym typeface="Symbol"/>
              </a:rPr>
              <a:t></a:t>
            </a:r>
            <a:r>
              <a:rPr lang="ru-RU" sz="1200" dirty="0" smtClean="0">
                <a:solidFill>
                  <a:schemeClr val="tx1"/>
                </a:solidFill>
                <a:latin typeface="Times New Roman"/>
              </a:rPr>
              <a:t>1.7</a:t>
            </a:r>
            <a:r>
              <a:rPr lang="ru-RU" sz="1200" dirty="0" smtClean="0">
                <a:solidFill>
                  <a:prstClr val="black"/>
                </a:solidFill>
                <a:latin typeface="Times New Roman"/>
                <a:sym typeface="Symbol"/>
              </a:rPr>
              <a:t></a:t>
            </a:r>
            <a:r>
              <a:rPr lang="ru-RU" sz="1200" dirty="0" smtClean="0">
                <a:solidFill>
                  <a:schemeClr val="tx1"/>
                </a:solidFill>
                <a:latin typeface="Times New Roman"/>
              </a:rPr>
              <a:t>Обеспечение </a:t>
            </a:r>
            <a:r>
              <a:rPr lang="ru-RU" sz="1200" dirty="0">
                <a:solidFill>
                  <a:schemeClr val="tx1"/>
                </a:solidFill>
                <a:latin typeface="Times New Roman"/>
              </a:rPr>
              <a:t>принятия мер по повышению </a:t>
            </a:r>
            <a:r>
              <a:rPr lang="ru-RU" sz="1200" dirty="0" smtClean="0">
                <a:solidFill>
                  <a:schemeClr val="tx1"/>
                </a:solidFill>
                <a:latin typeface="Times New Roman"/>
              </a:rPr>
              <a:t>эффективности </a:t>
            </a:r>
            <a:r>
              <a:rPr lang="ru-RU" sz="1200" dirty="0">
                <a:solidFill>
                  <a:schemeClr val="tx1"/>
                </a:solidFill>
                <a:latin typeface="Times New Roman"/>
              </a:rPr>
              <a:t>контроля за соблюдением лицами, замещающими </a:t>
            </a:r>
            <a:r>
              <a:rPr lang="ru-RU" sz="1200" dirty="0" smtClean="0">
                <a:solidFill>
                  <a:schemeClr val="tx1"/>
                </a:solidFill>
                <a:latin typeface="Times New Roman"/>
              </a:rPr>
              <a:t>должности в </a:t>
            </a:r>
            <a:r>
              <a:rPr lang="ru-RU" sz="1200" dirty="0">
                <a:solidFill>
                  <a:schemeClr val="tx1"/>
                </a:solidFill>
                <a:latin typeface="Times New Roman"/>
              </a:rPr>
              <a:t>федеральных государственных органах, требований законодательства Российской Федерации </a:t>
            </a:r>
            <a:r>
              <a:rPr lang="ru-RU" sz="1200" dirty="0" smtClean="0">
                <a:solidFill>
                  <a:schemeClr val="tx1"/>
                </a:solidFill>
                <a:latin typeface="Times New Roman"/>
              </a:rPr>
              <a:t/>
            </a:r>
            <a:br>
              <a:rPr lang="ru-RU" sz="1200" dirty="0" smtClean="0">
                <a:solidFill>
                  <a:schemeClr val="tx1"/>
                </a:solidFill>
                <a:latin typeface="Times New Roman"/>
              </a:rPr>
            </a:br>
            <a:r>
              <a:rPr lang="ru-RU" sz="1200" dirty="0" smtClean="0">
                <a:solidFill>
                  <a:schemeClr val="tx1"/>
                </a:solidFill>
                <a:latin typeface="Times New Roman"/>
              </a:rPr>
              <a:t>о противодействии коррупции</a:t>
            </a:r>
            <a:r>
              <a:rPr lang="ru-RU" sz="1200" dirty="0">
                <a:solidFill>
                  <a:schemeClr val="tx1"/>
                </a:solidFill>
                <a:latin typeface="Times New Roman"/>
              </a:rPr>
              <a:t>, касающихся предотвращения и урегулирования конфликта интересов, в том </a:t>
            </a:r>
            <a:r>
              <a:rPr lang="ru-RU" sz="1200" dirty="0" smtClean="0">
                <a:solidFill>
                  <a:schemeClr val="tx1"/>
                </a:solidFill>
                <a:latin typeface="Times New Roman"/>
              </a:rPr>
              <a:t>числе </a:t>
            </a:r>
            <a:br>
              <a:rPr lang="ru-RU" sz="1200" dirty="0" smtClean="0">
                <a:solidFill>
                  <a:schemeClr val="tx1"/>
                </a:solidFill>
                <a:latin typeface="Times New Roman"/>
              </a:rPr>
            </a:br>
            <a:r>
              <a:rPr lang="ru-RU" sz="1200" dirty="0" smtClean="0">
                <a:solidFill>
                  <a:schemeClr val="tx1"/>
                </a:solidFill>
                <a:latin typeface="Times New Roman"/>
              </a:rPr>
              <a:t>за </a:t>
            </a:r>
            <a:r>
              <a:rPr lang="ru-RU" sz="1200" dirty="0">
                <a:solidFill>
                  <a:schemeClr val="tx1"/>
                </a:solidFill>
                <a:latin typeface="Times New Roman"/>
              </a:rPr>
              <a:t>привлечением таких лиц к </a:t>
            </a:r>
            <a:r>
              <a:rPr lang="ru-RU" sz="1200" dirty="0" smtClean="0">
                <a:solidFill>
                  <a:schemeClr val="tx1"/>
                </a:solidFill>
                <a:latin typeface="Times New Roman"/>
              </a:rPr>
              <a:t>ответственности в </a:t>
            </a:r>
            <a:r>
              <a:rPr lang="ru-RU" sz="1200" dirty="0">
                <a:solidFill>
                  <a:schemeClr val="tx1"/>
                </a:solidFill>
                <a:latin typeface="Times New Roman"/>
              </a:rPr>
              <a:t>случае их </a:t>
            </a:r>
            <a:r>
              <a:rPr lang="ru-RU" sz="1200" dirty="0" smtClean="0">
                <a:solidFill>
                  <a:schemeClr val="tx1"/>
                </a:solidFill>
                <a:latin typeface="Times New Roman"/>
              </a:rPr>
              <a:t>несоблюдения;</a:t>
            </a:r>
          </a:p>
          <a:p>
            <a:pPr indent="180975" algn="just">
              <a:lnSpc>
                <a:spcPts val="1200"/>
              </a:lnSpc>
              <a:spcAft>
                <a:spcPts val="0"/>
              </a:spcAft>
              <a:buFont typeface="Wingdings" panose="05000000000000000000" pitchFamily="2" charset="2"/>
              <a:buChar char="ü"/>
            </a:pPr>
            <a:r>
              <a:rPr lang="ru-RU" sz="1200" dirty="0">
                <a:solidFill>
                  <a:schemeClr val="tx1"/>
                </a:solidFill>
                <a:latin typeface="Times New Roman"/>
              </a:rPr>
              <a:t>п</a:t>
            </a:r>
            <a:r>
              <a:rPr lang="ru-RU" sz="1200" dirty="0" smtClean="0">
                <a:solidFill>
                  <a:schemeClr val="tx1"/>
                </a:solidFill>
                <a:latin typeface="Times New Roman"/>
              </a:rPr>
              <a:t>ункт 1.11</a:t>
            </a:r>
            <a:r>
              <a:rPr lang="ru-RU" sz="1200" dirty="0" smtClean="0">
                <a:solidFill>
                  <a:schemeClr val="tx1"/>
                </a:solidFill>
                <a:latin typeface="Times New Roman"/>
                <a:sym typeface="Symbol"/>
              </a:rPr>
              <a:t></a:t>
            </a:r>
            <a:r>
              <a:rPr lang="ru-RU" sz="1200" dirty="0" smtClean="0">
                <a:solidFill>
                  <a:schemeClr val="tx1"/>
                </a:solidFill>
                <a:latin typeface="Times New Roman"/>
              </a:rPr>
              <a:t>Осуществление </a:t>
            </a:r>
            <a:r>
              <a:rPr lang="ru-RU" sz="1200" dirty="0">
                <a:solidFill>
                  <a:schemeClr val="tx1"/>
                </a:solidFill>
                <a:latin typeface="Times New Roman"/>
              </a:rPr>
              <a:t>комплекса организационных, разъяснительных и иных мер по соблюдению федеральными государственными гражданскими служащими Федерального казначейства ограничений, запретов и исполнения обязанностей, установленных законодательством Российской Федерации, в целях противодействия </a:t>
            </a:r>
            <a:r>
              <a:rPr lang="ru-RU" sz="1200" dirty="0" smtClean="0">
                <a:solidFill>
                  <a:schemeClr val="tx1"/>
                </a:solidFill>
                <a:latin typeface="Times New Roman"/>
              </a:rPr>
              <a:t>коррупции;</a:t>
            </a:r>
          </a:p>
          <a:p>
            <a:pPr indent="180975" algn="just">
              <a:lnSpc>
                <a:spcPts val="1200"/>
              </a:lnSpc>
              <a:spcAft>
                <a:spcPts val="0"/>
              </a:spcAft>
              <a:buFont typeface="Wingdings" panose="05000000000000000000" pitchFamily="2" charset="2"/>
              <a:buChar char="ü"/>
            </a:pPr>
            <a:r>
              <a:rPr lang="ru-RU" sz="1200" dirty="0" smtClean="0">
                <a:solidFill>
                  <a:schemeClr val="tx1"/>
                </a:solidFill>
                <a:latin typeface="Times New Roman"/>
              </a:rPr>
              <a:t>пункт</a:t>
            </a:r>
            <a:r>
              <a:rPr lang="ru-RU" sz="1200" dirty="0" smtClean="0">
                <a:solidFill>
                  <a:schemeClr val="tx1"/>
                </a:solidFill>
                <a:latin typeface="Times New Roman"/>
                <a:sym typeface="Symbol"/>
              </a:rPr>
              <a:t></a:t>
            </a:r>
            <a:r>
              <a:rPr lang="ru-RU" sz="1200" dirty="0" smtClean="0">
                <a:solidFill>
                  <a:schemeClr val="tx1"/>
                </a:solidFill>
                <a:latin typeface="Times New Roman"/>
              </a:rPr>
              <a:t>1.13</a:t>
            </a:r>
            <a:r>
              <a:rPr lang="ru-RU" sz="1200" dirty="0" smtClean="0">
                <a:solidFill>
                  <a:schemeClr val="tx1"/>
                </a:solidFill>
                <a:latin typeface="Times New Roman"/>
                <a:sym typeface="Symbol"/>
              </a:rPr>
              <a:t></a:t>
            </a:r>
            <a:r>
              <a:rPr lang="ru-RU" sz="1200" dirty="0" smtClean="0">
                <a:solidFill>
                  <a:schemeClr val="tx1"/>
                </a:solidFill>
                <a:latin typeface="Times New Roman"/>
              </a:rPr>
              <a:t>Организация </a:t>
            </a:r>
            <a:r>
              <a:rPr lang="ru-RU" sz="1200" dirty="0">
                <a:solidFill>
                  <a:schemeClr val="tx1"/>
                </a:solidFill>
                <a:latin typeface="Times New Roman"/>
              </a:rPr>
              <a:t>доведения до лиц, замещающих должности федеральной государственной гражданской службы в Федеральном казначействе, положений законодательства Российской Федерации о противодействии коррупции, </a:t>
            </a:r>
            <a:r>
              <a:rPr lang="ru-RU" sz="1200" dirty="0" smtClean="0">
                <a:solidFill>
                  <a:schemeClr val="tx1"/>
                </a:solidFill>
                <a:latin typeface="Times New Roman"/>
              </a:rPr>
              <a:t/>
            </a:r>
            <a:br>
              <a:rPr lang="ru-RU" sz="1200" dirty="0" smtClean="0">
                <a:solidFill>
                  <a:schemeClr val="tx1"/>
                </a:solidFill>
                <a:latin typeface="Times New Roman"/>
              </a:rPr>
            </a:br>
            <a:r>
              <a:rPr lang="ru-RU" sz="1200" dirty="0" smtClean="0">
                <a:solidFill>
                  <a:schemeClr val="tx1"/>
                </a:solidFill>
                <a:latin typeface="Times New Roman"/>
              </a:rPr>
              <a:t>в </a:t>
            </a:r>
            <a:r>
              <a:rPr lang="ru-RU" sz="1200" dirty="0">
                <a:solidFill>
                  <a:schemeClr val="tx1"/>
                </a:solidFill>
                <a:latin typeface="Times New Roman"/>
              </a:rPr>
              <a:t>том числе проведение </a:t>
            </a:r>
            <a:r>
              <a:rPr lang="ru-RU" sz="1200" dirty="0" smtClean="0">
                <a:solidFill>
                  <a:schemeClr val="tx1"/>
                </a:solidFill>
                <a:latin typeface="Times New Roman"/>
              </a:rPr>
              <a:t>с </a:t>
            </a:r>
            <a:r>
              <a:rPr lang="ru-RU" sz="1200" dirty="0">
                <a:solidFill>
                  <a:schemeClr val="tx1"/>
                </a:solidFill>
                <a:latin typeface="Times New Roman"/>
              </a:rPr>
              <a:t>сотрудниками Федерального казначейства обучающих мероприятий</a:t>
            </a:r>
          </a:p>
          <a:p>
            <a:pPr indent="180975" algn="just">
              <a:lnSpc>
                <a:spcPts val="1200"/>
              </a:lnSpc>
              <a:spcAft>
                <a:spcPts val="0"/>
              </a:spcAft>
              <a:buFont typeface="Wingdings" panose="05000000000000000000" pitchFamily="2" charset="2"/>
              <a:buChar char="ü"/>
            </a:pPr>
            <a:r>
              <a:rPr lang="ru-RU" sz="1200" dirty="0" smtClean="0">
                <a:solidFill>
                  <a:schemeClr val="tx1"/>
                </a:solidFill>
                <a:latin typeface="Times New Roman"/>
              </a:rPr>
              <a:t>пункт</a:t>
            </a:r>
            <a:r>
              <a:rPr lang="ru-RU" sz="1200" dirty="0" smtClean="0">
                <a:solidFill>
                  <a:schemeClr val="tx1"/>
                </a:solidFill>
                <a:latin typeface="Times New Roman"/>
                <a:sym typeface="Symbol"/>
              </a:rPr>
              <a:t></a:t>
            </a:r>
            <a:r>
              <a:rPr lang="ru-RU" sz="1200" dirty="0" smtClean="0">
                <a:solidFill>
                  <a:schemeClr val="tx1"/>
                </a:solidFill>
                <a:latin typeface="Times New Roman"/>
              </a:rPr>
              <a:t>1.16</a:t>
            </a:r>
            <a:r>
              <a:rPr lang="ru-RU" sz="1200" dirty="0">
                <a:solidFill>
                  <a:schemeClr val="tx1"/>
                </a:solidFill>
                <a:latin typeface="Times New Roman"/>
                <a:sym typeface="Symbol"/>
              </a:rPr>
              <a:t></a:t>
            </a:r>
            <a:r>
              <a:rPr lang="ru-RU" sz="1200" dirty="0" smtClean="0">
                <a:solidFill>
                  <a:schemeClr val="tx1"/>
                </a:solidFill>
                <a:latin typeface="Times New Roman"/>
              </a:rPr>
              <a:t>Обеспечение </a:t>
            </a:r>
            <a:r>
              <a:rPr lang="ru-RU" sz="1200" dirty="0">
                <a:solidFill>
                  <a:schemeClr val="tx1"/>
                </a:solidFill>
                <a:latin typeface="Times New Roman"/>
              </a:rPr>
              <a:t>обучения федеральных государственных служащих, впервые поступивших </a:t>
            </a:r>
            <a:r>
              <a:rPr lang="ru-RU" sz="1200" dirty="0" smtClean="0">
                <a:solidFill>
                  <a:schemeClr val="tx1"/>
                </a:solidFill>
                <a:latin typeface="Times New Roman"/>
              </a:rPr>
              <a:t/>
            </a:r>
            <a:br>
              <a:rPr lang="ru-RU" sz="1200" dirty="0" smtClean="0">
                <a:solidFill>
                  <a:schemeClr val="tx1"/>
                </a:solidFill>
                <a:latin typeface="Times New Roman"/>
              </a:rPr>
            </a:br>
            <a:r>
              <a:rPr lang="ru-RU" sz="1200" dirty="0" smtClean="0">
                <a:solidFill>
                  <a:schemeClr val="tx1"/>
                </a:solidFill>
                <a:latin typeface="Times New Roman"/>
              </a:rPr>
              <a:t>на </a:t>
            </a:r>
            <a:r>
              <a:rPr lang="ru-RU" sz="1200" dirty="0">
                <a:solidFill>
                  <a:schemeClr val="tx1"/>
                </a:solidFill>
                <a:latin typeface="Times New Roman"/>
              </a:rPr>
              <a:t>государственную </a:t>
            </a:r>
            <a:r>
              <a:rPr lang="ru-RU" sz="1200" dirty="0" smtClean="0">
                <a:solidFill>
                  <a:schemeClr val="tx1"/>
                </a:solidFill>
                <a:latin typeface="Times New Roman"/>
              </a:rPr>
              <a:t>службу для </a:t>
            </a:r>
            <a:r>
              <a:rPr lang="ru-RU" sz="1200" dirty="0">
                <a:solidFill>
                  <a:schemeClr val="tx1"/>
                </a:solidFill>
                <a:latin typeface="Times New Roman"/>
              </a:rPr>
              <a:t>замещения должностей, включенных </a:t>
            </a:r>
            <a:r>
              <a:rPr lang="ru-RU" sz="1200" dirty="0" smtClean="0">
                <a:solidFill>
                  <a:schemeClr val="tx1"/>
                </a:solidFill>
                <a:latin typeface="Times New Roman"/>
              </a:rPr>
              <a:t>в </a:t>
            </a:r>
            <a:r>
              <a:rPr lang="ru-RU" sz="1200" dirty="0">
                <a:solidFill>
                  <a:schemeClr val="tx1"/>
                </a:solidFill>
                <a:latin typeface="Times New Roman"/>
              </a:rPr>
              <a:t>перечни должностей, установленные нормативными правовыми актами Российской Федерации, по образовательным программам </a:t>
            </a:r>
            <a:r>
              <a:rPr lang="ru-RU" sz="1200" dirty="0" smtClean="0">
                <a:solidFill>
                  <a:schemeClr val="tx1"/>
                </a:solidFill>
                <a:latin typeface="Times New Roman"/>
              </a:rPr>
              <a:t>в </a:t>
            </a:r>
            <a:r>
              <a:rPr lang="ru-RU" sz="1200" dirty="0">
                <a:solidFill>
                  <a:schemeClr val="tx1"/>
                </a:solidFill>
                <a:latin typeface="Times New Roman"/>
              </a:rPr>
              <a:t>области противодействия коррупции </a:t>
            </a:r>
            <a:r>
              <a:rPr lang="ru-RU" sz="1200" dirty="0" smtClean="0">
                <a:solidFill>
                  <a:schemeClr val="tx1"/>
                </a:solidFill>
                <a:latin typeface="Times New Roman"/>
              </a:rPr>
              <a:t>;</a:t>
            </a:r>
          </a:p>
          <a:p>
            <a:pPr indent="180975" algn="just">
              <a:lnSpc>
                <a:spcPts val="1200"/>
              </a:lnSpc>
              <a:spcAft>
                <a:spcPts val="0"/>
              </a:spcAft>
              <a:buFont typeface="Wingdings" panose="05000000000000000000" pitchFamily="2" charset="2"/>
              <a:buChar char="ü"/>
            </a:pPr>
            <a:r>
              <a:rPr lang="ru-RU" sz="1200" dirty="0" smtClean="0">
                <a:solidFill>
                  <a:schemeClr val="tx1"/>
                </a:solidFill>
                <a:latin typeface="Times New Roman"/>
              </a:rPr>
              <a:t>пункт</a:t>
            </a:r>
            <a:r>
              <a:rPr lang="ru-RU" sz="1200" dirty="0" smtClean="0">
                <a:solidFill>
                  <a:schemeClr val="tx1"/>
                </a:solidFill>
                <a:latin typeface="Times New Roman"/>
                <a:sym typeface="Symbol"/>
              </a:rPr>
              <a:t></a:t>
            </a:r>
            <a:r>
              <a:rPr lang="ru-RU" sz="1200" dirty="0" smtClean="0">
                <a:solidFill>
                  <a:schemeClr val="tx1"/>
                </a:solidFill>
                <a:latin typeface="Times New Roman"/>
              </a:rPr>
              <a:t>2.3</a:t>
            </a:r>
            <a:r>
              <a:rPr lang="ru-RU" sz="1200" dirty="0">
                <a:solidFill>
                  <a:schemeClr val="tx1"/>
                </a:solidFill>
                <a:latin typeface="Times New Roman"/>
                <a:sym typeface="Symbol"/>
              </a:rPr>
              <a:t></a:t>
            </a:r>
            <a:r>
              <a:rPr lang="ru-RU" sz="1200" dirty="0" smtClean="0">
                <a:solidFill>
                  <a:schemeClr val="tx1"/>
                </a:solidFill>
                <a:latin typeface="Times New Roman"/>
              </a:rPr>
              <a:t>Обеспечение </a:t>
            </a:r>
            <a:r>
              <a:rPr lang="ru-RU" sz="1200" dirty="0">
                <a:solidFill>
                  <a:schemeClr val="tx1"/>
                </a:solidFill>
                <a:latin typeface="Times New Roman"/>
              </a:rPr>
              <a:t>эффективного </a:t>
            </a:r>
            <a:r>
              <a:rPr lang="ru-RU" sz="1200" dirty="0" smtClean="0">
                <a:solidFill>
                  <a:schemeClr val="tx1"/>
                </a:solidFill>
                <a:latin typeface="Times New Roman"/>
              </a:rPr>
              <a:t>взаимодействия с </a:t>
            </a:r>
            <a:r>
              <a:rPr lang="ru-RU" sz="1200" dirty="0">
                <a:solidFill>
                  <a:schemeClr val="tx1"/>
                </a:solidFill>
                <a:latin typeface="Times New Roman"/>
              </a:rPr>
              <a:t>правоохранительными органами и иными государственными органами по вопросам организации противодействия коррупции </a:t>
            </a:r>
            <a:r>
              <a:rPr lang="ru-RU" sz="1200" dirty="0" smtClean="0">
                <a:solidFill>
                  <a:schemeClr val="tx1"/>
                </a:solidFill>
                <a:latin typeface="Times New Roman"/>
              </a:rPr>
              <a:t>в </a:t>
            </a:r>
            <a:r>
              <a:rPr lang="ru-RU" sz="1200" dirty="0">
                <a:solidFill>
                  <a:schemeClr val="tx1"/>
                </a:solidFill>
                <a:latin typeface="Times New Roman"/>
              </a:rPr>
              <a:t>органах Федерального </a:t>
            </a:r>
            <a:r>
              <a:rPr lang="ru-RU" sz="1200" dirty="0" smtClean="0">
                <a:solidFill>
                  <a:schemeClr val="tx1"/>
                </a:solidFill>
                <a:latin typeface="Times New Roman"/>
              </a:rPr>
              <a:t>казначейства</a:t>
            </a:r>
          </a:p>
          <a:p>
            <a:pPr indent="180975" algn="just">
              <a:lnSpc>
                <a:spcPts val="1200"/>
              </a:lnSpc>
              <a:spcAft>
                <a:spcPts val="0"/>
              </a:spcAft>
              <a:buFont typeface="Wingdings" panose="05000000000000000000" pitchFamily="2" charset="2"/>
              <a:buChar char="ü"/>
            </a:pPr>
            <a:r>
              <a:rPr lang="ru-RU" sz="1200" dirty="0" smtClean="0">
                <a:solidFill>
                  <a:schemeClr val="tx1"/>
                </a:solidFill>
                <a:latin typeface="Times New Roman"/>
              </a:rPr>
              <a:t>пункт</a:t>
            </a:r>
            <a:r>
              <a:rPr lang="ru-RU" sz="1200" dirty="0" smtClean="0">
                <a:solidFill>
                  <a:schemeClr val="tx1"/>
                </a:solidFill>
                <a:latin typeface="Times New Roman"/>
                <a:sym typeface="Symbol"/>
              </a:rPr>
              <a:t></a:t>
            </a:r>
            <a:r>
              <a:rPr lang="ru-RU" sz="1200" dirty="0" smtClean="0">
                <a:solidFill>
                  <a:schemeClr val="tx1"/>
                </a:solidFill>
                <a:latin typeface="Times New Roman"/>
              </a:rPr>
              <a:t>2.5</a:t>
            </a:r>
            <a:r>
              <a:rPr lang="ru-RU" sz="1200" dirty="0">
                <a:solidFill>
                  <a:schemeClr val="tx1"/>
                </a:solidFill>
                <a:latin typeface="Times New Roman"/>
                <a:sym typeface="Symbol"/>
              </a:rPr>
              <a:t></a:t>
            </a:r>
            <a:r>
              <a:rPr lang="ru-RU" sz="1200" dirty="0" smtClean="0">
                <a:solidFill>
                  <a:schemeClr val="tx1"/>
                </a:solidFill>
                <a:latin typeface="Times New Roman"/>
              </a:rPr>
              <a:t>Внедрение </a:t>
            </a:r>
            <a:r>
              <a:rPr lang="ru-RU" sz="1200" dirty="0">
                <a:solidFill>
                  <a:schemeClr val="tx1"/>
                </a:solidFill>
                <a:latin typeface="Times New Roman"/>
              </a:rPr>
              <a:t>в деятельность Федерального казначейства инновационных технологий государственного управления </a:t>
            </a:r>
            <a:r>
              <a:rPr lang="ru-RU" sz="1200" dirty="0" smtClean="0">
                <a:solidFill>
                  <a:schemeClr val="tx1"/>
                </a:solidFill>
                <a:latin typeface="Times New Roman"/>
              </a:rPr>
              <a:t>и администрирования</a:t>
            </a:r>
            <a:endParaRPr lang="ru-RU" sz="1200" dirty="0">
              <a:solidFill>
                <a:schemeClr val="tx1"/>
              </a:solidFill>
              <a:latin typeface="Times New Roman"/>
            </a:endParaRPr>
          </a:p>
        </p:txBody>
      </p:sp>
      <p:sp>
        <p:nvSpPr>
          <p:cNvPr id="8" name="Скругленный прямоугольник 7"/>
          <p:cNvSpPr/>
          <p:nvPr/>
        </p:nvSpPr>
        <p:spPr>
          <a:xfrm>
            <a:off x="3017962" y="51470"/>
            <a:ext cx="5946526" cy="936104"/>
          </a:xfrm>
          <a:prstGeom prst="roundRect">
            <a:avLst>
              <a:gd name="adj" fmla="val 20241"/>
            </a:avLst>
          </a:prstGeom>
          <a:solidFill>
            <a:schemeClr val="accent6">
              <a:lumMod val="40000"/>
              <a:lumOff val="60000"/>
            </a:schemeClr>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lvl="0" algn="ctr"/>
            <a:r>
              <a:rPr lang="ru-RU" sz="2000" b="1" dirty="0" smtClean="0">
                <a:solidFill>
                  <a:prstClr val="black"/>
                </a:solidFill>
                <a:latin typeface="Times New Roman"/>
                <a:ea typeface="Calibri"/>
                <a:cs typeface="Times New Roman"/>
              </a:rPr>
              <a:t>План</a:t>
            </a:r>
            <a:r>
              <a:rPr lang="ru-RU" sz="2000" b="1" dirty="0" smtClean="0">
                <a:solidFill>
                  <a:prstClr val="black"/>
                </a:solidFill>
                <a:latin typeface="Times New Roman"/>
                <a:ea typeface="Calibri"/>
              </a:rPr>
              <a:t> </a:t>
            </a:r>
            <a:r>
              <a:rPr lang="ru-RU" sz="2000" b="1" dirty="0">
                <a:solidFill>
                  <a:prstClr val="black"/>
                </a:solidFill>
                <a:latin typeface="Times New Roman"/>
                <a:ea typeface="Calibri"/>
              </a:rPr>
              <a:t>противодействия </a:t>
            </a:r>
            <a:r>
              <a:rPr lang="ru-RU" sz="2000" b="1" dirty="0" smtClean="0">
                <a:solidFill>
                  <a:prstClr val="black"/>
                </a:solidFill>
                <a:latin typeface="Times New Roman"/>
                <a:ea typeface="Calibri"/>
              </a:rPr>
              <a:t>коррупции Федерального </a:t>
            </a:r>
            <a:r>
              <a:rPr lang="ru-RU" sz="2000" b="1" dirty="0">
                <a:solidFill>
                  <a:prstClr val="black"/>
                </a:solidFill>
                <a:latin typeface="Times New Roman"/>
                <a:ea typeface="Calibri"/>
              </a:rPr>
              <a:t>казначейства </a:t>
            </a:r>
            <a:r>
              <a:rPr lang="ru-RU" sz="2000" b="1" dirty="0" smtClean="0">
                <a:solidFill>
                  <a:prstClr val="black"/>
                </a:solidFill>
                <a:latin typeface="Times New Roman"/>
                <a:ea typeface="Calibri"/>
              </a:rPr>
              <a:t>на 2018-</a:t>
            </a:r>
            <a:r>
              <a:rPr lang="ru-RU" sz="2000" b="1" dirty="0" smtClean="0">
                <a:solidFill>
                  <a:prstClr val="black"/>
                </a:solidFill>
                <a:latin typeface="Times New Roman"/>
                <a:ea typeface="Calibri"/>
                <a:sym typeface="Symbol"/>
              </a:rPr>
              <a:t>2020 </a:t>
            </a:r>
            <a:r>
              <a:rPr lang="ru-RU" sz="2000" b="1" dirty="0">
                <a:solidFill>
                  <a:prstClr val="black"/>
                </a:solidFill>
                <a:latin typeface="Times New Roman"/>
                <a:ea typeface="Calibri"/>
                <a:sym typeface="Symbol"/>
              </a:rPr>
              <a:t>годы утвержден </a:t>
            </a:r>
            <a:br>
              <a:rPr lang="ru-RU" sz="2000" b="1" dirty="0">
                <a:solidFill>
                  <a:prstClr val="black"/>
                </a:solidFill>
                <a:latin typeface="Times New Roman"/>
                <a:ea typeface="Calibri"/>
                <a:sym typeface="Symbol"/>
              </a:rPr>
            </a:br>
            <a:r>
              <a:rPr lang="ru-RU" sz="2000" b="1" dirty="0" smtClean="0">
                <a:solidFill>
                  <a:prstClr val="black"/>
                </a:solidFill>
                <a:latin typeface="Times New Roman"/>
                <a:ea typeface="Calibri"/>
                <a:sym typeface="Symbol"/>
              </a:rPr>
              <a:t>руководителем Федерального казначейства</a:t>
            </a:r>
            <a:endParaRPr lang="ru-RU" sz="2000" b="1" dirty="0">
              <a:solidFill>
                <a:prstClr val="black"/>
              </a:solidFill>
              <a:latin typeface="Times New Roman"/>
              <a:ea typeface="Calibri"/>
              <a:sym typeface="Symbol"/>
            </a:endParaRPr>
          </a:p>
        </p:txBody>
      </p:sp>
      <p:sp>
        <p:nvSpPr>
          <p:cNvPr id="9" name="Скругленный прямоугольник 8"/>
          <p:cNvSpPr/>
          <p:nvPr/>
        </p:nvSpPr>
        <p:spPr>
          <a:xfrm>
            <a:off x="395536" y="1057275"/>
            <a:ext cx="8424936" cy="475795"/>
          </a:xfrm>
          <a:prstGeom prst="roundRect">
            <a:avLst>
              <a:gd name="adj" fmla="val 20241"/>
            </a:avLst>
          </a:prstGeom>
          <a:solidFill>
            <a:schemeClr val="accent6">
              <a:lumMod val="40000"/>
              <a:lumOff val="60000"/>
            </a:schemeClr>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lvl="0" algn="ctr"/>
            <a:r>
              <a:rPr lang="ru-RU" b="1" dirty="0" smtClean="0">
                <a:solidFill>
                  <a:prstClr val="black"/>
                </a:solidFill>
                <a:latin typeface="Times New Roman"/>
                <a:ea typeface="Calibri"/>
              </a:rPr>
              <a:t>Мероприятия Плана противодействия коррупции Федерального казначейства  </a:t>
            </a:r>
            <a:r>
              <a:rPr lang="ru-RU" b="1" dirty="0">
                <a:solidFill>
                  <a:prstClr val="black"/>
                </a:solidFill>
                <a:latin typeface="Times New Roman"/>
                <a:ea typeface="Calibri"/>
              </a:rPr>
              <a:t>направлены на решение основных задач:</a:t>
            </a:r>
          </a:p>
        </p:txBody>
      </p:sp>
    </p:spTree>
    <p:extLst>
      <p:ext uri="{BB962C8B-B14F-4D97-AF65-F5344CB8AC3E}">
        <p14:creationId xmlns:p14="http://schemas.microsoft.com/office/powerpoint/2010/main" val="12958338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Рисунок 11"/>
          <p:cNvPicPr/>
          <p:nvPr/>
        </p:nvPicPr>
        <p:blipFill rotWithShape="1">
          <a:blip r:embed="rId2"/>
          <a:srcRect l="2635" t="8398" r="2635" b="22838"/>
          <a:stretch/>
        </p:blipFill>
        <p:spPr>
          <a:xfrm>
            <a:off x="107504" y="1959762"/>
            <a:ext cx="8928992" cy="3183738"/>
          </a:xfrm>
          <a:prstGeom prst="rect">
            <a:avLst/>
          </a:prstGeom>
        </p:spPr>
      </p:pic>
      <p:pic>
        <p:nvPicPr>
          <p:cNvPr id="9" name="Рисунок 8" descr="http://aproekt.ucoz.net/12/man-with-board-02.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6296" y="3003798"/>
            <a:ext cx="1963485" cy="2251516"/>
          </a:xfrm>
          <a:prstGeom prst="rect">
            <a:avLst/>
          </a:prstGeom>
          <a:noFill/>
          <a:ln>
            <a:noFill/>
          </a:ln>
        </p:spPr>
      </p:pic>
      <p:pic>
        <p:nvPicPr>
          <p:cNvPr id="7" name="Рисунок 6" descr="http://900igr.net/up/datai/125907/0010-010-.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7864" y="1406349"/>
            <a:ext cx="1512168" cy="1466706"/>
          </a:xfrm>
          <a:prstGeom prst="rect">
            <a:avLst/>
          </a:prstGeom>
          <a:noFill/>
          <a:ln>
            <a:noFill/>
          </a:ln>
        </p:spPr>
      </p:pic>
      <p:sp>
        <p:nvSpPr>
          <p:cNvPr id="2" name="Номер слайда 1"/>
          <p:cNvSpPr>
            <a:spLocks noGrp="1"/>
          </p:cNvSpPr>
          <p:nvPr>
            <p:ph type="sldNum" sz="quarter" idx="12"/>
          </p:nvPr>
        </p:nvSpPr>
        <p:spPr>
          <a:xfrm>
            <a:off x="7020272" y="4876006"/>
            <a:ext cx="2133599" cy="273844"/>
          </a:xfrm>
        </p:spPr>
        <p:txBody>
          <a:bodyPr/>
          <a:lstStyle/>
          <a:p>
            <a:fld id="{89FA656D-009D-46A4-AE2E-EAAD425C61DB}" type="slidenum">
              <a:rPr lang="ru-RU" smtClean="0"/>
              <a:pPr/>
              <a:t>6</a:t>
            </a:fld>
            <a:endParaRPr lang="ru-RU" dirty="0"/>
          </a:p>
        </p:txBody>
      </p:sp>
      <p:sp>
        <p:nvSpPr>
          <p:cNvPr id="3" name="Овал 2"/>
          <p:cNvSpPr/>
          <p:nvPr/>
        </p:nvSpPr>
        <p:spPr>
          <a:xfrm>
            <a:off x="365546" y="3318124"/>
            <a:ext cx="2160240" cy="1728192"/>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smtClean="0">
                <a:solidFill>
                  <a:schemeClr val="tx1">
                    <a:lumMod val="65000"/>
                    <a:lumOff val="35000"/>
                  </a:schemeClr>
                </a:solidFill>
                <a:latin typeface="Times New Roman" panose="02020603050405020304" pitchFamily="18" charset="0"/>
                <a:cs typeface="Times New Roman" panose="02020603050405020304" pitchFamily="18" charset="0"/>
              </a:rPr>
              <a:t>2. Ведомственная </a:t>
            </a:r>
            <a:r>
              <a:rPr lang="ru-RU" sz="1200" b="1" dirty="0">
                <a:solidFill>
                  <a:schemeClr val="tx1">
                    <a:lumMod val="65000"/>
                    <a:lumOff val="35000"/>
                  </a:schemeClr>
                </a:solidFill>
                <a:latin typeface="Times New Roman" panose="02020603050405020304" pitchFamily="18" charset="0"/>
                <a:cs typeface="Times New Roman" panose="02020603050405020304" pitchFamily="18" charset="0"/>
              </a:rPr>
              <a:t>правовая база </a:t>
            </a:r>
            <a:r>
              <a:rPr lang="ru-RU" sz="1200" b="1" dirty="0" smtClean="0">
                <a:solidFill>
                  <a:schemeClr val="tx1">
                    <a:lumMod val="65000"/>
                    <a:lumOff val="35000"/>
                  </a:schemeClr>
                </a:solidFill>
                <a:latin typeface="Times New Roman" panose="02020603050405020304" pitchFamily="18" charset="0"/>
                <a:cs typeface="Times New Roman" panose="02020603050405020304" pitchFamily="18" charset="0"/>
              </a:rPr>
              <a:t/>
            </a:r>
            <a:br>
              <a:rPr lang="ru-RU" sz="1200" b="1" dirty="0" smtClean="0">
                <a:solidFill>
                  <a:schemeClr val="tx1">
                    <a:lumMod val="65000"/>
                    <a:lumOff val="35000"/>
                  </a:schemeClr>
                </a:solidFill>
                <a:latin typeface="Times New Roman" panose="02020603050405020304" pitchFamily="18" charset="0"/>
                <a:cs typeface="Times New Roman" panose="02020603050405020304" pitchFamily="18" charset="0"/>
              </a:rPr>
            </a:br>
            <a:r>
              <a:rPr lang="ru-RU" sz="1200" b="1" dirty="0" smtClean="0">
                <a:solidFill>
                  <a:schemeClr val="tx1">
                    <a:lumMod val="65000"/>
                    <a:lumOff val="35000"/>
                  </a:schemeClr>
                </a:solidFill>
                <a:latin typeface="Times New Roman" panose="02020603050405020304" pitchFamily="18" charset="0"/>
                <a:cs typeface="Times New Roman" panose="02020603050405020304" pitchFamily="18" charset="0"/>
              </a:rPr>
              <a:t>по </a:t>
            </a:r>
            <a:r>
              <a:rPr lang="ru-RU" sz="1200" b="1" dirty="0">
                <a:solidFill>
                  <a:schemeClr val="tx1">
                    <a:lumMod val="65000"/>
                    <a:lumOff val="35000"/>
                  </a:schemeClr>
                </a:solidFill>
                <a:latin typeface="Times New Roman" panose="02020603050405020304" pitchFamily="18" charset="0"/>
                <a:cs typeface="Times New Roman" panose="02020603050405020304" pitchFamily="18" charset="0"/>
              </a:rPr>
              <a:t>вопросам профилактики коррупционных </a:t>
            </a:r>
            <a:r>
              <a:rPr lang="ru-RU" sz="1200" b="1" dirty="0" smtClean="0">
                <a:solidFill>
                  <a:schemeClr val="tx1">
                    <a:lumMod val="65000"/>
                    <a:lumOff val="35000"/>
                  </a:schemeClr>
                </a:solidFill>
                <a:latin typeface="Times New Roman" panose="02020603050405020304" pitchFamily="18" charset="0"/>
                <a:cs typeface="Times New Roman" panose="02020603050405020304" pitchFamily="18" charset="0"/>
              </a:rPr>
              <a:t/>
            </a:r>
            <a:br>
              <a:rPr lang="ru-RU" sz="1200" b="1" dirty="0" smtClean="0">
                <a:solidFill>
                  <a:schemeClr val="tx1">
                    <a:lumMod val="65000"/>
                    <a:lumOff val="35000"/>
                  </a:schemeClr>
                </a:solidFill>
                <a:latin typeface="Times New Roman" panose="02020603050405020304" pitchFamily="18" charset="0"/>
                <a:cs typeface="Times New Roman" panose="02020603050405020304" pitchFamily="18" charset="0"/>
              </a:rPr>
            </a:br>
            <a:r>
              <a:rPr lang="ru-RU" sz="1200" b="1" dirty="0" smtClean="0">
                <a:solidFill>
                  <a:schemeClr val="tx1">
                    <a:lumMod val="65000"/>
                    <a:lumOff val="35000"/>
                  </a:schemeClr>
                </a:solidFill>
                <a:latin typeface="Times New Roman" panose="02020603050405020304" pitchFamily="18" charset="0"/>
                <a:cs typeface="Times New Roman" panose="02020603050405020304" pitchFamily="18" charset="0"/>
              </a:rPr>
              <a:t>и </a:t>
            </a:r>
            <a:r>
              <a:rPr lang="ru-RU" sz="1200" b="1" dirty="0">
                <a:solidFill>
                  <a:schemeClr val="tx1">
                    <a:lumMod val="65000"/>
                    <a:lumOff val="35000"/>
                  </a:schemeClr>
                </a:solidFill>
                <a:latin typeface="Times New Roman" panose="02020603050405020304" pitchFamily="18" charset="0"/>
                <a:cs typeface="Times New Roman" panose="02020603050405020304" pitchFamily="18" charset="0"/>
              </a:rPr>
              <a:t>иных правонарушений</a:t>
            </a:r>
          </a:p>
        </p:txBody>
      </p:sp>
      <p:sp>
        <p:nvSpPr>
          <p:cNvPr id="4" name="Овал 3"/>
          <p:cNvSpPr/>
          <p:nvPr/>
        </p:nvSpPr>
        <p:spPr>
          <a:xfrm>
            <a:off x="118170" y="915566"/>
            <a:ext cx="3213178" cy="2195933"/>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200"/>
              </a:lnSpc>
            </a:pPr>
            <a:endParaRPr lang="ru-RU" sz="1200" b="1" dirty="0" smtClean="0">
              <a:solidFill>
                <a:schemeClr val="tx1">
                  <a:lumMod val="65000"/>
                  <a:lumOff val="35000"/>
                </a:schemeClr>
              </a:solidFill>
              <a:latin typeface="Times New Roman" panose="02020603050405020304" pitchFamily="18" charset="0"/>
              <a:cs typeface="Times New Roman" panose="02020603050405020304" pitchFamily="18" charset="0"/>
            </a:endParaRPr>
          </a:p>
          <a:p>
            <a:pPr algn="ctr">
              <a:lnSpc>
                <a:spcPts val="1200"/>
              </a:lnSpc>
            </a:pPr>
            <a:r>
              <a:rPr lang="ru-RU" sz="1200" b="1" dirty="0" smtClean="0">
                <a:solidFill>
                  <a:schemeClr val="tx1">
                    <a:lumMod val="65000"/>
                    <a:lumOff val="35000"/>
                  </a:schemeClr>
                </a:solidFill>
                <a:latin typeface="Times New Roman" panose="02020603050405020304" pitchFamily="18" charset="0"/>
                <a:cs typeface="Times New Roman" panose="02020603050405020304" pitchFamily="18" charset="0"/>
              </a:rPr>
              <a:t>1. Модель </a:t>
            </a:r>
            <a:r>
              <a:rPr lang="ru-RU" sz="1200" b="1" dirty="0">
                <a:solidFill>
                  <a:schemeClr val="tx1">
                    <a:lumMod val="65000"/>
                    <a:lumOff val="35000"/>
                  </a:schemeClr>
                </a:solidFill>
                <a:latin typeface="Times New Roman" panose="02020603050405020304" pitchFamily="18" charset="0"/>
                <a:cs typeface="Times New Roman" panose="02020603050405020304" pitchFamily="18" charset="0"/>
              </a:rPr>
              <a:t>предварительного контроля решений, принимаемых комиссиями </a:t>
            </a:r>
            <a:r>
              <a:rPr lang="ru-RU" sz="1200" b="1" dirty="0" smtClean="0">
                <a:solidFill>
                  <a:schemeClr val="tx1">
                    <a:lumMod val="65000"/>
                    <a:lumOff val="35000"/>
                  </a:schemeClr>
                </a:solidFill>
                <a:latin typeface="Times New Roman" panose="02020603050405020304" pitchFamily="18" charset="0"/>
                <a:cs typeface="Times New Roman" panose="02020603050405020304" pitchFamily="18" charset="0"/>
              </a:rPr>
              <a:t/>
            </a:r>
            <a:br>
              <a:rPr lang="ru-RU" sz="1200" b="1" dirty="0" smtClean="0">
                <a:solidFill>
                  <a:schemeClr val="tx1">
                    <a:lumMod val="65000"/>
                    <a:lumOff val="35000"/>
                  </a:schemeClr>
                </a:solidFill>
                <a:latin typeface="Times New Roman" panose="02020603050405020304" pitchFamily="18" charset="0"/>
                <a:cs typeface="Times New Roman" panose="02020603050405020304" pitchFamily="18" charset="0"/>
              </a:rPr>
            </a:br>
            <a:r>
              <a:rPr lang="ru-RU" sz="1200" b="1" dirty="0" smtClean="0">
                <a:solidFill>
                  <a:schemeClr val="tx1">
                    <a:lumMod val="65000"/>
                    <a:lumOff val="35000"/>
                  </a:schemeClr>
                </a:solidFill>
                <a:latin typeface="Times New Roman" panose="02020603050405020304" pitchFamily="18" charset="0"/>
                <a:cs typeface="Times New Roman" panose="02020603050405020304" pitchFamily="18" charset="0"/>
              </a:rPr>
              <a:t>по </a:t>
            </a:r>
            <a:r>
              <a:rPr lang="ru-RU" sz="1200" b="1" dirty="0">
                <a:solidFill>
                  <a:schemeClr val="tx1">
                    <a:lumMod val="65000"/>
                    <a:lumOff val="35000"/>
                  </a:schemeClr>
                </a:solidFill>
                <a:latin typeface="Times New Roman" panose="02020603050405020304" pitchFamily="18" charset="0"/>
                <a:cs typeface="Times New Roman" panose="02020603050405020304" pitchFamily="18" charset="0"/>
              </a:rPr>
              <a:t>соблюдению требований </a:t>
            </a:r>
            <a:r>
              <a:rPr lang="ru-RU" sz="1200" b="1" dirty="0" smtClean="0">
                <a:solidFill>
                  <a:schemeClr val="tx1">
                    <a:lumMod val="65000"/>
                    <a:lumOff val="35000"/>
                  </a:schemeClr>
                </a:solidFill>
                <a:latin typeface="Times New Roman" panose="02020603050405020304" pitchFamily="18" charset="0"/>
                <a:cs typeface="Times New Roman" panose="02020603050405020304" pitchFamily="18" charset="0"/>
              </a:rPr>
              <a:t/>
            </a:r>
            <a:br>
              <a:rPr lang="ru-RU" sz="1200" b="1" dirty="0" smtClean="0">
                <a:solidFill>
                  <a:schemeClr val="tx1">
                    <a:lumMod val="65000"/>
                    <a:lumOff val="35000"/>
                  </a:schemeClr>
                </a:solidFill>
                <a:latin typeface="Times New Roman" panose="02020603050405020304" pitchFamily="18" charset="0"/>
                <a:cs typeface="Times New Roman" panose="02020603050405020304" pitchFamily="18" charset="0"/>
              </a:rPr>
            </a:br>
            <a:r>
              <a:rPr lang="ru-RU" sz="1200" b="1" dirty="0" smtClean="0">
                <a:solidFill>
                  <a:schemeClr val="tx1">
                    <a:lumMod val="65000"/>
                    <a:lumOff val="35000"/>
                  </a:schemeClr>
                </a:solidFill>
                <a:latin typeface="Times New Roman" panose="02020603050405020304" pitchFamily="18" charset="0"/>
                <a:cs typeface="Times New Roman" panose="02020603050405020304" pitchFamily="18" charset="0"/>
              </a:rPr>
              <a:t>к </a:t>
            </a:r>
            <a:r>
              <a:rPr lang="ru-RU" sz="1200" b="1" dirty="0">
                <a:solidFill>
                  <a:schemeClr val="tx1">
                    <a:lumMod val="65000"/>
                    <a:lumOff val="35000"/>
                  </a:schemeClr>
                </a:solidFill>
                <a:latin typeface="Times New Roman" panose="02020603050405020304" pitchFamily="18" charset="0"/>
                <a:cs typeface="Times New Roman" panose="02020603050405020304" pitchFamily="18" charset="0"/>
              </a:rPr>
              <a:t>служебному поведению федеральных государственных гражданских служащих территориальных органов Федерального казначейства </a:t>
            </a:r>
            <a:r>
              <a:rPr lang="ru-RU" sz="1200" b="1" dirty="0" smtClean="0">
                <a:solidFill>
                  <a:schemeClr val="tx1">
                    <a:lumMod val="65000"/>
                    <a:lumOff val="35000"/>
                  </a:schemeClr>
                </a:solidFill>
                <a:latin typeface="Times New Roman" panose="02020603050405020304" pitchFamily="18" charset="0"/>
                <a:cs typeface="Times New Roman" panose="02020603050405020304" pitchFamily="18" charset="0"/>
              </a:rPr>
              <a:t/>
            </a:r>
            <a:br>
              <a:rPr lang="ru-RU" sz="1200" b="1" dirty="0" smtClean="0">
                <a:solidFill>
                  <a:schemeClr val="tx1">
                    <a:lumMod val="65000"/>
                    <a:lumOff val="35000"/>
                  </a:schemeClr>
                </a:solidFill>
                <a:latin typeface="Times New Roman" panose="02020603050405020304" pitchFamily="18" charset="0"/>
                <a:cs typeface="Times New Roman" panose="02020603050405020304" pitchFamily="18" charset="0"/>
              </a:rPr>
            </a:br>
            <a:r>
              <a:rPr lang="ru-RU" sz="1200" b="1" dirty="0" smtClean="0">
                <a:solidFill>
                  <a:schemeClr val="tx1">
                    <a:lumMod val="65000"/>
                    <a:lumOff val="35000"/>
                  </a:schemeClr>
                </a:solidFill>
                <a:latin typeface="Times New Roman" panose="02020603050405020304" pitchFamily="18" charset="0"/>
                <a:cs typeface="Times New Roman" panose="02020603050405020304" pitchFamily="18" charset="0"/>
              </a:rPr>
              <a:t>и </a:t>
            </a:r>
            <a:r>
              <a:rPr lang="ru-RU" sz="1200" b="1" dirty="0">
                <a:solidFill>
                  <a:schemeClr val="tx1">
                    <a:lumMod val="65000"/>
                    <a:lumOff val="35000"/>
                  </a:schemeClr>
                </a:solidFill>
                <a:latin typeface="Times New Roman" panose="02020603050405020304" pitchFamily="18" charset="0"/>
                <a:cs typeface="Times New Roman" panose="02020603050405020304" pitchFamily="18" charset="0"/>
              </a:rPr>
              <a:t>урегулированию конфликта интересов</a:t>
            </a:r>
          </a:p>
        </p:txBody>
      </p:sp>
      <p:sp>
        <p:nvSpPr>
          <p:cNvPr id="5" name="Овал 4"/>
          <p:cNvSpPr/>
          <p:nvPr/>
        </p:nvSpPr>
        <p:spPr>
          <a:xfrm>
            <a:off x="4578800" y="3318124"/>
            <a:ext cx="2376264" cy="1656184"/>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smtClean="0">
                <a:solidFill>
                  <a:schemeClr val="tx1">
                    <a:lumMod val="65000"/>
                    <a:lumOff val="35000"/>
                  </a:schemeClr>
                </a:solidFill>
                <a:latin typeface="Times New Roman" panose="02020603050405020304" pitchFamily="18" charset="0"/>
                <a:cs typeface="Times New Roman" panose="02020603050405020304" pitchFamily="18" charset="0"/>
              </a:rPr>
              <a:t>4. Агитационные </a:t>
            </a:r>
            <a:r>
              <a:rPr lang="ru-RU" sz="1200" b="1" dirty="0">
                <a:solidFill>
                  <a:schemeClr val="tx1">
                    <a:lumMod val="65000"/>
                    <a:lumOff val="35000"/>
                  </a:schemeClr>
                </a:solidFill>
                <a:latin typeface="Times New Roman" panose="02020603050405020304" pitchFamily="18" charset="0"/>
                <a:cs typeface="Times New Roman" panose="02020603050405020304" pitchFamily="18" charset="0"/>
              </a:rPr>
              <a:t>материалы, направленные </a:t>
            </a:r>
            <a:r>
              <a:rPr lang="ru-RU" sz="1200" b="1" dirty="0" smtClean="0">
                <a:solidFill>
                  <a:schemeClr val="tx1">
                    <a:lumMod val="65000"/>
                    <a:lumOff val="35000"/>
                  </a:schemeClr>
                </a:solidFill>
                <a:latin typeface="Times New Roman" panose="02020603050405020304" pitchFamily="18" charset="0"/>
                <a:cs typeface="Times New Roman" panose="02020603050405020304" pitchFamily="18" charset="0"/>
              </a:rPr>
              <a:t/>
            </a:r>
            <a:br>
              <a:rPr lang="ru-RU" sz="1200" b="1" dirty="0" smtClean="0">
                <a:solidFill>
                  <a:schemeClr val="tx1">
                    <a:lumMod val="65000"/>
                    <a:lumOff val="35000"/>
                  </a:schemeClr>
                </a:solidFill>
                <a:latin typeface="Times New Roman" panose="02020603050405020304" pitchFamily="18" charset="0"/>
                <a:cs typeface="Times New Roman" panose="02020603050405020304" pitchFamily="18" charset="0"/>
              </a:rPr>
            </a:br>
            <a:r>
              <a:rPr lang="ru-RU" sz="1200" b="1" dirty="0" smtClean="0">
                <a:solidFill>
                  <a:schemeClr val="tx1">
                    <a:lumMod val="65000"/>
                    <a:lumOff val="35000"/>
                  </a:schemeClr>
                </a:solidFill>
                <a:latin typeface="Times New Roman" panose="02020603050405020304" pitchFamily="18" charset="0"/>
                <a:cs typeface="Times New Roman" panose="02020603050405020304" pitchFamily="18" charset="0"/>
              </a:rPr>
              <a:t>на </a:t>
            </a:r>
            <a:r>
              <a:rPr lang="ru-RU" sz="1200" b="1" dirty="0">
                <a:solidFill>
                  <a:schemeClr val="tx1">
                    <a:lumMod val="65000"/>
                    <a:lumOff val="35000"/>
                  </a:schemeClr>
                </a:solidFill>
                <a:latin typeface="Times New Roman" panose="02020603050405020304" pitchFamily="18" charset="0"/>
                <a:cs typeface="Times New Roman" panose="02020603050405020304" pitchFamily="18" charset="0"/>
              </a:rPr>
              <a:t>противодействие коррупционным </a:t>
            </a:r>
            <a:r>
              <a:rPr lang="ru-RU" sz="1200" b="1" dirty="0" smtClean="0">
                <a:solidFill>
                  <a:schemeClr val="tx1">
                    <a:lumMod val="65000"/>
                    <a:lumOff val="35000"/>
                  </a:schemeClr>
                </a:solidFill>
                <a:latin typeface="Times New Roman" panose="02020603050405020304" pitchFamily="18" charset="0"/>
                <a:cs typeface="Times New Roman" panose="02020603050405020304" pitchFamily="18" charset="0"/>
              </a:rPr>
              <a:t/>
            </a:r>
            <a:br>
              <a:rPr lang="ru-RU" sz="1200" b="1" dirty="0" smtClean="0">
                <a:solidFill>
                  <a:schemeClr val="tx1">
                    <a:lumMod val="65000"/>
                    <a:lumOff val="35000"/>
                  </a:schemeClr>
                </a:solidFill>
                <a:latin typeface="Times New Roman" panose="02020603050405020304" pitchFamily="18" charset="0"/>
                <a:cs typeface="Times New Roman" panose="02020603050405020304" pitchFamily="18" charset="0"/>
              </a:rPr>
            </a:br>
            <a:r>
              <a:rPr lang="ru-RU" sz="1200" b="1" dirty="0" smtClean="0">
                <a:solidFill>
                  <a:schemeClr val="tx1">
                    <a:lumMod val="65000"/>
                    <a:lumOff val="35000"/>
                  </a:schemeClr>
                </a:solidFill>
                <a:latin typeface="Times New Roman" panose="02020603050405020304" pitchFamily="18" charset="0"/>
                <a:cs typeface="Times New Roman" panose="02020603050405020304" pitchFamily="18" charset="0"/>
              </a:rPr>
              <a:t>и </a:t>
            </a:r>
            <a:r>
              <a:rPr lang="ru-RU" sz="1200" b="1" dirty="0">
                <a:solidFill>
                  <a:schemeClr val="tx1">
                    <a:lumMod val="65000"/>
                    <a:lumOff val="35000"/>
                  </a:schemeClr>
                </a:solidFill>
                <a:latin typeface="Times New Roman" panose="02020603050405020304" pitchFamily="18" charset="0"/>
                <a:cs typeface="Times New Roman" panose="02020603050405020304" pitchFamily="18" charset="0"/>
              </a:rPr>
              <a:t>иным </a:t>
            </a:r>
            <a:r>
              <a:rPr lang="ru-RU" sz="1200" b="1" dirty="0" smtClean="0">
                <a:solidFill>
                  <a:schemeClr val="tx1">
                    <a:lumMod val="65000"/>
                    <a:lumOff val="35000"/>
                  </a:schemeClr>
                </a:solidFill>
                <a:latin typeface="Times New Roman" panose="02020603050405020304" pitchFamily="18" charset="0"/>
                <a:cs typeface="Times New Roman" panose="02020603050405020304" pitchFamily="18" charset="0"/>
              </a:rPr>
              <a:t>правонарушениям </a:t>
            </a:r>
            <a:endParaRPr lang="ru-RU" sz="1200" b="1" dirty="0">
              <a:solidFill>
                <a:schemeClr val="tx1">
                  <a:lumMod val="65000"/>
                  <a:lumOff val="35000"/>
                </a:schemeClr>
              </a:solidFill>
              <a:latin typeface="Times New Roman" panose="02020603050405020304" pitchFamily="18" charset="0"/>
              <a:cs typeface="Times New Roman" panose="02020603050405020304" pitchFamily="18" charset="0"/>
            </a:endParaRPr>
          </a:p>
        </p:txBody>
      </p:sp>
      <p:sp>
        <p:nvSpPr>
          <p:cNvPr id="6" name="Овал 5"/>
          <p:cNvSpPr/>
          <p:nvPr/>
        </p:nvSpPr>
        <p:spPr>
          <a:xfrm>
            <a:off x="4875760" y="1316731"/>
            <a:ext cx="2360536" cy="1645942"/>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200"/>
              </a:lnSpc>
            </a:pPr>
            <a:r>
              <a:rPr lang="ru-RU" sz="1200" b="1" dirty="0" smtClean="0">
                <a:solidFill>
                  <a:schemeClr val="tx1">
                    <a:lumMod val="65000"/>
                    <a:lumOff val="35000"/>
                  </a:schemeClr>
                </a:solidFill>
                <a:latin typeface="Times New Roman" panose="02020603050405020304" pitchFamily="18" charset="0"/>
                <a:cs typeface="Times New Roman" panose="02020603050405020304" pitchFamily="18" charset="0"/>
              </a:rPr>
              <a:t>3. Система </a:t>
            </a:r>
            <a:r>
              <a:rPr lang="ru-RU" sz="1200" b="1" dirty="0">
                <a:solidFill>
                  <a:schemeClr val="tx1">
                    <a:lumMod val="65000"/>
                    <a:lumOff val="35000"/>
                  </a:schemeClr>
                </a:solidFill>
                <a:latin typeface="Times New Roman" panose="02020603050405020304" pitchFamily="18" charset="0"/>
                <a:cs typeface="Times New Roman" panose="02020603050405020304" pitchFamily="18" charset="0"/>
              </a:rPr>
              <a:t>мониторинга действий правоохранительных органов в отношении территориальных органов Федерального казначейства</a:t>
            </a:r>
          </a:p>
        </p:txBody>
      </p:sp>
      <p:pic>
        <p:nvPicPr>
          <p:cNvPr id="10" name="Рисунок 9" descr="https://cdn.fishki.net/upload/post/201510/27/1714674/5_image.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52320" y="3146895"/>
            <a:ext cx="955298" cy="1478082"/>
          </a:xfrm>
          <a:prstGeom prst="rect">
            <a:avLst/>
          </a:prstGeom>
          <a:noFill/>
          <a:ln>
            <a:noFill/>
          </a:ln>
        </p:spPr>
      </p:pic>
      <p:pic>
        <p:nvPicPr>
          <p:cNvPr id="8" name="Рисунок 7" descr="http://900igr.net/up/datai/83059/0026-014-.jpg"/>
          <p:cNvPicPr/>
          <p:nvPr/>
        </p:nvPicPr>
        <p:blipFill rotWithShape="1">
          <a:blip r:embed="rId6" cstate="print">
            <a:extLst>
              <a:ext uri="{28A0092B-C50C-407E-A947-70E740481C1C}">
                <a14:useLocalDpi xmlns:a14="http://schemas.microsoft.com/office/drawing/2010/main" val="0"/>
              </a:ext>
            </a:extLst>
          </a:blip>
          <a:srcRect l="15487" r="20875" b="7253"/>
          <a:stretch/>
        </p:blipFill>
        <p:spPr bwMode="auto">
          <a:xfrm>
            <a:off x="2915816" y="4045074"/>
            <a:ext cx="1188132" cy="1098425"/>
          </a:xfrm>
          <a:prstGeom prst="rect">
            <a:avLst/>
          </a:prstGeom>
          <a:noFill/>
          <a:ln>
            <a:noFill/>
          </a:ln>
        </p:spPr>
      </p:pic>
      <p:sp>
        <p:nvSpPr>
          <p:cNvPr id="13" name="Скругленный прямоугольник 12"/>
          <p:cNvSpPr/>
          <p:nvPr/>
        </p:nvSpPr>
        <p:spPr>
          <a:xfrm>
            <a:off x="3017962" y="51470"/>
            <a:ext cx="6126038" cy="1224136"/>
          </a:xfrm>
          <a:prstGeom prst="roundRect">
            <a:avLst>
              <a:gd name="adj" fmla="val 20241"/>
            </a:avLst>
          </a:prstGeom>
          <a:solidFill>
            <a:schemeClr val="accent6">
              <a:lumMod val="40000"/>
              <a:lumOff val="60000"/>
            </a:schemeClr>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lvl="0" algn="ctr"/>
            <a:r>
              <a:rPr lang="ru-RU" b="1" dirty="0" smtClean="0">
                <a:solidFill>
                  <a:prstClr val="black"/>
                </a:solidFill>
                <a:latin typeface="Times New Roman"/>
                <a:ea typeface="Calibri"/>
                <a:cs typeface="Times New Roman"/>
              </a:rPr>
              <a:t>Единые подходы применения </a:t>
            </a:r>
            <a:r>
              <a:rPr lang="ru-RU" b="1" dirty="0">
                <a:solidFill>
                  <a:prstClr val="black"/>
                </a:solidFill>
                <a:latin typeface="Times New Roman"/>
                <a:ea typeface="Calibri"/>
                <a:cs typeface="Times New Roman"/>
              </a:rPr>
              <a:t>законодательства </a:t>
            </a:r>
            <a:r>
              <a:rPr lang="ru-RU" b="1" dirty="0" smtClean="0">
                <a:solidFill>
                  <a:prstClr val="black"/>
                </a:solidFill>
                <a:latin typeface="Times New Roman"/>
                <a:ea typeface="Calibri"/>
                <a:cs typeface="Times New Roman"/>
              </a:rPr>
              <a:t/>
            </a:r>
            <a:br>
              <a:rPr lang="ru-RU" b="1" dirty="0" smtClean="0">
                <a:solidFill>
                  <a:prstClr val="black"/>
                </a:solidFill>
                <a:latin typeface="Times New Roman"/>
                <a:ea typeface="Calibri"/>
                <a:cs typeface="Times New Roman"/>
              </a:rPr>
            </a:br>
            <a:r>
              <a:rPr lang="ru-RU" b="1" dirty="0" smtClean="0">
                <a:solidFill>
                  <a:prstClr val="black"/>
                </a:solidFill>
                <a:latin typeface="Times New Roman"/>
                <a:ea typeface="Calibri"/>
                <a:cs typeface="Times New Roman"/>
              </a:rPr>
              <a:t>Российской </a:t>
            </a:r>
            <a:r>
              <a:rPr lang="ru-RU" b="1" dirty="0">
                <a:solidFill>
                  <a:prstClr val="black"/>
                </a:solidFill>
                <a:latin typeface="Times New Roman"/>
                <a:ea typeface="Calibri"/>
                <a:cs typeface="Times New Roman"/>
              </a:rPr>
              <a:t>Федерации о противодействии </a:t>
            </a:r>
            <a:r>
              <a:rPr lang="ru-RU" b="1" dirty="0" smtClean="0">
                <a:solidFill>
                  <a:prstClr val="black"/>
                </a:solidFill>
                <a:latin typeface="Times New Roman"/>
                <a:ea typeface="Calibri"/>
                <a:cs typeface="Times New Roman"/>
              </a:rPr>
              <a:t>коррупции </a:t>
            </a:r>
            <a:br>
              <a:rPr lang="ru-RU" b="1" dirty="0" smtClean="0">
                <a:solidFill>
                  <a:prstClr val="black"/>
                </a:solidFill>
                <a:latin typeface="Times New Roman"/>
                <a:ea typeface="Calibri"/>
                <a:cs typeface="Times New Roman"/>
              </a:rPr>
            </a:br>
            <a:r>
              <a:rPr lang="ru-RU" b="1" dirty="0" smtClean="0">
                <a:solidFill>
                  <a:prstClr val="black"/>
                </a:solidFill>
                <a:latin typeface="Times New Roman"/>
                <a:ea typeface="Calibri"/>
                <a:cs typeface="Times New Roman"/>
              </a:rPr>
              <a:t>в Плане противодействия коррупции Федерального казначейства на </a:t>
            </a:r>
            <a:r>
              <a:rPr lang="ru-RU" b="1" dirty="0">
                <a:solidFill>
                  <a:prstClr val="black"/>
                </a:solidFill>
                <a:latin typeface="Times New Roman"/>
                <a:ea typeface="Calibri"/>
                <a:cs typeface="Times New Roman"/>
              </a:rPr>
              <a:t>2018–2020 </a:t>
            </a:r>
            <a:r>
              <a:rPr lang="ru-RU" b="1" dirty="0" smtClean="0">
                <a:solidFill>
                  <a:prstClr val="black"/>
                </a:solidFill>
                <a:latin typeface="Times New Roman"/>
                <a:ea typeface="Calibri"/>
                <a:cs typeface="Times New Roman"/>
              </a:rPr>
              <a:t>годы и Стратегической карте Федерального казначейства на 2018 год</a:t>
            </a:r>
            <a:endParaRPr lang="ru-RU" b="1" dirty="0">
              <a:solidFill>
                <a:prstClr val="black"/>
              </a:solidFill>
              <a:latin typeface="Times New Roman"/>
              <a:ea typeface="Calibri"/>
              <a:sym typeface="Symbol"/>
            </a:endParaRPr>
          </a:p>
        </p:txBody>
      </p:sp>
    </p:spTree>
    <p:extLst>
      <p:ext uri="{BB962C8B-B14F-4D97-AF65-F5344CB8AC3E}">
        <p14:creationId xmlns:p14="http://schemas.microsoft.com/office/powerpoint/2010/main" val="24594887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Рисунок 14"/>
          <p:cNvPicPr/>
          <p:nvPr/>
        </p:nvPicPr>
        <p:blipFill>
          <a:blip r:embed="rId2" cstate="print">
            <a:extLst>
              <a:ext uri="{28A0092B-C50C-407E-A947-70E740481C1C}">
                <a14:useLocalDpi xmlns:a14="http://schemas.microsoft.com/office/drawing/2010/main" val="0"/>
              </a:ext>
            </a:extLst>
          </a:blip>
          <a:stretch>
            <a:fillRect/>
          </a:stretch>
        </p:blipFill>
        <p:spPr>
          <a:xfrm>
            <a:off x="6254629" y="2565504"/>
            <a:ext cx="2554252" cy="654318"/>
          </a:xfrm>
          <a:prstGeom prst="rect">
            <a:avLst/>
          </a:prstGeom>
        </p:spPr>
      </p:pic>
      <p:sp>
        <p:nvSpPr>
          <p:cNvPr id="13" name="Скругленный прямоугольник 12"/>
          <p:cNvSpPr/>
          <p:nvPr/>
        </p:nvSpPr>
        <p:spPr>
          <a:xfrm>
            <a:off x="3203848" y="45098"/>
            <a:ext cx="5544616" cy="510427"/>
          </a:xfrm>
          <a:prstGeom prst="roundRect">
            <a:avLst>
              <a:gd name="adj" fmla="val 20241"/>
            </a:avLst>
          </a:prstGeom>
          <a:solidFill>
            <a:schemeClr val="accent6">
              <a:lumMod val="40000"/>
              <a:lumOff val="60000"/>
            </a:schemeClr>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indent="342900" algn="just">
              <a:lnSpc>
                <a:spcPts val="1800"/>
              </a:lnSpc>
              <a:spcAft>
                <a:spcPts val="0"/>
              </a:spcAft>
            </a:pPr>
            <a:endParaRPr lang="ru-RU" sz="1400" dirty="0">
              <a:solidFill>
                <a:schemeClr val="tx1"/>
              </a:solidFill>
              <a:effectLst/>
            </a:endParaRPr>
          </a:p>
        </p:txBody>
      </p:sp>
      <p:sp>
        <p:nvSpPr>
          <p:cNvPr id="10" name="Скругленный прямоугольник 9"/>
          <p:cNvSpPr/>
          <p:nvPr/>
        </p:nvSpPr>
        <p:spPr>
          <a:xfrm>
            <a:off x="633264" y="2737241"/>
            <a:ext cx="5544616" cy="447904"/>
          </a:xfrm>
          <a:prstGeom prst="roundRect">
            <a:avLst>
              <a:gd name="adj" fmla="val 20241"/>
            </a:avLst>
          </a:prstGeom>
          <a:solidFill>
            <a:schemeClr val="accent6">
              <a:lumMod val="40000"/>
              <a:lumOff val="60000"/>
            </a:schemeClr>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indent="342900" algn="just">
              <a:lnSpc>
                <a:spcPts val="1800"/>
              </a:lnSpc>
              <a:spcAft>
                <a:spcPts val="0"/>
              </a:spcAft>
            </a:pPr>
            <a:r>
              <a:rPr lang="ru-RU" sz="1400" b="1" dirty="0">
                <a:solidFill>
                  <a:schemeClr val="tx1"/>
                </a:solidFill>
                <a:latin typeface="Times New Roman"/>
              </a:rPr>
              <a:t>Статья 3. Основные принципы противодействия коррупции</a:t>
            </a:r>
            <a:endParaRPr lang="ru-RU" sz="1400" dirty="0">
              <a:solidFill>
                <a:schemeClr val="tx1"/>
              </a:solidFill>
              <a:effectLst/>
            </a:endParaRPr>
          </a:p>
        </p:txBody>
      </p:sp>
      <p:sp>
        <p:nvSpPr>
          <p:cNvPr id="4" name="Скругленный прямоугольник 3"/>
          <p:cNvSpPr/>
          <p:nvPr/>
        </p:nvSpPr>
        <p:spPr>
          <a:xfrm>
            <a:off x="1115616" y="618336"/>
            <a:ext cx="7252070" cy="447904"/>
          </a:xfrm>
          <a:prstGeom prst="roundRect">
            <a:avLst>
              <a:gd name="adj" fmla="val 20241"/>
            </a:avLst>
          </a:prstGeom>
          <a:solidFill>
            <a:schemeClr val="accent6">
              <a:lumMod val="40000"/>
              <a:lumOff val="60000"/>
            </a:schemeClr>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just"/>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p:txBody>
          <a:bodyPr/>
          <a:lstStyle/>
          <a:p>
            <a:fld id="{89FA656D-009D-46A4-AE2E-EAAD425C61DB}" type="slidenum">
              <a:rPr lang="ru-RU" smtClean="0"/>
              <a:pPr/>
              <a:t>7</a:t>
            </a:fld>
            <a:endParaRPr lang="ru-RU"/>
          </a:p>
        </p:txBody>
      </p:sp>
      <p:sp>
        <p:nvSpPr>
          <p:cNvPr id="3" name="Прямоугольник 2"/>
          <p:cNvSpPr/>
          <p:nvPr/>
        </p:nvSpPr>
        <p:spPr>
          <a:xfrm>
            <a:off x="2987824" y="0"/>
            <a:ext cx="5832648" cy="584775"/>
          </a:xfrm>
          <a:prstGeom prst="rect">
            <a:avLst/>
          </a:prstGeom>
        </p:spPr>
        <p:txBody>
          <a:bodyPr wrap="square">
            <a:spAutoFit/>
          </a:bodyPr>
          <a:lstStyle/>
          <a:p>
            <a:pPr lvl="0" algn="ctr"/>
            <a:r>
              <a:rPr lang="ru-RU" b="1" dirty="0">
                <a:solidFill>
                  <a:prstClr val="black"/>
                </a:solidFill>
                <a:latin typeface="Times New Roman" panose="02020603050405020304" pitchFamily="18" charset="0"/>
                <a:cs typeface="Times New Roman" panose="02020603050405020304" pitchFamily="18" charset="0"/>
              </a:rPr>
              <a:t>Федеральный закон </a:t>
            </a:r>
            <a:r>
              <a:rPr lang="ru-RU" b="1" dirty="0" smtClean="0">
                <a:solidFill>
                  <a:prstClr val="black"/>
                </a:solidFill>
                <a:latin typeface="Times New Roman" panose="02020603050405020304" pitchFamily="18" charset="0"/>
                <a:cs typeface="Times New Roman" panose="02020603050405020304" pitchFamily="18" charset="0"/>
              </a:rPr>
              <a:t>от </a:t>
            </a:r>
            <a:r>
              <a:rPr lang="ru-RU" b="1" dirty="0">
                <a:solidFill>
                  <a:prstClr val="black"/>
                </a:solidFill>
                <a:latin typeface="Times New Roman" panose="02020603050405020304" pitchFamily="18" charset="0"/>
                <a:cs typeface="Times New Roman" panose="02020603050405020304" pitchFamily="18" charset="0"/>
              </a:rPr>
              <a:t>25 декабря 2008 г. № 273-ФЗ </a:t>
            </a:r>
            <a:br>
              <a:rPr lang="ru-RU" b="1" dirty="0">
                <a:solidFill>
                  <a:prstClr val="black"/>
                </a:solidFill>
                <a:latin typeface="Times New Roman" panose="02020603050405020304" pitchFamily="18" charset="0"/>
                <a:cs typeface="Times New Roman" panose="02020603050405020304" pitchFamily="18" charset="0"/>
              </a:rPr>
            </a:br>
            <a:r>
              <a:rPr lang="ru-RU" b="1" dirty="0">
                <a:solidFill>
                  <a:prstClr val="black"/>
                </a:solidFill>
                <a:latin typeface="Times New Roman" panose="02020603050405020304" pitchFamily="18" charset="0"/>
                <a:cs typeface="Times New Roman" panose="02020603050405020304" pitchFamily="18" charset="0"/>
              </a:rPr>
              <a:t>«О противодействии коррупции»</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94952" y="1303391"/>
            <a:ext cx="4392488" cy="1368152"/>
          </a:xfrm>
          <a:prstGeom prst="roundRect">
            <a:avLst>
              <a:gd name="adj" fmla="val 20241"/>
            </a:avLst>
          </a:prstGeom>
          <a:solidFill>
            <a:srgbClr val="E6E6E6"/>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indent="342900" algn="just">
              <a:spcAft>
                <a:spcPts val="0"/>
              </a:spcAft>
            </a:pPr>
            <a:r>
              <a:rPr lang="ru-RU" sz="1400" b="1" dirty="0" smtClean="0">
                <a:solidFill>
                  <a:srgbClr val="FF0000"/>
                </a:solidFill>
                <a:latin typeface="Times New Roman"/>
              </a:rPr>
              <a:t>Коррупция</a:t>
            </a:r>
            <a:r>
              <a:rPr lang="ru-RU" sz="1200" dirty="0">
                <a:solidFill>
                  <a:schemeClr val="tx1"/>
                </a:solidFill>
                <a:latin typeface="Times New Roman"/>
              </a:rPr>
              <a:t> – злоупотребление служебным положением, дача взятки, получение взятки, злоупотребление полномочиями, коммерческий подкуп либо иное незаконное использование физическим лицом своего должностного положения </a:t>
            </a:r>
            <a:r>
              <a:rPr lang="ru-RU" sz="1200" dirty="0" smtClean="0">
                <a:solidFill>
                  <a:schemeClr val="tx1"/>
                </a:solidFill>
                <a:latin typeface="Times New Roman"/>
              </a:rPr>
              <a:t>в </a:t>
            </a:r>
            <a:r>
              <a:rPr lang="ru-RU" sz="1200" dirty="0">
                <a:solidFill>
                  <a:schemeClr val="tx1"/>
                </a:solidFill>
                <a:latin typeface="Times New Roman"/>
              </a:rPr>
              <a:t>целях получения выгоды в виде денег, ценностей, иного имущества или услуг имущественного характера, иных имущественных прав для себя или для третьих </a:t>
            </a:r>
            <a:r>
              <a:rPr lang="ru-RU" sz="1200" dirty="0" smtClean="0">
                <a:solidFill>
                  <a:schemeClr val="tx1"/>
                </a:solidFill>
                <a:latin typeface="Times New Roman"/>
              </a:rPr>
              <a:t>лиц</a:t>
            </a:r>
            <a:endParaRPr lang="ru-RU" sz="1200" dirty="0">
              <a:solidFill>
                <a:schemeClr val="tx1"/>
              </a:solidFill>
              <a:effectLst/>
            </a:endParaRPr>
          </a:p>
        </p:txBody>
      </p:sp>
      <p:sp>
        <p:nvSpPr>
          <p:cNvPr id="6" name="Скругленный прямоугольник 5"/>
          <p:cNvSpPr/>
          <p:nvPr/>
        </p:nvSpPr>
        <p:spPr>
          <a:xfrm>
            <a:off x="4664902" y="1303954"/>
            <a:ext cx="4386196" cy="1368152"/>
          </a:xfrm>
          <a:prstGeom prst="roundRect">
            <a:avLst>
              <a:gd name="adj" fmla="val 20241"/>
            </a:avLst>
          </a:prstGeom>
          <a:solidFill>
            <a:srgbClr val="E6E6E6"/>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indent="342900" algn="just">
              <a:lnSpc>
                <a:spcPts val="1100"/>
              </a:lnSpc>
              <a:spcAft>
                <a:spcPts val="0"/>
              </a:spcAft>
            </a:pPr>
            <a:r>
              <a:rPr lang="ru-RU" sz="1400" b="1" dirty="0" smtClean="0">
                <a:solidFill>
                  <a:srgbClr val="FF0000"/>
                </a:solidFill>
                <a:latin typeface="Times New Roman" panose="02020603050405020304" pitchFamily="18" charset="0"/>
                <a:cs typeface="Times New Roman" panose="02020603050405020304" pitchFamily="18" charset="0"/>
              </a:rPr>
              <a:t>Противодействие </a:t>
            </a:r>
            <a:r>
              <a:rPr lang="ru-RU" sz="1400" b="1" dirty="0">
                <a:solidFill>
                  <a:srgbClr val="FF0000"/>
                </a:solidFill>
                <a:latin typeface="Times New Roman" panose="02020603050405020304" pitchFamily="18" charset="0"/>
                <a:cs typeface="Times New Roman" panose="02020603050405020304" pitchFamily="18" charset="0"/>
              </a:rPr>
              <a:t>коррупции</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a:solidFill>
                  <a:prstClr val="black"/>
                </a:solidFill>
                <a:latin typeface="Times New Roman" panose="02020603050405020304" pitchFamily="18" charset="0"/>
                <a:cs typeface="Times New Roman" panose="02020603050405020304" pitchFamily="18" charset="0"/>
              </a:rPr>
              <a:t>–</a:t>
            </a:r>
            <a:r>
              <a:rPr lang="ru-RU" sz="1200" dirty="0" smtClean="0">
                <a:solidFill>
                  <a:schemeClr val="tx1"/>
                </a:solidFill>
                <a:latin typeface="Times New Roman" panose="02020603050405020304" pitchFamily="18" charset="0"/>
                <a:cs typeface="Times New Roman" panose="02020603050405020304" pitchFamily="18" charset="0"/>
              </a:rPr>
              <a:t> </a:t>
            </a:r>
            <a:r>
              <a:rPr lang="ru-RU" sz="1200" dirty="0">
                <a:solidFill>
                  <a:schemeClr val="tx1"/>
                </a:solidFill>
                <a:latin typeface="Times New Roman" panose="02020603050405020304" pitchFamily="18" charset="0"/>
                <a:cs typeface="Times New Roman" panose="02020603050405020304" pitchFamily="18" charset="0"/>
              </a:rPr>
              <a:t>деятельность федеральных органов государственной власти, органов государственной власти субъектов </a:t>
            </a:r>
            <a:r>
              <a:rPr lang="ru-RU" sz="1200" dirty="0" smtClean="0">
                <a:solidFill>
                  <a:schemeClr val="tx1"/>
                </a:solidFill>
                <a:latin typeface="Times New Roman" panose="02020603050405020304" pitchFamily="18" charset="0"/>
                <a:cs typeface="Times New Roman" panose="02020603050405020304" pitchFamily="18" charset="0"/>
              </a:rPr>
              <a:t>РФ, </a:t>
            </a:r>
            <a:r>
              <a:rPr lang="ru-RU" sz="1200" dirty="0">
                <a:solidFill>
                  <a:schemeClr val="tx1"/>
                </a:solidFill>
                <a:latin typeface="Times New Roman" panose="02020603050405020304" pitchFamily="18" charset="0"/>
                <a:cs typeface="Times New Roman" panose="02020603050405020304" pitchFamily="18" charset="0"/>
              </a:rPr>
              <a:t>органов местного самоуправления, институтов гражданского общества, организаций и физических лиц </a:t>
            </a:r>
            <a:r>
              <a:rPr lang="ru-RU" sz="1200" dirty="0" smtClean="0">
                <a:solidFill>
                  <a:schemeClr val="tx1"/>
                </a:solidFill>
                <a:latin typeface="Times New Roman" panose="02020603050405020304" pitchFamily="18" charset="0"/>
                <a:cs typeface="Times New Roman" panose="02020603050405020304" pitchFamily="18" charset="0"/>
              </a:rPr>
              <a:t>:</a:t>
            </a:r>
            <a:endParaRPr lang="ru-RU" sz="1200" dirty="0">
              <a:solidFill>
                <a:schemeClr val="tx1"/>
              </a:solidFill>
              <a:latin typeface="Times New Roman" panose="02020603050405020304" pitchFamily="18" charset="0"/>
              <a:cs typeface="Times New Roman" panose="02020603050405020304" pitchFamily="18" charset="0"/>
            </a:endParaRPr>
          </a:p>
          <a:p>
            <a:pPr indent="342900" algn="just">
              <a:lnSpc>
                <a:spcPts val="1100"/>
              </a:lnSpc>
              <a:spcAft>
                <a:spcPts val="0"/>
              </a:spcAft>
            </a:pPr>
            <a:r>
              <a:rPr lang="ru-RU" sz="1200" dirty="0">
                <a:solidFill>
                  <a:schemeClr val="tx1"/>
                </a:solidFill>
                <a:latin typeface="Times New Roman" panose="02020603050405020304" pitchFamily="18" charset="0"/>
                <a:cs typeface="Times New Roman" panose="02020603050405020304" pitchFamily="18" charset="0"/>
              </a:rPr>
              <a:t>а) по предупреждению </a:t>
            </a:r>
            <a:r>
              <a:rPr lang="ru-RU" sz="1200" dirty="0" smtClean="0">
                <a:solidFill>
                  <a:schemeClr val="tx1"/>
                </a:solidFill>
                <a:latin typeface="Times New Roman" panose="02020603050405020304" pitchFamily="18" charset="0"/>
                <a:cs typeface="Times New Roman" panose="02020603050405020304" pitchFamily="18" charset="0"/>
              </a:rPr>
              <a:t>коррупции (профилактике);</a:t>
            </a:r>
            <a:endParaRPr lang="ru-RU" sz="1200" dirty="0">
              <a:solidFill>
                <a:schemeClr val="tx1"/>
              </a:solidFill>
              <a:latin typeface="Times New Roman" panose="02020603050405020304" pitchFamily="18" charset="0"/>
              <a:cs typeface="Times New Roman" panose="02020603050405020304" pitchFamily="18" charset="0"/>
            </a:endParaRPr>
          </a:p>
          <a:p>
            <a:pPr indent="342900" algn="just">
              <a:lnSpc>
                <a:spcPts val="1100"/>
              </a:lnSpc>
              <a:spcAft>
                <a:spcPts val="0"/>
              </a:spcAft>
            </a:pPr>
            <a:r>
              <a:rPr lang="ru-RU" sz="1200" dirty="0">
                <a:solidFill>
                  <a:schemeClr val="tx1"/>
                </a:solidFill>
                <a:latin typeface="Times New Roman" panose="02020603050405020304" pitchFamily="18" charset="0"/>
                <a:cs typeface="Times New Roman" panose="02020603050405020304" pitchFamily="18" charset="0"/>
              </a:rPr>
              <a:t>б) по выявлению, предупреждению, пресечению, </a:t>
            </a:r>
            <a:r>
              <a:rPr lang="ru-RU" sz="1200" dirty="0" smtClean="0">
                <a:solidFill>
                  <a:schemeClr val="tx1"/>
                </a:solidFill>
                <a:latin typeface="Times New Roman" panose="02020603050405020304" pitchFamily="18" charset="0"/>
                <a:cs typeface="Times New Roman" panose="02020603050405020304" pitchFamily="18" charset="0"/>
              </a:rPr>
              <a:t>раскрытию, расследованию </a:t>
            </a:r>
            <a:r>
              <a:rPr lang="ru-RU" sz="1200" dirty="0">
                <a:solidFill>
                  <a:schemeClr val="tx1"/>
                </a:solidFill>
                <a:latin typeface="Times New Roman" panose="02020603050405020304" pitchFamily="18" charset="0"/>
                <a:cs typeface="Times New Roman" panose="02020603050405020304" pitchFamily="18" charset="0"/>
              </a:rPr>
              <a:t>коррупционных </a:t>
            </a:r>
            <a:r>
              <a:rPr lang="ru-RU" sz="1200" dirty="0" smtClean="0">
                <a:solidFill>
                  <a:schemeClr val="tx1"/>
                </a:solidFill>
                <a:latin typeface="Times New Roman" panose="02020603050405020304" pitchFamily="18" charset="0"/>
                <a:cs typeface="Times New Roman" panose="02020603050405020304" pitchFamily="18" charset="0"/>
              </a:rPr>
              <a:t>правонарушений;</a:t>
            </a:r>
            <a:endParaRPr lang="ru-RU" sz="1200" dirty="0">
              <a:solidFill>
                <a:schemeClr val="tx1"/>
              </a:solidFill>
              <a:latin typeface="Times New Roman" panose="02020603050405020304" pitchFamily="18" charset="0"/>
              <a:cs typeface="Times New Roman" panose="02020603050405020304" pitchFamily="18" charset="0"/>
            </a:endParaRPr>
          </a:p>
          <a:p>
            <a:pPr indent="342900" algn="just">
              <a:lnSpc>
                <a:spcPts val="1100"/>
              </a:lnSpc>
              <a:spcAft>
                <a:spcPts val="0"/>
              </a:spcAft>
            </a:pPr>
            <a:r>
              <a:rPr lang="ru-RU" sz="1200" dirty="0">
                <a:solidFill>
                  <a:schemeClr val="tx1"/>
                </a:solidFill>
                <a:latin typeface="Times New Roman" panose="02020603050405020304" pitchFamily="18" charset="0"/>
                <a:cs typeface="Times New Roman" panose="02020603050405020304" pitchFamily="18" charset="0"/>
              </a:rPr>
              <a:t>в) по минимизации и (или) ликвидации последствий коррупционных </a:t>
            </a:r>
            <a:r>
              <a:rPr lang="ru-RU" sz="1200" dirty="0" smtClean="0">
                <a:solidFill>
                  <a:schemeClr val="tx1"/>
                </a:solidFill>
                <a:latin typeface="Times New Roman" panose="02020603050405020304" pitchFamily="18" charset="0"/>
                <a:cs typeface="Times New Roman" panose="02020603050405020304" pitchFamily="18" charset="0"/>
              </a:rPr>
              <a:t>правонарушений</a:t>
            </a:r>
            <a:endParaRPr lang="ru-RU" sz="1200" dirty="0">
              <a:solidFill>
                <a:schemeClr val="tx1"/>
              </a:solidFill>
              <a:effectLst/>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1177255" y="680706"/>
            <a:ext cx="7128792" cy="323165"/>
          </a:xfrm>
          <a:prstGeom prst="rect">
            <a:avLst/>
          </a:prstGeom>
        </p:spPr>
        <p:txBody>
          <a:bodyPr wrap="square">
            <a:spAutoFit/>
          </a:bodyPr>
          <a:lstStyle/>
          <a:p>
            <a:pPr indent="342900" algn="just">
              <a:lnSpc>
                <a:spcPts val="1800"/>
              </a:lnSpc>
              <a:spcAft>
                <a:spcPts val="0"/>
              </a:spcAft>
            </a:pPr>
            <a:r>
              <a:rPr lang="ru-RU" sz="1400" b="1" dirty="0">
                <a:latin typeface="Times New Roman"/>
              </a:rPr>
              <a:t>Статья 1. Основные понятия, используемые в </a:t>
            </a:r>
            <a:r>
              <a:rPr lang="ru-RU" sz="1400" b="1" dirty="0" smtClean="0">
                <a:latin typeface="Times New Roman"/>
              </a:rPr>
              <a:t>Федеральном законе № 273-ФЗ</a:t>
            </a:r>
            <a:endParaRPr lang="ru-RU" sz="1400" dirty="0">
              <a:effectLst/>
            </a:endParaRPr>
          </a:p>
        </p:txBody>
      </p:sp>
      <p:sp>
        <p:nvSpPr>
          <p:cNvPr id="8" name="Стрелка вниз 7"/>
          <p:cNvSpPr/>
          <p:nvPr/>
        </p:nvSpPr>
        <p:spPr>
          <a:xfrm>
            <a:off x="1259632" y="1065993"/>
            <a:ext cx="265369" cy="237151"/>
          </a:xfrm>
          <a:prstGeom prst="downArrow">
            <a:avLst>
              <a:gd name="adj1" fmla="val 50000"/>
              <a:gd name="adj2" fmla="val 47795"/>
            </a:avLst>
          </a:prstGeom>
          <a:solidFill>
            <a:srgbClr val="BE6732"/>
          </a:solidFill>
          <a:scene3d>
            <a:camera prst="orthographicFront"/>
            <a:lightRig rig="threePt" dir="t"/>
          </a:scene3d>
          <a:sp3d>
            <a:bevelT/>
            <a:bevelB w="165100" prst="coolSlant"/>
          </a:sp3d>
        </p:spPr>
        <p:style>
          <a:lnRef idx="1">
            <a:schemeClr val="accent6"/>
          </a:lnRef>
          <a:fillRef idx="2">
            <a:schemeClr val="accent6"/>
          </a:fillRef>
          <a:effectRef idx="1">
            <a:schemeClr val="accent6"/>
          </a:effectRef>
          <a:fontRef idx="minor">
            <a:schemeClr val="dk1"/>
          </a:fontRef>
        </p:style>
        <p:txBody>
          <a:bodyPr lIns="78191" tIns="39096" rIns="78191" bIns="39096" rtlCol="0" anchor="ctr"/>
          <a:lstStyle/>
          <a:p>
            <a:pPr algn="ctr"/>
            <a:endParaRPr lang="ru-RU"/>
          </a:p>
        </p:txBody>
      </p:sp>
      <p:sp>
        <p:nvSpPr>
          <p:cNvPr id="9" name="Стрелка вниз 8"/>
          <p:cNvSpPr/>
          <p:nvPr/>
        </p:nvSpPr>
        <p:spPr>
          <a:xfrm>
            <a:off x="7838340" y="1065992"/>
            <a:ext cx="265369" cy="237151"/>
          </a:xfrm>
          <a:prstGeom prst="downArrow">
            <a:avLst>
              <a:gd name="adj1" fmla="val 50000"/>
              <a:gd name="adj2" fmla="val 47795"/>
            </a:avLst>
          </a:prstGeom>
          <a:solidFill>
            <a:srgbClr val="BE6732"/>
          </a:solidFill>
          <a:scene3d>
            <a:camera prst="orthographicFront"/>
            <a:lightRig rig="threePt" dir="t"/>
          </a:scene3d>
          <a:sp3d>
            <a:bevelT/>
            <a:bevelB w="165100" prst="coolSlant"/>
          </a:sp3d>
        </p:spPr>
        <p:style>
          <a:lnRef idx="1">
            <a:schemeClr val="accent6"/>
          </a:lnRef>
          <a:fillRef idx="2">
            <a:schemeClr val="accent6"/>
          </a:fillRef>
          <a:effectRef idx="1">
            <a:schemeClr val="accent6"/>
          </a:effectRef>
          <a:fontRef idx="minor">
            <a:schemeClr val="dk1"/>
          </a:fontRef>
        </p:style>
        <p:txBody>
          <a:bodyPr lIns="78191" tIns="39096" rIns="78191" bIns="39096" rtlCol="0" anchor="ctr"/>
          <a:lstStyle/>
          <a:p>
            <a:pPr algn="ctr"/>
            <a:endParaRPr lang="ru-RU"/>
          </a:p>
        </p:txBody>
      </p:sp>
      <p:sp>
        <p:nvSpPr>
          <p:cNvPr id="11" name="Скругленный прямоугольник 10"/>
          <p:cNvSpPr/>
          <p:nvPr/>
        </p:nvSpPr>
        <p:spPr>
          <a:xfrm>
            <a:off x="395536" y="3219822"/>
            <a:ext cx="8424936" cy="1872208"/>
          </a:xfrm>
          <a:prstGeom prst="roundRect">
            <a:avLst>
              <a:gd name="adj" fmla="val 20241"/>
            </a:avLst>
          </a:prstGeom>
          <a:solidFill>
            <a:srgbClr val="E6E6E6"/>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indent="342900" algn="just">
              <a:spcAft>
                <a:spcPts val="0"/>
              </a:spcAft>
            </a:pPr>
            <a:r>
              <a:rPr lang="ru-RU" sz="1200" dirty="0">
                <a:solidFill>
                  <a:schemeClr val="tx1"/>
                </a:solidFill>
                <a:latin typeface="Times New Roman" panose="02020603050405020304" pitchFamily="18" charset="0"/>
                <a:cs typeface="Times New Roman" panose="02020603050405020304" pitchFamily="18" charset="0"/>
              </a:rPr>
              <a:t>Противодействие коррупции в Российской Федерации основывается на следующих основных принципах:</a:t>
            </a:r>
          </a:p>
          <a:p>
            <a:pPr indent="342900" algn="just">
              <a:spcAft>
                <a:spcPts val="0"/>
              </a:spcAft>
            </a:pPr>
            <a:r>
              <a:rPr lang="ru-RU" sz="1200" dirty="0">
                <a:solidFill>
                  <a:schemeClr val="tx1"/>
                </a:solidFill>
                <a:latin typeface="Times New Roman" panose="02020603050405020304" pitchFamily="18" charset="0"/>
                <a:cs typeface="Times New Roman" panose="02020603050405020304" pitchFamily="18" charset="0"/>
              </a:rPr>
              <a:t>1) признание, обеспечение и защита основных прав и свобод человека и гражданина;</a:t>
            </a:r>
          </a:p>
          <a:p>
            <a:pPr indent="342900" algn="just">
              <a:spcAft>
                <a:spcPts val="0"/>
              </a:spcAft>
            </a:pPr>
            <a:r>
              <a:rPr lang="ru-RU" sz="1200" dirty="0">
                <a:solidFill>
                  <a:schemeClr val="tx1"/>
                </a:solidFill>
                <a:latin typeface="Times New Roman" panose="02020603050405020304" pitchFamily="18" charset="0"/>
                <a:cs typeface="Times New Roman" panose="02020603050405020304" pitchFamily="18" charset="0"/>
              </a:rPr>
              <a:t>2) законность;</a:t>
            </a:r>
          </a:p>
          <a:p>
            <a:pPr indent="342900" algn="just">
              <a:spcAft>
                <a:spcPts val="0"/>
              </a:spcAft>
            </a:pPr>
            <a:r>
              <a:rPr lang="ru-RU" sz="1200" dirty="0">
                <a:solidFill>
                  <a:schemeClr val="tx1"/>
                </a:solidFill>
                <a:latin typeface="Times New Roman" panose="02020603050405020304" pitchFamily="18" charset="0"/>
                <a:cs typeface="Times New Roman" panose="02020603050405020304" pitchFamily="18" charset="0"/>
              </a:rPr>
              <a:t>3) публичность и открытость деятельности государственных органов и органов местного самоуправления;</a:t>
            </a:r>
          </a:p>
          <a:p>
            <a:pPr indent="342900" algn="just">
              <a:spcAft>
                <a:spcPts val="0"/>
              </a:spcAft>
            </a:pPr>
            <a:r>
              <a:rPr lang="ru-RU" sz="1200" dirty="0">
                <a:solidFill>
                  <a:schemeClr val="tx1"/>
                </a:solidFill>
                <a:latin typeface="Times New Roman" panose="02020603050405020304" pitchFamily="18" charset="0"/>
                <a:cs typeface="Times New Roman" panose="02020603050405020304" pitchFamily="18" charset="0"/>
              </a:rPr>
              <a:t>4) неотвратимость ответственности за совершение коррупционных правонарушений;</a:t>
            </a:r>
          </a:p>
          <a:p>
            <a:pPr indent="342900" algn="just">
              <a:spcAft>
                <a:spcPts val="0"/>
              </a:spcAft>
            </a:pPr>
            <a:r>
              <a:rPr lang="ru-RU" sz="1200" dirty="0">
                <a:solidFill>
                  <a:schemeClr val="tx1"/>
                </a:solidFill>
                <a:latin typeface="Times New Roman" panose="02020603050405020304" pitchFamily="18" charset="0"/>
                <a:cs typeface="Times New Roman" panose="02020603050405020304" pitchFamily="18" charset="0"/>
              </a:rPr>
              <a:t>5) комплексное использование политических, организационных, информационно-пропагандистских, социально-экономических, правовых, специальных и иных мер;</a:t>
            </a:r>
          </a:p>
          <a:p>
            <a:pPr indent="342900" algn="just">
              <a:spcAft>
                <a:spcPts val="0"/>
              </a:spcAft>
            </a:pPr>
            <a:r>
              <a:rPr lang="ru-RU" sz="1200" dirty="0">
                <a:solidFill>
                  <a:schemeClr val="tx1"/>
                </a:solidFill>
                <a:latin typeface="Times New Roman" panose="02020603050405020304" pitchFamily="18" charset="0"/>
                <a:cs typeface="Times New Roman" panose="02020603050405020304" pitchFamily="18" charset="0"/>
              </a:rPr>
              <a:t>6) приоритетное применение мер по предупреждению коррупции;</a:t>
            </a:r>
          </a:p>
          <a:p>
            <a:pPr indent="342900" algn="just">
              <a:spcAft>
                <a:spcPts val="0"/>
              </a:spcAft>
            </a:pPr>
            <a:r>
              <a:rPr lang="ru-RU" sz="1200" dirty="0">
                <a:solidFill>
                  <a:schemeClr val="tx1"/>
                </a:solidFill>
                <a:latin typeface="Times New Roman" panose="02020603050405020304" pitchFamily="18" charset="0"/>
                <a:cs typeface="Times New Roman" panose="02020603050405020304" pitchFamily="18" charset="0"/>
              </a:rPr>
              <a:t>7) сотрудничество государства с институтами гражданского общества, международными организациями и </a:t>
            </a:r>
            <a:r>
              <a:rPr lang="ru-RU" sz="1200" dirty="0" smtClean="0">
                <a:solidFill>
                  <a:schemeClr val="tx1"/>
                </a:solidFill>
                <a:latin typeface="Times New Roman" panose="02020603050405020304" pitchFamily="18" charset="0"/>
                <a:cs typeface="Times New Roman" panose="02020603050405020304" pitchFamily="18" charset="0"/>
              </a:rPr>
              <a:t> </a:t>
            </a:r>
          </a:p>
          <a:p>
            <a:pPr indent="342900" algn="just">
              <a:spcAft>
                <a:spcPts val="0"/>
              </a:spcAft>
            </a:pPr>
            <a:r>
              <a:rPr lang="ru-RU" sz="1200" dirty="0">
                <a:solidFill>
                  <a:schemeClr val="tx1"/>
                </a:solidFill>
                <a:latin typeface="Times New Roman" panose="02020603050405020304" pitchFamily="18" charset="0"/>
                <a:cs typeface="Times New Roman" panose="02020603050405020304" pitchFamily="18" charset="0"/>
              </a:rPr>
              <a:t> </a:t>
            </a:r>
            <a:r>
              <a:rPr lang="ru-RU" sz="1200" dirty="0" smtClean="0">
                <a:solidFill>
                  <a:schemeClr val="tx1"/>
                </a:solidFill>
                <a:latin typeface="Times New Roman" panose="02020603050405020304" pitchFamily="18" charset="0"/>
                <a:cs typeface="Times New Roman" panose="02020603050405020304" pitchFamily="18" charset="0"/>
              </a:rPr>
              <a:t>    физическими лицами</a:t>
            </a:r>
            <a:endParaRPr lang="ru-RU" sz="1200" dirty="0">
              <a:solidFill>
                <a:schemeClr val="tx1"/>
              </a:solidFill>
              <a:effectLst/>
              <a:latin typeface="Times New Roman" panose="02020603050405020304" pitchFamily="18" charset="0"/>
              <a:cs typeface="Times New Roman" panose="02020603050405020304" pitchFamily="18" charset="0"/>
            </a:endParaRPr>
          </a:p>
        </p:txBody>
      </p:sp>
      <p:sp>
        <p:nvSpPr>
          <p:cNvPr id="12" name="TextBox 35"/>
          <p:cNvSpPr txBox="1"/>
          <p:nvPr/>
        </p:nvSpPr>
        <p:spPr>
          <a:xfrm>
            <a:off x="611560" y="3363838"/>
            <a:ext cx="216082" cy="99234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ru-RU" sz="8000" b="1" dirty="0">
                <a:solidFill>
                  <a:srgbClr val="FF0000"/>
                </a:solidFill>
                <a:latin typeface="Times New Roman" panose="02020603050405020304" pitchFamily="18" charset="0"/>
                <a:cs typeface="Times New Roman" panose="02020603050405020304" pitchFamily="18" charset="0"/>
              </a:rPr>
              <a:t>!</a:t>
            </a:r>
          </a:p>
        </p:txBody>
      </p:sp>
      <p:sp>
        <p:nvSpPr>
          <p:cNvPr id="14" name="Номер слайда 1"/>
          <p:cNvSpPr txBox="1">
            <a:spLocks/>
          </p:cNvSpPr>
          <p:nvPr/>
        </p:nvSpPr>
        <p:spPr>
          <a:xfrm>
            <a:off x="7020272" y="4876006"/>
            <a:ext cx="2133599" cy="273844"/>
          </a:xfrm>
          <a:prstGeom prst="rect">
            <a:avLst/>
          </a:prstGeom>
        </p:spPr>
        <p:txBody>
          <a:bodyPr vert="horz" lIns="78191" tIns="39096" rIns="78191" bIns="39096" rtlCol="0" anchor="ctr"/>
          <a:lstStyle>
            <a:defPPr>
              <a:defRPr lang="ru-RU"/>
            </a:defPPr>
            <a:lvl1pPr marL="0" algn="r" defTabSz="782018" rtl="0" eaLnBrk="1" latinLnBrk="0" hangingPunct="1">
              <a:defRPr sz="1100" kern="1200">
                <a:solidFill>
                  <a:schemeClr val="tx1">
                    <a:tint val="75000"/>
                  </a:schemeClr>
                </a:solidFill>
                <a:latin typeface="+mn-lt"/>
                <a:ea typeface="+mn-ea"/>
                <a:cs typeface="+mn-cs"/>
              </a:defRPr>
            </a:lvl1pPr>
            <a:lvl2pPr marL="391009" algn="l" defTabSz="782018" rtl="0" eaLnBrk="1" latinLnBrk="0" hangingPunct="1">
              <a:defRPr sz="1600" kern="1200">
                <a:solidFill>
                  <a:schemeClr val="tx1"/>
                </a:solidFill>
                <a:latin typeface="+mn-lt"/>
                <a:ea typeface="+mn-ea"/>
                <a:cs typeface="+mn-cs"/>
              </a:defRPr>
            </a:lvl2pPr>
            <a:lvl3pPr marL="782018" algn="l" defTabSz="782018" rtl="0" eaLnBrk="1" latinLnBrk="0" hangingPunct="1">
              <a:defRPr sz="1600" kern="1200">
                <a:solidFill>
                  <a:schemeClr val="tx1"/>
                </a:solidFill>
                <a:latin typeface="+mn-lt"/>
                <a:ea typeface="+mn-ea"/>
                <a:cs typeface="+mn-cs"/>
              </a:defRPr>
            </a:lvl3pPr>
            <a:lvl4pPr marL="1173026" algn="l" defTabSz="782018" rtl="0" eaLnBrk="1" latinLnBrk="0" hangingPunct="1">
              <a:defRPr sz="1600" kern="1200">
                <a:solidFill>
                  <a:schemeClr val="tx1"/>
                </a:solidFill>
                <a:latin typeface="+mn-lt"/>
                <a:ea typeface="+mn-ea"/>
                <a:cs typeface="+mn-cs"/>
              </a:defRPr>
            </a:lvl4pPr>
            <a:lvl5pPr marL="1564036" algn="l" defTabSz="782018" rtl="0" eaLnBrk="1" latinLnBrk="0" hangingPunct="1">
              <a:defRPr sz="1600" kern="1200">
                <a:solidFill>
                  <a:schemeClr val="tx1"/>
                </a:solidFill>
                <a:latin typeface="+mn-lt"/>
                <a:ea typeface="+mn-ea"/>
                <a:cs typeface="+mn-cs"/>
              </a:defRPr>
            </a:lvl5pPr>
            <a:lvl6pPr marL="1955045" algn="l" defTabSz="782018" rtl="0" eaLnBrk="1" latinLnBrk="0" hangingPunct="1">
              <a:defRPr sz="1600" kern="1200">
                <a:solidFill>
                  <a:schemeClr val="tx1"/>
                </a:solidFill>
                <a:latin typeface="+mn-lt"/>
                <a:ea typeface="+mn-ea"/>
                <a:cs typeface="+mn-cs"/>
              </a:defRPr>
            </a:lvl6pPr>
            <a:lvl7pPr marL="2346053" algn="l" defTabSz="782018" rtl="0" eaLnBrk="1" latinLnBrk="0" hangingPunct="1">
              <a:defRPr sz="1600" kern="1200">
                <a:solidFill>
                  <a:schemeClr val="tx1"/>
                </a:solidFill>
                <a:latin typeface="+mn-lt"/>
                <a:ea typeface="+mn-ea"/>
                <a:cs typeface="+mn-cs"/>
              </a:defRPr>
            </a:lvl7pPr>
            <a:lvl8pPr marL="2737062" algn="l" defTabSz="782018" rtl="0" eaLnBrk="1" latinLnBrk="0" hangingPunct="1">
              <a:defRPr sz="1600" kern="1200">
                <a:solidFill>
                  <a:schemeClr val="tx1"/>
                </a:solidFill>
                <a:latin typeface="+mn-lt"/>
                <a:ea typeface="+mn-ea"/>
                <a:cs typeface="+mn-cs"/>
              </a:defRPr>
            </a:lvl8pPr>
            <a:lvl9pPr marL="3128071" algn="l" defTabSz="782018" rtl="0" eaLnBrk="1" latinLnBrk="0" hangingPunct="1">
              <a:defRPr sz="1600" kern="1200">
                <a:solidFill>
                  <a:schemeClr val="tx1"/>
                </a:solidFill>
                <a:latin typeface="+mn-lt"/>
                <a:ea typeface="+mn-ea"/>
                <a:cs typeface="+mn-cs"/>
              </a:defRPr>
            </a:lvl9pPr>
          </a:lstStyle>
          <a:p>
            <a:fld id="{89FA656D-009D-46A4-AE2E-EAAD425C61DB}" type="slidenum">
              <a:rPr lang="ru-RU" smtClean="0"/>
              <a:pPr/>
              <a:t>7</a:t>
            </a:fld>
            <a:endParaRPr lang="ru-RU" dirty="0"/>
          </a:p>
        </p:txBody>
      </p:sp>
    </p:spTree>
    <p:extLst>
      <p:ext uri="{BB962C8B-B14F-4D97-AF65-F5344CB8AC3E}">
        <p14:creationId xmlns:p14="http://schemas.microsoft.com/office/powerpoint/2010/main" val="22358566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Рисунок 12" descr="http://vesti-sudak.ru/wp-content/uploads/2017/04/nazad.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2888272"/>
            <a:ext cx="2889250" cy="775335"/>
          </a:xfrm>
          <a:prstGeom prst="rect">
            <a:avLst/>
          </a:prstGeom>
          <a:noFill/>
          <a:ln>
            <a:noFill/>
          </a:ln>
        </p:spPr>
      </p:pic>
      <p:sp>
        <p:nvSpPr>
          <p:cNvPr id="7" name="Скругленный прямоугольник 6"/>
          <p:cNvSpPr/>
          <p:nvPr/>
        </p:nvSpPr>
        <p:spPr>
          <a:xfrm>
            <a:off x="3131840" y="51470"/>
            <a:ext cx="5832648" cy="584775"/>
          </a:xfrm>
          <a:prstGeom prst="roundRect">
            <a:avLst>
              <a:gd name="adj" fmla="val 20241"/>
            </a:avLst>
          </a:prstGeom>
          <a:solidFill>
            <a:schemeClr val="accent6">
              <a:lumMod val="40000"/>
              <a:lumOff val="60000"/>
            </a:schemeClr>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lnSpc>
                <a:spcPts val="1200"/>
              </a:lnSpc>
              <a:spcAft>
                <a:spcPts val="0"/>
              </a:spcAft>
            </a:pPr>
            <a:endParaRPr lang="ru-RU" sz="1400" dirty="0">
              <a:solidFill>
                <a:schemeClr val="tx1"/>
              </a:solidFill>
              <a:effectLst/>
            </a:endParaRPr>
          </a:p>
        </p:txBody>
      </p:sp>
      <p:sp>
        <p:nvSpPr>
          <p:cNvPr id="3" name="Прямоугольник 2"/>
          <p:cNvSpPr/>
          <p:nvPr/>
        </p:nvSpPr>
        <p:spPr>
          <a:xfrm>
            <a:off x="3059832" y="51470"/>
            <a:ext cx="6048672" cy="569387"/>
          </a:xfrm>
          <a:prstGeom prst="rect">
            <a:avLst/>
          </a:prstGeom>
        </p:spPr>
        <p:txBody>
          <a:bodyPr wrap="square">
            <a:spAutoFit/>
          </a:bodyPr>
          <a:lstStyle/>
          <a:p>
            <a:pPr algn="ctr"/>
            <a:r>
              <a:rPr lang="ru-RU" sz="1500" b="1" dirty="0">
                <a:solidFill>
                  <a:prstClr val="black"/>
                </a:solidFill>
                <a:latin typeface="Times New Roman" panose="02020603050405020304" pitchFamily="18" charset="0"/>
                <a:cs typeface="Times New Roman" panose="02020603050405020304" pitchFamily="18" charset="0"/>
              </a:rPr>
              <a:t>Федеральный закон от 27 июля 2004 г. № </a:t>
            </a:r>
            <a:r>
              <a:rPr lang="ru-RU" sz="1500" b="1" dirty="0" smtClean="0">
                <a:solidFill>
                  <a:prstClr val="black"/>
                </a:solidFill>
                <a:latin typeface="Times New Roman" panose="02020603050405020304" pitchFamily="18" charset="0"/>
                <a:cs typeface="Times New Roman" panose="02020603050405020304" pitchFamily="18" charset="0"/>
              </a:rPr>
              <a:t>79-ФЗ</a:t>
            </a:r>
            <a:r>
              <a:rPr lang="ru-RU" sz="1500" dirty="0" smtClean="0">
                <a:solidFill>
                  <a:prstClr val="black"/>
                </a:solidFill>
                <a:latin typeface="Times New Roman" panose="02020603050405020304" pitchFamily="18" charset="0"/>
                <a:cs typeface="Times New Roman" panose="02020603050405020304" pitchFamily="18" charset="0"/>
              </a:rPr>
              <a:t> </a:t>
            </a:r>
            <a:br>
              <a:rPr lang="ru-RU" sz="1500" dirty="0" smtClean="0">
                <a:solidFill>
                  <a:prstClr val="black"/>
                </a:solidFill>
                <a:latin typeface="Times New Roman" panose="02020603050405020304" pitchFamily="18" charset="0"/>
                <a:cs typeface="Times New Roman" panose="02020603050405020304" pitchFamily="18" charset="0"/>
              </a:rPr>
            </a:br>
            <a:r>
              <a:rPr lang="ru-RU" sz="1500" b="1" dirty="0" smtClean="0">
                <a:solidFill>
                  <a:prstClr val="black"/>
                </a:solidFill>
                <a:latin typeface="Times New Roman" panose="02020603050405020304" pitchFamily="18" charset="0"/>
                <a:cs typeface="Times New Roman" panose="02020603050405020304" pitchFamily="18" charset="0"/>
              </a:rPr>
              <a:t>«О </a:t>
            </a:r>
            <a:r>
              <a:rPr lang="ru-RU" sz="1500" b="1" dirty="0">
                <a:solidFill>
                  <a:prstClr val="black"/>
                </a:solidFill>
                <a:latin typeface="Times New Roman" panose="02020603050405020304" pitchFamily="18" charset="0"/>
                <a:cs typeface="Times New Roman" panose="02020603050405020304" pitchFamily="18" charset="0"/>
              </a:rPr>
              <a:t>государственной гражданской службе Российской Федерации</a:t>
            </a:r>
            <a:r>
              <a:rPr lang="ru-RU" sz="1500" b="1" dirty="0" smtClean="0">
                <a:solidFill>
                  <a:prstClr val="black"/>
                </a:solidFill>
                <a:latin typeface="Times New Roman" panose="02020603050405020304" pitchFamily="18" charset="0"/>
                <a:cs typeface="Times New Roman" panose="02020603050405020304" pitchFamily="18" charset="0"/>
              </a:rPr>
              <a:t>»</a:t>
            </a:r>
            <a:endParaRPr lang="ru-RU" sz="1500" dirty="0">
              <a:solidFill>
                <a:prstClr val="black"/>
              </a:solidFill>
              <a:latin typeface="Times New Roman" panose="02020603050405020304" pitchFamily="18" charset="0"/>
              <a:cs typeface="Times New Roman" panose="02020603050405020304" pitchFamily="18" charset="0"/>
            </a:endParaRPr>
          </a:p>
        </p:txBody>
      </p:sp>
      <p:sp>
        <p:nvSpPr>
          <p:cNvPr id="4" name="Скругленный прямоугольник 3"/>
          <p:cNvSpPr/>
          <p:nvPr/>
        </p:nvSpPr>
        <p:spPr>
          <a:xfrm>
            <a:off x="1115616" y="699542"/>
            <a:ext cx="5904656" cy="385721"/>
          </a:xfrm>
          <a:prstGeom prst="roundRect">
            <a:avLst>
              <a:gd name="adj" fmla="val 20241"/>
            </a:avLst>
          </a:prstGeom>
          <a:solidFill>
            <a:schemeClr val="accent6">
              <a:lumMod val="40000"/>
              <a:lumOff val="60000"/>
            </a:schemeClr>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lnSpc>
                <a:spcPts val="1200"/>
              </a:lnSpc>
              <a:spcAft>
                <a:spcPts val="0"/>
              </a:spcAft>
            </a:pPr>
            <a:r>
              <a:rPr lang="ru-RU" sz="1400" b="1" dirty="0" smtClean="0">
                <a:solidFill>
                  <a:schemeClr val="tx1"/>
                </a:solidFill>
                <a:latin typeface="Times New Roman"/>
              </a:rPr>
              <a:t>Статья </a:t>
            </a:r>
            <a:r>
              <a:rPr lang="ru-RU" sz="1400" b="1" dirty="0">
                <a:solidFill>
                  <a:schemeClr val="tx1"/>
                </a:solidFill>
                <a:latin typeface="Times New Roman"/>
              </a:rPr>
              <a:t>16. Ограничения, связанные </a:t>
            </a:r>
            <a:r>
              <a:rPr lang="ru-RU" sz="1400" b="1" dirty="0" smtClean="0">
                <a:solidFill>
                  <a:schemeClr val="tx1"/>
                </a:solidFill>
                <a:latin typeface="Times New Roman"/>
              </a:rPr>
              <a:t>с гражданской службой</a:t>
            </a:r>
            <a:endParaRPr lang="ru-RU" sz="1400" dirty="0">
              <a:solidFill>
                <a:schemeClr val="tx1"/>
              </a:solidFill>
              <a:effectLst/>
            </a:endParaRPr>
          </a:p>
        </p:txBody>
      </p:sp>
      <p:sp>
        <p:nvSpPr>
          <p:cNvPr id="6" name="Скругленный прямоугольник 5"/>
          <p:cNvSpPr/>
          <p:nvPr/>
        </p:nvSpPr>
        <p:spPr>
          <a:xfrm>
            <a:off x="0" y="1181487"/>
            <a:ext cx="8964488" cy="1822311"/>
          </a:xfrm>
          <a:prstGeom prst="roundRect">
            <a:avLst>
              <a:gd name="adj" fmla="val 20241"/>
            </a:avLst>
          </a:prstGeom>
          <a:solidFill>
            <a:srgbClr val="E6E6E6"/>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t"/>
          <a:lstStyle/>
          <a:p>
            <a:pPr indent="342900">
              <a:lnSpc>
                <a:spcPts val="1200"/>
              </a:lnSpc>
            </a:pPr>
            <a:r>
              <a:rPr lang="ru-RU" sz="1200" dirty="0" smtClean="0">
                <a:solidFill>
                  <a:schemeClr val="tx1"/>
                </a:solidFill>
                <a:latin typeface="Times New Roman" panose="02020603050405020304" pitchFamily="18" charset="0"/>
                <a:cs typeface="Times New Roman" panose="02020603050405020304" pitchFamily="18" charset="0"/>
              </a:rPr>
              <a:t> </a:t>
            </a:r>
            <a:r>
              <a:rPr lang="ru-RU" sz="1300" dirty="0">
                <a:solidFill>
                  <a:schemeClr val="tx1"/>
                </a:solidFill>
                <a:latin typeface="Times New Roman" panose="02020603050405020304" pitchFamily="18" charset="0"/>
                <a:cs typeface="Times New Roman" panose="02020603050405020304" pitchFamily="18" charset="0"/>
              </a:rPr>
              <a:t>Гражданин не может быть принят на гражданскую службу, а гражданский служащий не может </a:t>
            </a:r>
            <a:r>
              <a:rPr lang="ru-RU" sz="1300" dirty="0" smtClean="0">
                <a:solidFill>
                  <a:schemeClr val="tx1"/>
                </a:solidFill>
                <a:latin typeface="Times New Roman" panose="02020603050405020304" pitchFamily="18" charset="0"/>
                <a:cs typeface="Times New Roman" panose="02020603050405020304" pitchFamily="18" charset="0"/>
              </a:rPr>
              <a:t>находиться </a:t>
            </a:r>
            <a:br>
              <a:rPr lang="ru-RU" sz="1300" dirty="0" smtClean="0">
                <a:solidFill>
                  <a:schemeClr val="tx1"/>
                </a:solidFill>
                <a:latin typeface="Times New Roman" panose="02020603050405020304" pitchFamily="18" charset="0"/>
                <a:cs typeface="Times New Roman" panose="02020603050405020304" pitchFamily="18" charset="0"/>
              </a:rPr>
            </a:br>
            <a:r>
              <a:rPr lang="ru-RU" sz="1300" dirty="0" smtClean="0">
                <a:solidFill>
                  <a:schemeClr val="tx1"/>
                </a:solidFill>
                <a:latin typeface="Times New Roman" panose="02020603050405020304" pitchFamily="18" charset="0"/>
                <a:cs typeface="Times New Roman" panose="02020603050405020304" pitchFamily="18" charset="0"/>
              </a:rPr>
              <a:t>на </a:t>
            </a:r>
            <a:r>
              <a:rPr lang="ru-RU" sz="1300" dirty="0">
                <a:solidFill>
                  <a:schemeClr val="tx1"/>
                </a:solidFill>
                <a:latin typeface="Times New Roman" panose="02020603050405020304" pitchFamily="18" charset="0"/>
                <a:cs typeface="Times New Roman" panose="02020603050405020304" pitchFamily="18" charset="0"/>
              </a:rPr>
              <a:t>гражданской службе в случае:</a:t>
            </a:r>
          </a:p>
          <a:p>
            <a:pPr indent="342900" algn="just">
              <a:lnSpc>
                <a:spcPts val="1200"/>
              </a:lnSpc>
            </a:pPr>
            <a:r>
              <a:rPr lang="ru-RU" sz="1300" b="1" dirty="0" smtClean="0">
                <a:solidFill>
                  <a:srgbClr val="FF0000"/>
                </a:solidFill>
                <a:latin typeface="Times New Roman" panose="02020603050405020304" pitchFamily="18" charset="0"/>
                <a:cs typeface="Times New Roman" panose="02020603050405020304" pitchFamily="18" charset="0"/>
              </a:rPr>
              <a:t>!</a:t>
            </a:r>
            <a:r>
              <a:rPr lang="ru-RU" sz="1300" dirty="0" smtClean="0">
                <a:solidFill>
                  <a:srgbClr val="FF0000"/>
                </a:solidFill>
                <a:latin typeface="Times New Roman" panose="02020603050405020304" pitchFamily="18" charset="0"/>
                <a:cs typeface="Times New Roman" panose="02020603050405020304" pitchFamily="18" charset="0"/>
              </a:rPr>
              <a:t>5</a:t>
            </a:r>
            <a:r>
              <a:rPr lang="ru-RU" sz="1300" dirty="0">
                <a:solidFill>
                  <a:srgbClr val="FF0000"/>
                </a:solidFill>
                <a:latin typeface="Times New Roman" panose="02020603050405020304" pitchFamily="18" charset="0"/>
                <a:cs typeface="Times New Roman" panose="02020603050405020304" pitchFamily="18" charset="0"/>
              </a:rPr>
              <a:t>) близкого родства или свойства (родители, супруги, дети, братья, сестры, а также братья, сестры, родители, дети супругов и супруги детей) с гражданским служащим, если замещение должности гражданской службы связано </a:t>
            </a:r>
            <a:r>
              <a:rPr lang="ru-RU" sz="1300" dirty="0" smtClean="0">
                <a:solidFill>
                  <a:srgbClr val="FF0000"/>
                </a:solidFill>
                <a:latin typeface="Times New Roman" panose="02020603050405020304" pitchFamily="18" charset="0"/>
                <a:cs typeface="Times New Roman" panose="02020603050405020304" pitchFamily="18" charset="0"/>
              </a:rPr>
              <a:t/>
            </a:r>
            <a:br>
              <a:rPr lang="ru-RU" sz="1300" dirty="0" smtClean="0">
                <a:solidFill>
                  <a:srgbClr val="FF0000"/>
                </a:solidFill>
                <a:latin typeface="Times New Roman" panose="02020603050405020304" pitchFamily="18" charset="0"/>
                <a:cs typeface="Times New Roman" panose="02020603050405020304" pitchFamily="18" charset="0"/>
              </a:rPr>
            </a:br>
            <a:r>
              <a:rPr lang="ru-RU" sz="1300" dirty="0" smtClean="0">
                <a:solidFill>
                  <a:srgbClr val="FF0000"/>
                </a:solidFill>
                <a:latin typeface="Times New Roman" panose="02020603050405020304" pitchFamily="18" charset="0"/>
                <a:cs typeface="Times New Roman" panose="02020603050405020304" pitchFamily="18" charset="0"/>
              </a:rPr>
              <a:t>с </a:t>
            </a:r>
            <a:r>
              <a:rPr lang="ru-RU" sz="1300" dirty="0">
                <a:solidFill>
                  <a:srgbClr val="FF0000"/>
                </a:solidFill>
                <a:latin typeface="Times New Roman" panose="02020603050405020304" pitchFamily="18" charset="0"/>
                <a:cs typeface="Times New Roman" panose="02020603050405020304" pitchFamily="18" charset="0"/>
              </a:rPr>
              <a:t>непосредственной подчиненностью или подконтрольностью одного из них другому;</a:t>
            </a:r>
          </a:p>
          <a:p>
            <a:pPr indent="342900" algn="just">
              <a:lnSpc>
                <a:spcPts val="1200"/>
              </a:lnSpc>
            </a:pPr>
            <a:r>
              <a:rPr lang="ru-RU" sz="1300" dirty="0" smtClean="0">
                <a:solidFill>
                  <a:schemeClr val="tx1"/>
                </a:solidFill>
                <a:latin typeface="Times New Roman" panose="02020603050405020304" pitchFamily="18" charset="0"/>
                <a:cs typeface="Times New Roman" panose="02020603050405020304" pitchFamily="18" charset="0"/>
              </a:rPr>
              <a:t> </a:t>
            </a:r>
            <a:r>
              <a:rPr lang="ru-RU" sz="1300" b="1" dirty="0" smtClean="0">
                <a:solidFill>
                  <a:srgbClr val="FF0000"/>
                </a:solidFill>
                <a:latin typeface="Times New Roman" panose="02020603050405020304" pitchFamily="18" charset="0"/>
                <a:cs typeface="Times New Roman" panose="02020603050405020304" pitchFamily="18" charset="0"/>
              </a:rPr>
              <a:t>!</a:t>
            </a:r>
            <a:r>
              <a:rPr lang="ru-RU" sz="1300" dirty="0" smtClean="0">
                <a:solidFill>
                  <a:srgbClr val="FF0000"/>
                </a:solidFill>
                <a:latin typeface="Times New Roman" panose="02020603050405020304" pitchFamily="18" charset="0"/>
                <a:cs typeface="Times New Roman" panose="02020603050405020304" pitchFamily="18" charset="0"/>
              </a:rPr>
              <a:t>9</a:t>
            </a:r>
            <a:r>
              <a:rPr lang="ru-RU" sz="1300" dirty="0">
                <a:solidFill>
                  <a:srgbClr val="FF0000"/>
                </a:solidFill>
                <a:latin typeface="Times New Roman" panose="02020603050405020304" pitchFamily="18" charset="0"/>
                <a:cs typeface="Times New Roman" panose="02020603050405020304" pitchFamily="18" charset="0"/>
              </a:rPr>
              <a:t>) непредставления установленных настоящим Федеральным законом сведений или представления заведомо ложных сведений о доходах, об имуществе и обязательствах имущественного характера при поступлении на гражданскую службу;</a:t>
            </a:r>
          </a:p>
          <a:p>
            <a:pPr indent="342900" algn="just">
              <a:lnSpc>
                <a:spcPts val="1200"/>
              </a:lnSpc>
            </a:pPr>
            <a:r>
              <a:rPr lang="ru-RU" sz="1300" b="1" dirty="0" smtClean="0">
                <a:solidFill>
                  <a:srgbClr val="FF0000"/>
                </a:solidFill>
                <a:latin typeface="Times New Roman" panose="02020603050405020304" pitchFamily="18" charset="0"/>
                <a:cs typeface="Times New Roman" panose="02020603050405020304" pitchFamily="18" charset="0"/>
              </a:rPr>
              <a:t>!</a:t>
            </a:r>
            <a:r>
              <a:rPr lang="ru-RU" sz="1300" dirty="0" smtClean="0">
                <a:solidFill>
                  <a:srgbClr val="FF0000"/>
                </a:solidFill>
                <a:latin typeface="Times New Roman" panose="02020603050405020304" pitchFamily="18" charset="0"/>
                <a:cs typeface="Times New Roman" panose="02020603050405020304" pitchFamily="18" charset="0"/>
              </a:rPr>
              <a:t>10</a:t>
            </a:r>
            <a:r>
              <a:rPr lang="ru-RU" sz="1300" dirty="0">
                <a:solidFill>
                  <a:srgbClr val="FF0000"/>
                </a:solidFill>
                <a:latin typeface="Times New Roman" panose="02020603050405020304" pitchFamily="18" charset="0"/>
                <a:cs typeface="Times New Roman" panose="02020603050405020304" pitchFamily="18" charset="0"/>
              </a:rPr>
              <a:t>) утраты представителем нанимателя доверия к гражданскому служащему в случаях несоблюдения ограничений </a:t>
            </a:r>
            <a:r>
              <a:rPr lang="ru-RU" sz="1300" dirty="0" smtClean="0">
                <a:solidFill>
                  <a:srgbClr val="FF0000"/>
                </a:solidFill>
                <a:latin typeface="Times New Roman" panose="02020603050405020304" pitchFamily="18" charset="0"/>
                <a:cs typeface="Times New Roman" panose="02020603050405020304" pitchFamily="18" charset="0"/>
              </a:rPr>
              <a:t/>
            </a:r>
            <a:br>
              <a:rPr lang="ru-RU" sz="1300" dirty="0" smtClean="0">
                <a:solidFill>
                  <a:srgbClr val="FF0000"/>
                </a:solidFill>
                <a:latin typeface="Times New Roman" panose="02020603050405020304" pitchFamily="18" charset="0"/>
                <a:cs typeface="Times New Roman" panose="02020603050405020304" pitchFamily="18" charset="0"/>
              </a:rPr>
            </a:br>
            <a:r>
              <a:rPr lang="ru-RU" sz="1300" dirty="0" smtClean="0">
                <a:solidFill>
                  <a:srgbClr val="FF0000"/>
                </a:solidFill>
                <a:latin typeface="Times New Roman" panose="02020603050405020304" pitchFamily="18" charset="0"/>
                <a:cs typeface="Times New Roman" panose="02020603050405020304" pitchFamily="18" charset="0"/>
              </a:rPr>
              <a:t>и </a:t>
            </a:r>
            <a:r>
              <a:rPr lang="ru-RU" sz="1300" dirty="0">
                <a:solidFill>
                  <a:srgbClr val="FF0000"/>
                </a:solidFill>
                <a:latin typeface="Times New Roman" panose="02020603050405020304" pitchFamily="18" charset="0"/>
                <a:cs typeface="Times New Roman" panose="02020603050405020304" pitchFamily="18" charset="0"/>
              </a:rPr>
              <a:t>запретов, требований о предотвращении или об урегулировании конфликта интересов и неисполнения обязанностей, </a:t>
            </a:r>
            <a:r>
              <a:rPr lang="ru-RU" sz="1300" dirty="0" smtClean="0">
                <a:solidFill>
                  <a:srgbClr val="FF0000"/>
                </a:solidFill>
                <a:latin typeface="Times New Roman" panose="02020603050405020304" pitchFamily="18" charset="0"/>
                <a:cs typeface="Times New Roman" panose="02020603050405020304" pitchFamily="18" charset="0"/>
              </a:rPr>
              <a:t> </a:t>
            </a:r>
          </a:p>
          <a:p>
            <a:pPr indent="342900" algn="just">
              <a:lnSpc>
                <a:spcPts val="1200"/>
              </a:lnSpc>
            </a:pPr>
            <a:r>
              <a:rPr lang="ru-RU" sz="1300" dirty="0" smtClean="0">
                <a:solidFill>
                  <a:srgbClr val="FF0000"/>
                </a:solidFill>
                <a:latin typeface="Times New Roman" panose="02020603050405020304" pitchFamily="18" charset="0"/>
                <a:cs typeface="Times New Roman" panose="02020603050405020304" pitchFamily="18" charset="0"/>
              </a:rPr>
              <a:t>установленных </a:t>
            </a:r>
            <a:r>
              <a:rPr lang="ru-RU" sz="1300" dirty="0">
                <a:solidFill>
                  <a:srgbClr val="FF0000"/>
                </a:solidFill>
                <a:latin typeface="Times New Roman" panose="02020603050405020304" pitchFamily="18" charset="0"/>
                <a:cs typeface="Times New Roman" panose="02020603050405020304" pitchFamily="18" charset="0"/>
              </a:rPr>
              <a:t>в целях противодействия коррупции</a:t>
            </a:r>
            <a:r>
              <a:rPr lang="ru-RU" sz="1300" dirty="0" smtClean="0">
                <a:solidFill>
                  <a:srgbClr val="FF0000"/>
                </a:solidFill>
                <a:latin typeface="Times New Roman" panose="02020603050405020304" pitchFamily="18" charset="0"/>
                <a:cs typeface="Times New Roman" panose="02020603050405020304" pitchFamily="18" charset="0"/>
              </a:rPr>
              <a:t>.</a:t>
            </a:r>
            <a:endParaRPr lang="ru-RU" sz="1300" dirty="0">
              <a:solidFill>
                <a:srgbClr val="FF0000"/>
              </a:solidFill>
              <a:latin typeface="Times New Roman" panose="02020603050405020304" pitchFamily="18" charset="0"/>
              <a:cs typeface="Times New Roman" panose="02020603050405020304" pitchFamily="18" charset="0"/>
            </a:endParaRPr>
          </a:p>
        </p:txBody>
      </p:sp>
      <p:sp>
        <p:nvSpPr>
          <p:cNvPr id="8" name="Номер слайда 1"/>
          <p:cNvSpPr txBox="1">
            <a:spLocks/>
          </p:cNvSpPr>
          <p:nvPr/>
        </p:nvSpPr>
        <p:spPr>
          <a:xfrm>
            <a:off x="7020272" y="4876006"/>
            <a:ext cx="2133599" cy="273844"/>
          </a:xfrm>
          <a:prstGeom prst="rect">
            <a:avLst/>
          </a:prstGeom>
        </p:spPr>
        <p:txBody>
          <a:bodyPr vert="horz" lIns="78191" tIns="39096" rIns="78191" bIns="39096" rtlCol="0" anchor="ctr"/>
          <a:lstStyle>
            <a:defPPr>
              <a:defRPr lang="ru-RU"/>
            </a:defPPr>
            <a:lvl1pPr marL="0" algn="r" defTabSz="782018" rtl="0" eaLnBrk="1" latinLnBrk="0" hangingPunct="1">
              <a:defRPr sz="1100" kern="1200">
                <a:solidFill>
                  <a:schemeClr val="tx1">
                    <a:tint val="75000"/>
                  </a:schemeClr>
                </a:solidFill>
                <a:latin typeface="+mn-lt"/>
                <a:ea typeface="+mn-ea"/>
                <a:cs typeface="+mn-cs"/>
              </a:defRPr>
            </a:lvl1pPr>
            <a:lvl2pPr marL="391009" algn="l" defTabSz="782018" rtl="0" eaLnBrk="1" latinLnBrk="0" hangingPunct="1">
              <a:defRPr sz="1600" kern="1200">
                <a:solidFill>
                  <a:schemeClr val="tx1"/>
                </a:solidFill>
                <a:latin typeface="+mn-lt"/>
                <a:ea typeface="+mn-ea"/>
                <a:cs typeface="+mn-cs"/>
              </a:defRPr>
            </a:lvl2pPr>
            <a:lvl3pPr marL="782018" algn="l" defTabSz="782018" rtl="0" eaLnBrk="1" latinLnBrk="0" hangingPunct="1">
              <a:defRPr sz="1600" kern="1200">
                <a:solidFill>
                  <a:schemeClr val="tx1"/>
                </a:solidFill>
                <a:latin typeface="+mn-lt"/>
                <a:ea typeface="+mn-ea"/>
                <a:cs typeface="+mn-cs"/>
              </a:defRPr>
            </a:lvl3pPr>
            <a:lvl4pPr marL="1173026" algn="l" defTabSz="782018" rtl="0" eaLnBrk="1" latinLnBrk="0" hangingPunct="1">
              <a:defRPr sz="1600" kern="1200">
                <a:solidFill>
                  <a:schemeClr val="tx1"/>
                </a:solidFill>
                <a:latin typeface="+mn-lt"/>
                <a:ea typeface="+mn-ea"/>
                <a:cs typeface="+mn-cs"/>
              </a:defRPr>
            </a:lvl4pPr>
            <a:lvl5pPr marL="1564036" algn="l" defTabSz="782018" rtl="0" eaLnBrk="1" latinLnBrk="0" hangingPunct="1">
              <a:defRPr sz="1600" kern="1200">
                <a:solidFill>
                  <a:schemeClr val="tx1"/>
                </a:solidFill>
                <a:latin typeface="+mn-lt"/>
                <a:ea typeface="+mn-ea"/>
                <a:cs typeface="+mn-cs"/>
              </a:defRPr>
            </a:lvl5pPr>
            <a:lvl6pPr marL="1955045" algn="l" defTabSz="782018" rtl="0" eaLnBrk="1" latinLnBrk="0" hangingPunct="1">
              <a:defRPr sz="1600" kern="1200">
                <a:solidFill>
                  <a:schemeClr val="tx1"/>
                </a:solidFill>
                <a:latin typeface="+mn-lt"/>
                <a:ea typeface="+mn-ea"/>
                <a:cs typeface="+mn-cs"/>
              </a:defRPr>
            </a:lvl6pPr>
            <a:lvl7pPr marL="2346053" algn="l" defTabSz="782018" rtl="0" eaLnBrk="1" latinLnBrk="0" hangingPunct="1">
              <a:defRPr sz="1600" kern="1200">
                <a:solidFill>
                  <a:schemeClr val="tx1"/>
                </a:solidFill>
                <a:latin typeface="+mn-lt"/>
                <a:ea typeface="+mn-ea"/>
                <a:cs typeface="+mn-cs"/>
              </a:defRPr>
            </a:lvl7pPr>
            <a:lvl8pPr marL="2737062" algn="l" defTabSz="782018" rtl="0" eaLnBrk="1" latinLnBrk="0" hangingPunct="1">
              <a:defRPr sz="1600" kern="1200">
                <a:solidFill>
                  <a:schemeClr val="tx1"/>
                </a:solidFill>
                <a:latin typeface="+mn-lt"/>
                <a:ea typeface="+mn-ea"/>
                <a:cs typeface="+mn-cs"/>
              </a:defRPr>
            </a:lvl8pPr>
            <a:lvl9pPr marL="3128071" algn="l" defTabSz="782018" rtl="0" eaLnBrk="1" latinLnBrk="0" hangingPunct="1">
              <a:defRPr sz="1600" kern="1200">
                <a:solidFill>
                  <a:schemeClr val="tx1"/>
                </a:solidFill>
                <a:latin typeface="+mn-lt"/>
                <a:ea typeface="+mn-ea"/>
                <a:cs typeface="+mn-cs"/>
              </a:defRPr>
            </a:lvl9pPr>
          </a:lstStyle>
          <a:p>
            <a:fld id="{89FA656D-009D-46A4-AE2E-EAAD425C61DB}" type="slidenum">
              <a:rPr lang="ru-RU" smtClean="0"/>
              <a:pPr/>
              <a:t>8</a:t>
            </a:fld>
            <a:endParaRPr lang="ru-RU" dirty="0"/>
          </a:p>
        </p:txBody>
      </p:sp>
      <p:sp>
        <p:nvSpPr>
          <p:cNvPr id="9" name="Скругленный прямоугольник 8"/>
          <p:cNvSpPr/>
          <p:nvPr/>
        </p:nvSpPr>
        <p:spPr>
          <a:xfrm>
            <a:off x="3721225" y="3095920"/>
            <a:ext cx="5243263" cy="360040"/>
          </a:xfrm>
          <a:prstGeom prst="roundRect">
            <a:avLst>
              <a:gd name="adj" fmla="val 20241"/>
            </a:avLst>
          </a:prstGeom>
          <a:solidFill>
            <a:schemeClr val="accent6">
              <a:lumMod val="40000"/>
              <a:lumOff val="60000"/>
            </a:schemeClr>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indent="342900">
              <a:lnSpc>
                <a:spcPts val="1800"/>
              </a:lnSpc>
              <a:spcAft>
                <a:spcPts val="0"/>
              </a:spcAft>
            </a:pPr>
            <a:r>
              <a:rPr lang="ru-RU" sz="1400" b="1" dirty="0">
                <a:solidFill>
                  <a:schemeClr val="tx1"/>
                </a:solidFill>
                <a:latin typeface="Times New Roman"/>
              </a:rPr>
              <a:t>Статья 17. Запреты, связанные с гражданской службой</a:t>
            </a:r>
            <a:endParaRPr lang="ru-RU" sz="1400" dirty="0">
              <a:solidFill>
                <a:schemeClr val="tx1"/>
              </a:solidFill>
              <a:effectLst/>
            </a:endParaRPr>
          </a:p>
        </p:txBody>
      </p:sp>
      <p:sp>
        <p:nvSpPr>
          <p:cNvPr id="10" name="Скругленный прямоугольник 9"/>
          <p:cNvSpPr/>
          <p:nvPr/>
        </p:nvSpPr>
        <p:spPr>
          <a:xfrm>
            <a:off x="107504" y="3507854"/>
            <a:ext cx="8856984" cy="1512168"/>
          </a:xfrm>
          <a:prstGeom prst="roundRect">
            <a:avLst>
              <a:gd name="adj" fmla="val 20241"/>
            </a:avLst>
          </a:prstGeom>
          <a:solidFill>
            <a:srgbClr val="E6E6E6"/>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indent="347345" algn="just">
              <a:lnSpc>
                <a:spcPts val="1000"/>
              </a:lnSpc>
              <a:spcAft>
                <a:spcPts val="0"/>
              </a:spcAft>
            </a:pPr>
            <a:endParaRPr lang="ru-RU" sz="1280" dirty="0" smtClean="0">
              <a:solidFill>
                <a:srgbClr val="000000"/>
              </a:solidFill>
              <a:latin typeface="Times New Roman"/>
              <a:ea typeface="Times New Roman"/>
              <a:cs typeface="Times New Roman"/>
            </a:endParaRPr>
          </a:p>
          <a:p>
            <a:pPr indent="347345" algn="just">
              <a:lnSpc>
                <a:spcPts val="1000"/>
              </a:lnSpc>
              <a:spcAft>
                <a:spcPts val="0"/>
              </a:spcAft>
            </a:pPr>
            <a:r>
              <a:rPr lang="ru-RU" sz="1280" dirty="0" smtClean="0">
                <a:solidFill>
                  <a:srgbClr val="000000"/>
                </a:solidFill>
                <a:latin typeface="Times New Roman"/>
                <a:ea typeface="Times New Roman"/>
                <a:cs typeface="Times New Roman"/>
              </a:rPr>
              <a:t>В </a:t>
            </a:r>
            <a:r>
              <a:rPr lang="ru-RU" sz="1280" dirty="0">
                <a:solidFill>
                  <a:srgbClr val="000000"/>
                </a:solidFill>
                <a:latin typeface="Times New Roman"/>
                <a:ea typeface="Times New Roman"/>
                <a:cs typeface="Times New Roman"/>
              </a:rPr>
              <a:t>связи с прохождением гражданской службы гражданскому служащему запрещается:</a:t>
            </a:r>
            <a:endParaRPr lang="ru-RU" sz="1280" dirty="0">
              <a:latin typeface="Times New Roman"/>
              <a:ea typeface="Times New Roman"/>
            </a:endParaRPr>
          </a:p>
          <a:p>
            <a:pPr indent="347345" algn="just">
              <a:lnSpc>
                <a:spcPts val="1000"/>
              </a:lnSpc>
              <a:spcAft>
                <a:spcPts val="0"/>
              </a:spcAft>
            </a:pPr>
            <a:endParaRPr lang="ru-RU" sz="1280" dirty="0" smtClean="0">
              <a:solidFill>
                <a:srgbClr val="FF0000"/>
              </a:solidFill>
              <a:latin typeface="Times New Roman"/>
              <a:ea typeface="Times New Roman"/>
              <a:cs typeface="Times New Roman"/>
            </a:endParaRPr>
          </a:p>
          <a:p>
            <a:pPr indent="347345" algn="just">
              <a:lnSpc>
                <a:spcPts val="1000"/>
              </a:lnSpc>
              <a:spcAft>
                <a:spcPts val="0"/>
              </a:spcAft>
            </a:pPr>
            <a:r>
              <a:rPr lang="ru-RU" sz="1280" dirty="0" smtClean="0">
                <a:solidFill>
                  <a:srgbClr val="FF0000"/>
                </a:solidFill>
                <a:latin typeface="Times New Roman"/>
                <a:ea typeface="Times New Roman"/>
                <a:cs typeface="Times New Roman"/>
              </a:rPr>
              <a:t>4) получать </a:t>
            </a:r>
            <a:r>
              <a:rPr lang="ru-RU" sz="1280" dirty="0">
                <a:solidFill>
                  <a:srgbClr val="FF0000"/>
                </a:solidFill>
                <a:latin typeface="Times New Roman"/>
                <a:ea typeface="Times New Roman"/>
                <a:cs typeface="Times New Roman"/>
              </a:rPr>
              <a:t>в связи с исполнением должностных обязанностей вознаграждения от физических и юридических лиц. Подарки, полученные гражданским служащим в связи с протокольными мероприятиями, со служебными командировками </a:t>
            </a:r>
            <a:r>
              <a:rPr lang="ru-RU" sz="1280" dirty="0" smtClean="0">
                <a:solidFill>
                  <a:srgbClr val="FF0000"/>
                </a:solidFill>
                <a:latin typeface="Times New Roman"/>
                <a:ea typeface="Times New Roman"/>
                <a:cs typeface="Times New Roman"/>
              </a:rPr>
              <a:t/>
            </a:r>
            <a:br>
              <a:rPr lang="ru-RU" sz="1280" dirty="0" smtClean="0">
                <a:solidFill>
                  <a:srgbClr val="FF0000"/>
                </a:solidFill>
                <a:latin typeface="Times New Roman"/>
                <a:ea typeface="Times New Roman"/>
                <a:cs typeface="Times New Roman"/>
              </a:rPr>
            </a:br>
            <a:r>
              <a:rPr lang="ru-RU" sz="1280" dirty="0" smtClean="0">
                <a:solidFill>
                  <a:srgbClr val="FF0000"/>
                </a:solidFill>
                <a:latin typeface="Times New Roman"/>
                <a:ea typeface="Times New Roman"/>
                <a:cs typeface="Times New Roman"/>
              </a:rPr>
              <a:t>и </a:t>
            </a:r>
            <a:r>
              <a:rPr lang="ru-RU" sz="1280" dirty="0">
                <a:solidFill>
                  <a:srgbClr val="FF0000"/>
                </a:solidFill>
                <a:latin typeface="Times New Roman"/>
                <a:ea typeface="Times New Roman"/>
                <a:cs typeface="Times New Roman"/>
              </a:rPr>
              <a:t>с другими официальными мероприятиями, признаются федеральной собственностью</a:t>
            </a:r>
            <a:r>
              <a:rPr lang="ru-RU" sz="1280" dirty="0" smtClean="0">
                <a:solidFill>
                  <a:srgbClr val="FF0000"/>
                </a:solidFill>
                <a:latin typeface="Times New Roman"/>
                <a:ea typeface="Times New Roman"/>
                <a:cs typeface="Times New Roman"/>
              </a:rPr>
              <a:t>;</a:t>
            </a:r>
          </a:p>
          <a:p>
            <a:pPr indent="347345" algn="just">
              <a:lnSpc>
                <a:spcPts val="1000"/>
              </a:lnSpc>
              <a:spcAft>
                <a:spcPts val="0"/>
              </a:spcAft>
            </a:pPr>
            <a:r>
              <a:rPr lang="ru-RU" sz="1280" dirty="0">
                <a:solidFill>
                  <a:srgbClr val="FF0000"/>
                </a:solidFill>
                <a:latin typeface="Times New Roman"/>
                <a:ea typeface="Times New Roman"/>
              </a:rPr>
              <a:t>5) быть поверенным или представителем по делам третьих лиц в государственном органе, в котором он замещает должность гражданской службы, если иное не предусмотрено настоящим Федеральным законом и другими федеральными законами;</a:t>
            </a:r>
          </a:p>
          <a:p>
            <a:pPr indent="347345" algn="just">
              <a:lnSpc>
                <a:spcPts val="1000"/>
              </a:lnSpc>
              <a:spcAft>
                <a:spcPts val="0"/>
              </a:spcAft>
            </a:pPr>
            <a:r>
              <a:rPr lang="ru-RU" sz="1280" dirty="0">
                <a:solidFill>
                  <a:srgbClr val="FF0000"/>
                </a:solidFill>
                <a:latin typeface="Times New Roman"/>
                <a:ea typeface="Times New Roman"/>
              </a:rPr>
              <a:t>9) разглашать или использовать в целях, не связанных с гражданской службой, сведения, отнесенные в соответствии </a:t>
            </a:r>
            <a:r>
              <a:rPr lang="ru-RU" sz="1280" dirty="0" smtClean="0">
                <a:solidFill>
                  <a:srgbClr val="FF0000"/>
                </a:solidFill>
                <a:latin typeface="Times New Roman"/>
                <a:ea typeface="Times New Roman"/>
              </a:rPr>
              <a:t/>
            </a:r>
            <a:br>
              <a:rPr lang="ru-RU" sz="1280" dirty="0" smtClean="0">
                <a:solidFill>
                  <a:srgbClr val="FF0000"/>
                </a:solidFill>
                <a:latin typeface="Times New Roman"/>
                <a:ea typeface="Times New Roman"/>
              </a:rPr>
            </a:br>
            <a:r>
              <a:rPr lang="ru-RU" sz="1280" dirty="0" smtClean="0">
                <a:solidFill>
                  <a:srgbClr val="FF0000"/>
                </a:solidFill>
                <a:latin typeface="Times New Roman"/>
                <a:ea typeface="Times New Roman"/>
              </a:rPr>
              <a:t>с </a:t>
            </a:r>
            <a:r>
              <a:rPr lang="ru-RU" sz="1280" dirty="0">
                <a:solidFill>
                  <a:srgbClr val="FF0000"/>
                </a:solidFill>
                <a:latin typeface="Times New Roman"/>
                <a:ea typeface="Times New Roman"/>
              </a:rPr>
              <a:t>федеральным законом к сведениям конфиденциального характера, или служебную информацию, ставшие ему известными в связи с исполнением должностных </a:t>
            </a:r>
            <a:r>
              <a:rPr lang="ru-RU" sz="1280" dirty="0" smtClean="0">
                <a:solidFill>
                  <a:srgbClr val="FF0000"/>
                </a:solidFill>
                <a:latin typeface="Times New Roman"/>
                <a:ea typeface="Times New Roman"/>
              </a:rPr>
              <a:t>обязанностей</a:t>
            </a:r>
            <a:endParaRPr lang="ru-RU" sz="1280" dirty="0">
              <a:solidFill>
                <a:srgbClr val="FF0000"/>
              </a:solidFill>
              <a:latin typeface="Times New Roman"/>
              <a:ea typeface="Times New Roman"/>
            </a:endParaRPr>
          </a:p>
          <a:p>
            <a:pPr indent="347345" algn="just">
              <a:lnSpc>
                <a:spcPts val="1000"/>
              </a:lnSpc>
              <a:spcAft>
                <a:spcPts val="0"/>
              </a:spcAft>
            </a:pPr>
            <a:endParaRPr lang="ru-RU" sz="1200" dirty="0">
              <a:solidFill>
                <a:srgbClr val="FF0000"/>
              </a:solidFill>
              <a:latin typeface="Times New Roman"/>
              <a:ea typeface="Times New Roman"/>
            </a:endParaRPr>
          </a:p>
        </p:txBody>
      </p:sp>
      <p:pic>
        <p:nvPicPr>
          <p:cNvPr id="11" name="Picture 6" descr="http://economic-definition.com/images/3827160497_4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55124" y="661794"/>
            <a:ext cx="809364" cy="996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10473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Рисунок 19" descr="https://overworldnews.com/fowid/39856konflikt.jpg"/>
          <p:cNvPicPr/>
          <p:nvPr/>
        </p:nvPicPr>
        <p:blipFill>
          <a:blip r:embed="rId2">
            <a:extLst>
              <a:ext uri="{28A0092B-C50C-407E-A947-70E740481C1C}">
                <a14:useLocalDpi xmlns:a14="http://schemas.microsoft.com/office/drawing/2010/main" val="0"/>
              </a:ext>
            </a:extLst>
          </a:blip>
          <a:srcRect/>
          <a:stretch>
            <a:fillRect/>
          </a:stretch>
        </p:blipFill>
        <p:spPr bwMode="auto">
          <a:xfrm>
            <a:off x="4139952" y="4148451"/>
            <a:ext cx="1285240" cy="982345"/>
          </a:xfrm>
          <a:prstGeom prst="rect">
            <a:avLst/>
          </a:prstGeom>
          <a:noFill/>
          <a:ln>
            <a:noFill/>
          </a:ln>
        </p:spPr>
      </p:pic>
      <p:sp>
        <p:nvSpPr>
          <p:cNvPr id="16" name="Скругленный прямоугольник 15"/>
          <p:cNvSpPr/>
          <p:nvPr/>
        </p:nvSpPr>
        <p:spPr>
          <a:xfrm>
            <a:off x="3059832" y="51470"/>
            <a:ext cx="5998576" cy="516339"/>
          </a:xfrm>
          <a:prstGeom prst="roundRect">
            <a:avLst>
              <a:gd name="adj" fmla="val 20241"/>
            </a:avLst>
          </a:prstGeom>
          <a:solidFill>
            <a:schemeClr val="accent6">
              <a:lumMod val="40000"/>
              <a:lumOff val="60000"/>
            </a:schemeClr>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lnSpc>
                <a:spcPts val="1800"/>
              </a:lnSpc>
              <a:spcAft>
                <a:spcPts val="0"/>
              </a:spcAft>
            </a:pPr>
            <a:endParaRPr lang="ru-RU" sz="1400" dirty="0">
              <a:solidFill>
                <a:schemeClr val="tx1"/>
              </a:solidFill>
              <a:effectLst/>
            </a:endParaRPr>
          </a:p>
        </p:txBody>
      </p:sp>
      <p:sp>
        <p:nvSpPr>
          <p:cNvPr id="2" name="Номер слайда 1"/>
          <p:cNvSpPr>
            <a:spLocks noGrp="1"/>
          </p:cNvSpPr>
          <p:nvPr>
            <p:ph type="sldNum" sz="quarter" idx="12"/>
          </p:nvPr>
        </p:nvSpPr>
        <p:spPr/>
        <p:txBody>
          <a:bodyPr/>
          <a:lstStyle/>
          <a:p>
            <a:fld id="{89FA656D-009D-46A4-AE2E-EAAD425C61DB}" type="slidenum">
              <a:rPr lang="ru-RU" smtClean="0"/>
              <a:pPr/>
              <a:t>9</a:t>
            </a:fld>
            <a:endParaRPr lang="ru-RU"/>
          </a:p>
        </p:txBody>
      </p:sp>
      <p:sp>
        <p:nvSpPr>
          <p:cNvPr id="3" name="Прямоугольник 2"/>
          <p:cNvSpPr/>
          <p:nvPr/>
        </p:nvSpPr>
        <p:spPr>
          <a:xfrm>
            <a:off x="3059832" y="51470"/>
            <a:ext cx="6048672" cy="553998"/>
          </a:xfrm>
          <a:prstGeom prst="rect">
            <a:avLst/>
          </a:prstGeom>
        </p:spPr>
        <p:txBody>
          <a:bodyPr wrap="square">
            <a:spAutoFit/>
          </a:bodyPr>
          <a:lstStyle/>
          <a:p>
            <a:pPr lvl="0" algn="ctr"/>
            <a:r>
              <a:rPr lang="ru-RU" sz="1500" b="1" dirty="0" smtClean="0">
                <a:solidFill>
                  <a:prstClr val="black"/>
                </a:solidFill>
                <a:latin typeface="Times New Roman" panose="02020603050405020304" pitchFamily="18" charset="0"/>
                <a:cs typeface="Times New Roman" panose="02020603050405020304" pitchFamily="18" charset="0"/>
              </a:rPr>
              <a:t>Федеральный закон «О государственной гражданской службе Российской Федерации» от 27 июля 2004 г. № 79-ФЗ</a:t>
            </a:r>
            <a:endParaRPr lang="ru-RU" sz="1500" dirty="0">
              <a:solidFill>
                <a:prstClr val="black"/>
              </a:solidFill>
              <a:latin typeface="Times New Roman" panose="02020603050405020304" pitchFamily="18" charset="0"/>
              <a:cs typeface="Times New Roman" panose="02020603050405020304" pitchFamily="18" charset="0"/>
            </a:endParaRPr>
          </a:p>
        </p:txBody>
      </p:sp>
      <p:sp>
        <p:nvSpPr>
          <p:cNvPr id="4" name="Скругленный прямоугольник 3"/>
          <p:cNvSpPr/>
          <p:nvPr/>
        </p:nvSpPr>
        <p:spPr>
          <a:xfrm>
            <a:off x="1872691" y="605468"/>
            <a:ext cx="6538637" cy="447904"/>
          </a:xfrm>
          <a:prstGeom prst="roundRect">
            <a:avLst>
              <a:gd name="adj" fmla="val 20241"/>
            </a:avLst>
          </a:prstGeom>
          <a:solidFill>
            <a:schemeClr val="accent6">
              <a:lumMod val="40000"/>
              <a:lumOff val="60000"/>
            </a:schemeClr>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lnSpc>
                <a:spcPts val="1800"/>
              </a:lnSpc>
              <a:spcAft>
                <a:spcPts val="0"/>
              </a:spcAft>
            </a:pPr>
            <a:r>
              <a:rPr lang="ru-RU" sz="1400" b="1" dirty="0">
                <a:solidFill>
                  <a:schemeClr val="tx1"/>
                </a:solidFill>
                <a:latin typeface="Times New Roman"/>
                <a:ea typeface="Calibri"/>
              </a:rPr>
              <a:t>Статья 18. Требования к служебному поведению гражданского служащего</a:t>
            </a:r>
            <a:endParaRPr lang="ru-RU" sz="1400" dirty="0">
              <a:solidFill>
                <a:schemeClr val="tx1"/>
              </a:solidFill>
              <a:effectLst/>
            </a:endParaRPr>
          </a:p>
        </p:txBody>
      </p:sp>
      <p:sp>
        <p:nvSpPr>
          <p:cNvPr id="5" name="Скругленный прямоугольник 4"/>
          <p:cNvSpPr/>
          <p:nvPr/>
        </p:nvSpPr>
        <p:spPr>
          <a:xfrm>
            <a:off x="2296707" y="3023130"/>
            <a:ext cx="4363525" cy="417428"/>
          </a:xfrm>
          <a:prstGeom prst="roundRect">
            <a:avLst>
              <a:gd name="adj" fmla="val 20241"/>
            </a:avLst>
          </a:prstGeom>
          <a:solidFill>
            <a:schemeClr val="accent6">
              <a:lumMod val="40000"/>
              <a:lumOff val="60000"/>
            </a:schemeClr>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lnSpc>
                <a:spcPts val="1400"/>
              </a:lnSpc>
              <a:spcAft>
                <a:spcPts val="0"/>
              </a:spcAft>
            </a:pPr>
            <a:r>
              <a:rPr lang="ru-RU" sz="1400" b="1" dirty="0">
                <a:solidFill>
                  <a:schemeClr val="tx1"/>
                </a:solidFill>
                <a:latin typeface="Times New Roman"/>
              </a:rPr>
              <a:t>Статья 19. Урегулирование конфликта интересов </a:t>
            </a:r>
            <a:r>
              <a:rPr lang="ru-RU" sz="1400" b="1" dirty="0" smtClean="0">
                <a:solidFill>
                  <a:schemeClr val="tx1"/>
                </a:solidFill>
                <a:latin typeface="Times New Roman"/>
              </a:rPr>
              <a:t/>
            </a:r>
            <a:br>
              <a:rPr lang="ru-RU" sz="1400" b="1" dirty="0" smtClean="0">
                <a:solidFill>
                  <a:schemeClr val="tx1"/>
                </a:solidFill>
                <a:latin typeface="Times New Roman"/>
              </a:rPr>
            </a:br>
            <a:r>
              <a:rPr lang="ru-RU" sz="1400" b="1" dirty="0" smtClean="0">
                <a:solidFill>
                  <a:schemeClr val="tx1"/>
                </a:solidFill>
                <a:latin typeface="Times New Roman"/>
              </a:rPr>
              <a:t>на </a:t>
            </a:r>
            <a:r>
              <a:rPr lang="ru-RU" sz="1400" b="1" dirty="0">
                <a:solidFill>
                  <a:schemeClr val="tx1"/>
                </a:solidFill>
                <a:latin typeface="Times New Roman"/>
              </a:rPr>
              <a:t>гражданской службе</a:t>
            </a:r>
            <a:endParaRPr lang="ru-RU" sz="1400" dirty="0">
              <a:solidFill>
                <a:schemeClr val="tx1"/>
              </a:solidFill>
              <a:effectLst/>
            </a:endParaRPr>
          </a:p>
        </p:txBody>
      </p:sp>
      <p:sp>
        <p:nvSpPr>
          <p:cNvPr id="7" name="Скругленный прямоугольник 6"/>
          <p:cNvSpPr/>
          <p:nvPr/>
        </p:nvSpPr>
        <p:spPr>
          <a:xfrm>
            <a:off x="35496" y="1136523"/>
            <a:ext cx="9073008" cy="1872208"/>
          </a:xfrm>
          <a:prstGeom prst="roundRect">
            <a:avLst>
              <a:gd name="adj" fmla="val 20241"/>
            </a:avLst>
          </a:prstGeom>
          <a:solidFill>
            <a:srgbClr val="E6E6E6"/>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indent="342265" algn="just">
              <a:lnSpc>
                <a:spcPts val="1000"/>
              </a:lnSpc>
              <a:spcAft>
                <a:spcPts val="0"/>
              </a:spcAft>
            </a:pPr>
            <a:r>
              <a:rPr lang="ru-RU" sz="1200" dirty="0" smtClean="0">
                <a:solidFill>
                  <a:schemeClr val="tx1"/>
                </a:solidFill>
                <a:latin typeface="Times New Roman"/>
              </a:rPr>
              <a:t>Гражданский </a:t>
            </a:r>
            <a:r>
              <a:rPr lang="ru-RU" sz="1200" dirty="0">
                <a:solidFill>
                  <a:schemeClr val="tx1"/>
                </a:solidFill>
                <a:latin typeface="Times New Roman"/>
              </a:rPr>
              <a:t>служащий обязан:</a:t>
            </a:r>
            <a:endParaRPr lang="ru-RU" sz="1200" dirty="0">
              <a:solidFill>
                <a:schemeClr val="tx1"/>
              </a:solidFill>
            </a:endParaRPr>
          </a:p>
          <a:p>
            <a:pPr indent="342265" algn="just">
              <a:lnSpc>
                <a:spcPts val="1000"/>
              </a:lnSpc>
              <a:spcAft>
                <a:spcPts val="0"/>
              </a:spcAft>
            </a:pPr>
            <a:r>
              <a:rPr lang="ru-RU" sz="1200" dirty="0">
                <a:solidFill>
                  <a:srgbClr val="FF0000"/>
                </a:solidFill>
                <a:latin typeface="Times New Roman"/>
              </a:rPr>
              <a:t>1) исполнять должностные обязанности добросовестно, на высоком профессиональном уровне;</a:t>
            </a:r>
            <a:endParaRPr lang="ru-RU" sz="1200" dirty="0">
              <a:solidFill>
                <a:srgbClr val="FF0000"/>
              </a:solidFill>
            </a:endParaRPr>
          </a:p>
          <a:p>
            <a:pPr indent="342265" algn="just">
              <a:lnSpc>
                <a:spcPts val="1000"/>
              </a:lnSpc>
              <a:spcAft>
                <a:spcPts val="0"/>
              </a:spcAft>
            </a:pPr>
            <a:r>
              <a:rPr lang="ru-RU" sz="1200" dirty="0">
                <a:solidFill>
                  <a:schemeClr val="tx1"/>
                </a:solidFill>
                <a:latin typeface="Times New Roman"/>
              </a:rPr>
              <a:t>2) </a:t>
            </a:r>
            <a:r>
              <a:rPr lang="ru-RU" sz="1200" dirty="0" smtClean="0">
                <a:solidFill>
                  <a:schemeClr val="tx1"/>
                </a:solidFill>
                <a:latin typeface="Times New Roman"/>
              </a:rPr>
              <a:t>соблюдение, защита </a:t>
            </a:r>
            <a:r>
              <a:rPr lang="ru-RU" sz="1200" dirty="0">
                <a:solidFill>
                  <a:schemeClr val="tx1"/>
                </a:solidFill>
                <a:latin typeface="Times New Roman"/>
              </a:rPr>
              <a:t>прав и свобод человека и гражданина определяют смысл и </a:t>
            </a:r>
            <a:r>
              <a:rPr lang="ru-RU" sz="1200" dirty="0" smtClean="0">
                <a:solidFill>
                  <a:schemeClr val="tx1"/>
                </a:solidFill>
                <a:latin typeface="Times New Roman"/>
              </a:rPr>
              <a:t>содержание </a:t>
            </a:r>
            <a:r>
              <a:rPr lang="ru-RU" sz="1200" dirty="0">
                <a:solidFill>
                  <a:schemeClr val="tx1"/>
                </a:solidFill>
                <a:latin typeface="Times New Roman"/>
              </a:rPr>
              <a:t>профессиональной </a:t>
            </a:r>
            <a:r>
              <a:rPr lang="ru-RU" sz="1200" dirty="0" smtClean="0">
                <a:solidFill>
                  <a:schemeClr val="tx1"/>
                </a:solidFill>
                <a:latin typeface="Times New Roman"/>
              </a:rPr>
              <a:t> </a:t>
            </a:r>
            <a:r>
              <a:rPr lang="ru-RU" sz="1200" dirty="0">
                <a:solidFill>
                  <a:schemeClr val="tx1"/>
                </a:solidFill>
                <a:latin typeface="Times New Roman"/>
              </a:rPr>
              <a:t>деятельности;</a:t>
            </a:r>
            <a:endParaRPr lang="ru-RU" sz="1200" dirty="0">
              <a:solidFill>
                <a:schemeClr val="tx1"/>
              </a:solidFill>
            </a:endParaRPr>
          </a:p>
          <a:p>
            <a:pPr indent="342265" algn="just">
              <a:lnSpc>
                <a:spcPts val="1000"/>
              </a:lnSpc>
              <a:spcAft>
                <a:spcPts val="0"/>
              </a:spcAft>
            </a:pPr>
            <a:r>
              <a:rPr lang="ru-RU" sz="1200" dirty="0">
                <a:solidFill>
                  <a:schemeClr val="tx1"/>
                </a:solidFill>
                <a:latin typeface="Times New Roman"/>
              </a:rPr>
              <a:t>3) обеспечивать равное, беспристрастное отношение ко всем физическим и юридическим лицам;</a:t>
            </a:r>
            <a:endParaRPr lang="ru-RU" sz="1200" dirty="0">
              <a:solidFill>
                <a:schemeClr val="tx1"/>
              </a:solidFill>
            </a:endParaRPr>
          </a:p>
          <a:p>
            <a:pPr indent="342265" algn="just">
              <a:lnSpc>
                <a:spcPts val="1000"/>
              </a:lnSpc>
              <a:spcAft>
                <a:spcPts val="0"/>
              </a:spcAft>
            </a:pPr>
            <a:r>
              <a:rPr lang="ru-RU" sz="1200" dirty="0">
                <a:solidFill>
                  <a:srgbClr val="FF0000"/>
                </a:solidFill>
                <a:latin typeface="Times New Roman"/>
              </a:rPr>
              <a:t>5) не совершать действия, связанные с влиянием каких-либо личных, имущественных (финансовых) и иных </a:t>
            </a:r>
            <a:r>
              <a:rPr lang="ru-RU" sz="1200" dirty="0" smtClean="0">
                <a:solidFill>
                  <a:srgbClr val="FF0000"/>
                </a:solidFill>
                <a:latin typeface="Times New Roman"/>
              </a:rPr>
              <a:t>интересов;</a:t>
            </a:r>
            <a:endParaRPr lang="ru-RU" sz="1200" dirty="0">
              <a:solidFill>
                <a:srgbClr val="FF0000"/>
              </a:solidFill>
            </a:endParaRPr>
          </a:p>
          <a:p>
            <a:pPr indent="342265" algn="just">
              <a:lnSpc>
                <a:spcPts val="1000"/>
              </a:lnSpc>
              <a:spcAft>
                <a:spcPts val="0"/>
              </a:spcAft>
            </a:pPr>
            <a:r>
              <a:rPr lang="ru-RU" sz="1200" dirty="0">
                <a:solidFill>
                  <a:srgbClr val="FF0000"/>
                </a:solidFill>
                <a:latin typeface="Times New Roman"/>
              </a:rPr>
              <a:t>6) соблюдать ограничения, установленные настоящим Федеральным законом и другими федеральными </a:t>
            </a:r>
            <a:r>
              <a:rPr lang="ru-RU" sz="1200" dirty="0" smtClean="0">
                <a:solidFill>
                  <a:srgbClr val="FF0000"/>
                </a:solidFill>
                <a:latin typeface="Times New Roman"/>
              </a:rPr>
              <a:t>законами;</a:t>
            </a:r>
            <a:endParaRPr lang="ru-RU" sz="1200" dirty="0">
              <a:solidFill>
                <a:srgbClr val="FF0000"/>
              </a:solidFill>
            </a:endParaRPr>
          </a:p>
          <a:p>
            <a:pPr indent="342265" algn="just">
              <a:lnSpc>
                <a:spcPts val="1000"/>
              </a:lnSpc>
              <a:spcAft>
                <a:spcPts val="0"/>
              </a:spcAft>
            </a:pPr>
            <a:r>
              <a:rPr lang="ru-RU" sz="1200" dirty="0">
                <a:solidFill>
                  <a:schemeClr val="tx1"/>
                </a:solidFill>
                <a:latin typeface="Times New Roman"/>
              </a:rPr>
              <a:t>7) соблюдать нейтральность, исключающую возможность влияния на свою профессиональную служебную деятельность </a:t>
            </a:r>
            <a:endParaRPr lang="ru-RU" sz="1200" dirty="0" smtClean="0">
              <a:solidFill>
                <a:schemeClr val="tx1"/>
              </a:solidFill>
              <a:latin typeface="Times New Roman"/>
            </a:endParaRPr>
          </a:p>
          <a:p>
            <a:pPr indent="342265" algn="just">
              <a:lnSpc>
                <a:spcPts val="1000"/>
              </a:lnSpc>
              <a:spcAft>
                <a:spcPts val="0"/>
              </a:spcAft>
            </a:pPr>
            <a:r>
              <a:rPr lang="ru-RU" sz="1200" dirty="0" smtClean="0">
                <a:solidFill>
                  <a:schemeClr val="tx1"/>
                </a:solidFill>
                <a:latin typeface="Times New Roman"/>
              </a:rPr>
              <a:t>решений </a:t>
            </a:r>
            <a:r>
              <a:rPr lang="ru-RU" sz="1200" dirty="0">
                <a:solidFill>
                  <a:schemeClr val="tx1"/>
                </a:solidFill>
                <a:latin typeface="Times New Roman"/>
              </a:rPr>
              <a:t>политических партий, других общественных объединений, религиозных объединений и иных организаций;</a:t>
            </a:r>
            <a:endParaRPr lang="ru-RU" sz="1200" dirty="0">
              <a:solidFill>
                <a:schemeClr val="tx1"/>
              </a:solidFill>
            </a:endParaRPr>
          </a:p>
          <a:p>
            <a:pPr indent="342265" algn="just">
              <a:lnSpc>
                <a:spcPts val="1000"/>
              </a:lnSpc>
              <a:spcAft>
                <a:spcPts val="0"/>
              </a:spcAft>
            </a:pPr>
            <a:r>
              <a:rPr lang="ru-RU" sz="1200" dirty="0">
                <a:solidFill>
                  <a:srgbClr val="FF0000"/>
                </a:solidFill>
                <a:latin typeface="Times New Roman"/>
              </a:rPr>
              <a:t>8) не совершать поступки, порочащие его честь и достоинство;</a:t>
            </a:r>
            <a:endParaRPr lang="ru-RU" sz="1200" dirty="0">
              <a:solidFill>
                <a:srgbClr val="FF0000"/>
              </a:solidFill>
            </a:endParaRPr>
          </a:p>
          <a:p>
            <a:pPr indent="342265" algn="just">
              <a:lnSpc>
                <a:spcPts val="1000"/>
              </a:lnSpc>
              <a:spcAft>
                <a:spcPts val="0"/>
              </a:spcAft>
            </a:pPr>
            <a:r>
              <a:rPr lang="ru-RU" sz="1200" dirty="0">
                <a:solidFill>
                  <a:schemeClr val="tx1"/>
                </a:solidFill>
                <a:latin typeface="Times New Roman"/>
              </a:rPr>
              <a:t>9) проявлять корректность в обращении с гражданами;</a:t>
            </a:r>
            <a:endParaRPr lang="ru-RU" sz="1200" dirty="0">
              <a:solidFill>
                <a:schemeClr val="tx1"/>
              </a:solidFill>
            </a:endParaRPr>
          </a:p>
          <a:p>
            <a:pPr indent="342265" algn="just">
              <a:lnSpc>
                <a:spcPts val="1000"/>
              </a:lnSpc>
              <a:spcAft>
                <a:spcPts val="0"/>
              </a:spcAft>
            </a:pPr>
            <a:r>
              <a:rPr lang="ru-RU" sz="1200" dirty="0">
                <a:solidFill>
                  <a:schemeClr val="tx1"/>
                </a:solidFill>
                <a:latin typeface="Times New Roman"/>
              </a:rPr>
              <a:t>10) проявлять уважение к нравственным обычаям и традициям народов Российской Федерации;</a:t>
            </a:r>
            <a:endParaRPr lang="ru-RU" sz="1200" dirty="0">
              <a:solidFill>
                <a:schemeClr val="tx1"/>
              </a:solidFill>
            </a:endParaRPr>
          </a:p>
          <a:p>
            <a:pPr indent="342265" algn="just">
              <a:lnSpc>
                <a:spcPts val="1000"/>
              </a:lnSpc>
              <a:spcAft>
                <a:spcPts val="0"/>
              </a:spcAft>
            </a:pPr>
            <a:r>
              <a:rPr lang="ru-RU" sz="1200" dirty="0">
                <a:solidFill>
                  <a:schemeClr val="tx1"/>
                </a:solidFill>
                <a:latin typeface="Times New Roman"/>
              </a:rPr>
              <a:t>11) учитывать культурные и иные особенности различных этнических и социальных групп, а также конфессий;</a:t>
            </a:r>
            <a:endParaRPr lang="ru-RU" sz="1200" dirty="0">
              <a:solidFill>
                <a:schemeClr val="tx1"/>
              </a:solidFill>
            </a:endParaRPr>
          </a:p>
          <a:p>
            <a:pPr indent="342265" algn="just">
              <a:lnSpc>
                <a:spcPts val="1000"/>
              </a:lnSpc>
              <a:spcAft>
                <a:spcPts val="0"/>
              </a:spcAft>
            </a:pPr>
            <a:r>
              <a:rPr lang="ru-RU" sz="1200" dirty="0">
                <a:solidFill>
                  <a:srgbClr val="FF0000"/>
                </a:solidFill>
                <a:latin typeface="Times New Roman"/>
              </a:rPr>
              <a:t>13) не допускать конфликтных ситуаций, способных нанести ущерб его репутации или авторитету государственного органа;</a:t>
            </a:r>
            <a:endParaRPr lang="ru-RU" sz="1200" dirty="0">
              <a:solidFill>
                <a:srgbClr val="FF0000"/>
              </a:solidFill>
            </a:endParaRPr>
          </a:p>
          <a:p>
            <a:pPr>
              <a:lnSpc>
                <a:spcPts val="1000"/>
              </a:lnSpc>
            </a:pPr>
            <a:r>
              <a:rPr lang="ru-RU" sz="1200" dirty="0" smtClean="0">
                <a:solidFill>
                  <a:schemeClr val="tx1"/>
                </a:solidFill>
                <a:latin typeface="Times New Roman"/>
                <a:ea typeface="Calibri"/>
              </a:rPr>
              <a:t>         14</a:t>
            </a:r>
            <a:r>
              <a:rPr lang="ru-RU" sz="1200" dirty="0">
                <a:solidFill>
                  <a:schemeClr val="tx1"/>
                </a:solidFill>
                <a:latin typeface="Times New Roman"/>
                <a:ea typeface="Calibri"/>
              </a:rPr>
              <a:t>) соблюдать установленные правила публичных выступлений и предоставления служебной информации</a:t>
            </a:r>
            <a:endParaRPr lang="ru-RU" sz="1200" dirty="0">
              <a:solidFill>
                <a:schemeClr val="tx1"/>
              </a:solidFill>
              <a:effectLst/>
            </a:endParaRPr>
          </a:p>
        </p:txBody>
      </p:sp>
      <p:sp>
        <p:nvSpPr>
          <p:cNvPr id="9" name="Скругленный прямоугольник 8"/>
          <p:cNvSpPr/>
          <p:nvPr/>
        </p:nvSpPr>
        <p:spPr>
          <a:xfrm>
            <a:off x="23363" y="3291830"/>
            <a:ext cx="2316389" cy="1779457"/>
          </a:xfrm>
          <a:prstGeom prst="roundRect">
            <a:avLst>
              <a:gd name="adj" fmla="val 20241"/>
            </a:avLst>
          </a:prstGeom>
          <a:solidFill>
            <a:srgbClr val="E6E6E6"/>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lnSpc>
                <a:spcPts val="1200"/>
              </a:lnSpc>
              <a:spcAft>
                <a:spcPts val="0"/>
              </a:spcAft>
            </a:pPr>
            <a:r>
              <a:rPr lang="ru-RU" sz="1200" dirty="0">
                <a:solidFill>
                  <a:srgbClr val="FF0000"/>
                </a:solidFill>
                <a:latin typeface="Times New Roman" panose="02020603050405020304" pitchFamily="18" charset="0"/>
                <a:cs typeface="Times New Roman" panose="02020603050405020304" pitchFamily="18" charset="0"/>
              </a:rPr>
              <a:t>Конфликт интересов </a:t>
            </a:r>
            <a:r>
              <a:rPr lang="ru-RU" sz="1200" dirty="0">
                <a:solidFill>
                  <a:schemeClr val="tx1"/>
                </a:solidFill>
                <a:latin typeface="Times New Roman" panose="02020603050405020304" pitchFamily="18" charset="0"/>
                <a:cs typeface="Times New Roman" panose="02020603050405020304" pitchFamily="18" charset="0"/>
              </a:rPr>
              <a:t>– это ситуация, при которой </a:t>
            </a:r>
            <a:r>
              <a:rPr lang="ru-RU" sz="1200" dirty="0" smtClean="0">
                <a:solidFill>
                  <a:schemeClr val="tx1"/>
                </a:solidFill>
                <a:latin typeface="Times New Roman" panose="02020603050405020304" pitchFamily="18" charset="0"/>
                <a:cs typeface="Times New Roman" panose="02020603050405020304" pitchFamily="18" charset="0"/>
              </a:rPr>
              <a:t/>
            </a:r>
            <a:br>
              <a:rPr lang="ru-RU" sz="1200" dirty="0" smtClean="0">
                <a:solidFill>
                  <a:schemeClr val="tx1"/>
                </a:solidFill>
                <a:latin typeface="Times New Roman" panose="02020603050405020304" pitchFamily="18" charset="0"/>
                <a:cs typeface="Times New Roman" panose="02020603050405020304" pitchFamily="18" charset="0"/>
              </a:rPr>
            </a:br>
            <a:r>
              <a:rPr lang="ru-RU" sz="1200" dirty="0" smtClean="0">
                <a:solidFill>
                  <a:srgbClr val="FF0000"/>
                </a:solidFill>
                <a:latin typeface="Times New Roman" panose="02020603050405020304" pitchFamily="18" charset="0"/>
                <a:cs typeface="Times New Roman" panose="02020603050405020304" pitchFamily="18" charset="0"/>
              </a:rPr>
              <a:t>личная </a:t>
            </a:r>
            <a:r>
              <a:rPr lang="ru-RU" sz="1200" dirty="0">
                <a:solidFill>
                  <a:srgbClr val="FF0000"/>
                </a:solidFill>
                <a:latin typeface="Times New Roman" panose="02020603050405020304" pitchFamily="18" charset="0"/>
                <a:cs typeface="Times New Roman" panose="02020603050405020304" pitchFamily="18" charset="0"/>
              </a:rPr>
              <a:t>заинтересованность </a:t>
            </a:r>
            <a:r>
              <a:rPr lang="ru-RU" sz="1200" dirty="0">
                <a:solidFill>
                  <a:schemeClr val="tx1"/>
                </a:solidFill>
                <a:latin typeface="Times New Roman" panose="02020603050405020304" pitchFamily="18" charset="0"/>
                <a:cs typeface="Times New Roman" panose="02020603050405020304" pitchFamily="18" charset="0"/>
              </a:rPr>
              <a:t>государственного гражданского служащего влияет или может повлиять на надлежащее, объективное и беспристрастное исполнение им должностных (служебных) обязанностей (осуществление полномочий)</a:t>
            </a:r>
          </a:p>
        </p:txBody>
      </p:sp>
      <p:sp>
        <p:nvSpPr>
          <p:cNvPr id="10" name="Скругленный прямоугольник 9"/>
          <p:cNvSpPr/>
          <p:nvPr/>
        </p:nvSpPr>
        <p:spPr>
          <a:xfrm>
            <a:off x="2627784" y="3563130"/>
            <a:ext cx="1656184" cy="1236856"/>
          </a:xfrm>
          <a:prstGeom prst="roundRect">
            <a:avLst>
              <a:gd name="adj" fmla="val 20241"/>
            </a:avLst>
          </a:prstGeom>
          <a:solidFill>
            <a:srgbClr val="E6E6E6"/>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spcAft>
                <a:spcPts val="0"/>
              </a:spcAft>
            </a:pPr>
            <a:r>
              <a:rPr lang="ru-RU" sz="1200" dirty="0">
                <a:solidFill>
                  <a:srgbClr val="FF0000"/>
                </a:solidFill>
                <a:latin typeface="Times New Roman" panose="02020603050405020304" pitchFamily="18" charset="0"/>
                <a:cs typeface="Times New Roman" panose="02020603050405020304" pitchFamily="18" charset="0"/>
              </a:rPr>
              <a:t>Личная заинтересованность </a:t>
            </a:r>
            <a:r>
              <a:rPr lang="ru-RU" sz="1200" dirty="0">
                <a:solidFill>
                  <a:schemeClr val="tx1"/>
                </a:solidFill>
                <a:latin typeface="Times New Roman" panose="02020603050405020304" pitchFamily="18" charset="0"/>
                <a:cs typeface="Times New Roman" panose="02020603050405020304" pitchFamily="18" charset="0"/>
              </a:rPr>
              <a:t>означает возможность </a:t>
            </a:r>
            <a:r>
              <a:rPr lang="ru-RU" sz="1200" dirty="0" smtClean="0">
                <a:solidFill>
                  <a:schemeClr val="tx1"/>
                </a:solidFill>
                <a:latin typeface="Times New Roman" panose="02020603050405020304" pitchFamily="18" charset="0"/>
                <a:cs typeface="Times New Roman" panose="02020603050405020304" pitchFamily="18" charset="0"/>
              </a:rPr>
              <a:t/>
            </a:r>
            <a:br>
              <a:rPr lang="ru-RU" sz="1200" dirty="0" smtClean="0">
                <a:solidFill>
                  <a:schemeClr val="tx1"/>
                </a:solidFill>
                <a:latin typeface="Times New Roman" panose="02020603050405020304" pitchFamily="18" charset="0"/>
                <a:cs typeface="Times New Roman" panose="02020603050405020304" pitchFamily="18" charset="0"/>
              </a:rPr>
            </a:br>
            <a:r>
              <a:rPr lang="ru-RU" sz="1200" dirty="0" smtClean="0">
                <a:solidFill>
                  <a:schemeClr val="tx1"/>
                </a:solidFill>
                <a:latin typeface="Times New Roman" panose="02020603050405020304" pitchFamily="18" charset="0"/>
                <a:cs typeface="Times New Roman" panose="02020603050405020304" pitchFamily="18" charset="0"/>
              </a:rPr>
              <a:t>в </a:t>
            </a:r>
            <a:r>
              <a:rPr lang="ru-RU" sz="1200" dirty="0">
                <a:solidFill>
                  <a:schemeClr val="tx1"/>
                </a:solidFill>
                <a:latin typeface="Times New Roman" panose="02020603050405020304" pitchFamily="18" charset="0"/>
                <a:cs typeface="Times New Roman" panose="02020603050405020304" pitchFamily="18" charset="0"/>
              </a:rPr>
              <a:t>сложившейся ситуации получить </a:t>
            </a:r>
          </a:p>
        </p:txBody>
      </p:sp>
      <p:sp>
        <p:nvSpPr>
          <p:cNvPr id="13" name="Скругленный прямоугольник 12"/>
          <p:cNvSpPr/>
          <p:nvPr/>
        </p:nvSpPr>
        <p:spPr>
          <a:xfrm>
            <a:off x="5177022" y="3563130"/>
            <a:ext cx="1224136" cy="1010108"/>
          </a:xfrm>
          <a:prstGeom prst="roundRect">
            <a:avLst>
              <a:gd name="adj" fmla="val 20241"/>
            </a:avLst>
          </a:prstGeom>
          <a:solidFill>
            <a:srgbClr val="E6E6E6"/>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spcAft>
                <a:spcPts val="0"/>
              </a:spcAft>
            </a:pPr>
            <a:r>
              <a:rPr lang="ru-RU" sz="1200" dirty="0" smtClean="0">
                <a:solidFill>
                  <a:schemeClr val="tx1"/>
                </a:solidFill>
                <a:latin typeface="Times New Roman" panose="02020603050405020304" pitchFamily="18" charset="0"/>
                <a:cs typeface="Times New Roman" panose="02020603050405020304" pitchFamily="18" charset="0"/>
              </a:rPr>
              <a:t>Доходы, выгоды, преимущества</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4" name="Стрелка вниз 13"/>
          <p:cNvSpPr/>
          <p:nvPr/>
        </p:nvSpPr>
        <p:spPr>
          <a:xfrm rot="5400000" flipV="1">
            <a:off x="2303748" y="3824415"/>
            <a:ext cx="360040" cy="288032"/>
          </a:xfrm>
          <a:prstGeom prst="downArrow">
            <a:avLst>
              <a:gd name="adj1" fmla="val 50000"/>
              <a:gd name="adj2" fmla="val 47795"/>
            </a:avLst>
          </a:prstGeom>
          <a:solidFill>
            <a:srgbClr val="BE6732"/>
          </a:solidFill>
          <a:scene3d>
            <a:camera prst="orthographicFront"/>
            <a:lightRig rig="threePt" dir="t"/>
          </a:scene3d>
          <a:sp3d>
            <a:bevelT/>
            <a:bevelB w="165100" prst="coolSlant"/>
          </a:sp3d>
        </p:spPr>
        <p:style>
          <a:lnRef idx="1">
            <a:schemeClr val="accent6"/>
          </a:lnRef>
          <a:fillRef idx="2">
            <a:schemeClr val="accent6"/>
          </a:fillRef>
          <a:effectRef idx="1">
            <a:schemeClr val="accent6"/>
          </a:effectRef>
          <a:fontRef idx="minor">
            <a:schemeClr val="dk1"/>
          </a:fontRef>
        </p:style>
        <p:txBody>
          <a:bodyPr lIns="78191" tIns="39096" rIns="78191" bIns="39096" rtlCol="0" anchor="ctr"/>
          <a:lstStyle/>
          <a:p>
            <a:pPr algn="ctr"/>
            <a:endParaRPr lang="ru-RU"/>
          </a:p>
        </p:txBody>
      </p:sp>
      <p:sp>
        <p:nvSpPr>
          <p:cNvPr id="15" name="Стрелка вниз 14"/>
          <p:cNvSpPr/>
          <p:nvPr/>
        </p:nvSpPr>
        <p:spPr>
          <a:xfrm rot="5400000" flipV="1">
            <a:off x="4550475" y="3423180"/>
            <a:ext cx="360040" cy="893054"/>
          </a:xfrm>
          <a:prstGeom prst="downArrow">
            <a:avLst>
              <a:gd name="adj1" fmla="val 50000"/>
              <a:gd name="adj2" fmla="val 47795"/>
            </a:avLst>
          </a:prstGeom>
          <a:solidFill>
            <a:srgbClr val="BE6732"/>
          </a:solidFill>
          <a:scene3d>
            <a:camera prst="orthographicFront"/>
            <a:lightRig rig="threePt" dir="t"/>
          </a:scene3d>
          <a:sp3d>
            <a:bevelT/>
            <a:bevelB w="165100" prst="coolSlant"/>
          </a:sp3d>
        </p:spPr>
        <p:style>
          <a:lnRef idx="1">
            <a:schemeClr val="accent6"/>
          </a:lnRef>
          <a:fillRef idx="2">
            <a:schemeClr val="accent6"/>
          </a:fillRef>
          <a:effectRef idx="1">
            <a:schemeClr val="accent6"/>
          </a:effectRef>
          <a:fontRef idx="minor">
            <a:schemeClr val="dk1"/>
          </a:fontRef>
        </p:style>
        <p:txBody>
          <a:bodyPr lIns="78191" tIns="39096" rIns="78191" bIns="39096" rtlCol="0" anchor="ctr"/>
          <a:lstStyle/>
          <a:p>
            <a:pPr algn="ctr"/>
            <a:endParaRPr lang="ru-RU"/>
          </a:p>
        </p:txBody>
      </p:sp>
      <p:sp>
        <p:nvSpPr>
          <p:cNvPr id="17" name="Скругленный прямоугольник 16"/>
          <p:cNvSpPr/>
          <p:nvPr/>
        </p:nvSpPr>
        <p:spPr>
          <a:xfrm>
            <a:off x="6660232" y="3274616"/>
            <a:ext cx="2448272" cy="1796671"/>
          </a:xfrm>
          <a:prstGeom prst="roundRect">
            <a:avLst>
              <a:gd name="adj" fmla="val 20241"/>
            </a:avLst>
          </a:prstGeom>
          <a:solidFill>
            <a:srgbClr val="E6E6E6"/>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marL="171450" indent="-171450" algn="just">
              <a:lnSpc>
                <a:spcPts val="1200"/>
              </a:lnSpc>
              <a:spcAft>
                <a:spcPts val="0"/>
              </a:spcAft>
              <a:buFont typeface="Wingdings" panose="05000000000000000000" pitchFamily="2" charset="2"/>
              <a:buChar char="ü"/>
            </a:pPr>
            <a:r>
              <a:rPr lang="ru-RU" sz="1200" dirty="0" smtClean="0">
                <a:solidFill>
                  <a:schemeClr val="tx1"/>
                </a:solidFill>
                <a:latin typeface="Times New Roman" panose="02020603050405020304" pitchFamily="18" charset="0"/>
                <a:cs typeface="Times New Roman" panose="02020603050405020304" pitchFamily="18" charset="0"/>
              </a:rPr>
              <a:t> </a:t>
            </a:r>
            <a:r>
              <a:rPr lang="ru-RU" sz="1200" dirty="0">
                <a:solidFill>
                  <a:schemeClr val="tx1"/>
                </a:solidFill>
                <a:latin typeface="Times New Roman" panose="02020603050405020304" pitchFamily="18" charset="0"/>
                <a:cs typeface="Times New Roman" panose="02020603050405020304" pitchFamily="18" charset="0"/>
              </a:rPr>
              <a:t>самим </a:t>
            </a:r>
            <a:r>
              <a:rPr lang="ru-RU" sz="1200" dirty="0" smtClean="0">
                <a:solidFill>
                  <a:schemeClr val="tx1"/>
                </a:solidFill>
                <a:latin typeface="Times New Roman" panose="02020603050405020304" pitchFamily="18" charset="0"/>
                <a:cs typeface="Times New Roman" panose="02020603050405020304" pitchFamily="18" charset="0"/>
              </a:rPr>
              <a:t>служащим</a:t>
            </a:r>
          </a:p>
          <a:p>
            <a:pPr marL="171450" indent="-171450" algn="just">
              <a:lnSpc>
                <a:spcPts val="1200"/>
              </a:lnSpc>
              <a:spcAft>
                <a:spcPts val="0"/>
              </a:spcAft>
              <a:buFont typeface="Wingdings" panose="05000000000000000000" pitchFamily="2" charset="2"/>
              <a:buChar char="ü"/>
            </a:pPr>
            <a:r>
              <a:rPr lang="ru-RU" sz="1200" dirty="0" smtClean="0">
                <a:solidFill>
                  <a:schemeClr val="tx1"/>
                </a:solidFill>
                <a:latin typeface="Times New Roman" panose="02020603050405020304" pitchFamily="18" charset="0"/>
                <a:cs typeface="Times New Roman" panose="02020603050405020304" pitchFamily="18" charset="0"/>
              </a:rPr>
              <a:t>лицами</a:t>
            </a:r>
            <a:r>
              <a:rPr lang="ru-RU" sz="1200" dirty="0">
                <a:solidFill>
                  <a:schemeClr val="tx1"/>
                </a:solidFill>
                <a:latin typeface="Times New Roman" panose="02020603050405020304" pitchFamily="18" charset="0"/>
                <a:cs typeface="Times New Roman" panose="02020603050405020304" pitchFamily="18" charset="0"/>
              </a:rPr>
              <a:t>, состоящими </a:t>
            </a:r>
            <a:r>
              <a:rPr lang="ru-RU" sz="1200" dirty="0" smtClean="0">
                <a:solidFill>
                  <a:schemeClr val="tx1"/>
                </a:solidFill>
                <a:latin typeface="Times New Roman" panose="02020603050405020304" pitchFamily="18" charset="0"/>
                <a:cs typeface="Times New Roman" panose="02020603050405020304" pitchFamily="18" charset="0"/>
              </a:rPr>
              <a:t/>
            </a:r>
            <a:br>
              <a:rPr lang="ru-RU" sz="1200" dirty="0" smtClean="0">
                <a:solidFill>
                  <a:schemeClr val="tx1"/>
                </a:solidFill>
                <a:latin typeface="Times New Roman" panose="02020603050405020304" pitchFamily="18" charset="0"/>
                <a:cs typeface="Times New Roman" panose="02020603050405020304" pitchFamily="18" charset="0"/>
              </a:rPr>
            </a:br>
            <a:r>
              <a:rPr lang="ru-RU" sz="1200" dirty="0" smtClean="0">
                <a:solidFill>
                  <a:schemeClr val="tx1"/>
                </a:solidFill>
                <a:latin typeface="Times New Roman" panose="02020603050405020304" pitchFamily="18" charset="0"/>
                <a:cs typeface="Times New Roman" panose="02020603050405020304" pitchFamily="18" charset="0"/>
              </a:rPr>
              <a:t>со </a:t>
            </a:r>
            <a:r>
              <a:rPr lang="ru-RU" sz="1200" dirty="0">
                <a:solidFill>
                  <a:schemeClr val="tx1"/>
                </a:solidFill>
                <a:latin typeface="Times New Roman" panose="02020603050405020304" pitchFamily="18" charset="0"/>
                <a:cs typeface="Times New Roman" panose="02020603050405020304" pitchFamily="18" charset="0"/>
              </a:rPr>
              <a:t>служащим в близком родстве или свойстве (близкими родственниками</a:t>
            </a:r>
            <a:r>
              <a:rPr lang="ru-RU" sz="1200" dirty="0" smtClean="0">
                <a:solidFill>
                  <a:schemeClr val="tx1"/>
                </a:solidFill>
                <a:latin typeface="Times New Roman" panose="02020603050405020304" pitchFamily="18" charset="0"/>
                <a:cs typeface="Times New Roman" panose="02020603050405020304" pitchFamily="18" charset="0"/>
              </a:rPr>
              <a:t>);</a:t>
            </a:r>
          </a:p>
          <a:p>
            <a:pPr marL="171450" indent="-171450" algn="just">
              <a:lnSpc>
                <a:spcPts val="1200"/>
              </a:lnSpc>
              <a:spcAft>
                <a:spcPts val="0"/>
              </a:spcAft>
              <a:buFont typeface="Wingdings" panose="05000000000000000000" pitchFamily="2" charset="2"/>
              <a:buChar char="ü"/>
            </a:pPr>
            <a:r>
              <a:rPr lang="ru-RU" sz="1200" dirty="0" smtClean="0">
                <a:solidFill>
                  <a:schemeClr val="tx1"/>
                </a:solidFill>
                <a:latin typeface="Times New Roman" panose="02020603050405020304" pitchFamily="18" charset="0"/>
                <a:cs typeface="Times New Roman" panose="02020603050405020304" pitchFamily="18" charset="0"/>
              </a:rPr>
              <a:t>организациями или гражданами, с которыми служащий и (или) его близкие родственники связаны имущественными, корпоративными или иными близкими отношениями</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9" name="Стрелка вниз 18"/>
          <p:cNvSpPr/>
          <p:nvPr/>
        </p:nvSpPr>
        <p:spPr>
          <a:xfrm rot="5400000" flipV="1">
            <a:off x="6444465" y="3963046"/>
            <a:ext cx="190338" cy="246686"/>
          </a:xfrm>
          <a:prstGeom prst="downArrow">
            <a:avLst>
              <a:gd name="adj1" fmla="val 50000"/>
              <a:gd name="adj2" fmla="val 47795"/>
            </a:avLst>
          </a:prstGeom>
          <a:solidFill>
            <a:srgbClr val="BE6732"/>
          </a:solidFill>
          <a:scene3d>
            <a:camera prst="orthographicFront"/>
            <a:lightRig rig="threePt" dir="t"/>
          </a:scene3d>
          <a:sp3d>
            <a:bevelT/>
            <a:bevelB w="165100" prst="coolSlant"/>
          </a:sp3d>
        </p:spPr>
        <p:style>
          <a:lnRef idx="1">
            <a:schemeClr val="accent6"/>
          </a:lnRef>
          <a:fillRef idx="2">
            <a:schemeClr val="accent6"/>
          </a:fillRef>
          <a:effectRef idx="1">
            <a:schemeClr val="accent6"/>
          </a:effectRef>
          <a:fontRef idx="minor">
            <a:schemeClr val="dk1"/>
          </a:fontRef>
        </p:style>
        <p:txBody>
          <a:bodyPr lIns="78191" tIns="39096" rIns="78191" bIns="39096" rtlCol="0" anchor="ctr"/>
          <a:lstStyle/>
          <a:p>
            <a:pPr algn="ctr"/>
            <a:endParaRPr lang="ru-RU"/>
          </a:p>
        </p:txBody>
      </p:sp>
      <p:sp>
        <p:nvSpPr>
          <p:cNvPr id="21" name="Стрелка вниз 20"/>
          <p:cNvSpPr/>
          <p:nvPr/>
        </p:nvSpPr>
        <p:spPr>
          <a:xfrm rot="5400000" flipV="1">
            <a:off x="6429332" y="3665067"/>
            <a:ext cx="190338" cy="246686"/>
          </a:xfrm>
          <a:prstGeom prst="downArrow">
            <a:avLst>
              <a:gd name="adj1" fmla="val 50000"/>
              <a:gd name="adj2" fmla="val 47795"/>
            </a:avLst>
          </a:prstGeom>
          <a:solidFill>
            <a:srgbClr val="BE6732"/>
          </a:solidFill>
          <a:scene3d>
            <a:camera prst="orthographicFront"/>
            <a:lightRig rig="threePt" dir="t"/>
          </a:scene3d>
          <a:sp3d>
            <a:bevelT/>
            <a:bevelB w="165100" prst="coolSlant"/>
          </a:sp3d>
        </p:spPr>
        <p:style>
          <a:lnRef idx="1">
            <a:schemeClr val="accent6"/>
          </a:lnRef>
          <a:fillRef idx="2">
            <a:schemeClr val="accent6"/>
          </a:fillRef>
          <a:effectRef idx="1">
            <a:schemeClr val="accent6"/>
          </a:effectRef>
          <a:fontRef idx="minor">
            <a:schemeClr val="dk1"/>
          </a:fontRef>
        </p:style>
        <p:txBody>
          <a:bodyPr lIns="78191" tIns="39096" rIns="78191" bIns="39096" rtlCol="0" anchor="ctr"/>
          <a:lstStyle/>
          <a:p>
            <a:pPr algn="ctr"/>
            <a:endParaRPr lang="ru-RU"/>
          </a:p>
        </p:txBody>
      </p:sp>
      <p:sp>
        <p:nvSpPr>
          <p:cNvPr id="22" name="Стрелка вниз 21"/>
          <p:cNvSpPr/>
          <p:nvPr/>
        </p:nvSpPr>
        <p:spPr>
          <a:xfrm rot="5400000" flipV="1">
            <a:off x="6447207" y="4225947"/>
            <a:ext cx="190338" cy="246686"/>
          </a:xfrm>
          <a:prstGeom prst="downArrow">
            <a:avLst>
              <a:gd name="adj1" fmla="val 50000"/>
              <a:gd name="adj2" fmla="val 47795"/>
            </a:avLst>
          </a:prstGeom>
          <a:solidFill>
            <a:srgbClr val="BE6732"/>
          </a:solidFill>
          <a:scene3d>
            <a:camera prst="orthographicFront"/>
            <a:lightRig rig="threePt" dir="t"/>
          </a:scene3d>
          <a:sp3d>
            <a:bevelT/>
            <a:bevelB w="165100" prst="coolSlant"/>
          </a:sp3d>
        </p:spPr>
        <p:style>
          <a:lnRef idx="1">
            <a:schemeClr val="accent6"/>
          </a:lnRef>
          <a:fillRef idx="2">
            <a:schemeClr val="accent6"/>
          </a:fillRef>
          <a:effectRef idx="1">
            <a:schemeClr val="accent6"/>
          </a:effectRef>
          <a:fontRef idx="minor">
            <a:schemeClr val="dk1"/>
          </a:fontRef>
        </p:style>
        <p:txBody>
          <a:bodyPr lIns="78191" tIns="39096" rIns="78191" bIns="39096" rtlCol="0" anchor="ctr"/>
          <a:lstStyle/>
          <a:p>
            <a:pPr algn="ctr"/>
            <a:endParaRPr lang="ru-RU"/>
          </a:p>
        </p:txBody>
      </p:sp>
      <p:sp>
        <p:nvSpPr>
          <p:cNvPr id="18" name="Номер слайда 1"/>
          <p:cNvSpPr txBox="1">
            <a:spLocks/>
          </p:cNvSpPr>
          <p:nvPr/>
        </p:nvSpPr>
        <p:spPr>
          <a:xfrm>
            <a:off x="7020272" y="4876006"/>
            <a:ext cx="2133599" cy="273844"/>
          </a:xfrm>
          <a:prstGeom prst="rect">
            <a:avLst/>
          </a:prstGeom>
        </p:spPr>
        <p:txBody>
          <a:bodyPr vert="horz" lIns="78191" tIns="39096" rIns="78191" bIns="39096" rtlCol="0" anchor="ctr"/>
          <a:lstStyle>
            <a:defPPr>
              <a:defRPr lang="ru-RU"/>
            </a:defPPr>
            <a:lvl1pPr marL="0" algn="r" defTabSz="782018" rtl="0" eaLnBrk="1" latinLnBrk="0" hangingPunct="1">
              <a:defRPr sz="1100" kern="1200">
                <a:solidFill>
                  <a:schemeClr val="tx1">
                    <a:tint val="75000"/>
                  </a:schemeClr>
                </a:solidFill>
                <a:latin typeface="+mn-lt"/>
                <a:ea typeface="+mn-ea"/>
                <a:cs typeface="+mn-cs"/>
              </a:defRPr>
            </a:lvl1pPr>
            <a:lvl2pPr marL="391009" algn="l" defTabSz="782018" rtl="0" eaLnBrk="1" latinLnBrk="0" hangingPunct="1">
              <a:defRPr sz="1600" kern="1200">
                <a:solidFill>
                  <a:schemeClr val="tx1"/>
                </a:solidFill>
                <a:latin typeface="+mn-lt"/>
                <a:ea typeface="+mn-ea"/>
                <a:cs typeface="+mn-cs"/>
              </a:defRPr>
            </a:lvl2pPr>
            <a:lvl3pPr marL="782018" algn="l" defTabSz="782018" rtl="0" eaLnBrk="1" latinLnBrk="0" hangingPunct="1">
              <a:defRPr sz="1600" kern="1200">
                <a:solidFill>
                  <a:schemeClr val="tx1"/>
                </a:solidFill>
                <a:latin typeface="+mn-lt"/>
                <a:ea typeface="+mn-ea"/>
                <a:cs typeface="+mn-cs"/>
              </a:defRPr>
            </a:lvl3pPr>
            <a:lvl4pPr marL="1173026" algn="l" defTabSz="782018" rtl="0" eaLnBrk="1" latinLnBrk="0" hangingPunct="1">
              <a:defRPr sz="1600" kern="1200">
                <a:solidFill>
                  <a:schemeClr val="tx1"/>
                </a:solidFill>
                <a:latin typeface="+mn-lt"/>
                <a:ea typeface="+mn-ea"/>
                <a:cs typeface="+mn-cs"/>
              </a:defRPr>
            </a:lvl4pPr>
            <a:lvl5pPr marL="1564036" algn="l" defTabSz="782018" rtl="0" eaLnBrk="1" latinLnBrk="0" hangingPunct="1">
              <a:defRPr sz="1600" kern="1200">
                <a:solidFill>
                  <a:schemeClr val="tx1"/>
                </a:solidFill>
                <a:latin typeface="+mn-lt"/>
                <a:ea typeface="+mn-ea"/>
                <a:cs typeface="+mn-cs"/>
              </a:defRPr>
            </a:lvl5pPr>
            <a:lvl6pPr marL="1955045" algn="l" defTabSz="782018" rtl="0" eaLnBrk="1" latinLnBrk="0" hangingPunct="1">
              <a:defRPr sz="1600" kern="1200">
                <a:solidFill>
                  <a:schemeClr val="tx1"/>
                </a:solidFill>
                <a:latin typeface="+mn-lt"/>
                <a:ea typeface="+mn-ea"/>
                <a:cs typeface="+mn-cs"/>
              </a:defRPr>
            </a:lvl6pPr>
            <a:lvl7pPr marL="2346053" algn="l" defTabSz="782018" rtl="0" eaLnBrk="1" latinLnBrk="0" hangingPunct="1">
              <a:defRPr sz="1600" kern="1200">
                <a:solidFill>
                  <a:schemeClr val="tx1"/>
                </a:solidFill>
                <a:latin typeface="+mn-lt"/>
                <a:ea typeface="+mn-ea"/>
                <a:cs typeface="+mn-cs"/>
              </a:defRPr>
            </a:lvl7pPr>
            <a:lvl8pPr marL="2737062" algn="l" defTabSz="782018" rtl="0" eaLnBrk="1" latinLnBrk="0" hangingPunct="1">
              <a:defRPr sz="1600" kern="1200">
                <a:solidFill>
                  <a:schemeClr val="tx1"/>
                </a:solidFill>
                <a:latin typeface="+mn-lt"/>
                <a:ea typeface="+mn-ea"/>
                <a:cs typeface="+mn-cs"/>
              </a:defRPr>
            </a:lvl8pPr>
            <a:lvl9pPr marL="3128071" algn="l" defTabSz="782018" rtl="0" eaLnBrk="1" latinLnBrk="0" hangingPunct="1">
              <a:defRPr sz="1600" kern="1200">
                <a:solidFill>
                  <a:schemeClr val="tx1"/>
                </a:solidFill>
                <a:latin typeface="+mn-lt"/>
                <a:ea typeface="+mn-ea"/>
                <a:cs typeface="+mn-cs"/>
              </a:defRPr>
            </a:lvl9pPr>
          </a:lstStyle>
          <a:p>
            <a:fld id="{89FA656D-009D-46A4-AE2E-EAAD425C61DB}" type="slidenum">
              <a:rPr lang="ru-RU" smtClean="0"/>
              <a:pPr/>
              <a:t>9</a:t>
            </a:fld>
            <a:endParaRPr lang="ru-RU" dirty="0"/>
          </a:p>
        </p:txBody>
      </p:sp>
    </p:spTree>
    <p:extLst>
      <p:ext uri="{BB962C8B-B14F-4D97-AF65-F5344CB8AC3E}">
        <p14:creationId xmlns:p14="http://schemas.microsoft.com/office/powerpoint/2010/main" val="21664318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Рисунок 22" descr="http://upravasm.ru/_ld/163/02270881.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84174" y="613683"/>
            <a:ext cx="1681480" cy="1179830"/>
          </a:xfrm>
          <a:prstGeom prst="rect">
            <a:avLst/>
          </a:prstGeom>
          <a:noFill/>
          <a:ln>
            <a:noFill/>
          </a:ln>
        </p:spPr>
      </p:pic>
      <p:pic>
        <p:nvPicPr>
          <p:cNvPr id="22" name="Рисунок 21" descr="https://punkt-a.info/upload/iblock/456/456211015834178be51ca0b684d3e8ff.jpg"/>
          <p:cNvPicPr/>
          <p:nvPr/>
        </p:nvPicPr>
        <p:blipFill>
          <a:blip r:embed="rId3">
            <a:extLst>
              <a:ext uri="{28A0092B-C50C-407E-A947-70E740481C1C}">
                <a14:useLocalDpi xmlns:a14="http://schemas.microsoft.com/office/drawing/2010/main" val="0"/>
              </a:ext>
            </a:extLst>
          </a:blip>
          <a:srcRect/>
          <a:stretch>
            <a:fillRect/>
          </a:stretch>
        </p:blipFill>
        <p:spPr bwMode="auto">
          <a:xfrm>
            <a:off x="2623560" y="1031412"/>
            <a:ext cx="1807365" cy="1691154"/>
          </a:xfrm>
          <a:prstGeom prst="rect">
            <a:avLst/>
          </a:prstGeom>
          <a:noFill/>
          <a:ln>
            <a:noFill/>
          </a:ln>
        </p:spPr>
      </p:pic>
      <p:sp>
        <p:nvSpPr>
          <p:cNvPr id="21" name="Скругленный прямоугольник 20"/>
          <p:cNvSpPr/>
          <p:nvPr/>
        </p:nvSpPr>
        <p:spPr>
          <a:xfrm>
            <a:off x="3168352" y="14894"/>
            <a:ext cx="5796136" cy="514219"/>
          </a:xfrm>
          <a:prstGeom prst="roundRect">
            <a:avLst>
              <a:gd name="adj" fmla="val 20241"/>
            </a:avLst>
          </a:prstGeom>
          <a:solidFill>
            <a:schemeClr val="accent6">
              <a:lumMod val="40000"/>
              <a:lumOff val="60000"/>
            </a:schemeClr>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lnSpc>
                <a:spcPts val="1800"/>
              </a:lnSpc>
              <a:spcAft>
                <a:spcPts val="0"/>
              </a:spcAft>
            </a:pPr>
            <a:endParaRPr lang="ru-RU" sz="1400" dirty="0">
              <a:solidFill>
                <a:schemeClr val="tx1"/>
              </a:solidFill>
              <a:effectLst/>
            </a:endParaRPr>
          </a:p>
        </p:txBody>
      </p:sp>
      <p:sp>
        <p:nvSpPr>
          <p:cNvPr id="20" name="Скругленный прямоугольник 19"/>
          <p:cNvSpPr/>
          <p:nvPr/>
        </p:nvSpPr>
        <p:spPr>
          <a:xfrm>
            <a:off x="6732240" y="3278807"/>
            <a:ext cx="2049190" cy="1587949"/>
          </a:xfrm>
          <a:prstGeom prst="roundRect">
            <a:avLst>
              <a:gd name="adj" fmla="val 20241"/>
            </a:avLst>
          </a:prstGeom>
          <a:solidFill>
            <a:srgbClr val="E6E6E6"/>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indent="342900" algn="just">
              <a:spcAft>
                <a:spcPts val="0"/>
              </a:spcAft>
            </a:pP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 name="Скругленный прямоугольник 2"/>
          <p:cNvSpPr/>
          <p:nvPr/>
        </p:nvSpPr>
        <p:spPr>
          <a:xfrm>
            <a:off x="2623560" y="555526"/>
            <a:ext cx="3820648" cy="447904"/>
          </a:xfrm>
          <a:prstGeom prst="roundRect">
            <a:avLst>
              <a:gd name="adj" fmla="val 20241"/>
            </a:avLst>
          </a:prstGeom>
          <a:solidFill>
            <a:schemeClr val="accent6">
              <a:lumMod val="40000"/>
              <a:lumOff val="60000"/>
            </a:schemeClr>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lnSpc>
                <a:spcPts val="1800"/>
              </a:lnSpc>
              <a:spcAft>
                <a:spcPts val="0"/>
              </a:spcAft>
            </a:pPr>
            <a:r>
              <a:rPr lang="ru-RU" sz="1400" b="1" dirty="0" smtClean="0">
                <a:solidFill>
                  <a:schemeClr val="tx1"/>
                </a:solidFill>
                <a:latin typeface="Times New Roman"/>
                <a:ea typeface="Calibri"/>
              </a:rPr>
              <a:t>Обязанность представления сведений</a:t>
            </a:r>
            <a:endParaRPr lang="ru-RU" sz="1400" dirty="0">
              <a:solidFill>
                <a:schemeClr val="tx1"/>
              </a:solidFill>
              <a:effectLst/>
            </a:endParaRPr>
          </a:p>
        </p:txBody>
      </p:sp>
      <p:sp>
        <p:nvSpPr>
          <p:cNvPr id="5" name="Скругленный прямоугольник 4"/>
          <p:cNvSpPr/>
          <p:nvPr/>
        </p:nvSpPr>
        <p:spPr>
          <a:xfrm>
            <a:off x="35496" y="1203598"/>
            <a:ext cx="2588064" cy="1368480"/>
          </a:xfrm>
          <a:prstGeom prst="roundRect">
            <a:avLst>
              <a:gd name="adj" fmla="val 20241"/>
            </a:avLst>
          </a:prstGeom>
          <a:solidFill>
            <a:srgbClr val="E6E6E6"/>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indent="342900" algn="just">
              <a:spcAft>
                <a:spcPts val="0"/>
              </a:spcAft>
            </a:pPr>
            <a:r>
              <a:rPr lang="ru-RU" sz="1200" dirty="0">
                <a:solidFill>
                  <a:schemeClr val="tx1"/>
                </a:solidFill>
                <a:latin typeface="Times New Roman" panose="02020603050405020304" pitchFamily="18" charset="0"/>
                <a:cs typeface="Times New Roman" panose="02020603050405020304" pitchFamily="18" charset="0"/>
              </a:rPr>
              <a:t>О</a:t>
            </a:r>
            <a:r>
              <a:rPr lang="ru-RU" sz="1200" dirty="0" smtClean="0">
                <a:solidFill>
                  <a:schemeClr val="tx1"/>
                </a:solidFill>
                <a:latin typeface="Times New Roman" panose="02020603050405020304" pitchFamily="18" charset="0"/>
                <a:cs typeface="Times New Roman" panose="02020603050405020304" pitchFamily="18" charset="0"/>
              </a:rPr>
              <a:t> </a:t>
            </a:r>
            <a:r>
              <a:rPr lang="ru-RU" sz="1200" dirty="0">
                <a:solidFill>
                  <a:schemeClr val="tx1"/>
                </a:solidFill>
                <a:latin typeface="Times New Roman" panose="02020603050405020304" pitchFamily="18" charset="0"/>
                <a:cs typeface="Times New Roman" panose="02020603050405020304" pitchFamily="18" charset="0"/>
              </a:rPr>
              <a:t>своих доходах, </a:t>
            </a:r>
            <a:r>
              <a:rPr lang="ru-RU" sz="1200" dirty="0" smtClean="0">
                <a:solidFill>
                  <a:schemeClr val="tx1"/>
                </a:solidFill>
                <a:latin typeface="Times New Roman" panose="02020603050405020304" pitchFamily="18" charset="0"/>
                <a:cs typeface="Times New Roman" panose="02020603050405020304" pitchFamily="18" charset="0"/>
              </a:rPr>
              <a:t/>
            </a:r>
            <a:br>
              <a:rPr lang="ru-RU" sz="1200" dirty="0" smtClean="0">
                <a:solidFill>
                  <a:schemeClr val="tx1"/>
                </a:solidFill>
                <a:latin typeface="Times New Roman" panose="02020603050405020304" pitchFamily="18" charset="0"/>
                <a:cs typeface="Times New Roman" panose="02020603050405020304" pitchFamily="18" charset="0"/>
              </a:rPr>
            </a:br>
            <a:r>
              <a:rPr lang="ru-RU" sz="1200" dirty="0" smtClean="0">
                <a:solidFill>
                  <a:schemeClr val="tx1"/>
                </a:solidFill>
                <a:latin typeface="Times New Roman" panose="02020603050405020304" pitchFamily="18" charset="0"/>
                <a:cs typeface="Times New Roman" panose="02020603050405020304" pitchFamily="18" charset="0"/>
              </a:rPr>
              <a:t>об </a:t>
            </a:r>
            <a:r>
              <a:rPr lang="ru-RU" sz="1200" dirty="0">
                <a:solidFill>
                  <a:schemeClr val="tx1"/>
                </a:solidFill>
                <a:latin typeface="Times New Roman" panose="02020603050405020304" pitchFamily="18" charset="0"/>
                <a:cs typeface="Times New Roman" panose="02020603050405020304" pitchFamily="18" charset="0"/>
              </a:rPr>
              <a:t>имуществе и обязательствах имущественного характера, </a:t>
            </a:r>
            <a:r>
              <a:rPr lang="ru-RU" sz="1200" dirty="0" smtClean="0">
                <a:solidFill>
                  <a:schemeClr val="tx1"/>
                </a:solidFill>
                <a:latin typeface="Times New Roman" panose="02020603050405020304" pitchFamily="18" charset="0"/>
                <a:cs typeface="Times New Roman" panose="02020603050405020304" pitchFamily="18" charset="0"/>
              </a:rPr>
              <a:t/>
            </a:r>
            <a:br>
              <a:rPr lang="ru-RU" sz="1200" dirty="0" smtClean="0">
                <a:solidFill>
                  <a:schemeClr val="tx1"/>
                </a:solidFill>
                <a:latin typeface="Times New Roman" panose="02020603050405020304" pitchFamily="18" charset="0"/>
                <a:cs typeface="Times New Roman" panose="02020603050405020304" pitchFamily="18" charset="0"/>
              </a:rPr>
            </a:br>
            <a:r>
              <a:rPr lang="ru-RU" sz="1200" dirty="0" smtClean="0">
                <a:solidFill>
                  <a:schemeClr val="tx1"/>
                </a:solidFill>
                <a:latin typeface="Times New Roman" panose="02020603050405020304" pitchFamily="18" charset="0"/>
                <a:cs typeface="Times New Roman" panose="02020603050405020304" pitchFamily="18" charset="0"/>
              </a:rPr>
              <a:t>а </a:t>
            </a:r>
            <a:r>
              <a:rPr lang="ru-RU" sz="1200" dirty="0">
                <a:solidFill>
                  <a:schemeClr val="tx1"/>
                </a:solidFill>
                <a:latin typeface="Times New Roman" panose="02020603050405020304" pitchFamily="18" charset="0"/>
                <a:cs typeface="Times New Roman" panose="02020603050405020304" pitchFamily="18" charset="0"/>
              </a:rPr>
              <a:t>также о доходах, об имуществе </a:t>
            </a:r>
            <a:r>
              <a:rPr lang="ru-RU" sz="1200" dirty="0" smtClean="0">
                <a:solidFill>
                  <a:schemeClr val="tx1"/>
                </a:solidFill>
                <a:latin typeface="Times New Roman" panose="02020603050405020304" pitchFamily="18" charset="0"/>
                <a:cs typeface="Times New Roman" panose="02020603050405020304" pitchFamily="18" charset="0"/>
              </a:rPr>
              <a:t/>
            </a:r>
            <a:br>
              <a:rPr lang="ru-RU" sz="1200" dirty="0" smtClean="0">
                <a:solidFill>
                  <a:schemeClr val="tx1"/>
                </a:solidFill>
                <a:latin typeface="Times New Roman" panose="02020603050405020304" pitchFamily="18" charset="0"/>
                <a:cs typeface="Times New Roman" panose="02020603050405020304" pitchFamily="18" charset="0"/>
              </a:rPr>
            </a:br>
            <a:r>
              <a:rPr lang="ru-RU" sz="1200" dirty="0" smtClean="0">
                <a:solidFill>
                  <a:schemeClr val="tx1"/>
                </a:solidFill>
                <a:latin typeface="Times New Roman" panose="02020603050405020304" pitchFamily="18" charset="0"/>
                <a:cs typeface="Times New Roman" panose="02020603050405020304" pitchFamily="18" charset="0"/>
              </a:rPr>
              <a:t>и </a:t>
            </a:r>
            <a:r>
              <a:rPr lang="ru-RU" sz="1200" dirty="0">
                <a:solidFill>
                  <a:schemeClr val="tx1"/>
                </a:solidFill>
                <a:latin typeface="Times New Roman" panose="02020603050405020304" pitchFamily="18" charset="0"/>
                <a:cs typeface="Times New Roman" panose="02020603050405020304" pitchFamily="18" charset="0"/>
              </a:rPr>
              <a:t>обязательствах имущественного характера членов своей </a:t>
            </a:r>
            <a:r>
              <a:rPr lang="ru-RU" sz="1200" dirty="0" smtClean="0">
                <a:solidFill>
                  <a:schemeClr val="tx1"/>
                </a:solidFill>
                <a:latin typeface="Times New Roman" panose="02020603050405020304" pitchFamily="18" charset="0"/>
                <a:cs typeface="Times New Roman" panose="02020603050405020304" pitchFamily="18" charset="0"/>
              </a:rPr>
              <a:t>семьи (статья 20)</a:t>
            </a:r>
            <a:endParaRPr lang="ru-RU" sz="1200" dirty="0">
              <a:solidFill>
                <a:schemeClr val="tx1"/>
              </a:solidFill>
              <a:effectLst/>
              <a:latin typeface="Times New Roman" panose="02020603050405020304" pitchFamily="18" charset="0"/>
              <a:cs typeface="Times New Roman" panose="02020603050405020304" pitchFamily="18" charset="0"/>
            </a:endParaRPr>
          </a:p>
        </p:txBody>
      </p:sp>
      <p:sp>
        <p:nvSpPr>
          <p:cNvPr id="6" name="Скругленный прямоугольник 5"/>
          <p:cNvSpPr/>
          <p:nvPr/>
        </p:nvSpPr>
        <p:spPr>
          <a:xfrm>
            <a:off x="6089920" y="1549928"/>
            <a:ext cx="2301780" cy="1052335"/>
          </a:xfrm>
          <a:prstGeom prst="roundRect">
            <a:avLst>
              <a:gd name="adj" fmla="val 20241"/>
            </a:avLst>
          </a:prstGeom>
          <a:solidFill>
            <a:srgbClr val="E6E6E6"/>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indent="342900" algn="just">
              <a:spcAft>
                <a:spcPts val="0"/>
              </a:spcAft>
            </a:pPr>
            <a:r>
              <a:rPr lang="ru-RU" sz="1200" dirty="0">
                <a:solidFill>
                  <a:schemeClr val="tx1"/>
                </a:solidFill>
                <a:latin typeface="Times New Roman" panose="02020603050405020304" pitchFamily="18" charset="0"/>
                <a:cs typeface="Times New Roman" panose="02020603050405020304" pitchFamily="18" charset="0"/>
              </a:rPr>
              <a:t>Представление сведений </a:t>
            </a:r>
            <a:r>
              <a:rPr lang="ru-RU" sz="1200" dirty="0" smtClean="0">
                <a:solidFill>
                  <a:schemeClr val="tx1"/>
                </a:solidFill>
                <a:latin typeface="Times New Roman" panose="02020603050405020304" pitchFamily="18" charset="0"/>
                <a:cs typeface="Times New Roman" panose="02020603050405020304" pitchFamily="18" charset="0"/>
              </a:rPr>
              <a:t/>
            </a:r>
            <a:br>
              <a:rPr lang="ru-RU" sz="1200" dirty="0" smtClean="0">
                <a:solidFill>
                  <a:schemeClr val="tx1"/>
                </a:solidFill>
                <a:latin typeface="Times New Roman" panose="02020603050405020304" pitchFamily="18" charset="0"/>
                <a:cs typeface="Times New Roman" panose="02020603050405020304" pitchFamily="18" charset="0"/>
              </a:rPr>
            </a:br>
            <a:r>
              <a:rPr lang="ru-RU" sz="1200" dirty="0" smtClean="0">
                <a:solidFill>
                  <a:schemeClr val="tx1"/>
                </a:solidFill>
                <a:latin typeface="Times New Roman" panose="02020603050405020304" pitchFamily="18" charset="0"/>
                <a:cs typeface="Times New Roman" panose="02020603050405020304" pitchFamily="18" charset="0"/>
              </a:rPr>
              <a:t>о </a:t>
            </a:r>
            <a:r>
              <a:rPr lang="ru-RU" sz="1200" dirty="0">
                <a:solidFill>
                  <a:schemeClr val="tx1"/>
                </a:solidFill>
                <a:latin typeface="Times New Roman" panose="02020603050405020304" pitchFamily="18" charset="0"/>
                <a:cs typeface="Times New Roman" panose="02020603050405020304" pitchFamily="18" charset="0"/>
              </a:rPr>
              <a:t>размещении информации </a:t>
            </a:r>
            <a:r>
              <a:rPr lang="ru-RU" sz="1200" dirty="0" smtClean="0">
                <a:solidFill>
                  <a:schemeClr val="tx1"/>
                </a:solidFill>
                <a:latin typeface="Times New Roman" panose="02020603050405020304" pitchFamily="18" charset="0"/>
                <a:cs typeface="Times New Roman" panose="02020603050405020304" pitchFamily="18" charset="0"/>
              </a:rPr>
              <a:t/>
            </a:r>
            <a:br>
              <a:rPr lang="ru-RU" sz="1200" dirty="0" smtClean="0">
                <a:solidFill>
                  <a:schemeClr val="tx1"/>
                </a:solidFill>
                <a:latin typeface="Times New Roman" panose="02020603050405020304" pitchFamily="18" charset="0"/>
                <a:cs typeface="Times New Roman" panose="02020603050405020304" pitchFamily="18" charset="0"/>
              </a:rPr>
            </a:br>
            <a:r>
              <a:rPr lang="ru-RU" sz="1200" dirty="0" smtClean="0">
                <a:solidFill>
                  <a:schemeClr val="tx1"/>
                </a:solidFill>
                <a:latin typeface="Times New Roman" panose="02020603050405020304" pitchFamily="18" charset="0"/>
                <a:cs typeface="Times New Roman" panose="02020603050405020304" pitchFamily="18" charset="0"/>
              </a:rPr>
              <a:t>в </a:t>
            </a:r>
            <a:r>
              <a:rPr lang="ru-RU" sz="1200" dirty="0">
                <a:solidFill>
                  <a:schemeClr val="tx1"/>
                </a:solidFill>
                <a:latin typeface="Times New Roman" panose="02020603050405020304" pitchFamily="18" charset="0"/>
                <a:cs typeface="Times New Roman" panose="02020603050405020304" pitchFamily="18" charset="0"/>
              </a:rPr>
              <a:t>информационно-телекоммуникационной сети </a:t>
            </a:r>
            <a:r>
              <a:rPr lang="ru-RU" sz="1200" dirty="0" smtClean="0">
                <a:solidFill>
                  <a:schemeClr val="tx1"/>
                </a:solidFill>
                <a:latin typeface="Times New Roman" panose="02020603050405020304" pitchFamily="18" charset="0"/>
                <a:cs typeface="Times New Roman" panose="02020603050405020304" pitchFamily="18" charset="0"/>
              </a:rPr>
              <a:t>«Интернет» (статья 20.2)</a:t>
            </a:r>
            <a:endParaRPr lang="ru-RU" sz="1200" dirty="0">
              <a:solidFill>
                <a:schemeClr val="tx1"/>
              </a:solidFill>
              <a:effectLst/>
              <a:latin typeface="Times New Roman" panose="02020603050405020304" pitchFamily="18" charset="0"/>
              <a:cs typeface="Times New Roman" panose="02020603050405020304" pitchFamily="18" charset="0"/>
            </a:endParaRPr>
          </a:p>
        </p:txBody>
      </p:sp>
      <p:sp>
        <p:nvSpPr>
          <p:cNvPr id="7" name="Скругленный прямоугольник 6"/>
          <p:cNvSpPr/>
          <p:nvPr/>
        </p:nvSpPr>
        <p:spPr>
          <a:xfrm>
            <a:off x="4356375" y="1554265"/>
            <a:ext cx="1655785" cy="801462"/>
          </a:xfrm>
          <a:prstGeom prst="roundRect">
            <a:avLst>
              <a:gd name="adj" fmla="val 20241"/>
            </a:avLst>
          </a:prstGeom>
          <a:solidFill>
            <a:srgbClr val="E6E6E6"/>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just">
              <a:spcAft>
                <a:spcPts val="0"/>
              </a:spcAft>
            </a:pPr>
            <a:r>
              <a:rPr lang="ru-RU" sz="1200" dirty="0" smtClean="0">
                <a:solidFill>
                  <a:schemeClr val="tx1"/>
                </a:solidFill>
                <a:latin typeface="Times New Roman" panose="02020603050405020304" pitchFamily="18" charset="0"/>
                <a:cs typeface="Times New Roman" panose="02020603050405020304" pitchFamily="18" charset="0"/>
              </a:rPr>
              <a:t>     Представление </a:t>
            </a:r>
            <a:r>
              <a:rPr lang="ru-RU" sz="1200" dirty="0">
                <a:solidFill>
                  <a:schemeClr val="tx1"/>
                </a:solidFill>
                <a:latin typeface="Times New Roman" panose="02020603050405020304" pitchFamily="18" charset="0"/>
                <a:cs typeface="Times New Roman" panose="02020603050405020304" pitchFamily="18" charset="0"/>
              </a:rPr>
              <a:t>сведений </a:t>
            </a:r>
            <a:r>
              <a:rPr lang="ru-RU" sz="1200" dirty="0" smtClean="0">
                <a:solidFill>
                  <a:schemeClr val="tx1"/>
                </a:solidFill>
                <a:latin typeface="Times New Roman" panose="02020603050405020304" pitchFamily="18" charset="0"/>
                <a:cs typeface="Times New Roman" panose="02020603050405020304" pitchFamily="18" charset="0"/>
              </a:rPr>
              <a:t>о расходах (статья 20.1)</a:t>
            </a:r>
            <a:endParaRPr lang="ru-RU" sz="1200" dirty="0">
              <a:solidFill>
                <a:schemeClr val="tx1"/>
              </a:solidFill>
              <a:effectLst/>
              <a:latin typeface="Times New Roman" panose="02020603050405020304" pitchFamily="18" charset="0"/>
              <a:cs typeface="Times New Roman" panose="02020603050405020304" pitchFamily="18" charset="0"/>
            </a:endParaRPr>
          </a:p>
        </p:txBody>
      </p:sp>
      <p:sp>
        <p:nvSpPr>
          <p:cNvPr id="8" name="Стрелка вниз 7"/>
          <p:cNvSpPr/>
          <p:nvPr/>
        </p:nvSpPr>
        <p:spPr>
          <a:xfrm>
            <a:off x="2490875" y="982017"/>
            <a:ext cx="265369" cy="306831"/>
          </a:xfrm>
          <a:prstGeom prst="downArrow">
            <a:avLst>
              <a:gd name="adj1" fmla="val 50000"/>
              <a:gd name="adj2" fmla="val 47795"/>
            </a:avLst>
          </a:prstGeom>
          <a:solidFill>
            <a:srgbClr val="BE6732"/>
          </a:solidFill>
          <a:scene3d>
            <a:camera prst="orthographicFront">
              <a:rot lat="0" lon="0" rev="19499999"/>
            </a:camera>
            <a:lightRig rig="threePt" dir="t"/>
          </a:scene3d>
          <a:sp3d>
            <a:bevelT/>
            <a:bevelB w="165100" prst="coolSlant"/>
          </a:sp3d>
        </p:spPr>
        <p:style>
          <a:lnRef idx="1">
            <a:schemeClr val="accent6"/>
          </a:lnRef>
          <a:fillRef idx="2">
            <a:schemeClr val="accent6"/>
          </a:fillRef>
          <a:effectRef idx="1">
            <a:schemeClr val="accent6"/>
          </a:effectRef>
          <a:fontRef idx="minor">
            <a:schemeClr val="dk1"/>
          </a:fontRef>
        </p:style>
        <p:txBody>
          <a:bodyPr lIns="78191" tIns="39096" rIns="78191" bIns="39096" rtlCol="0" anchor="ctr"/>
          <a:lstStyle/>
          <a:p>
            <a:pPr algn="ctr"/>
            <a:endParaRPr lang="ru-RU"/>
          </a:p>
        </p:txBody>
      </p:sp>
      <p:sp>
        <p:nvSpPr>
          <p:cNvPr id="9" name="Стрелка вниз 8"/>
          <p:cNvSpPr/>
          <p:nvPr/>
        </p:nvSpPr>
        <p:spPr>
          <a:xfrm>
            <a:off x="6068167" y="1030425"/>
            <a:ext cx="265369" cy="533211"/>
          </a:xfrm>
          <a:prstGeom prst="downArrow">
            <a:avLst>
              <a:gd name="adj1" fmla="val 50000"/>
              <a:gd name="adj2" fmla="val 47795"/>
            </a:avLst>
          </a:prstGeom>
          <a:solidFill>
            <a:srgbClr val="BE6732"/>
          </a:solidFill>
          <a:scene3d>
            <a:camera prst="orthographicFront"/>
            <a:lightRig rig="threePt" dir="t"/>
          </a:scene3d>
          <a:sp3d>
            <a:bevelT/>
            <a:bevelB w="165100" prst="coolSlant"/>
          </a:sp3d>
        </p:spPr>
        <p:style>
          <a:lnRef idx="1">
            <a:schemeClr val="accent6"/>
          </a:lnRef>
          <a:fillRef idx="2">
            <a:schemeClr val="accent6"/>
          </a:fillRef>
          <a:effectRef idx="1">
            <a:schemeClr val="accent6"/>
          </a:effectRef>
          <a:fontRef idx="minor">
            <a:schemeClr val="dk1"/>
          </a:fontRef>
        </p:style>
        <p:txBody>
          <a:bodyPr lIns="78191" tIns="39096" rIns="78191" bIns="39096" rtlCol="0" anchor="ctr"/>
          <a:lstStyle/>
          <a:p>
            <a:pPr algn="ctr"/>
            <a:endParaRPr lang="ru-RU"/>
          </a:p>
        </p:txBody>
      </p:sp>
      <p:sp>
        <p:nvSpPr>
          <p:cNvPr id="10" name="Стрелка вниз 9"/>
          <p:cNvSpPr/>
          <p:nvPr/>
        </p:nvSpPr>
        <p:spPr>
          <a:xfrm>
            <a:off x="4817299" y="1031412"/>
            <a:ext cx="265369" cy="522852"/>
          </a:xfrm>
          <a:prstGeom prst="downArrow">
            <a:avLst>
              <a:gd name="adj1" fmla="val 50000"/>
              <a:gd name="adj2" fmla="val 47795"/>
            </a:avLst>
          </a:prstGeom>
          <a:solidFill>
            <a:srgbClr val="BE6732"/>
          </a:solidFill>
          <a:scene3d>
            <a:camera prst="orthographicFront"/>
            <a:lightRig rig="threePt" dir="t"/>
          </a:scene3d>
          <a:sp3d>
            <a:bevelT/>
            <a:bevelB w="165100" prst="coolSlant"/>
          </a:sp3d>
        </p:spPr>
        <p:style>
          <a:lnRef idx="1">
            <a:schemeClr val="accent6"/>
          </a:lnRef>
          <a:fillRef idx="2">
            <a:schemeClr val="accent6"/>
          </a:fillRef>
          <a:effectRef idx="1">
            <a:schemeClr val="accent6"/>
          </a:effectRef>
          <a:fontRef idx="minor">
            <a:schemeClr val="dk1"/>
          </a:fontRef>
        </p:style>
        <p:txBody>
          <a:bodyPr lIns="78191" tIns="39096" rIns="78191" bIns="39096" rtlCol="0" anchor="ctr"/>
          <a:lstStyle/>
          <a:p>
            <a:pPr algn="ctr"/>
            <a:endParaRPr lang="ru-RU"/>
          </a:p>
        </p:txBody>
      </p:sp>
      <p:sp>
        <p:nvSpPr>
          <p:cNvPr id="11" name="Скругленный прямоугольник 10"/>
          <p:cNvSpPr/>
          <p:nvPr/>
        </p:nvSpPr>
        <p:spPr>
          <a:xfrm>
            <a:off x="196777" y="2722566"/>
            <a:ext cx="8784976" cy="504056"/>
          </a:xfrm>
          <a:prstGeom prst="roundRect">
            <a:avLst>
              <a:gd name="adj" fmla="val 20241"/>
            </a:avLst>
          </a:prstGeom>
          <a:solidFill>
            <a:schemeClr val="accent6">
              <a:lumMod val="40000"/>
              <a:lumOff val="60000"/>
            </a:schemeClr>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lnSpc>
                <a:spcPts val="1000"/>
              </a:lnSpc>
              <a:spcAft>
                <a:spcPts val="0"/>
              </a:spcAft>
            </a:pPr>
            <a:r>
              <a:rPr lang="ru-RU" sz="1400" b="1" dirty="0">
                <a:solidFill>
                  <a:schemeClr val="tx1"/>
                </a:solidFill>
                <a:latin typeface="Times New Roman"/>
                <a:ea typeface="Calibri"/>
              </a:rPr>
              <a:t>Статья 59.1. Взыскания за несоблюдение ограничений и запретов, требований о предотвращении или об урегулировании конфликта интересов и неисполнение обязанностей, установленных в целях противодействия коррупции</a:t>
            </a:r>
            <a:endParaRPr lang="ru-RU" sz="1400" dirty="0">
              <a:solidFill>
                <a:schemeClr val="tx1"/>
              </a:solidFill>
              <a:effectLst/>
            </a:endParaRPr>
          </a:p>
        </p:txBody>
      </p:sp>
      <p:sp>
        <p:nvSpPr>
          <p:cNvPr id="12" name="Скругленный прямоугольник 11"/>
          <p:cNvSpPr/>
          <p:nvPr/>
        </p:nvSpPr>
        <p:spPr>
          <a:xfrm>
            <a:off x="1198759" y="3574939"/>
            <a:ext cx="2032469" cy="1224136"/>
          </a:xfrm>
          <a:prstGeom prst="roundRect">
            <a:avLst>
              <a:gd name="adj" fmla="val 20241"/>
            </a:avLst>
          </a:prstGeom>
          <a:solidFill>
            <a:srgbClr val="E6E6E6"/>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indent="342900" algn="just">
              <a:spcAft>
                <a:spcPts val="0"/>
              </a:spcAft>
            </a:pPr>
            <a:r>
              <a:rPr lang="ru-RU" sz="1200" dirty="0">
                <a:solidFill>
                  <a:schemeClr val="tx1"/>
                </a:solidFill>
                <a:latin typeface="Times New Roman" panose="02020603050405020304" pitchFamily="18" charset="0"/>
                <a:cs typeface="Times New Roman" panose="02020603050405020304" pitchFamily="18" charset="0"/>
              </a:rPr>
              <a:t>1) </a:t>
            </a:r>
            <a:r>
              <a:rPr lang="ru-RU" sz="1200" dirty="0" smtClean="0">
                <a:solidFill>
                  <a:schemeClr val="tx1"/>
                </a:solidFill>
                <a:latin typeface="Times New Roman" panose="02020603050405020304" pitchFamily="18" charset="0"/>
                <a:cs typeface="Times New Roman" panose="02020603050405020304" pitchFamily="18" charset="0"/>
              </a:rPr>
              <a:t>Замечание</a:t>
            </a:r>
            <a:r>
              <a:rPr lang="ru-RU" sz="1200" dirty="0">
                <a:solidFill>
                  <a:schemeClr val="tx1"/>
                </a:solidFill>
                <a:latin typeface="Times New Roman" panose="02020603050405020304" pitchFamily="18" charset="0"/>
                <a:cs typeface="Times New Roman" panose="02020603050405020304" pitchFamily="18" charset="0"/>
              </a:rPr>
              <a:t>;</a:t>
            </a:r>
          </a:p>
          <a:p>
            <a:pPr indent="342900" algn="just">
              <a:spcAft>
                <a:spcPts val="0"/>
              </a:spcAft>
            </a:pPr>
            <a:r>
              <a:rPr lang="ru-RU" sz="1200" dirty="0">
                <a:solidFill>
                  <a:schemeClr val="tx1"/>
                </a:solidFill>
                <a:latin typeface="Times New Roman" panose="02020603050405020304" pitchFamily="18" charset="0"/>
                <a:cs typeface="Times New Roman" panose="02020603050405020304" pitchFamily="18" charset="0"/>
              </a:rPr>
              <a:t>2) выговор;</a:t>
            </a:r>
          </a:p>
          <a:p>
            <a:pPr indent="342900" algn="just">
              <a:spcAft>
                <a:spcPts val="0"/>
              </a:spcAft>
            </a:pPr>
            <a:r>
              <a:rPr lang="ru-RU" sz="1200" dirty="0">
                <a:solidFill>
                  <a:schemeClr val="tx1"/>
                </a:solidFill>
                <a:latin typeface="Times New Roman" panose="02020603050405020304" pitchFamily="18" charset="0"/>
                <a:cs typeface="Times New Roman" panose="02020603050405020304" pitchFamily="18" charset="0"/>
              </a:rPr>
              <a:t>3) предупреждение о неполном должностном </a:t>
            </a:r>
            <a:r>
              <a:rPr lang="ru-RU" sz="1200" dirty="0" smtClean="0">
                <a:solidFill>
                  <a:schemeClr val="tx1"/>
                </a:solidFill>
                <a:latin typeface="Times New Roman" panose="02020603050405020304" pitchFamily="18" charset="0"/>
                <a:cs typeface="Times New Roman" panose="02020603050405020304" pitchFamily="18" charset="0"/>
              </a:rPr>
              <a:t>соответствии</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3" name="Стрелка вниз 12"/>
          <p:cNvSpPr/>
          <p:nvPr/>
        </p:nvSpPr>
        <p:spPr>
          <a:xfrm>
            <a:off x="2082308" y="3241714"/>
            <a:ext cx="265369" cy="309159"/>
          </a:xfrm>
          <a:prstGeom prst="downArrow">
            <a:avLst>
              <a:gd name="adj1" fmla="val 50000"/>
              <a:gd name="adj2" fmla="val 47795"/>
            </a:avLst>
          </a:prstGeom>
          <a:solidFill>
            <a:srgbClr val="BE6732"/>
          </a:solidFill>
          <a:scene3d>
            <a:camera prst="orthographicFront"/>
            <a:lightRig rig="threePt" dir="t"/>
          </a:scene3d>
          <a:sp3d>
            <a:bevelT/>
            <a:bevelB w="165100" prst="coolSlant"/>
          </a:sp3d>
        </p:spPr>
        <p:style>
          <a:lnRef idx="1">
            <a:schemeClr val="accent6"/>
          </a:lnRef>
          <a:fillRef idx="2">
            <a:schemeClr val="accent6"/>
          </a:fillRef>
          <a:effectRef idx="1">
            <a:schemeClr val="accent6"/>
          </a:effectRef>
          <a:fontRef idx="minor">
            <a:schemeClr val="dk1"/>
          </a:fontRef>
        </p:style>
        <p:txBody>
          <a:bodyPr lIns="78191" tIns="39096" rIns="78191" bIns="39096" rtlCol="0" anchor="ctr"/>
          <a:lstStyle/>
          <a:p>
            <a:pPr algn="ctr"/>
            <a:endParaRPr lang="ru-RU"/>
          </a:p>
        </p:txBody>
      </p:sp>
      <p:sp>
        <p:nvSpPr>
          <p:cNvPr id="14" name="Стрелка вниз 13"/>
          <p:cNvSpPr/>
          <p:nvPr/>
        </p:nvSpPr>
        <p:spPr>
          <a:xfrm rot="5400000" flipV="1">
            <a:off x="3435535" y="3822743"/>
            <a:ext cx="360040" cy="728529"/>
          </a:xfrm>
          <a:prstGeom prst="downArrow">
            <a:avLst>
              <a:gd name="adj1" fmla="val 50000"/>
              <a:gd name="adj2" fmla="val 47795"/>
            </a:avLst>
          </a:prstGeom>
          <a:solidFill>
            <a:srgbClr val="BE6732"/>
          </a:solidFill>
          <a:scene3d>
            <a:camera prst="orthographicFront"/>
            <a:lightRig rig="threePt" dir="t"/>
          </a:scene3d>
          <a:sp3d>
            <a:bevelT/>
            <a:bevelB w="165100" prst="coolSlant"/>
          </a:sp3d>
        </p:spPr>
        <p:style>
          <a:lnRef idx="1">
            <a:schemeClr val="accent6"/>
          </a:lnRef>
          <a:fillRef idx="2">
            <a:schemeClr val="accent6"/>
          </a:fillRef>
          <a:effectRef idx="1">
            <a:schemeClr val="accent6"/>
          </a:effectRef>
          <a:fontRef idx="minor">
            <a:schemeClr val="dk1"/>
          </a:fontRef>
        </p:style>
        <p:txBody>
          <a:bodyPr lIns="78191" tIns="39096" rIns="78191" bIns="39096" rtlCol="0" anchor="ctr"/>
          <a:lstStyle/>
          <a:p>
            <a:pPr algn="ctr"/>
            <a:endParaRPr lang="ru-RU"/>
          </a:p>
        </p:txBody>
      </p:sp>
      <p:sp>
        <p:nvSpPr>
          <p:cNvPr id="15" name="Скругленный прямоугольник 14"/>
          <p:cNvSpPr/>
          <p:nvPr/>
        </p:nvSpPr>
        <p:spPr>
          <a:xfrm>
            <a:off x="4029280" y="3510561"/>
            <a:ext cx="2304256" cy="1272236"/>
          </a:xfrm>
          <a:prstGeom prst="roundRect">
            <a:avLst>
              <a:gd name="adj" fmla="val 20241"/>
            </a:avLst>
          </a:prstGeom>
          <a:solidFill>
            <a:srgbClr val="E6E6E6"/>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indent="342900" algn="just">
              <a:spcAft>
                <a:spcPts val="0"/>
              </a:spcAft>
            </a:pPr>
            <a:r>
              <a:rPr lang="ru-RU" sz="1200" dirty="0" smtClean="0">
                <a:solidFill>
                  <a:schemeClr val="tx1"/>
                </a:solidFill>
                <a:latin typeface="Times New Roman" panose="02020603050405020304" pitchFamily="18" charset="0"/>
                <a:cs typeface="Times New Roman" panose="02020603050405020304" pitchFamily="18" charset="0"/>
              </a:rPr>
              <a:t>Статья 59.2. Увольнение  </a:t>
            </a:r>
          </a:p>
          <a:p>
            <a:pPr indent="342900" algn="just">
              <a:spcAft>
                <a:spcPts val="0"/>
              </a:spcAft>
            </a:pPr>
            <a:r>
              <a:rPr lang="ru-RU" sz="1200" dirty="0" smtClean="0">
                <a:solidFill>
                  <a:schemeClr val="tx1"/>
                </a:solidFill>
                <a:latin typeface="Times New Roman" panose="02020603050405020304" pitchFamily="18" charset="0"/>
                <a:cs typeface="Times New Roman" panose="02020603050405020304" pitchFamily="18" charset="0"/>
              </a:rPr>
              <a:t>в связи с  утратой  </a:t>
            </a:r>
          </a:p>
          <a:p>
            <a:pPr indent="342900" algn="just">
              <a:spcAft>
                <a:spcPts val="0"/>
              </a:spcAft>
            </a:pPr>
            <a:r>
              <a:rPr lang="ru-RU" sz="1200" dirty="0" smtClean="0">
                <a:solidFill>
                  <a:schemeClr val="tx1"/>
                </a:solidFill>
                <a:latin typeface="Times New Roman" panose="02020603050405020304" pitchFamily="18" charset="0"/>
                <a:cs typeface="Times New Roman" panose="02020603050405020304" pitchFamily="18" charset="0"/>
              </a:rPr>
              <a:t>доверия</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6" name="Прямоугольник 15"/>
          <p:cNvSpPr/>
          <p:nvPr/>
        </p:nvSpPr>
        <p:spPr>
          <a:xfrm>
            <a:off x="4063159" y="3459358"/>
            <a:ext cx="526106" cy="1323439"/>
          </a:xfrm>
          <a:prstGeom prst="rect">
            <a:avLst/>
          </a:prstGeom>
        </p:spPr>
        <p:txBody>
          <a:bodyPr wrap="none">
            <a:spAutoFit/>
          </a:bodyPr>
          <a:lstStyle/>
          <a:p>
            <a:r>
              <a:rPr lang="ru-RU" sz="8000" b="1" dirty="0" smtClean="0">
                <a:solidFill>
                  <a:srgbClr val="FF0000"/>
                </a:solidFill>
                <a:latin typeface="Times New Roman" panose="02020603050405020304" pitchFamily="18" charset="0"/>
                <a:cs typeface="Times New Roman" panose="02020603050405020304" pitchFamily="18" charset="0"/>
              </a:rPr>
              <a:t>!</a:t>
            </a:r>
            <a:endParaRPr lang="ru-RU" sz="8000" dirty="0"/>
          </a:p>
        </p:txBody>
      </p:sp>
      <p:sp>
        <p:nvSpPr>
          <p:cNvPr id="17" name="Прямоугольник 16"/>
          <p:cNvSpPr/>
          <p:nvPr/>
        </p:nvSpPr>
        <p:spPr>
          <a:xfrm>
            <a:off x="3065584" y="14894"/>
            <a:ext cx="6048672" cy="553998"/>
          </a:xfrm>
          <a:prstGeom prst="rect">
            <a:avLst/>
          </a:prstGeom>
        </p:spPr>
        <p:txBody>
          <a:bodyPr wrap="square">
            <a:spAutoFit/>
          </a:bodyPr>
          <a:lstStyle/>
          <a:p>
            <a:pPr lvl="0" algn="ctr"/>
            <a:r>
              <a:rPr lang="ru-RU" sz="1500" b="1" dirty="0">
                <a:solidFill>
                  <a:prstClr val="black"/>
                </a:solidFill>
                <a:latin typeface="Times New Roman" panose="02020603050405020304" pitchFamily="18" charset="0"/>
                <a:cs typeface="Times New Roman" panose="02020603050405020304" pitchFamily="18" charset="0"/>
              </a:rPr>
              <a:t>Федеральный закон от 27 июля 2004 г. № 79-ФЗ </a:t>
            </a:r>
            <a:r>
              <a:rPr lang="ru-RU" sz="1500" b="1" dirty="0" smtClean="0">
                <a:solidFill>
                  <a:prstClr val="black"/>
                </a:solidFill>
                <a:latin typeface="Times New Roman" panose="02020603050405020304" pitchFamily="18" charset="0"/>
                <a:cs typeface="Times New Roman" panose="02020603050405020304" pitchFamily="18" charset="0"/>
              </a:rPr>
              <a:t/>
            </a:r>
            <a:br>
              <a:rPr lang="ru-RU" sz="1500" b="1" dirty="0" smtClean="0">
                <a:solidFill>
                  <a:prstClr val="black"/>
                </a:solidFill>
                <a:latin typeface="Times New Roman" panose="02020603050405020304" pitchFamily="18" charset="0"/>
                <a:cs typeface="Times New Roman" panose="02020603050405020304" pitchFamily="18" charset="0"/>
              </a:rPr>
            </a:br>
            <a:r>
              <a:rPr lang="ru-RU" sz="1500" b="1" dirty="0" smtClean="0">
                <a:solidFill>
                  <a:prstClr val="black"/>
                </a:solidFill>
                <a:latin typeface="Times New Roman" panose="02020603050405020304" pitchFamily="18" charset="0"/>
                <a:cs typeface="Times New Roman" panose="02020603050405020304" pitchFamily="18" charset="0"/>
              </a:rPr>
              <a:t>«</a:t>
            </a:r>
            <a:r>
              <a:rPr lang="ru-RU" sz="1500" b="1" dirty="0">
                <a:solidFill>
                  <a:prstClr val="black"/>
                </a:solidFill>
                <a:latin typeface="Times New Roman" panose="02020603050405020304" pitchFamily="18" charset="0"/>
                <a:cs typeface="Times New Roman" panose="02020603050405020304" pitchFamily="18" charset="0"/>
              </a:rPr>
              <a:t>О государственной гражданской службе Российской Федерации</a:t>
            </a:r>
            <a:r>
              <a:rPr lang="ru-RU" sz="1500" b="1" dirty="0" smtClean="0">
                <a:solidFill>
                  <a:prstClr val="black"/>
                </a:solidFill>
                <a:latin typeface="Times New Roman" panose="02020603050405020304" pitchFamily="18" charset="0"/>
                <a:cs typeface="Times New Roman" panose="02020603050405020304" pitchFamily="18" charset="0"/>
              </a:rPr>
              <a:t>»</a:t>
            </a:r>
            <a:endParaRPr lang="ru-RU" sz="1500" dirty="0">
              <a:solidFill>
                <a:prstClr val="black"/>
              </a:solidFill>
              <a:latin typeface="Times New Roman" panose="02020603050405020304" pitchFamily="18" charset="0"/>
              <a:cs typeface="Times New Roman" panose="02020603050405020304" pitchFamily="18" charset="0"/>
            </a:endParaRPr>
          </a:p>
        </p:txBody>
      </p:sp>
      <p:sp>
        <p:nvSpPr>
          <p:cNvPr id="18" name="Прямоугольник 17"/>
          <p:cNvSpPr/>
          <p:nvPr/>
        </p:nvSpPr>
        <p:spPr>
          <a:xfrm>
            <a:off x="1201466" y="3459358"/>
            <a:ext cx="441146" cy="1015663"/>
          </a:xfrm>
          <a:prstGeom prst="rect">
            <a:avLst/>
          </a:prstGeom>
        </p:spPr>
        <p:txBody>
          <a:bodyPr wrap="none">
            <a:spAutoFit/>
          </a:bodyPr>
          <a:lstStyle/>
          <a:p>
            <a:r>
              <a:rPr lang="ru-RU" sz="6000" b="1" dirty="0" smtClean="0">
                <a:solidFill>
                  <a:srgbClr val="FF0000"/>
                </a:solidFill>
                <a:latin typeface="Times New Roman" panose="02020603050405020304" pitchFamily="18" charset="0"/>
                <a:cs typeface="Times New Roman" panose="02020603050405020304" pitchFamily="18" charset="0"/>
              </a:rPr>
              <a:t>!</a:t>
            </a:r>
            <a:endParaRPr lang="ru-RU" sz="6000" dirty="0"/>
          </a:p>
        </p:txBody>
      </p:sp>
      <p:pic>
        <p:nvPicPr>
          <p:cNvPr id="19" name="Рисунок 18" descr="http://bk54.ru/fileadmin/bkinform/bk_info_5933_orig_1510620164.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65727" y="3417437"/>
            <a:ext cx="1582216" cy="1310687"/>
          </a:xfrm>
          <a:prstGeom prst="rect">
            <a:avLst/>
          </a:prstGeom>
          <a:noFill/>
          <a:ln>
            <a:noFill/>
          </a:ln>
        </p:spPr>
      </p:pic>
      <p:sp>
        <p:nvSpPr>
          <p:cNvPr id="24" name="Номер слайда 1"/>
          <p:cNvSpPr txBox="1">
            <a:spLocks/>
          </p:cNvSpPr>
          <p:nvPr/>
        </p:nvSpPr>
        <p:spPr>
          <a:xfrm>
            <a:off x="7020272" y="4876006"/>
            <a:ext cx="2133599" cy="273844"/>
          </a:xfrm>
          <a:prstGeom prst="rect">
            <a:avLst/>
          </a:prstGeom>
        </p:spPr>
        <p:txBody>
          <a:bodyPr vert="horz" lIns="78191" tIns="39096" rIns="78191" bIns="39096" rtlCol="0" anchor="ctr"/>
          <a:lstStyle>
            <a:defPPr>
              <a:defRPr lang="ru-RU"/>
            </a:defPPr>
            <a:lvl1pPr marL="0" algn="r" defTabSz="782018" rtl="0" eaLnBrk="1" latinLnBrk="0" hangingPunct="1">
              <a:defRPr sz="1100" kern="1200">
                <a:solidFill>
                  <a:schemeClr val="tx1">
                    <a:tint val="75000"/>
                  </a:schemeClr>
                </a:solidFill>
                <a:latin typeface="+mn-lt"/>
                <a:ea typeface="+mn-ea"/>
                <a:cs typeface="+mn-cs"/>
              </a:defRPr>
            </a:lvl1pPr>
            <a:lvl2pPr marL="391009" algn="l" defTabSz="782018" rtl="0" eaLnBrk="1" latinLnBrk="0" hangingPunct="1">
              <a:defRPr sz="1600" kern="1200">
                <a:solidFill>
                  <a:schemeClr val="tx1"/>
                </a:solidFill>
                <a:latin typeface="+mn-lt"/>
                <a:ea typeface="+mn-ea"/>
                <a:cs typeface="+mn-cs"/>
              </a:defRPr>
            </a:lvl2pPr>
            <a:lvl3pPr marL="782018" algn="l" defTabSz="782018" rtl="0" eaLnBrk="1" latinLnBrk="0" hangingPunct="1">
              <a:defRPr sz="1600" kern="1200">
                <a:solidFill>
                  <a:schemeClr val="tx1"/>
                </a:solidFill>
                <a:latin typeface="+mn-lt"/>
                <a:ea typeface="+mn-ea"/>
                <a:cs typeface="+mn-cs"/>
              </a:defRPr>
            </a:lvl3pPr>
            <a:lvl4pPr marL="1173026" algn="l" defTabSz="782018" rtl="0" eaLnBrk="1" latinLnBrk="0" hangingPunct="1">
              <a:defRPr sz="1600" kern="1200">
                <a:solidFill>
                  <a:schemeClr val="tx1"/>
                </a:solidFill>
                <a:latin typeface="+mn-lt"/>
                <a:ea typeface="+mn-ea"/>
                <a:cs typeface="+mn-cs"/>
              </a:defRPr>
            </a:lvl4pPr>
            <a:lvl5pPr marL="1564036" algn="l" defTabSz="782018" rtl="0" eaLnBrk="1" latinLnBrk="0" hangingPunct="1">
              <a:defRPr sz="1600" kern="1200">
                <a:solidFill>
                  <a:schemeClr val="tx1"/>
                </a:solidFill>
                <a:latin typeface="+mn-lt"/>
                <a:ea typeface="+mn-ea"/>
                <a:cs typeface="+mn-cs"/>
              </a:defRPr>
            </a:lvl5pPr>
            <a:lvl6pPr marL="1955045" algn="l" defTabSz="782018" rtl="0" eaLnBrk="1" latinLnBrk="0" hangingPunct="1">
              <a:defRPr sz="1600" kern="1200">
                <a:solidFill>
                  <a:schemeClr val="tx1"/>
                </a:solidFill>
                <a:latin typeface="+mn-lt"/>
                <a:ea typeface="+mn-ea"/>
                <a:cs typeface="+mn-cs"/>
              </a:defRPr>
            </a:lvl6pPr>
            <a:lvl7pPr marL="2346053" algn="l" defTabSz="782018" rtl="0" eaLnBrk="1" latinLnBrk="0" hangingPunct="1">
              <a:defRPr sz="1600" kern="1200">
                <a:solidFill>
                  <a:schemeClr val="tx1"/>
                </a:solidFill>
                <a:latin typeface="+mn-lt"/>
                <a:ea typeface="+mn-ea"/>
                <a:cs typeface="+mn-cs"/>
              </a:defRPr>
            </a:lvl7pPr>
            <a:lvl8pPr marL="2737062" algn="l" defTabSz="782018" rtl="0" eaLnBrk="1" latinLnBrk="0" hangingPunct="1">
              <a:defRPr sz="1600" kern="1200">
                <a:solidFill>
                  <a:schemeClr val="tx1"/>
                </a:solidFill>
                <a:latin typeface="+mn-lt"/>
                <a:ea typeface="+mn-ea"/>
                <a:cs typeface="+mn-cs"/>
              </a:defRPr>
            </a:lvl8pPr>
            <a:lvl9pPr marL="3128071" algn="l" defTabSz="782018" rtl="0" eaLnBrk="1" latinLnBrk="0" hangingPunct="1">
              <a:defRPr sz="1600" kern="1200">
                <a:solidFill>
                  <a:schemeClr val="tx1"/>
                </a:solidFill>
                <a:latin typeface="+mn-lt"/>
                <a:ea typeface="+mn-ea"/>
                <a:cs typeface="+mn-cs"/>
              </a:defRPr>
            </a:lvl9pPr>
          </a:lstStyle>
          <a:p>
            <a:fld id="{89FA656D-009D-46A4-AE2E-EAAD425C61DB}" type="slidenum">
              <a:rPr lang="ru-RU" smtClean="0"/>
              <a:pPr/>
              <a:t>10</a:t>
            </a:fld>
            <a:endParaRPr lang="ru-RU" dirty="0"/>
          </a:p>
        </p:txBody>
      </p:sp>
    </p:spTree>
    <p:extLst>
      <p:ext uri="{BB962C8B-B14F-4D97-AF65-F5344CB8AC3E}">
        <p14:creationId xmlns:p14="http://schemas.microsoft.com/office/powerpoint/2010/main" val="4262246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Рисунок 20" descr="http://ds12.bskedu.ru/images/knijki.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6255" y="945340"/>
            <a:ext cx="992376" cy="712341"/>
          </a:xfrm>
          <a:prstGeom prst="rect">
            <a:avLst/>
          </a:prstGeom>
          <a:noFill/>
          <a:ln>
            <a:noFill/>
          </a:ln>
        </p:spPr>
      </p:pic>
      <p:sp>
        <p:nvSpPr>
          <p:cNvPr id="17" name="Скругленный прямоугольник 16"/>
          <p:cNvSpPr/>
          <p:nvPr/>
        </p:nvSpPr>
        <p:spPr>
          <a:xfrm>
            <a:off x="3635896" y="51470"/>
            <a:ext cx="4968552" cy="519912"/>
          </a:xfrm>
          <a:prstGeom prst="roundRect">
            <a:avLst>
              <a:gd name="adj" fmla="val 20241"/>
            </a:avLst>
          </a:prstGeom>
          <a:solidFill>
            <a:schemeClr val="accent6">
              <a:lumMod val="40000"/>
              <a:lumOff val="60000"/>
            </a:schemeClr>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lnSpc>
                <a:spcPts val="1400"/>
              </a:lnSpc>
              <a:spcAft>
                <a:spcPts val="0"/>
              </a:spcAft>
            </a:pPr>
            <a:endParaRPr lang="ru-RU" sz="1400" dirty="0">
              <a:solidFill>
                <a:schemeClr val="tx1"/>
              </a:solidFill>
              <a:effectLst/>
            </a:endParaRPr>
          </a:p>
        </p:txBody>
      </p:sp>
      <p:sp>
        <p:nvSpPr>
          <p:cNvPr id="7" name="Скругленный прямоугольник 6"/>
          <p:cNvSpPr/>
          <p:nvPr/>
        </p:nvSpPr>
        <p:spPr>
          <a:xfrm>
            <a:off x="122166" y="2283718"/>
            <a:ext cx="4305818" cy="2785377"/>
          </a:xfrm>
          <a:prstGeom prst="roundRect">
            <a:avLst>
              <a:gd name="adj" fmla="val 20241"/>
            </a:avLst>
          </a:prstGeom>
          <a:solidFill>
            <a:srgbClr val="E6E6E6"/>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indent="342900" algn="just">
              <a:spcAft>
                <a:spcPts val="0"/>
              </a:spcAft>
            </a:pP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3275856" y="104779"/>
            <a:ext cx="5688632" cy="466603"/>
          </a:xfrm>
          <a:prstGeom prst="rect">
            <a:avLst/>
          </a:prstGeom>
        </p:spPr>
        <p:txBody>
          <a:bodyPr wrap="square">
            <a:spAutoFit/>
          </a:bodyPr>
          <a:lstStyle/>
          <a:p>
            <a:pPr algn="ctr">
              <a:lnSpc>
                <a:spcPts val="1400"/>
              </a:lnSpc>
            </a:pPr>
            <a:r>
              <a:rPr lang="ru-RU" sz="2000" b="1" dirty="0" smtClean="0">
                <a:latin typeface="Times New Roman" panose="02020603050405020304" pitchFamily="18" charset="0"/>
                <a:cs typeface="Times New Roman" panose="02020603050405020304" pitchFamily="18" charset="0"/>
              </a:rPr>
              <a:t>Новейшие изменения законодательства </a:t>
            </a:r>
            <a:br>
              <a:rPr lang="ru-RU" sz="2000" b="1" dirty="0" smtClean="0">
                <a:latin typeface="Times New Roman" panose="02020603050405020304" pitchFamily="18" charset="0"/>
                <a:cs typeface="Times New Roman" panose="02020603050405020304" pitchFamily="18" charset="0"/>
              </a:rPr>
            </a:br>
            <a:r>
              <a:rPr lang="ru-RU" sz="2000" b="1" dirty="0" smtClean="0">
                <a:latin typeface="Times New Roman" panose="02020603050405020304" pitchFamily="18" charset="0"/>
                <a:cs typeface="Times New Roman" panose="02020603050405020304" pitchFamily="18" charset="0"/>
              </a:rPr>
              <a:t>в сфере противодействия коррупции</a:t>
            </a:r>
            <a:endParaRPr lang="ru-RU" sz="2000" b="1"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251520" y="2355726"/>
            <a:ext cx="4082606" cy="2593018"/>
          </a:xfrm>
          <a:prstGeom prst="rect">
            <a:avLst/>
          </a:prstGeom>
        </p:spPr>
        <p:txBody>
          <a:bodyPr wrap="square">
            <a:spAutoFit/>
          </a:bodyPr>
          <a:lstStyle/>
          <a:p>
            <a:pPr algn="just">
              <a:lnSpc>
                <a:spcPts val="1300"/>
              </a:lnSpc>
            </a:pPr>
            <a:r>
              <a:rPr lang="ru-RU" sz="1200" dirty="0" smtClean="0">
                <a:latin typeface="Times New Roman" panose="02020603050405020304" pitchFamily="18" charset="0"/>
                <a:cs typeface="Times New Roman" panose="02020603050405020304" pitchFamily="18" charset="0"/>
              </a:rPr>
              <a:t>– разрешено применять взыскания </a:t>
            </a:r>
            <a:r>
              <a:rPr lang="ru-RU" sz="1200" dirty="0">
                <a:latin typeface="Times New Roman" panose="02020603050405020304" pitchFamily="18" charset="0"/>
                <a:cs typeface="Times New Roman" panose="02020603050405020304" pitchFamily="18" charset="0"/>
              </a:rPr>
              <a:t>за коррупционные </a:t>
            </a:r>
            <a:r>
              <a:rPr lang="ru-RU" sz="1200" dirty="0" smtClean="0">
                <a:latin typeface="Times New Roman" panose="02020603050405020304" pitchFamily="18" charset="0"/>
                <a:cs typeface="Times New Roman" panose="02020603050405020304" pitchFamily="18" charset="0"/>
              </a:rPr>
              <a:t>правонарушения </a:t>
            </a:r>
            <a:r>
              <a:rPr lang="ru-RU" sz="1200" dirty="0">
                <a:latin typeface="Times New Roman" panose="02020603050405020304" pitchFamily="18" charset="0"/>
                <a:cs typeface="Times New Roman" panose="02020603050405020304" pitchFamily="18" charset="0"/>
              </a:rPr>
              <a:t>с письменного согласия государственного служащего </a:t>
            </a:r>
            <a:r>
              <a:rPr lang="ru-RU" sz="1200" dirty="0" smtClean="0">
                <a:solidFill>
                  <a:srgbClr val="FF0000"/>
                </a:solidFill>
                <a:latin typeface="Times New Roman" panose="02020603050405020304" pitchFamily="18" charset="0"/>
                <a:cs typeface="Times New Roman" panose="02020603050405020304" pitchFamily="18" charset="0"/>
              </a:rPr>
              <a:t>без проведения соответствующей проверки </a:t>
            </a:r>
            <a:br>
              <a:rPr lang="ru-RU" sz="1200" dirty="0" smtClean="0">
                <a:solidFill>
                  <a:srgbClr val="FF0000"/>
                </a:solidFill>
                <a:latin typeface="Times New Roman" panose="02020603050405020304" pitchFamily="18" charset="0"/>
                <a:cs typeface="Times New Roman" panose="02020603050405020304" pitchFamily="18" charset="0"/>
              </a:rPr>
            </a:br>
            <a:r>
              <a:rPr lang="ru-RU" sz="1200" dirty="0" smtClean="0">
                <a:solidFill>
                  <a:srgbClr val="FF0000"/>
                </a:solidFill>
                <a:latin typeface="Times New Roman" panose="02020603050405020304" pitchFamily="18" charset="0"/>
                <a:cs typeface="Times New Roman" panose="02020603050405020304" pitchFamily="18" charset="0"/>
              </a:rPr>
              <a:t>и рассмотрения ее материалов на заседании комиссии </a:t>
            </a:r>
            <a:r>
              <a:rPr lang="ru-RU" sz="1200" dirty="0" smtClean="0">
                <a:latin typeface="Times New Roman" panose="02020603050405020304" pitchFamily="18" charset="0"/>
                <a:cs typeface="Times New Roman" panose="02020603050405020304" pitchFamily="18" charset="0"/>
              </a:rPr>
              <a:t/>
            </a:r>
            <a:br>
              <a:rPr lang="ru-RU" sz="1200" dirty="0" smtClean="0">
                <a:latin typeface="Times New Roman" panose="02020603050405020304" pitchFamily="18" charset="0"/>
                <a:cs typeface="Times New Roman" panose="02020603050405020304" pitchFamily="18" charset="0"/>
              </a:rPr>
            </a:br>
            <a:r>
              <a:rPr lang="ru-RU" sz="1200" dirty="0" smtClean="0">
                <a:latin typeface="Times New Roman" panose="02020603050405020304" pitchFamily="18" charset="0"/>
                <a:cs typeface="Times New Roman" panose="02020603050405020304" pitchFamily="18" charset="0"/>
              </a:rPr>
              <a:t>по соблюдению требований к служебному поведению </a:t>
            </a:r>
            <a:br>
              <a:rPr lang="ru-RU" sz="1200" dirty="0" smtClean="0">
                <a:latin typeface="Times New Roman" panose="02020603050405020304" pitchFamily="18" charset="0"/>
                <a:cs typeface="Times New Roman" panose="02020603050405020304" pitchFamily="18" charset="0"/>
              </a:rPr>
            </a:br>
            <a:r>
              <a:rPr lang="ru-RU" sz="1200" dirty="0" smtClean="0">
                <a:latin typeface="Times New Roman" panose="02020603050405020304" pitchFamily="18" charset="0"/>
                <a:cs typeface="Times New Roman" panose="02020603050405020304" pitchFamily="18" charset="0"/>
              </a:rPr>
              <a:t>и урегулированию конфликта интересов (часть 1 статьи 59.3);</a:t>
            </a:r>
          </a:p>
          <a:p>
            <a:pPr algn="just">
              <a:lnSpc>
                <a:spcPts val="1300"/>
              </a:lnSpc>
            </a:pPr>
            <a:r>
              <a:rPr lang="ru-RU" sz="1200" dirty="0" smtClean="0">
                <a:latin typeface="Times New Roman" panose="02020603050405020304" pitchFamily="18" charset="0"/>
                <a:cs typeface="Times New Roman" panose="02020603050405020304" pitchFamily="18" charset="0"/>
              </a:rPr>
              <a:t>–</a:t>
            </a:r>
            <a:r>
              <a:rPr lang="ru-RU" sz="1200" dirty="0">
                <a:latin typeface="Times New Roman" panose="02020603050405020304" pitchFamily="18" charset="0"/>
                <a:cs typeface="Times New Roman" panose="02020603050405020304" pitchFamily="18" charset="0"/>
              </a:rPr>
              <a:t> </a:t>
            </a:r>
            <a:r>
              <a:rPr lang="ru-RU" sz="1200" dirty="0" smtClean="0">
                <a:solidFill>
                  <a:srgbClr val="FF0000"/>
                </a:solidFill>
                <a:latin typeface="Times New Roman" panose="02020603050405020304" pitchFamily="18" charset="0"/>
                <a:cs typeface="Times New Roman" panose="02020603050405020304" pitchFamily="18" charset="0"/>
              </a:rPr>
              <a:t>увеличены сроки применения взыскания </a:t>
            </a:r>
            <a:r>
              <a:rPr lang="ru-RU" sz="1200" dirty="0" smtClean="0">
                <a:latin typeface="Times New Roman" panose="02020603050405020304" pitchFamily="18" charset="0"/>
                <a:cs typeface="Times New Roman" panose="02020603050405020304" pitchFamily="18" charset="0"/>
              </a:rPr>
              <a:t>за коррупционные </a:t>
            </a:r>
            <a:r>
              <a:rPr lang="ru-RU" sz="1200" dirty="0">
                <a:latin typeface="Times New Roman" panose="02020603050405020304" pitchFamily="18" charset="0"/>
                <a:cs typeface="Times New Roman" panose="02020603050405020304" pitchFamily="18" charset="0"/>
              </a:rPr>
              <a:t>правонарушения (часть </a:t>
            </a:r>
            <a:r>
              <a:rPr lang="ru-RU" sz="1200" dirty="0" smtClean="0">
                <a:latin typeface="Times New Roman" panose="02020603050405020304" pitchFamily="18" charset="0"/>
                <a:cs typeface="Times New Roman" panose="02020603050405020304" pitchFamily="18" charset="0"/>
              </a:rPr>
              <a:t>3 </a:t>
            </a:r>
            <a:r>
              <a:rPr lang="ru-RU" sz="1200" dirty="0">
                <a:latin typeface="Times New Roman" panose="02020603050405020304" pitchFamily="18" charset="0"/>
                <a:cs typeface="Times New Roman" panose="02020603050405020304" pitchFamily="18" charset="0"/>
              </a:rPr>
              <a:t>статьи 59.3</a:t>
            </a:r>
            <a:r>
              <a:rPr lang="ru-RU" sz="1200" dirty="0" smtClean="0">
                <a:latin typeface="Times New Roman" panose="02020603050405020304" pitchFamily="18" charset="0"/>
                <a:cs typeface="Times New Roman" panose="02020603050405020304" pitchFamily="18" charset="0"/>
              </a:rPr>
              <a:t>);</a:t>
            </a:r>
          </a:p>
          <a:p>
            <a:pPr algn="just">
              <a:lnSpc>
                <a:spcPts val="1300"/>
              </a:lnSpc>
            </a:pPr>
            <a:r>
              <a:rPr lang="ru-RU" sz="1200" dirty="0">
                <a:latin typeface="Times New Roman" panose="02020603050405020304" pitchFamily="18" charset="0"/>
                <a:cs typeface="Times New Roman" panose="02020603050405020304" pitchFamily="18" charset="0"/>
              </a:rPr>
              <a:t>– </a:t>
            </a:r>
            <a:r>
              <a:rPr lang="ru-RU" sz="1200" dirty="0" smtClean="0">
                <a:latin typeface="Times New Roman" panose="02020603050405020304" pitchFamily="18" charset="0"/>
                <a:cs typeface="Times New Roman" panose="02020603050405020304" pitchFamily="18" charset="0"/>
              </a:rPr>
              <a:t>при применении взыскания в виде замечания </a:t>
            </a:r>
            <a:r>
              <a:rPr lang="ru-RU" sz="1200" dirty="0" smtClean="0">
                <a:solidFill>
                  <a:srgbClr val="FF0000"/>
                </a:solidFill>
                <a:latin typeface="Times New Roman" panose="02020603050405020304" pitchFamily="18" charset="0"/>
                <a:cs typeface="Times New Roman" panose="02020603050405020304" pitchFamily="18" charset="0"/>
              </a:rPr>
              <a:t>отменено требование обязательного рассмотрения на заседании </a:t>
            </a:r>
            <a:r>
              <a:rPr lang="ru-RU" sz="1200" dirty="0">
                <a:solidFill>
                  <a:srgbClr val="FF0000"/>
                </a:solidFill>
                <a:latin typeface="Times New Roman" panose="02020603050405020304" pitchFamily="18" charset="0"/>
                <a:cs typeface="Times New Roman" panose="02020603050405020304" pitchFamily="18" charset="0"/>
              </a:rPr>
              <a:t>комиссии</a:t>
            </a:r>
            <a:r>
              <a:rPr lang="ru-RU" sz="1200" dirty="0">
                <a:latin typeface="Times New Roman" panose="02020603050405020304" pitchFamily="18" charset="0"/>
                <a:cs typeface="Times New Roman" panose="02020603050405020304" pitchFamily="18" charset="0"/>
              </a:rPr>
              <a:t> </a:t>
            </a:r>
            <a:r>
              <a:rPr lang="ru-RU" sz="1200" dirty="0" smtClean="0">
                <a:latin typeface="Times New Roman" panose="02020603050405020304" pitchFamily="18" charset="0"/>
                <a:cs typeface="Times New Roman" panose="02020603050405020304" pitchFamily="18" charset="0"/>
              </a:rPr>
              <a:t>по </a:t>
            </a:r>
            <a:r>
              <a:rPr lang="ru-RU" sz="1200" dirty="0">
                <a:latin typeface="Times New Roman" panose="02020603050405020304" pitchFamily="18" charset="0"/>
                <a:cs typeface="Times New Roman" panose="02020603050405020304" pitchFamily="18" charset="0"/>
              </a:rPr>
              <a:t>соблюдению требований к служебному поведению </a:t>
            </a:r>
            <a:r>
              <a:rPr lang="ru-RU" sz="1200" dirty="0" smtClean="0">
                <a:latin typeface="Times New Roman" panose="02020603050405020304" pitchFamily="18" charset="0"/>
                <a:cs typeface="Times New Roman" panose="02020603050405020304" pitchFamily="18" charset="0"/>
              </a:rPr>
              <a:t>и </a:t>
            </a:r>
            <a:r>
              <a:rPr lang="ru-RU" sz="1200" dirty="0">
                <a:latin typeface="Times New Roman" panose="02020603050405020304" pitchFamily="18" charset="0"/>
                <a:cs typeface="Times New Roman" panose="02020603050405020304" pitchFamily="18" charset="0"/>
              </a:rPr>
              <a:t>урегулированию конфликта интересов </a:t>
            </a:r>
            <a:endParaRPr lang="ru-RU" sz="1200" dirty="0" smtClean="0">
              <a:latin typeface="Times New Roman" panose="02020603050405020304" pitchFamily="18" charset="0"/>
              <a:cs typeface="Times New Roman" panose="02020603050405020304" pitchFamily="18" charset="0"/>
            </a:endParaRPr>
          </a:p>
          <a:p>
            <a:pPr algn="just">
              <a:lnSpc>
                <a:spcPts val="1300"/>
              </a:lnSpc>
            </a:pPr>
            <a:r>
              <a:rPr lang="ru-RU" sz="1200" dirty="0" smtClean="0">
                <a:latin typeface="Times New Roman" panose="02020603050405020304" pitchFamily="18" charset="0"/>
                <a:cs typeface="Times New Roman" panose="02020603050405020304" pitchFamily="18" charset="0"/>
              </a:rPr>
              <a:t>(</a:t>
            </a:r>
            <a:r>
              <a:rPr lang="ru-RU" sz="1200" dirty="0">
                <a:latin typeface="Times New Roman" panose="02020603050405020304" pitchFamily="18" charset="0"/>
                <a:cs typeface="Times New Roman" panose="02020603050405020304" pitchFamily="18" charset="0"/>
              </a:rPr>
              <a:t>часть </a:t>
            </a:r>
            <a:r>
              <a:rPr lang="ru-RU" sz="1200" dirty="0" smtClean="0">
                <a:latin typeface="Times New Roman" panose="02020603050405020304" pitchFamily="18" charset="0"/>
                <a:cs typeface="Times New Roman" panose="02020603050405020304" pitchFamily="18" charset="0"/>
              </a:rPr>
              <a:t>3.1 </a:t>
            </a:r>
            <a:r>
              <a:rPr lang="ru-RU" sz="1200" dirty="0">
                <a:latin typeface="Times New Roman" panose="02020603050405020304" pitchFamily="18" charset="0"/>
                <a:cs typeface="Times New Roman" panose="02020603050405020304" pitchFamily="18" charset="0"/>
              </a:rPr>
              <a:t>статьи 59.3</a:t>
            </a:r>
            <a:r>
              <a:rPr lang="ru-RU" sz="1200" dirty="0" smtClean="0">
                <a:latin typeface="Times New Roman" panose="02020603050405020304" pitchFamily="18" charset="0"/>
                <a:cs typeface="Times New Roman" panose="02020603050405020304" pitchFamily="18" charset="0"/>
              </a:rPr>
              <a:t>);</a:t>
            </a:r>
          </a:p>
          <a:p>
            <a:pPr>
              <a:lnSpc>
                <a:spcPts val="1300"/>
              </a:lnSpc>
            </a:pPr>
            <a:r>
              <a:rPr lang="ru-RU" sz="1200" dirty="0">
                <a:latin typeface="Times New Roman" panose="02020603050405020304" pitchFamily="18" charset="0"/>
                <a:cs typeface="Times New Roman" panose="02020603050405020304" pitchFamily="18" charset="0"/>
              </a:rPr>
              <a:t>– </a:t>
            </a:r>
            <a:r>
              <a:rPr lang="ru-RU" sz="1200" dirty="0" smtClean="0">
                <a:latin typeface="Times New Roman" panose="02020603050405020304" pitchFamily="18" charset="0"/>
                <a:cs typeface="Times New Roman" panose="02020603050405020304" pitchFamily="18" charset="0"/>
              </a:rPr>
              <a:t>и др.</a:t>
            </a:r>
            <a:endParaRPr lang="ru-RU" sz="1200" dirty="0">
              <a:latin typeface="Times New Roman" panose="02020603050405020304" pitchFamily="18" charset="0"/>
              <a:cs typeface="Times New Roman" panose="02020603050405020304" pitchFamily="18" charset="0"/>
            </a:endParaRPr>
          </a:p>
        </p:txBody>
      </p:sp>
      <p:sp>
        <p:nvSpPr>
          <p:cNvPr id="6" name="Скругленный прямоугольник 5"/>
          <p:cNvSpPr/>
          <p:nvPr/>
        </p:nvSpPr>
        <p:spPr>
          <a:xfrm>
            <a:off x="1043608" y="627534"/>
            <a:ext cx="7848872" cy="936104"/>
          </a:xfrm>
          <a:prstGeom prst="roundRect">
            <a:avLst>
              <a:gd name="adj" fmla="val 20241"/>
            </a:avLst>
          </a:prstGeom>
          <a:solidFill>
            <a:schemeClr val="accent6">
              <a:lumMod val="60000"/>
              <a:lumOff val="40000"/>
            </a:schemeClr>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lnSpc>
                <a:spcPts val="1400"/>
              </a:lnSpc>
              <a:spcAft>
                <a:spcPts val="0"/>
              </a:spcAft>
            </a:pPr>
            <a:r>
              <a:rPr lang="ru-RU" sz="1400" b="1" dirty="0">
                <a:solidFill>
                  <a:schemeClr val="tx1"/>
                </a:solidFill>
                <a:latin typeface="Times New Roman"/>
                <a:ea typeface="Calibri"/>
              </a:rPr>
              <a:t>Федеральный закон от </a:t>
            </a:r>
            <a:r>
              <a:rPr lang="ru-RU" sz="1400" b="1" dirty="0" smtClean="0">
                <a:solidFill>
                  <a:schemeClr val="tx1"/>
                </a:solidFill>
                <a:latin typeface="Times New Roman"/>
                <a:ea typeface="Calibri"/>
              </a:rPr>
              <a:t>3 августа 2018 г. № </a:t>
            </a:r>
            <a:r>
              <a:rPr lang="ru-RU" sz="1400" b="1" dirty="0">
                <a:solidFill>
                  <a:schemeClr val="tx1"/>
                </a:solidFill>
                <a:latin typeface="Times New Roman"/>
                <a:ea typeface="Calibri"/>
              </a:rPr>
              <a:t>307-ФЗ</a:t>
            </a:r>
          </a:p>
          <a:p>
            <a:pPr algn="ctr">
              <a:lnSpc>
                <a:spcPts val="1400"/>
              </a:lnSpc>
              <a:spcAft>
                <a:spcPts val="0"/>
              </a:spcAft>
            </a:pPr>
            <a:r>
              <a:rPr lang="ru-RU" sz="1400" b="1" dirty="0" smtClean="0">
                <a:solidFill>
                  <a:schemeClr val="tx1"/>
                </a:solidFill>
                <a:latin typeface="Times New Roman"/>
                <a:ea typeface="Calibri"/>
              </a:rPr>
              <a:t>«О </a:t>
            </a:r>
            <a:r>
              <a:rPr lang="ru-RU" sz="1400" b="1" dirty="0">
                <a:solidFill>
                  <a:schemeClr val="tx1"/>
                </a:solidFill>
                <a:latin typeface="Times New Roman"/>
                <a:ea typeface="Calibri"/>
              </a:rPr>
              <a:t>внесении изменений в отдельные законодательные акты Российской Федерации в целях совершенствования контроля за соблюдением законодательства Российской Федерации о противодействии </a:t>
            </a:r>
            <a:r>
              <a:rPr lang="ru-RU" sz="1400" b="1" dirty="0" smtClean="0">
                <a:solidFill>
                  <a:schemeClr val="tx1"/>
                </a:solidFill>
                <a:latin typeface="Times New Roman"/>
                <a:ea typeface="Calibri"/>
              </a:rPr>
              <a:t>коррупции» вносит изменения в следующие федеральные законы</a:t>
            </a:r>
            <a:endParaRPr lang="ru-RU" sz="1400" b="1" dirty="0">
              <a:solidFill>
                <a:schemeClr val="tx1"/>
              </a:solidFill>
              <a:latin typeface="Times New Roman"/>
              <a:ea typeface="Calibri"/>
            </a:endParaRPr>
          </a:p>
        </p:txBody>
      </p:sp>
      <p:sp>
        <p:nvSpPr>
          <p:cNvPr id="15" name="Скругленный прямоугольник 14"/>
          <p:cNvSpPr/>
          <p:nvPr/>
        </p:nvSpPr>
        <p:spPr>
          <a:xfrm>
            <a:off x="4499992" y="2300203"/>
            <a:ext cx="4392488" cy="2647811"/>
          </a:xfrm>
          <a:prstGeom prst="roundRect">
            <a:avLst>
              <a:gd name="adj" fmla="val 20241"/>
            </a:avLst>
          </a:prstGeom>
          <a:solidFill>
            <a:srgbClr val="E6E6E6"/>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indent="342900" algn="just">
              <a:spcAft>
                <a:spcPts val="0"/>
              </a:spcAft>
            </a:pP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6" name="Прямоугольник 15"/>
          <p:cNvSpPr/>
          <p:nvPr/>
        </p:nvSpPr>
        <p:spPr>
          <a:xfrm>
            <a:off x="4716016" y="2355726"/>
            <a:ext cx="3960440" cy="2862322"/>
          </a:xfrm>
          <a:prstGeom prst="rect">
            <a:avLst/>
          </a:prstGeom>
        </p:spPr>
        <p:txBody>
          <a:bodyPr wrap="square">
            <a:spAutoFit/>
          </a:bodyPr>
          <a:lstStyle/>
          <a:p>
            <a:pPr indent="447675" algn="just"/>
            <a:r>
              <a:rPr lang="ru-RU" sz="1200" dirty="0">
                <a:latin typeface="Times New Roman" panose="02020603050405020304" pitchFamily="18" charset="0"/>
                <a:cs typeface="Times New Roman" panose="02020603050405020304" pitchFamily="18" charset="0"/>
              </a:rPr>
              <a:t>Комиссия обязана рассмотреть письменное обращение гражданина о даче согласия на замещение на условиях трудового договора должности в организации и (или) на выполнение в данной организации работ (оказание данной организации услуг) на условиях гражданско-правового договора, </a:t>
            </a:r>
            <a:r>
              <a:rPr lang="ru-RU" sz="1200" dirty="0">
                <a:solidFill>
                  <a:srgbClr val="FF0000"/>
                </a:solidFill>
                <a:latin typeface="Times New Roman" panose="02020603050405020304" pitchFamily="18" charset="0"/>
                <a:cs typeface="Times New Roman" panose="02020603050405020304" pitchFamily="18" charset="0"/>
              </a:rPr>
              <a:t>если отдельные функции государственного, муниципального (административного) управления данной организацией входили в его должностные (служебные) обязанности</a:t>
            </a:r>
            <a:r>
              <a:rPr lang="ru-RU" sz="1200" dirty="0" smtClean="0">
                <a:latin typeface="Times New Roman" panose="02020603050405020304" pitchFamily="18" charset="0"/>
                <a:cs typeface="Times New Roman" panose="02020603050405020304" pitchFamily="18" charset="0"/>
              </a:rPr>
              <a:t>. Кроме того, исключено требование об устном уведомлении гражданина в течение 3 рабочих дней о принятом решении по результатам рассмотрения комиссией обращения (часть 1.1 статьи 12).</a:t>
            </a:r>
            <a:endParaRPr lang="ru-RU" sz="1200" dirty="0">
              <a:latin typeface="Times New Roman" panose="02020603050405020304" pitchFamily="18" charset="0"/>
              <a:cs typeface="Times New Roman" panose="02020603050405020304" pitchFamily="18" charset="0"/>
            </a:endParaRPr>
          </a:p>
          <a:p>
            <a:endParaRPr lang="ru-RU" sz="1200" dirty="0">
              <a:latin typeface="Times New Roman" panose="02020603050405020304" pitchFamily="18" charset="0"/>
              <a:cs typeface="Times New Roman" panose="02020603050405020304" pitchFamily="18" charset="0"/>
            </a:endParaRPr>
          </a:p>
          <a:p>
            <a:endParaRPr lang="ru-RU" sz="1200" dirty="0">
              <a:latin typeface="Times New Roman" panose="02020603050405020304" pitchFamily="18" charset="0"/>
              <a:cs typeface="Times New Roman" panose="02020603050405020304" pitchFamily="18" charset="0"/>
            </a:endParaRPr>
          </a:p>
        </p:txBody>
      </p:sp>
      <p:sp>
        <p:nvSpPr>
          <p:cNvPr id="18" name="Скругленный прямоугольник 17"/>
          <p:cNvSpPr/>
          <p:nvPr/>
        </p:nvSpPr>
        <p:spPr>
          <a:xfrm>
            <a:off x="122166" y="1635646"/>
            <a:ext cx="4211960" cy="552092"/>
          </a:xfrm>
          <a:prstGeom prst="roundRect">
            <a:avLst>
              <a:gd name="adj" fmla="val 20241"/>
            </a:avLst>
          </a:prstGeom>
          <a:solidFill>
            <a:schemeClr val="accent6">
              <a:lumMod val="40000"/>
              <a:lumOff val="60000"/>
            </a:schemeClr>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lnSpc>
                <a:spcPts val="1400"/>
              </a:lnSpc>
              <a:spcAft>
                <a:spcPts val="0"/>
              </a:spcAft>
            </a:pPr>
            <a:r>
              <a:rPr lang="ru-RU" sz="1400" b="1" dirty="0">
                <a:solidFill>
                  <a:schemeClr val="tx1"/>
                </a:solidFill>
                <a:latin typeface="Times New Roman"/>
                <a:ea typeface="Calibri"/>
              </a:rPr>
              <a:t>Федеральный закон от 27 июля 2004 г. № 79-ФЗ </a:t>
            </a:r>
            <a:r>
              <a:rPr lang="ru-RU" sz="1400" b="1" dirty="0" smtClean="0">
                <a:solidFill>
                  <a:schemeClr val="tx1"/>
                </a:solidFill>
                <a:latin typeface="Times New Roman"/>
                <a:ea typeface="Calibri"/>
              </a:rPr>
              <a:t/>
            </a:r>
            <a:br>
              <a:rPr lang="ru-RU" sz="1400" b="1" dirty="0" smtClean="0">
                <a:solidFill>
                  <a:schemeClr val="tx1"/>
                </a:solidFill>
                <a:latin typeface="Times New Roman"/>
                <a:ea typeface="Calibri"/>
              </a:rPr>
            </a:br>
            <a:r>
              <a:rPr lang="ru-RU" sz="1400" b="1" dirty="0" smtClean="0">
                <a:solidFill>
                  <a:schemeClr val="tx1"/>
                </a:solidFill>
                <a:latin typeface="Times New Roman"/>
                <a:ea typeface="Calibri"/>
              </a:rPr>
              <a:t>«</a:t>
            </a:r>
            <a:r>
              <a:rPr lang="ru-RU" sz="1400" b="1" dirty="0">
                <a:solidFill>
                  <a:schemeClr val="tx1"/>
                </a:solidFill>
                <a:latin typeface="Times New Roman"/>
                <a:ea typeface="Calibri"/>
              </a:rPr>
              <a:t>О государственной гражданской службе Российской Федерации»</a:t>
            </a:r>
            <a:endParaRPr lang="ru-RU" sz="1400" dirty="0">
              <a:solidFill>
                <a:schemeClr val="tx1"/>
              </a:solidFill>
              <a:effectLst/>
            </a:endParaRPr>
          </a:p>
        </p:txBody>
      </p:sp>
      <p:sp>
        <p:nvSpPr>
          <p:cNvPr id="19" name="Скругленный прямоугольник 18"/>
          <p:cNvSpPr/>
          <p:nvPr/>
        </p:nvSpPr>
        <p:spPr>
          <a:xfrm>
            <a:off x="4427984" y="1657681"/>
            <a:ext cx="4536504" cy="552092"/>
          </a:xfrm>
          <a:prstGeom prst="roundRect">
            <a:avLst>
              <a:gd name="adj" fmla="val 20241"/>
            </a:avLst>
          </a:prstGeom>
          <a:solidFill>
            <a:schemeClr val="accent6">
              <a:lumMod val="40000"/>
              <a:lumOff val="60000"/>
            </a:schemeClr>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lnSpc>
                <a:spcPts val="1400"/>
              </a:lnSpc>
              <a:spcAft>
                <a:spcPts val="0"/>
              </a:spcAft>
            </a:pPr>
            <a:r>
              <a:rPr lang="ru-RU" sz="1400" b="1" dirty="0">
                <a:solidFill>
                  <a:schemeClr val="tx1"/>
                </a:solidFill>
                <a:latin typeface="Times New Roman"/>
                <a:ea typeface="Calibri"/>
              </a:rPr>
              <a:t>Федеральный закон от 25 декабря 2008 г. </a:t>
            </a:r>
            <a:r>
              <a:rPr lang="ru-RU" sz="1400" b="1" dirty="0" smtClean="0">
                <a:solidFill>
                  <a:schemeClr val="tx1"/>
                </a:solidFill>
                <a:latin typeface="Times New Roman"/>
                <a:ea typeface="Calibri"/>
              </a:rPr>
              <a:t/>
            </a:r>
            <a:br>
              <a:rPr lang="ru-RU" sz="1400" b="1" dirty="0" smtClean="0">
                <a:solidFill>
                  <a:schemeClr val="tx1"/>
                </a:solidFill>
                <a:latin typeface="Times New Roman"/>
                <a:ea typeface="Calibri"/>
              </a:rPr>
            </a:br>
            <a:r>
              <a:rPr lang="ru-RU" sz="1400" b="1" dirty="0" smtClean="0">
                <a:solidFill>
                  <a:schemeClr val="tx1"/>
                </a:solidFill>
                <a:latin typeface="Times New Roman"/>
                <a:ea typeface="Calibri"/>
              </a:rPr>
              <a:t>№ </a:t>
            </a:r>
            <a:r>
              <a:rPr lang="ru-RU" sz="1400" b="1" dirty="0">
                <a:solidFill>
                  <a:schemeClr val="tx1"/>
                </a:solidFill>
                <a:latin typeface="Times New Roman"/>
                <a:ea typeface="Calibri"/>
              </a:rPr>
              <a:t>273-ФЗ «О противодействии коррупции»</a:t>
            </a:r>
            <a:endParaRPr lang="ru-RU" sz="1400" dirty="0">
              <a:solidFill>
                <a:schemeClr val="tx1"/>
              </a:solidFill>
              <a:effectLst/>
            </a:endParaRPr>
          </a:p>
        </p:txBody>
      </p:sp>
      <p:sp>
        <p:nvSpPr>
          <p:cNvPr id="12" name="Номер слайда 1"/>
          <p:cNvSpPr>
            <a:spLocks noGrp="1"/>
          </p:cNvSpPr>
          <p:nvPr>
            <p:ph type="sldNum" sz="quarter" idx="12"/>
          </p:nvPr>
        </p:nvSpPr>
        <p:spPr>
          <a:xfrm>
            <a:off x="7020272" y="4876006"/>
            <a:ext cx="2133599" cy="273844"/>
          </a:xfrm>
        </p:spPr>
        <p:txBody>
          <a:bodyPr/>
          <a:lstStyle/>
          <a:p>
            <a:fld id="{89FA656D-009D-46A4-AE2E-EAAD425C61DB}" type="slidenum">
              <a:rPr lang="ru-RU" smtClean="0"/>
              <a:pPr/>
              <a:t>11</a:t>
            </a:fld>
            <a:endParaRPr lang="ru-RU" dirty="0"/>
          </a:p>
        </p:txBody>
      </p:sp>
      <p:pic>
        <p:nvPicPr>
          <p:cNvPr id="13" name="Рисунок 12" descr="http://kolpino-mo.net/d/26909/d/ikonka---zakon.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35896" y="4423420"/>
            <a:ext cx="1177731" cy="720080"/>
          </a:xfrm>
          <a:prstGeom prst="rect">
            <a:avLst/>
          </a:prstGeom>
          <a:noFill/>
          <a:ln>
            <a:noFill/>
          </a:ln>
        </p:spPr>
      </p:pic>
      <p:sp>
        <p:nvSpPr>
          <p:cNvPr id="2" name="Прямоугольник 1"/>
          <p:cNvSpPr/>
          <p:nvPr/>
        </p:nvSpPr>
        <p:spPr>
          <a:xfrm>
            <a:off x="3032838" y="-262085"/>
            <a:ext cx="342020" cy="1200329"/>
          </a:xfrm>
          <a:prstGeom prst="rect">
            <a:avLst/>
          </a:prstGeom>
        </p:spPr>
        <p:txBody>
          <a:bodyPr wrap="square">
            <a:spAutoFit/>
          </a:bodyPr>
          <a:lstStyle/>
          <a:p>
            <a:r>
              <a:rPr lang="ru-RU" sz="7200" b="1" dirty="0">
                <a:solidFill>
                  <a:srgbClr val="FF0000"/>
                </a:solidFill>
                <a:latin typeface="Monotype Corsiva" panose="03010101010201010101" pitchFamily="66" charset="0"/>
              </a:rPr>
              <a:t>!</a:t>
            </a:r>
          </a:p>
        </p:txBody>
      </p:sp>
      <p:sp>
        <p:nvSpPr>
          <p:cNvPr id="20" name="Прямоугольник 19"/>
          <p:cNvSpPr/>
          <p:nvPr/>
        </p:nvSpPr>
        <p:spPr>
          <a:xfrm>
            <a:off x="8550460" y="-262085"/>
            <a:ext cx="342020" cy="1200329"/>
          </a:xfrm>
          <a:prstGeom prst="rect">
            <a:avLst/>
          </a:prstGeom>
        </p:spPr>
        <p:txBody>
          <a:bodyPr wrap="square">
            <a:spAutoFit/>
          </a:bodyPr>
          <a:lstStyle/>
          <a:p>
            <a:r>
              <a:rPr lang="ru-RU" sz="7200" b="1" dirty="0">
                <a:solidFill>
                  <a:srgbClr val="FF0000"/>
                </a:solidFill>
                <a:latin typeface="Monotype Corsiva" panose="03010101010201010101" pitchFamily="66" charset="0"/>
              </a:rPr>
              <a:t>!</a:t>
            </a:r>
          </a:p>
        </p:txBody>
      </p:sp>
    </p:spTree>
    <p:extLst>
      <p:ext uri="{BB962C8B-B14F-4D97-AF65-F5344CB8AC3E}">
        <p14:creationId xmlns:p14="http://schemas.microsoft.com/office/powerpoint/2010/main" val="11565364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Рисунок 10" descr="http://www.garant.ru/files/5/7/1108275/pict345-71564038.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96336" y="1491631"/>
            <a:ext cx="1494284" cy="1224136"/>
          </a:xfrm>
          <a:prstGeom prst="rect">
            <a:avLst/>
          </a:prstGeom>
          <a:noFill/>
          <a:ln>
            <a:noFill/>
          </a:ln>
        </p:spPr>
      </p:pic>
      <p:sp>
        <p:nvSpPr>
          <p:cNvPr id="17" name="Скругленный прямоугольник 16"/>
          <p:cNvSpPr/>
          <p:nvPr/>
        </p:nvSpPr>
        <p:spPr>
          <a:xfrm>
            <a:off x="3635896" y="51470"/>
            <a:ext cx="4968552" cy="519912"/>
          </a:xfrm>
          <a:prstGeom prst="roundRect">
            <a:avLst>
              <a:gd name="adj" fmla="val 20241"/>
            </a:avLst>
          </a:prstGeom>
          <a:solidFill>
            <a:schemeClr val="accent6">
              <a:lumMod val="40000"/>
              <a:lumOff val="60000"/>
            </a:schemeClr>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lnSpc>
                <a:spcPts val="1400"/>
              </a:lnSpc>
              <a:spcAft>
                <a:spcPts val="0"/>
              </a:spcAft>
            </a:pPr>
            <a:endParaRPr lang="ru-RU" sz="1400" dirty="0">
              <a:solidFill>
                <a:schemeClr val="tx1"/>
              </a:solidFill>
              <a:effectLst/>
            </a:endParaRPr>
          </a:p>
        </p:txBody>
      </p:sp>
      <p:sp>
        <p:nvSpPr>
          <p:cNvPr id="3" name="Прямоугольник 2"/>
          <p:cNvSpPr/>
          <p:nvPr/>
        </p:nvSpPr>
        <p:spPr>
          <a:xfrm>
            <a:off x="3275856" y="104779"/>
            <a:ext cx="5688632" cy="466603"/>
          </a:xfrm>
          <a:prstGeom prst="rect">
            <a:avLst/>
          </a:prstGeom>
        </p:spPr>
        <p:txBody>
          <a:bodyPr wrap="square">
            <a:spAutoFit/>
          </a:bodyPr>
          <a:lstStyle/>
          <a:p>
            <a:pPr algn="ctr">
              <a:lnSpc>
                <a:spcPts val="1400"/>
              </a:lnSpc>
            </a:pPr>
            <a:r>
              <a:rPr lang="ru-RU" sz="2000" b="1" dirty="0" smtClean="0">
                <a:latin typeface="Times New Roman" panose="02020603050405020304" pitchFamily="18" charset="0"/>
                <a:cs typeface="Times New Roman" panose="02020603050405020304" pitchFamily="18" charset="0"/>
              </a:rPr>
              <a:t>Новейшие изменения законодательства </a:t>
            </a:r>
            <a:br>
              <a:rPr lang="ru-RU" sz="2000" b="1" dirty="0" smtClean="0">
                <a:latin typeface="Times New Roman" panose="02020603050405020304" pitchFamily="18" charset="0"/>
                <a:cs typeface="Times New Roman" panose="02020603050405020304" pitchFamily="18" charset="0"/>
              </a:rPr>
            </a:br>
            <a:r>
              <a:rPr lang="ru-RU" sz="2000" b="1" dirty="0" smtClean="0">
                <a:latin typeface="Times New Roman" panose="02020603050405020304" pitchFamily="18" charset="0"/>
                <a:cs typeface="Times New Roman" panose="02020603050405020304" pitchFamily="18" charset="0"/>
              </a:rPr>
              <a:t>в сфере противодействия коррупции</a:t>
            </a:r>
            <a:endParaRPr lang="ru-RU" sz="2000" b="1" dirty="0">
              <a:latin typeface="Times New Roman" panose="02020603050405020304" pitchFamily="18" charset="0"/>
              <a:cs typeface="Times New Roman" panose="02020603050405020304" pitchFamily="18" charset="0"/>
            </a:endParaRPr>
          </a:p>
        </p:txBody>
      </p:sp>
      <p:sp>
        <p:nvSpPr>
          <p:cNvPr id="6" name="Скругленный прямоугольник 5"/>
          <p:cNvSpPr/>
          <p:nvPr/>
        </p:nvSpPr>
        <p:spPr>
          <a:xfrm>
            <a:off x="1043608" y="627534"/>
            <a:ext cx="7848872" cy="936104"/>
          </a:xfrm>
          <a:prstGeom prst="roundRect">
            <a:avLst>
              <a:gd name="adj" fmla="val 20241"/>
            </a:avLst>
          </a:prstGeom>
          <a:solidFill>
            <a:schemeClr val="accent6">
              <a:lumMod val="60000"/>
              <a:lumOff val="40000"/>
            </a:schemeClr>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lnSpc>
                <a:spcPts val="1400"/>
              </a:lnSpc>
              <a:spcAft>
                <a:spcPts val="0"/>
              </a:spcAft>
            </a:pPr>
            <a:r>
              <a:rPr lang="ru-RU" sz="1400" b="1" dirty="0">
                <a:solidFill>
                  <a:schemeClr val="tx1"/>
                </a:solidFill>
                <a:latin typeface="Times New Roman"/>
                <a:ea typeface="Calibri"/>
              </a:rPr>
              <a:t>Федеральный закон от </a:t>
            </a:r>
            <a:r>
              <a:rPr lang="ru-RU" sz="1400" b="1" dirty="0" smtClean="0">
                <a:solidFill>
                  <a:schemeClr val="tx1"/>
                </a:solidFill>
                <a:latin typeface="Times New Roman"/>
                <a:ea typeface="Calibri"/>
              </a:rPr>
              <a:t>3 августа 2018 г. № </a:t>
            </a:r>
            <a:r>
              <a:rPr lang="ru-RU" sz="1400" b="1" dirty="0">
                <a:solidFill>
                  <a:schemeClr val="tx1"/>
                </a:solidFill>
                <a:latin typeface="Times New Roman"/>
                <a:ea typeface="Calibri"/>
              </a:rPr>
              <a:t>307-ФЗ</a:t>
            </a:r>
          </a:p>
          <a:p>
            <a:pPr algn="ctr">
              <a:lnSpc>
                <a:spcPts val="1400"/>
              </a:lnSpc>
              <a:spcAft>
                <a:spcPts val="0"/>
              </a:spcAft>
            </a:pPr>
            <a:r>
              <a:rPr lang="ru-RU" sz="1400" b="1" dirty="0" smtClean="0">
                <a:solidFill>
                  <a:schemeClr val="tx1"/>
                </a:solidFill>
                <a:latin typeface="Times New Roman"/>
                <a:ea typeface="Calibri"/>
              </a:rPr>
              <a:t>«О </a:t>
            </a:r>
            <a:r>
              <a:rPr lang="ru-RU" sz="1400" b="1" dirty="0">
                <a:solidFill>
                  <a:schemeClr val="tx1"/>
                </a:solidFill>
                <a:latin typeface="Times New Roman"/>
                <a:ea typeface="Calibri"/>
              </a:rPr>
              <a:t>внесении изменений в отдельные законодательные акты Российской Федерации в целях совершенствования контроля за соблюдением законодательства Российской Федерации </a:t>
            </a:r>
            <a:r>
              <a:rPr lang="ru-RU" sz="1400" b="1" dirty="0" smtClean="0">
                <a:solidFill>
                  <a:schemeClr val="tx1"/>
                </a:solidFill>
                <a:latin typeface="Times New Roman"/>
                <a:ea typeface="Calibri"/>
              </a:rPr>
              <a:t/>
            </a:r>
            <a:br>
              <a:rPr lang="ru-RU" sz="1400" b="1" dirty="0" smtClean="0">
                <a:solidFill>
                  <a:schemeClr val="tx1"/>
                </a:solidFill>
                <a:latin typeface="Times New Roman"/>
                <a:ea typeface="Calibri"/>
              </a:rPr>
            </a:br>
            <a:r>
              <a:rPr lang="ru-RU" sz="1400" b="1" dirty="0" smtClean="0">
                <a:solidFill>
                  <a:schemeClr val="tx1"/>
                </a:solidFill>
                <a:latin typeface="Times New Roman"/>
                <a:ea typeface="Calibri"/>
              </a:rPr>
              <a:t>о </a:t>
            </a:r>
            <a:r>
              <a:rPr lang="ru-RU" sz="1400" b="1" dirty="0">
                <a:solidFill>
                  <a:schemeClr val="tx1"/>
                </a:solidFill>
                <a:latin typeface="Times New Roman"/>
                <a:ea typeface="Calibri"/>
              </a:rPr>
              <a:t>противодействии </a:t>
            </a:r>
            <a:r>
              <a:rPr lang="ru-RU" sz="1400" b="1" dirty="0" smtClean="0">
                <a:solidFill>
                  <a:schemeClr val="tx1"/>
                </a:solidFill>
                <a:latin typeface="Times New Roman"/>
                <a:ea typeface="Calibri"/>
              </a:rPr>
              <a:t>коррупции» вносит изменения в следующие федеральные законы</a:t>
            </a:r>
            <a:endParaRPr lang="ru-RU" sz="1400" b="1" dirty="0">
              <a:solidFill>
                <a:schemeClr val="tx1"/>
              </a:solidFill>
              <a:latin typeface="Times New Roman"/>
              <a:ea typeface="Calibri"/>
            </a:endParaRPr>
          </a:p>
        </p:txBody>
      </p:sp>
      <p:sp>
        <p:nvSpPr>
          <p:cNvPr id="18" name="Скругленный прямоугольник 17"/>
          <p:cNvSpPr/>
          <p:nvPr/>
        </p:nvSpPr>
        <p:spPr>
          <a:xfrm>
            <a:off x="1331640" y="1635646"/>
            <a:ext cx="6178026" cy="720080"/>
          </a:xfrm>
          <a:prstGeom prst="roundRect">
            <a:avLst>
              <a:gd name="adj" fmla="val 20241"/>
            </a:avLst>
          </a:prstGeom>
          <a:solidFill>
            <a:schemeClr val="accent6">
              <a:lumMod val="40000"/>
              <a:lumOff val="60000"/>
            </a:schemeClr>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lnSpc>
                <a:spcPts val="1400"/>
              </a:lnSpc>
              <a:spcAft>
                <a:spcPts val="0"/>
              </a:spcAft>
            </a:pPr>
            <a:r>
              <a:rPr lang="ru-RU" sz="1400" b="1" dirty="0">
                <a:solidFill>
                  <a:schemeClr val="tx1"/>
                </a:solidFill>
                <a:latin typeface="Times New Roman"/>
                <a:ea typeface="Calibri"/>
              </a:rPr>
              <a:t>Федеральный закон от </a:t>
            </a:r>
            <a:r>
              <a:rPr lang="ru-RU" sz="1400" b="1" dirty="0" smtClean="0">
                <a:solidFill>
                  <a:schemeClr val="tx1"/>
                </a:solidFill>
                <a:latin typeface="Times New Roman"/>
                <a:ea typeface="Calibri"/>
              </a:rPr>
              <a:t>3 </a:t>
            </a:r>
            <a:r>
              <a:rPr lang="ru-RU" sz="1400" b="1" dirty="0">
                <a:solidFill>
                  <a:schemeClr val="tx1"/>
                </a:solidFill>
                <a:latin typeface="Times New Roman"/>
                <a:ea typeface="Calibri"/>
              </a:rPr>
              <a:t>декабря 2012 г. № 230-ФЗ </a:t>
            </a:r>
            <a:r>
              <a:rPr lang="ru-RU" sz="1400" b="1" dirty="0" smtClean="0">
                <a:solidFill>
                  <a:schemeClr val="tx1"/>
                </a:solidFill>
                <a:latin typeface="Times New Roman"/>
                <a:ea typeface="Calibri"/>
              </a:rPr>
              <a:t/>
            </a:r>
            <a:br>
              <a:rPr lang="ru-RU" sz="1400" b="1" dirty="0" smtClean="0">
                <a:solidFill>
                  <a:schemeClr val="tx1"/>
                </a:solidFill>
                <a:latin typeface="Times New Roman"/>
                <a:ea typeface="Calibri"/>
              </a:rPr>
            </a:br>
            <a:r>
              <a:rPr lang="ru-RU" sz="1400" b="1" dirty="0" smtClean="0">
                <a:solidFill>
                  <a:schemeClr val="tx1"/>
                </a:solidFill>
                <a:latin typeface="Times New Roman"/>
                <a:ea typeface="Calibri"/>
              </a:rPr>
              <a:t>«</a:t>
            </a:r>
            <a:r>
              <a:rPr lang="ru-RU" sz="1400" b="1" dirty="0">
                <a:solidFill>
                  <a:schemeClr val="tx1"/>
                </a:solidFill>
                <a:latin typeface="Times New Roman"/>
                <a:ea typeface="Calibri"/>
              </a:rPr>
              <a:t>О контроле </a:t>
            </a:r>
            <a:r>
              <a:rPr lang="ru-RU" sz="1400" b="1" dirty="0" smtClean="0">
                <a:solidFill>
                  <a:schemeClr val="tx1"/>
                </a:solidFill>
                <a:latin typeface="Times New Roman"/>
                <a:ea typeface="Calibri"/>
              </a:rPr>
              <a:t>за </a:t>
            </a:r>
            <a:r>
              <a:rPr lang="ru-RU" sz="1400" b="1" dirty="0">
                <a:solidFill>
                  <a:schemeClr val="tx1"/>
                </a:solidFill>
                <a:latin typeface="Times New Roman"/>
                <a:ea typeface="Calibri"/>
              </a:rPr>
              <a:t>соответствием расходов лиц, замещающих государственные должности, и иных лиц их доходам»</a:t>
            </a:r>
            <a:endParaRPr lang="ru-RU" sz="1400" dirty="0">
              <a:solidFill>
                <a:schemeClr val="tx1"/>
              </a:solidFill>
              <a:effectLst/>
            </a:endParaRPr>
          </a:p>
        </p:txBody>
      </p:sp>
      <p:sp>
        <p:nvSpPr>
          <p:cNvPr id="12" name="Скругленный прямоугольник 11"/>
          <p:cNvSpPr/>
          <p:nvPr/>
        </p:nvSpPr>
        <p:spPr>
          <a:xfrm>
            <a:off x="122166" y="2519342"/>
            <a:ext cx="8770314" cy="2624158"/>
          </a:xfrm>
          <a:prstGeom prst="roundRect">
            <a:avLst>
              <a:gd name="adj" fmla="val 20241"/>
            </a:avLst>
          </a:prstGeom>
          <a:solidFill>
            <a:schemeClr val="bg1">
              <a:lumMod val="85000"/>
            </a:schemeClr>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indent="447675" algn="just">
              <a:lnSpc>
                <a:spcPct val="150000"/>
              </a:lnSpc>
              <a:spcAft>
                <a:spcPts val="0"/>
              </a:spcAft>
            </a:pPr>
            <a:r>
              <a:rPr lang="ru-RU" dirty="0">
                <a:solidFill>
                  <a:schemeClr val="tx1"/>
                </a:solidFill>
                <a:latin typeface="Times New Roman" panose="02020603050405020304" pitchFamily="18" charset="0"/>
                <a:cs typeface="Times New Roman" panose="02020603050405020304" pitchFamily="18" charset="0"/>
              </a:rPr>
              <a:t>В результате внесенных изменений </a:t>
            </a:r>
            <a:r>
              <a:rPr lang="ru-RU" dirty="0">
                <a:solidFill>
                  <a:srgbClr val="FF0000"/>
                </a:solidFill>
                <a:latin typeface="Times New Roman" panose="02020603050405020304" pitchFamily="18" charset="0"/>
                <a:cs typeface="Times New Roman" panose="02020603050405020304" pitchFamily="18" charset="0"/>
              </a:rPr>
              <a:t>стало возможным осуществлять контроль </a:t>
            </a:r>
            <a:r>
              <a:rPr lang="ru-RU" dirty="0" smtClean="0">
                <a:solidFill>
                  <a:srgbClr val="FF0000"/>
                </a:solidFill>
                <a:latin typeface="Times New Roman" panose="02020603050405020304" pitchFamily="18" charset="0"/>
                <a:cs typeface="Times New Roman" panose="02020603050405020304" pitchFamily="18" charset="0"/>
              </a:rPr>
              <a:t/>
            </a:r>
            <a:br>
              <a:rPr lang="ru-RU" dirty="0" smtClean="0">
                <a:solidFill>
                  <a:srgbClr val="FF0000"/>
                </a:solidFill>
                <a:latin typeface="Times New Roman" panose="02020603050405020304" pitchFamily="18" charset="0"/>
                <a:cs typeface="Times New Roman" panose="02020603050405020304" pitchFamily="18" charset="0"/>
              </a:rPr>
            </a:br>
            <a:r>
              <a:rPr lang="ru-RU" dirty="0" smtClean="0">
                <a:solidFill>
                  <a:srgbClr val="FF0000"/>
                </a:solidFill>
                <a:latin typeface="Times New Roman" panose="02020603050405020304" pitchFamily="18" charset="0"/>
                <a:cs typeface="Times New Roman" panose="02020603050405020304" pitchFamily="18" charset="0"/>
              </a:rPr>
              <a:t>за </a:t>
            </a:r>
            <a:r>
              <a:rPr lang="ru-RU" dirty="0">
                <a:solidFill>
                  <a:srgbClr val="FF0000"/>
                </a:solidFill>
                <a:latin typeface="Times New Roman" panose="02020603050405020304" pitchFamily="18" charset="0"/>
                <a:cs typeface="Times New Roman" panose="02020603050405020304" pitchFamily="18" charset="0"/>
              </a:rPr>
              <a:t>расходами</a:t>
            </a:r>
            <a:r>
              <a:rPr lang="ru-RU" dirty="0">
                <a:solidFill>
                  <a:schemeClr val="tx1"/>
                </a:solidFill>
                <a:latin typeface="Times New Roman" panose="02020603050405020304" pitchFamily="18" charset="0"/>
                <a:cs typeface="Times New Roman" panose="02020603050405020304" pitchFamily="18" charset="0"/>
              </a:rPr>
              <a:t> </a:t>
            </a:r>
            <a:r>
              <a:rPr lang="ru-RU" dirty="0" smtClean="0">
                <a:solidFill>
                  <a:schemeClr val="tx1"/>
                </a:solidFill>
                <a:latin typeface="Times New Roman" panose="02020603050405020304" pitchFamily="18" charset="0"/>
                <a:cs typeface="Times New Roman" panose="02020603050405020304" pitchFamily="18" charset="0"/>
              </a:rPr>
              <a:t>в </a:t>
            </a:r>
            <a:r>
              <a:rPr lang="ru-RU" dirty="0">
                <a:solidFill>
                  <a:schemeClr val="tx1"/>
                </a:solidFill>
                <a:latin typeface="Times New Roman" panose="02020603050405020304" pitchFamily="18" charset="0"/>
                <a:cs typeface="Times New Roman" panose="02020603050405020304" pitchFamily="18" charset="0"/>
              </a:rPr>
              <a:t>отношении тех </a:t>
            </a:r>
            <a:r>
              <a:rPr lang="ru-RU" dirty="0">
                <a:solidFill>
                  <a:srgbClr val="FF0000"/>
                </a:solidFill>
                <a:latin typeface="Times New Roman" panose="02020603050405020304" pitchFamily="18" charset="0"/>
                <a:cs typeface="Times New Roman" panose="02020603050405020304" pitchFamily="18" charset="0"/>
              </a:rPr>
              <a:t>государственных служащих</a:t>
            </a:r>
            <a:r>
              <a:rPr lang="ru-RU" dirty="0">
                <a:solidFill>
                  <a:schemeClr val="tx1"/>
                </a:solidFill>
                <a:latin typeface="Times New Roman" panose="02020603050405020304" pitchFamily="18" charset="0"/>
                <a:cs typeface="Times New Roman" panose="02020603050405020304" pitchFamily="18" charset="0"/>
              </a:rPr>
              <a:t>, которые представили сведения </a:t>
            </a:r>
            <a:r>
              <a:rPr lang="ru-RU" dirty="0" smtClean="0">
                <a:solidFill>
                  <a:schemeClr val="tx1"/>
                </a:solidFill>
                <a:latin typeface="Times New Roman" panose="02020603050405020304" pitchFamily="18" charset="0"/>
                <a:cs typeface="Times New Roman" panose="02020603050405020304" pitchFamily="18" charset="0"/>
              </a:rPr>
              <a:t/>
            </a:r>
            <a:br>
              <a:rPr lang="ru-RU" dirty="0" smtClean="0">
                <a:solidFill>
                  <a:schemeClr val="tx1"/>
                </a:solidFill>
                <a:latin typeface="Times New Roman" panose="02020603050405020304" pitchFamily="18" charset="0"/>
                <a:cs typeface="Times New Roman" panose="02020603050405020304" pitchFamily="18" charset="0"/>
              </a:rPr>
            </a:br>
            <a:r>
              <a:rPr lang="ru-RU" dirty="0" smtClean="0">
                <a:solidFill>
                  <a:schemeClr val="tx1"/>
                </a:solidFill>
                <a:latin typeface="Times New Roman" panose="02020603050405020304" pitchFamily="18" charset="0"/>
                <a:cs typeface="Times New Roman" panose="02020603050405020304" pitchFamily="18" charset="0"/>
              </a:rPr>
              <a:t>о </a:t>
            </a:r>
            <a:r>
              <a:rPr lang="ru-RU" dirty="0">
                <a:solidFill>
                  <a:schemeClr val="tx1"/>
                </a:solidFill>
                <a:latin typeface="Times New Roman" panose="02020603050405020304" pitchFamily="18" charset="0"/>
                <a:cs typeface="Times New Roman" panose="02020603050405020304" pitchFamily="18" charset="0"/>
              </a:rPr>
              <a:t>расходах, предусмотренные статьей 3 </a:t>
            </a:r>
            <a:r>
              <a:rPr lang="ru-RU" dirty="0" smtClean="0">
                <a:solidFill>
                  <a:schemeClr val="tx1"/>
                </a:solidFill>
                <a:latin typeface="Times New Roman" panose="02020603050405020304" pitchFamily="18" charset="0"/>
                <a:cs typeface="Times New Roman" panose="02020603050405020304" pitchFamily="18" charset="0"/>
              </a:rPr>
              <a:t>Федерального закона </a:t>
            </a:r>
            <a:r>
              <a:rPr lang="ru-RU" dirty="0">
                <a:solidFill>
                  <a:schemeClr val="tx1"/>
                </a:solidFill>
                <a:latin typeface="Times New Roman" panose="02020603050405020304" pitchFamily="18" charset="0"/>
                <a:cs typeface="Times New Roman" panose="02020603050405020304" pitchFamily="18" charset="0"/>
              </a:rPr>
              <a:t>от </a:t>
            </a:r>
            <a:r>
              <a:rPr lang="ru-RU" dirty="0" smtClean="0">
                <a:solidFill>
                  <a:schemeClr val="tx1"/>
                </a:solidFill>
                <a:latin typeface="Times New Roman" panose="02020603050405020304" pitchFamily="18" charset="0"/>
                <a:cs typeface="Times New Roman" panose="02020603050405020304" pitchFamily="18" charset="0"/>
              </a:rPr>
              <a:t>3 </a:t>
            </a:r>
            <a:r>
              <a:rPr lang="ru-RU" dirty="0">
                <a:solidFill>
                  <a:schemeClr val="tx1"/>
                </a:solidFill>
                <a:latin typeface="Times New Roman" panose="02020603050405020304" pitchFamily="18" charset="0"/>
                <a:cs typeface="Times New Roman" panose="02020603050405020304" pitchFamily="18" charset="0"/>
              </a:rPr>
              <a:t>декабря 2012 г. № 230-ФЗ </a:t>
            </a:r>
            <a:r>
              <a:rPr lang="ru-RU" dirty="0" smtClean="0">
                <a:solidFill>
                  <a:schemeClr val="tx1"/>
                </a:solidFill>
                <a:latin typeface="Times New Roman" panose="02020603050405020304" pitchFamily="18" charset="0"/>
                <a:cs typeface="Times New Roman" panose="02020603050405020304" pitchFamily="18" charset="0"/>
              </a:rPr>
              <a:t/>
            </a:r>
            <a:br>
              <a:rPr lang="ru-RU" dirty="0" smtClean="0">
                <a:solidFill>
                  <a:schemeClr val="tx1"/>
                </a:solidFill>
                <a:latin typeface="Times New Roman" panose="02020603050405020304" pitchFamily="18" charset="0"/>
                <a:cs typeface="Times New Roman" panose="02020603050405020304" pitchFamily="18" charset="0"/>
              </a:rPr>
            </a:br>
            <a:r>
              <a:rPr lang="ru-RU" dirty="0" smtClean="0">
                <a:solidFill>
                  <a:schemeClr val="tx1"/>
                </a:solidFill>
                <a:latin typeface="Times New Roman" panose="02020603050405020304" pitchFamily="18" charset="0"/>
                <a:cs typeface="Times New Roman" panose="02020603050405020304" pitchFamily="18" charset="0"/>
              </a:rPr>
              <a:t>«</a:t>
            </a:r>
            <a:r>
              <a:rPr lang="ru-RU" dirty="0">
                <a:solidFill>
                  <a:schemeClr val="tx1"/>
                </a:solidFill>
                <a:latin typeface="Times New Roman" panose="02020603050405020304" pitchFamily="18" charset="0"/>
                <a:cs typeface="Times New Roman" panose="02020603050405020304" pitchFamily="18" charset="0"/>
              </a:rPr>
              <a:t>О контроле за соответствием расходов лиц, замещающих государственные должности, и иных лиц их доходам</a:t>
            </a:r>
            <a:r>
              <a:rPr lang="ru-RU" dirty="0" smtClean="0">
                <a:solidFill>
                  <a:schemeClr val="tx1"/>
                </a:solidFill>
                <a:latin typeface="Times New Roman" panose="02020603050405020304" pitchFamily="18" charset="0"/>
                <a:cs typeface="Times New Roman" panose="02020603050405020304" pitchFamily="18" charset="0"/>
              </a:rPr>
              <a:t>», и </a:t>
            </a:r>
            <a:r>
              <a:rPr lang="ru-RU" dirty="0" smtClean="0">
                <a:solidFill>
                  <a:srgbClr val="FF0000"/>
                </a:solidFill>
                <a:latin typeface="Times New Roman" panose="02020603050405020304" pitchFamily="18" charset="0"/>
                <a:cs typeface="Times New Roman" panose="02020603050405020304" pitchFamily="18" charset="0"/>
              </a:rPr>
              <a:t>уволились с государственной гражданской службы в период декларационной кампании или после её окончания</a:t>
            </a:r>
            <a:r>
              <a:rPr lang="ru-RU" dirty="0" smtClean="0">
                <a:solidFill>
                  <a:schemeClr val="tx1"/>
                </a:solidFill>
                <a:latin typeface="Times New Roman" panose="02020603050405020304" pitchFamily="18" charset="0"/>
                <a:cs typeface="Times New Roman" panose="02020603050405020304" pitchFamily="18" charset="0"/>
              </a:rPr>
              <a:t>.</a:t>
            </a:r>
            <a:endParaRPr lang="ru-RU" dirty="0">
              <a:solidFill>
                <a:schemeClr val="tx1"/>
              </a:solidFill>
              <a:effectLst/>
              <a:latin typeface="Times New Roman" panose="02020603050405020304" pitchFamily="18" charset="0"/>
              <a:cs typeface="Times New Roman" panose="02020603050405020304" pitchFamily="18" charset="0"/>
            </a:endParaRPr>
          </a:p>
        </p:txBody>
      </p:sp>
      <p:sp>
        <p:nvSpPr>
          <p:cNvPr id="8" name="Номер слайда 1"/>
          <p:cNvSpPr txBox="1">
            <a:spLocks/>
          </p:cNvSpPr>
          <p:nvPr/>
        </p:nvSpPr>
        <p:spPr>
          <a:xfrm>
            <a:off x="7020272" y="4876006"/>
            <a:ext cx="2133599" cy="273844"/>
          </a:xfrm>
          <a:prstGeom prst="rect">
            <a:avLst/>
          </a:prstGeom>
        </p:spPr>
        <p:txBody>
          <a:bodyPr vert="horz" lIns="78191" tIns="39096" rIns="78191" bIns="39096" rtlCol="0" anchor="ctr"/>
          <a:lstStyle>
            <a:defPPr>
              <a:defRPr lang="ru-RU"/>
            </a:defPPr>
            <a:lvl1pPr marL="0" algn="r" defTabSz="782018" rtl="0" eaLnBrk="1" latinLnBrk="0" hangingPunct="1">
              <a:defRPr sz="1100" kern="1200">
                <a:solidFill>
                  <a:schemeClr val="tx1">
                    <a:tint val="75000"/>
                  </a:schemeClr>
                </a:solidFill>
                <a:latin typeface="+mn-lt"/>
                <a:ea typeface="+mn-ea"/>
                <a:cs typeface="+mn-cs"/>
              </a:defRPr>
            </a:lvl1pPr>
            <a:lvl2pPr marL="391009" algn="l" defTabSz="782018" rtl="0" eaLnBrk="1" latinLnBrk="0" hangingPunct="1">
              <a:defRPr sz="1600" kern="1200">
                <a:solidFill>
                  <a:schemeClr val="tx1"/>
                </a:solidFill>
                <a:latin typeface="+mn-lt"/>
                <a:ea typeface="+mn-ea"/>
                <a:cs typeface="+mn-cs"/>
              </a:defRPr>
            </a:lvl2pPr>
            <a:lvl3pPr marL="782018" algn="l" defTabSz="782018" rtl="0" eaLnBrk="1" latinLnBrk="0" hangingPunct="1">
              <a:defRPr sz="1600" kern="1200">
                <a:solidFill>
                  <a:schemeClr val="tx1"/>
                </a:solidFill>
                <a:latin typeface="+mn-lt"/>
                <a:ea typeface="+mn-ea"/>
                <a:cs typeface="+mn-cs"/>
              </a:defRPr>
            </a:lvl3pPr>
            <a:lvl4pPr marL="1173026" algn="l" defTabSz="782018" rtl="0" eaLnBrk="1" latinLnBrk="0" hangingPunct="1">
              <a:defRPr sz="1600" kern="1200">
                <a:solidFill>
                  <a:schemeClr val="tx1"/>
                </a:solidFill>
                <a:latin typeface="+mn-lt"/>
                <a:ea typeface="+mn-ea"/>
                <a:cs typeface="+mn-cs"/>
              </a:defRPr>
            </a:lvl4pPr>
            <a:lvl5pPr marL="1564036" algn="l" defTabSz="782018" rtl="0" eaLnBrk="1" latinLnBrk="0" hangingPunct="1">
              <a:defRPr sz="1600" kern="1200">
                <a:solidFill>
                  <a:schemeClr val="tx1"/>
                </a:solidFill>
                <a:latin typeface="+mn-lt"/>
                <a:ea typeface="+mn-ea"/>
                <a:cs typeface="+mn-cs"/>
              </a:defRPr>
            </a:lvl5pPr>
            <a:lvl6pPr marL="1955045" algn="l" defTabSz="782018" rtl="0" eaLnBrk="1" latinLnBrk="0" hangingPunct="1">
              <a:defRPr sz="1600" kern="1200">
                <a:solidFill>
                  <a:schemeClr val="tx1"/>
                </a:solidFill>
                <a:latin typeface="+mn-lt"/>
                <a:ea typeface="+mn-ea"/>
                <a:cs typeface="+mn-cs"/>
              </a:defRPr>
            </a:lvl6pPr>
            <a:lvl7pPr marL="2346053" algn="l" defTabSz="782018" rtl="0" eaLnBrk="1" latinLnBrk="0" hangingPunct="1">
              <a:defRPr sz="1600" kern="1200">
                <a:solidFill>
                  <a:schemeClr val="tx1"/>
                </a:solidFill>
                <a:latin typeface="+mn-lt"/>
                <a:ea typeface="+mn-ea"/>
                <a:cs typeface="+mn-cs"/>
              </a:defRPr>
            </a:lvl7pPr>
            <a:lvl8pPr marL="2737062" algn="l" defTabSz="782018" rtl="0" eaLnBrk="1" latinLnBrk="0" hangingPunct="1">
              <a:defRPr sz="1600" kern="1200">
                <a:solidFill>
                  <a:schemeClr val="tx1"/>
                </a:solidFill>
                <a:latin typeface="+mn-lt"/>
                <a:ea typeface="+mn-ea"/>
                <a:cs typeface="+mn-cs"/>
              </a:defRPr>
            </a:lvl8pPr>
            <a:lvl9pPr marL="3128071" algn="l" defTabSz="782018" rtl="0" eaLnBrk="1" latinLnBrk="0" hangingPunct="1">
              <a:defRPr sz="1600" kern="1200">
                <a:solidFill>
                  <a:schemeClr val="tx1"/>
                </a:solidFill>
                <a:latin typeface="+mn-lt"/>
                <a:ea typeface="+mn-ea"/>
                <a:cs typeface="+mn-cs"/>
              </a:defRPr>
            </a:lvl9pPr>
          </a:lstStyle>
          <a:p>
            <a:fld id="{89FA656D-009D-46A4-AE2E-EAAD425C61DB}" type="slidenum">
              <a:rPr lang="ru-RU" smtClean="0"/>
              <a:pPr/>
              <a:t>12</a:t>
            </a:fld>
            <a:endParaRPr lang="ru-RU" dirty="0"/>
          </a:p>
        </p:txBody>
      </p:sp>
      <p:sp>
        <p:nvSpPr>
          <p:cNvPr id="9" name="Прямоугольник 8"/>
          <p:cNvSpPr/>
          <p:nvPr/>
        </p:nvSpPr>
        <p:spPr>
          <a:xfrm>
            <a:off x="3032838" y="-262085"/>
            <a:ext cx="342020" cy="1200329"/>
          </a:xfrm>
          <a:prstGeom prst="rect">
            <a:avLst/>
          </a:prstGeom>
        </p:spPr>
        <p:txBody>
          <a:bodyPr wrap="square">
            <a:spAutoFit/>
          </a:bodyPr>
          <a:lstStyle/>
          <a:p>
            <a:r>
              <a:rPr lang="ru-RU" sz="7200" b="1" dirty="0">
                <a:solidFill>
                  <a:srgbClr val="FF0000"/>
                </a:solidFill>
                <a:latin typeface="Monotype Corsiva" panose="03010101010201010101" pitchFamily="66" charset="0"/>
              </a:rPr>
              <a:t>!</a:t>
            </a:r>
          </a:p>
        </p:txBody>
      </p:sp>
      <p:sp>
        <p:nvSpPr>
          <p:cNvPr id="10" name="Прямоугольник 9"/>
          <p:cNvSpPr/>
          <p:nvPr/>
        </p:nvSpPr>
        <p:spPr>
          <a:xfrm>
            <a:off x="8635001" y="-262060"/>
            <a:ext cx="342020" cy="1200329"/>
          </a:xfrm>
          <a:prstGeom prst="rect">
            <a:avLst/>
          </a:prstGeom>
        </p:spPr>
        <p:txBody>
          <a:bodyPr wrap="square">
            <a:spAutoFit/>
          </a:bodyPr>
          <a:lstStyle/>
          <a:p>
            <a:r>
              <a:rPr lang="ru-RU" sz="7200" b="1" dirty="0">
                <a:solidFill>
                  <a:srgbClr val="FF0000"/>
                </a:solidFill>
                <a:latin typeface="Monotype Corsiva" panose="03010101010201010101" pitchFamily="66" charset="0"/>
              </a:rPr>
              <a:t>!</a:t>
            </a:r>
          </a:p>
        </p:txBody>
      </p:sp>
      <p:pic>
        <p:nvPicPr>
          <p:cNvPr id="13" name="Picture 2"/>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31976" t="6148" r="32007" b="5194"/>
          <a:stretch/>
        </p:blipFill>
        <p:spPr bwMode="auto">
          <a:xfrm>
            <a:off x="89077" y="1281117"/>
            <a:ext cx="884099" cy="122413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020147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Стрелка вниз 9"/>
          <p:cNvSpPr/>
          <p:nvPr/>
        </p:nvSpPr>
        <p:spPr>
          <a:xfrm>
            <a:off x="1241629" y="2286567"/>
            <a:ext cx="396044" cy="259211"/>
          </a:xfrm>
          <a:prstGeom prst="down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ru-RU"/>
          </a:p>
        </p:txBody>
      </p:sp>
      <p:sp>
        <p:nvSpPr>
          <p:cNvPr id="7" name="Выгнутая вверх стрелка 6"/>
          <p:cNvSpPr/>
          <p:nvPr/>
        </p:nvSpPr>
        <p:spPr>
          <a:xfrm rot="19230740">
            <a:off x="811252" y="1003409"/>
            <a:ext cx="2068201" cy="472387"/>
          </a:xfrm>
          <a:prstGeom prst="curvedDown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ru-RU">
              <a:solidFill>
                <a:schemeClr val="tx1"/>
              </a:solidFill>
            </a:endParaRPr>
          </a:p>
        </p:txBody>
      </p:sp>
      <p:sp>
        <p:nvSpPr>
          <p:cNvPr id="2" name="Номер слайда 1"/>
          <p:cNvSpPr>
            <a:spLocks noGrp="1"/>
          </p:cNvSpPr>
          <p:nvPr>
            <p:ph type="sldNum" sz="quarter" idx="12"/>
          </p:nvPr>
        </p:nvSpPr>
        <p:spPr/>
        <p:txBody>
          <a:bodyPr/>
          <a:lstStyle/>
          <a:p>
            <a:fld id="{89FA656D-009D-46A4-AE2E-EAAD425C61DB}" type="slidenum">
              <a:rPr lang="ru-RU" smtClean="0"/>
              <a:pPr/>
              <a:t>13</a:t>
            </a:fld>
            <a:endParaRPr lang="ru-RU"/>
          </a:p>
        </p:txBody>
      </p:sp>
      <p:sp>
        <p:nvSpPr>
          <p:cNvPr id="4" name="Скругленный прямоугольник 3"/>
          <p:cNvSpPr/>
          <p:nvPr/>
        </p:nvSpPr>
        <p:spPr>
          <a:xfrm>
            <a:off x="2882702" y="198452"/>
            <a:ext cx="6264696" cy="2028015"/>
          </a:xfrm>
          <a:prstGeom prst="roundRect">
            <a:avLst>
              <a:gd name="adj" fmla="val 20241"/>
            </a:avLst>
          </a:prstGeom>
          <a:solidFill>
            <a:schemeClr val="accent6">
              <a:lumMod val="60000"/>
              <a:lumOff val="40000"/>
            </a:schemeClr>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r>
              <a:rPr lang="ru-RU" sz="1200" b="1" dirty="0">
                <a:solidFill>
                  <a:schemeClr val="tx1"/>
                </a:solidFill>
                <a:latin typeface="Times New Roman" panose="02020603050405020304" pitchFamily="18" charset="0"/>
                <a:cs typeface="Times New Roman" panose="02020603050405020304" pitchFamily="18" charset="0"/>
              </a:rPr>
              <a:t>Приказ Минтруда России от 7 октября 2013 г. № 530н «О требованиях </a:t>
            </a:r>
            <a:r>
              <a:rPr lang="ru-RU" sz="1200" b="1" dirty="0" smtClean="0">
                <a:solidFill>
                  <a:schemeClr val="tx1"/>
                </a:solidFill>
                <a:latin typeface="Times New Roman" panose="02020603050405020304" pitchFamily="18" charset="0"/>
                <a:cs typeface="Times New Roman" panose="02020603050405020304" pitchFamily="18" charset="0"/>
              </a:rPr>
              <a:t>к </a:t>
            </a:r>
            <a:r>
              <a:rPr lang="ru-RU" sz="1200" b="1" dirty="0">
                <a:solidFill>
                  <a:schemeClr val="tx1"/>
                </a:solidFill>
                <a:latin typeface="Times New Roman" panose="02020603050405020304" pitchFamily="18" charset="0"/>
                <a:cs typeface="Times New Roman" panose="02020603050405020304" pitchFamily="18" charset="0"/>
              </a:rPr>
              <a:t>размещению и наполнению подразделов, посвященных вопросам противодействия коррупции, официальных сайтов федеральных государственных органов, Центрального банка Российской Федерации, Пенсионного фонда Российской Федерации, Фонда социального страхования Российской Федерации, Федерального фонда обязательного медицинского страхования, государственных корпораций (компаний), иных организаций, созданных на основании федеральных законов</a:t>
            </a:r>
            <a:r>
              <a:rPr lang="ru-RU" sz="1200" b="1" dirty="0" smtClean="0">
                <a:solidFill>
                  <a:schemeClr val="tx1"/>
                </a:solidFill>
                <a:latin typeface="Times New Roman" panose="02020603050405020304" pitchFamily="18" charset="0"/>
                <a:cs typeface="Times New Roman" panose="02020603050405020304" pitchFamily="18" charset="0"/>
              </a:rPr>
              <a:t>, и </a:t>
            </a:r>
            <a:r>
              <a:rPr lang="ru-RU" sz="1200" b="1" dirty="0">
                <a:solidFill>
                  <a:schemeClr val="tx1"/>
                </a:solidFill>
                <a:latin typeface="Times New Roman" panose="02020603050405020304" pitchFamily="18" charset="0"/>
                <a:cs typeface="Times New Roman" panose="02020603050405020304" pitchFamily="18" charset="0"/>
              </a:rPr>
              <a:t>требованиях </a:t>
            </a:r>
            <a:r>
              <a:rPr lang="ru-RU" sz="1200" b="1" dirty="0" smtClean="0">
                <a:solidFill>
                  <a:schemeClr val="tx1"/>
                </a:solidFill>
                <a:latin typeface="Times New Roman" panose="02020603050405020304" pitchFamily="18" charset="0"/>
                <a:cs typeface="Times New Roman" panose="02020603050405020304" pitchFamily="18" charset="0"/>
              </a:rPr>
              <a:t/>
            </a:r>
            <a:br>
              <a:rPr lang="ru-RU" sz="1200" b="1" dirty="0" smtClean="0">
                <a:solidFill>
                  <a:schemeClr val="tx1"/>
                </a:solidFill>
                <a:latin typeface="Times New Roman" panose="02020603050405020304" pitchFamily="18" charset="0"/>
                <a:cs typeface="Times New Roman" panose="02020603050405020304" pitchFamily="18" charset="0"/>
              </a:rPr>
            </a:br>
            <a:r>
              <a:rPr lang="ru-RU" sz="1200" b="1" dirty="0" smtClean="0">
                <a:solidFill>
                  <a:schemeClr val="tx1"/>
                </a:solidFill>
                <a:latin typeface="Times New Roman" panose="02020603050405020304" pitchFamily="18" charset="0"/>
                <a:cs typeface="Times New Roman" panose="02020603050405020304" pitchFamily="18" charset="0"/>
              </a:rPr>
              <a:t>к </a:t>
            </a:r>
            <a:r>
              <a:rPr lang="ru-RU" sz="1200" b="1" dirty="0">
                <a:solidFill>
                  <a:schemeClr val="tx1"/>
                </a:solidFill>
                <a:latin typeface="Times New Roman" panose="02020603050405020304" pitchFamily="18" charset="0"/>
                <a:cs typeface="Times New Roman" panose="02020603050405020304" pitchFamily="18" charset="0"/>
              </a:rPr>
              <a:t>должностям, замещение которых влечет за собой размещение сведений о доходах, </a:t>
            </a:r>
            <a:r>
              <a:rPr lang="ru-RU" sz="1200" b="1" dirty="0" smtClean="0">
                <a:solidFill>
                  <a:schemeClr val="tx1"/>
                </a:solidFill>
                <a:latin typeface="Times New Roman" panose="02020603050405020304" pitchFamily="18" charset="0"/>
                <a:cs typeface="Times New Roman" panose="02020603050405020304" pitchFamily="18" charset="0"/>
              </a:rPr>
              <a:t>расходах, об </a:t>
            </a:r>
            <a:r>
              <a:rPr lang="ru-RU" sz="1200" b="1" dirty="0">
                <a:solidFill>
                  <a:schemeClr val="tx1"/>
                </a:solidFill>
                <a:latin typeface="Times New Roman" panose="02020603050405020304" pitchFamily="18" charset="0"/>
                <a:cs typeface="Times New Roman" panose="02020603050405020304" pitchFamily="18" charset="0"/>
              </a:rPr>
              <a:t>имуществе и обязательствах имущественного характера»</a:t>
            </a:r>
          </a:p>
        </p:txBody>
      </p:sp>
      <p:sp>
        <p:nvSpPr>
          <p:cNvPr id="5" name="Скругленный прямоугольник 4"/>
          <p:cNvSpPr/>
          <p:nvPr/>
        </p:nvSpPr>
        <p:spPr>
          <a:xfrm>
            <a:off x="107504" y="1593545"/>
            <a:ext cx="2664296" cy="646986"/>
          </a:xfrm>
          <a:prstGeom prst="roundRect">
            <a:avLst/>
          </a:prstGeom>
          <a:solidFill>
            <a:schemeClr val="bg1">
              <a:lumMod val="85000"/>
            </a:schemeClr>
          </a:solidFill>
        </p:spPr>
        <p:style>
          <a:lnRef idx="0">
            <a:schemeClr val="accent4"/>
          </a:lnRef>
          <a:fillRef idx="3">
            <a:schemeClr val="accent4"/>
          </a:fillRef>
          <a:effectRef idx="3">
            <a:schemeClr val="accent4"/>
          </a:effectRef>
          <a:fontRef idx="minor">
            <a:schemeClr val="lt1"/>
          </a:fontRef>
        </p:style>
        <p:txBody>
          <a:bodyPr wrap="square">
            <a:spAutoFit/>
          </a:bodyPr>
          <a:lstStyle/>
          <a:p>
            <a:pPr algn="ctr"/>
            <a:r>
              <a:rPr lang="ru-RU" b="1" dirty="0">
                <a:solidFill>
                  <a:schemeClr val="tx1"/>
                </a:solidFill>
                <a:latin typeface="Times New Roman" panose="02020603050405020304" pitchFamily="18" charset="0"/>
                <a:cs typeface="Times New Roman" panose="02020603050405020304" pitchFamily="18" charset="0"/>
              </a:rPr>
              <a:t>Приказ Минтруда России от </a:t>
            </a:r>
            <a:r>
              <a:rPr lang="ru-RU" b="1" dirty="0" smtClean="0">
                <a:solidFill>
                  <a:schemeClr val="tx1"/>
                </a:solidFill>
                <a:latin typeface="Times New Roman" panose="02020603050405020304" pitchFamily="18" charset="0"/>
                <a:cs typeface="Times New Roman" panose="02020603050405020304" pitchFamily="18" charset="0"/>
              </a:rPr>
              <a:t>26 июля 2018 г. № 490н</a:t>
            </a:r>
            <a:endParaRPr lang="ru-RU" b="1" dirty="0">
              <a:solidFill>
                <a:schemeClr val="tx1"/>
              </a:solidFill>
            </a:endParaRPr>
          </a:p>
        </p:txBody>
      </p:sp>
      <p:sp>
        <p:nvSpPr>
          <p:cNvPr id="8" name="TextBox 7"/>
          <p:cNvSpPr txBox="1"/>
          <p:nvPr/>
        </p:nvSpPr>
        <p:spPr>
          <a:xfrm>
            <a:off x="107504" y="885659"/>
            <a:ext cx="2664296" cy="70788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ru-RU" sz="2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Внесены</a:t>
            </a:r>
          </a:p>
          <a:p>
            <a:pPr algn="r"/>
            <a:r>
              <a:rPr lang="ru-RU" sz="2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изменения</a:t>
            </a:r>
            <a:endParaRPr lang="ru-RU" sz="2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170734" y="2294177"/>
            <a:ext cx="5793754" cy="2462213"/>
          </a:xfrm>
          <a:prstGeom prst="rect">
            <a:avLst/>
          </a:prstGeom>
        </p:spPr>
        <p:txBody>
          <a:bodyPr wrap="square">
            <a:spAutoFit/>
          </a:bodyPr>
          <a:lstStyle/>
          <a:p>
            <a:pPr marL="285750" indent="-285750">
              <a:buFont typeface="Wingdings" panose="05000000000000000000" pitchFamily="2" charset="2"/>
              <a:buChar char="q"/>
            </a:pPr>
            <a:r>
              <a:rPr lang="ru-RU" sz="1400" dirty="0" smtClean="0">
                <a:latin typeface="Times New Roman" panose="02020603050405020304" pitchFamily="18" charset="0"/>
                <a:cs typeface="Times New Roman" panose="02020603050405020304" pitchFamily="18" charset="0"/>
              </a:rPr>
              <a:t>В подразделе «Комиссия </a:t>
            </a:r>
            <a:r>
              <a:rPr lang="ru-RU" sz="1400" dirty="0">
                <a:latin typeface="Times New Roman" panose="02020603050405020304" pitchFamily="18" charset="0"/>
                <a:cs typeface="Times New Roman" panose="02020603050405020304" pitchFamily="18" charset="0"/>
              </a:rPr>
              <a:t>по соблюдению требований к служебному поведению и урегулированию конфликта интересов </a:t>
            </a:r>
            <a:r>
              <a:rPr lang="ru-RU" sz="1400" dirty="0" smtClean="0">
                <a:latin typeface="Times New Roman" panose="02020603050405020304" pitchFamily="18" charset="0"/>
                <a:cs typeface="Times New Roman" panose="02020603050405020304" pitchFamily="18" charset="0"/>
              </a:rPr>
              <a:t>(аттестационная </a:t>
            </a:r>
            <a:r>
              <a:rPr lang="ru-RU" sz="1400" dirty="0">
                <a:latin typeface="Times New Roman" panose="02020603050405020304" pitchFamily="18" charset="0"/>
                <a:cs typeface="Times New Roman" panose="02020603050405020304" pitchFamily="18" charset="0"/>
              </a:rPr>
              <a:t>комиссия</a:t>
            </a:r>
            <a:r>
              <a:rPr lang="ru-RU" sz="1400" dirty="0" smtClean="0">
                <a:latin typeface="Times New Roman" panose="02020603050405020304" pitchFamily="18" charset="0"/>
                <a:cs typeface="Times New Roman" panose="02020603050405020304" pitchFamily="18" charset="0"/>
              </a:rPr>
              <a:t>)» размещать </a:t>
            </a:r>
            <a:r>
              <a:rPr lang="ru-RU" sz="1400" b="1" dirty="0" smtClean="0">
                <a:solidFill>
                  <a:srgbClr val="C00000"/>
                </a:solidFill>
                <a:latin typeface="Times New Roman" panose="02020603050405020304" pitchFamily="18" charset="0"/>
                <a:cs typeface="Times New Roman" panose="02020603050405020304" pitchFamily="18" charset="0"/>
              </a:rPr>
              <a:t>сведения </a:t>
            </a:r>
            <a:r>
              <a:rPr lang="ru-RU" sz="1400" b="1" dirty="0">
                <a:solidFill>
                  <a:srgbClr val="C00000"/>
                </a:solidFill>
                <a:latin typeface="Times New Roman" panose="02020603050405020304" pitchFamily="18" charset="0"/>
                <a:cs typeface="Times New Roman" panose="02020603050405020304" pitchFamily="18" charset="0"/>
              </a:rPr>
              <a:t>о планируемом проведении заседания </a:t>
            </a:r>
            <a:r>
              <a:rPr lang="ru-RU" sz="1400" b="1" dirty="0" smtClean="0">
                <a:solidFill>
                  <a:srgbClr val="C00000"/>
                </a:solidFill>
                <a:latin typeface="Times New Roman" panose="02020603050405020304" pitchFamily="18" charset="0"/>
                <a:cs typeface="Times New Roman" panose="02020603050405020304" pitchFamily="18" charset="0"/>
              </a:rPr>
              <a:t>комиссии </a:t>
            </a:r>
            <a:r>
              <a:rPr lang="ru-RU" sz="1400" b="1" dirty="0">
                <a:solidFill>
                  <a:srgbClr val="C00000"/>
                </a:solidFill>
                <a:latin typeface="Times New Roman" panose="02020603050405020304" pitchFamily="18" charset="0"/>
                <a:cs typeface="Times New Roman" panose="02020603050405020304" pitchFamily="18" charset="0"/>
              </a:rPr>
              <a:t>(анонс, повестка</a:t>
            </a:r>
            <a:r>
              <a:rPr lang="ru-RU" sz="1400" b="1" dirty="0" smtClean="0">
                <a:solidFill>
                  <a:srgbClr val="C00000"/>
                </a:solidFill>
                <a:latin typeface="Times New Roman" panose="02020603050405020304" pitchFamily="18" charset="0"/>
                <a:cs typeface="Times New Roman" panose="02020603050405020304" pitchFamily="18" charset="0"/>
              </a:rPr>
              <a:t>)</a:t>
            </a:r>
            <a:r>
              <a:rPr lang="ru-RU" sz="1400" dirty="0" smtClean="0">
                <a:latin typeface="Times New Roman" panose="02020603050405020304" pitchFamily="18" charset="0"/>
                <a:cs typeface="Times New Roman" panose="02020603050405020304" pitchFamily="18" charset="0"/>
              </a:rPr>
              <a:t>.</a:t>
            </a:r>
            <a:endParaRPr lang="ru-RU" sz="14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q"/>
            </a:pPr>
            <a:r>
              <a:rPr lang="ru-RU" sz="1400" dirty="0" smtClean="0">
                <a:latin typeface="Times New Roman" panose="02020603050405020304" pitchFamily="18" charset="0"/>
                <a:cs typeface="Times New Roman" panose="02020603050405020304" pitchFamily="18" charset="0"/>
              </a:rPr>
              <a:t>В </a:t>
            </a:r>
            <a:r>
              <a:rPr lang="ru-RU" sz="1400" dirty="0">
                <a:latin typeface="Times New Roman" panose="02020603050405020304" pitchFamily="18" charset="0"/>
                <a:cs typeface="Times New Roman" panose="02020603050405020304" pitchFamily="18" charset="0"/>
              </a:rPr>
              <a:t>подразделе </a:t>
            </a:r>
            <a:r>
              <a:rPr lang="ru-RU" sz="1400" dirty="0" smtClean="0">
                <a:latin typeface="Times New Roman" panose="02020603050405020304" pitchFamily="18" charset="0"/>
                <a:cs typeface="Times New Roman" panose="02020603050405020304" pitchFamily="18" charset="0"/>
              </a:rPr>
              <a:t>«Сведения </a:t>
            </a:r>
            <a:r>
              <a:rPr lang="ru-RU" sz="1400" dirty="0">
                <a:latin typeface="Times New Roman" panose="02020603050405020304" pitchFamily="18" charset="0"/>
                <a:cs typeface="Times New Roman" panose="02020603050405020304" pitchFamily="18" charset="0"/>
              </a:rPr>
              <a:t>о доходах, расходах, имуществе </a:t>
            </a:r>
            <a:r>
              <a:rPr lang="ru-RU" sz="1400" dirty="0" smtClean="0">
                <a:latin typeface="Times New Roman" panose="02020603050405020304" pitchFamily="18" charset="0"/>
                <a:cs typeface="Times New Roman" panose="02020603050405020304" pitchFamily="18" charset="0"/>
              </a:rPr>
              <a:t/>
            </a:r>
            <a:br>
              <a:rPr lang="ru-RU" sz="1400" dirty="0" smtClean="0">
                <a:latin typeface="Times New Roman" panose="02020603050405020304" pitchFamily="18" charset="0"/>
                <a:cs typeface="Times New Roman" panose="02020603050405020304" pitchFamily="18" charset="0"/>
              </a:rPr>
            </a:br>
            <a:r>
              <a:rPr lang="ru-RU" sz="1400" dirty="0" smtClean="0">
                <a:latin typeface="Times New Roman" panose="02020603050405020304" pitchFamily="18" charset="0"/>
                <a:cs typeface="Times New Roman" panose="02020603050405020304" pitchFamily="18" charset="0"/>
              </a:rPr>
              <a:t>и </a:t>
            </a:r>
            <a:r>
              <a:rPr lang="ru-RU" sz="1400" dirty="0">
                <a:latin typeface="Times New Roman" panose="02020603050405020304" pitchFamily="18" charset="0"/>
                <a:cs typeface="Times New Roman" panose="02020603050405020304" pitchFamily="18" charset="0"/>
              </a:rPr>
              <a:t>обязательствах имущественного </a:t>
            </a:r>
            <a:r>
              <a:rPr lang="ru-RU" sz="1400" dirty="0" smtClean="0">
                <a:latin typeface="Times New Roman" panose="02020603050405020304" pitchFamily="18" charset="0"/>
                <a:cs typeface="Times New Roman" panose="02020603050405020304" pitchFamily="18" charset="0"/>
              </a:rPr>
              <a:t>характера» размещать </a:t>
            </a:r>
            <a:r>
              <a:rPr lang="ru-RU" sz="1400" b="1" dirty="0" smtClean="0">
                <a:solidFill>
                  <a:srgbClr val="C00000"/>
                </a:solidFill>
                <a:latin typeface="Times New Roman" panose="02020603050405020304" pitchFamily="18" charset="0"/>
                <a:cs typeface="Times New Roman" panose="02020603050405020304" pitchFamily="18" charset="0"/>
              </a:rPr>
              <a:t>сведения </a:t>
            </a:r>
            <a:br>
              <a:rPr lang="ru-RU" sz="1400" b="1" dirty="0" smtClean="0">
                <a:solidFill>
                  <a:srgbClr val="C00000"/>
                </a:solidFill>
                <a:latin typeface="Times New Roman" panose="02020603050405020304" pitchFamily="18" charset="0"/>
                <a:cs typeface="Times New Roman" panose="02020603050405020304" pitchFamily="18" charset="0"/>
              </a:rPr>
            </a:br>
            <a:r>
              <a:rPr lang="ru-RU" sz="1400" b="1" dirty="0" smtClean="0">
                <a:solidFill>
                  <a:srgbClr val="C00000"/>
                </a:solidFill>
                <a:latin typeface="Times New Roman" panose="02020603050405020304" pitchFamily="18" charset="0"/>
                <a:cs typeface="Times New Roman" panose="02020603050405020304" pitchFamily="18" charset="0"/>
              </a:rPr>
              <a:t>в отношении вновь поступивших служащих (работников) </a:t>
            </a:r>
            <a:br>
              <a:rPr lang="ru-RU" sz="1400" b="1" dirty="0" smtClean="0">
                <a:solidFill>
                  <a:srgbClr val="C00000"/>
                </a:solidFill>
                <a:latin typeface="Times New Roman" panose="02020603050405020304" pitchFamily="18" charset="0"/>
                <a:cs typeface="Times New Roman" panose="02020603050405020304" pitchFamily="18" charset="0"/>
              </a:rPr>
            </a:br>
            <a:r>
              <a:rPr lang="ru-RU" sz="1400" dirty="0" smtClean="0">
                <a:latin typeface="Times New Roman" panose="02020603050405020304" pitchFamily="18" charset="0"/>
                <a:cs typeface="Times New Roman" panose="02020603050405020304" pitchFamily="18" charset="0"/>
              </a:rPr>
              <a:t>о доходах</a:t>
            </a:r>
            <a:r>
              <a:rPr lang="ru-RU" sz="1400" dirty="0">
                <a:latin typeface="Times New Roman" panose="02020603050405020304" pitchFamily="18" charset="0"/>
                <a:cs typeface="Times New Roman" panose="02020603050405020304" pitchFamily="18" charset="0"/>
              </a:rPr>
              <a:t>, расходах, </a:t>
            </a:r>
            <a:r>
              <a:rPr lang="ru-RU" sz="1400" dirty="0" smtClean="0">
                <a:latin typeface="Times New Roman" panose="02020603050405020304" pitchFamily="18" charset="0"/>
                <a:cs typeface="Times New Roman" panose="02020603050405020304" pitchFamily="18" charset="0"/>
              </a:rPr>
              <a:t>об </a:t>
            </a:r>
            <a:r>
              <a:rPr lang="ru-RU" sz="1400" dirty="0">
                <a:latin typeface="Times New Roman" panose="02020603050405020304" pitchFamily="18" charset="0"/>
                <a:cs typeface="Times New Roman" panose="02020603050405020304" pitchFamily="18" charset="0"/>
              </a:rPr>
              <a:t>имуществе и обязательствах имущественного характера, а также о доходах, расходах, об имуществе </a:t>
            </a:r>
            <a:r>
              <a:rPr lang="ru-RU" sz="1400" dirty="0" smtClean="0">
                <a:latin typeface="Times New Roman" panose="02020603050405020304" pitchFamily="18" charset="0"/>
                <a:cs typeface="Times New Roman" panose="02020603050405020304" pitchFamily="18" charset="0"/>
              </a:rPr>
              <a:t/>
            </a:r>
            <a:br>
              <a:rPr lang="ru-RU" sz="1400" dirty="0" smtClean="0">
                <a:latin typeface="Times New Roman" panose="02020603050405020304" pitchFamily="18" charset="0"/>
                <a:cs typeface="Times New Roman" panose="02020603050405020304" pitchFamily="18" charset="0"/>
              </a:rPr>
            </a:br>
            <a:r>
              <a:rPr lang="ru-RU" sz="1400" dirty="0" smtClean="0">
                <a:latin typeface="Times New Roman" panose="02020603050405020304" pitchFamily="18" charset="0"/>
                <a:cs typeface="Times New Roman" panose="02020603050405020304" pitchFamily="18" charset="0"/>
              </a:rPr>
              <a:t>и </a:t>
            </a:r>
            <a:r>
              <a:rPr lang="ru-RU" sz="1400" dirty="0">
                <a:latin typeface="Times New Roman" panose="02020603050405020304" pitchFamily="18" charset="0"/>
                <a:cs typeface="Times New Roman" panose="02020603050405020304" pitchFamily="18" charset="0"/>
              </a:rPr>
              <a:t>обязательствах имущественного характера членов </a:t>
            </a:r>
            <a:r>
              <a:rPr lang="ru-RU" sz="1400" dirty="0" smtClean="0">
                <a:latin typeface="Times New Roman" panose="02020603050405020304" pitchFamily="18" charset="0"/>
                <a:cs typeface="Times New Roman" panose="02020603050405020304" pitchFamily="18" charset="0"/>
              </a:rPr>
              <a:t>их семей </a:t>
            </a:r>
            <a:r>
              <a:rPr lang="ru-RU" sz="1400" dirty="0">
                <a:latin typeface="Times New Roman" panose="02020603050405020304" pitchFamily="18" charset="0"/>
                <a:cs typeface="Times New Roman" panose="02020603050405020304" pitchFamily="18" charset="0"/>
              </a:rPr>
              <a:t>за все предшествующие периоды, размещенные </a:t>
            </a:r>
            <a:r>
              <a:rPr lang="ru-RU" sz="1400" dirty="0" smtClean="0">
                <a:latin typeface="Times New Roman" panose="02020603050405020304" pitchFamily="18" charset="0"/>
                <a:cs typeface="Times New Roman" panose="02020603050405020304" pitchFamily="18" charset="0"/>
              </a:rPr>
              <a:t>ранее.</a:t>
            </a:r>
            <a:endParaRPr lang="ru-RU" sz="1400" dirty="0">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181967" y="2573923"/>
            <a:ext cx="2515369" cy="338554"/>
          </a:xfrm>
          <a:prstGeom prst="rect">
            <a:avLst/>
          </a:prstGeom>
          <a:solidFill>
            <a:schemeClr val="bg1">
              <a:lumMod val="85000"/>
            </a:schemeClr>
          </a:solidFill>
        </p:spPr>
        <p:style>
          <a:lnRef idx="0">
            <a:schemeClr val="accent1"/>
          </a:lnRef>
          <a:fillRef idx="3">
            <a:schemeClr val="accent1"/>
          </a:fillRef>
          <a:effectRef idx="3">
            <a:schemeClr val="accent1"/>
          </a:effectRef>
          <a:fontRef idx="minor">
            <a:schemeClr val="lt1"/>
          </a:fontRef>
        </p:style>
        <p:txBody>
          <a:bodyPr wrap="none">
            <a:spAutoFit/>
          </a:bodyPr>
          <a:lstStyle/>
          <a:p>
            <a:r>
              <a:rPr lang="ru-RU" b="1" dirty="0">
                <a:solidFill>
                  <a:srgbClr val="FF0000"/>
                </a:solidFill>
                <a:latin typeface="Times New Roman" panose="02020603050405020304" pitchFamily="18" charset="0"/>
                <a:cs typeface="Times New Roman" panose="02020603050405020304" pitchFamily="18" charset="0"/>
              </a:rPr>
              <a:t>Отсутствует обязанность</a:t>
            </a:r>
          </a:p>
        </p:txBody>
      </p:sp>
      <p:sp>
        <p:nvSpPr>
          <p:cNvPr id="12" name="Стрелка вниз 11"/>
          <p:cNvSpPr/>
          <p:nvPr/>
        </p:nvSpPr>
        <p:spPr>
          <a:xfrm rot="16200000">
            <a:off x="2725214" y="2642339"/>
            <a:ext cx="396044" cy="259211"/>
          </a:xfrm>
          <a:prstGeom prst="down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ru-RU"/>
          </a:p>
        </p:txBody>
      </p:sp>
      <p:pic>
        <p:nvPicPr>
          <p:cNvPr id="13" name="Рисунок 12" descr="http://www.wabse.com/photogallery/Files/Email%20Me.jpg"/>
          <p:cNvPicPr/>
          <p:nvPr/>
        </p:nvPicPr>
        <p:blipFill>
          <a:blip r:embed="rId2" cstate="print">
            <a:extLst>
              <a:ext uri="{BEBA8EAE-BF5A-486C-A8C5-ECC9F3942E4B}">
                <a14:imgProps xmlns:a14="http://schemas.microsoft.com/office/drawing/2010/main">
                  <a14:imgLayer r:embed="rId3">
                    <a14:imgEffect>
                      <a14:backgroundRemoval t="0" b="100000" l="0" r="100000">
                        <a14:foregroundMark x1="32995" y1="24686" x2="32995" y2="24686"/>
                        <a14:foregroundMark x1="31218" y1="32218" x2="31218" y2="32218"/>
                        <a14:foregroundMark x1="51015" y1="40586" x2="51015" y2="40586"/>
                        <a14:foregroundMark x1="52792" y1="64854" x2="52792" y2="64854"/>
                        <a14:foregroundMark x1="87817" y1="32636" x2="87817" y2="32636"/>
                        <a14:foregroundMark x1="67259" y1="20502" x2="67259" y2="20502"/>
                        <a14:foregroundMark x1="59898" y1="20502" x2="59898" y2="20502"/>
                        <a14:foregroundMark x1="63198" y1="18828" x2="63198" y2="18828"/>
                        <a14:foregroundMark x1="63452" y1="25941" x2="63452" y2="25941"/>
                        <a14:foregroundMark x1="70305" y1="23013" x2="70305" y2="23013"/>
                        <a14:foregroundMark x1="69797" y1="18828" x2="69797" y2="18828"/>
                        <a14:foregroundMark x1="61929" y1="15900" x2="61929" y2="15900"/>
                        <a14:foregroundMark x1="58629" y1="64435" x2="58629" y2="64435"/>
                        <a14:foregroundMark x1="53807" y1="58159" x2="53807" y2="58159"/>
                        <a14:foregroundMark x1="88071" y1="10042" x2="88071" y2="10042"/>
                        <a14:foregroundMark x1="55584" y1="21757" x2="55584" y2="21757"/>
                        <a14:foregroundMark x1="68782" y1="30126" x2="68782" y2="30126"/>
                        <a14:foregroundMark x1="64467" y1="26778" x2="64467" y2="26778"/>
                        <a14:foregroundMark x1="65482" y1="22594" x2="65482" y2="22594"/>
                        <a14:foregroundMark x1="63452" y1="20921" x2="63452" y2="20921"/>
                        <a14:foregroundMark x1="63198" y1="20502" x2="63198" y2="20502"/>
                        <a14:foregroundMark x1="63198" y1="20502" x2="63198" y2="20502"/>
                        <a14:foregroundMark x1="63198" y1="20502" x2="63198" y2="20502"/>
                        <a14:foregroundMark x1="60660" y1="17992" x2="59898" y2="16736"/>
                        <a14:foregroundMark x1="59137" y1="15481" x2="59137" y2="15481"/>
                        <a14:foregroundMark x1="59137" y1="15063" x2="59137" y2="15063"/>
                        <a14:foregroundMark x1="58376" y1="17573" x2="58376" y2="18828"/>
                        <a14:foregroundMark x1="58629" y1="20084" x2="62690" y2="20921"/>
                        <a14:foregroundMark x1="64721" y1="21339" x2="64975" y2="20502"/>
                        <a14:foregroundMark x1="65482" y1="19247" x2="65482" y2="19247"/>
                        <a14:foregroundMark x1="67259" y1="16736" x2="67259" y2="16736"/>
                        <a14:foregroundMark x1="85787" y1="36402" x2="85787" y2="36402"/>
                        <a14:foregroundMark x1="85787" y1="36402" x2="87817" y2="38912"/>
                        <a14:foregroundMark x1="88325" y1="38912" x2="88325" y2="38912"/>
                        <a14:foregroundMark x1="88832" y1="7113" x2="88832" y2="7113"/>
                        <a14:foregroundMark x1="87817" y1="5858" x2="87817" y2="5858"/>
                        <a14:foregroundMark x1="50508" y1="31381" x2="50508" y2="31381"/>
                        <a14:foregroundMark x1="21827" y1="5858" x2="21827" y2="5858"/>
                        <a14:foregroundMark x1="21827" y1="5021" x2="21827" y2="5021"/>
                        <a14:foregroundMark x1="23350" y1="5439" x2="23350" y2="5439"/>
                      </a14:backgroundRemoval>
                    </a14:imgEffect>
                  </a14:imgLayer>
                </a14:imgProps>
              </a:ext>
              <a:ext uri="{28A0092B-C50C-407E-A947-70E740481C1C}">
                <a14:useLocalDpi xmlns:a14="http://schemas.microsoft.com/office/drawing/2010/main" val="0"/>
              </a:ext>
            </a:extLst>
          </a:blip>
          <a:srcRect/>
          <a:stretch>
            <a:fillRect/>
          </a:stretch>
        </p:blipFill>
        <p:spPr bwMode="auto">
          <a:xfrm>
            <a:off x="402427" y="3249988"/>
            <a:ext cx="2470491" cy="1506402"/>
          </a:xfrm>
          <a:prstGeom prst="rect">
            <a:avLst/>
          </a:prstGeom>
          <a:noFill/>
          <a:ln>
            <a:noFill/>
          </a:ln>
        </p:spPr>
      </p:pic>
    </p:spTree>
    <p:extLst>
      <p:ext uri="{BB962C8B-B14F-4D97-AF65-F5344CB8AC3E}">
        <p14:creationId xmlns:p14="http://schemas.microsoft.com/office/powerpoint/2010/main" val="39069299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7046913" y="4890194"/>
            <a:ext cx="2133599" cy="273844"/>
          </a:xfrm>
        </p:spPr>
        <p:txBody>
          <a:bodyPr/>
          <a:lstStyle/>
          <a:p>
            <a:fld id="{89FA656D-009D-46A4-AE2E-EAAD425C61DB}" type="slidenum">
              <a:rPr lang="ru-RU" smtClean="0"/>
              <a:pPr/>
              <a:t>14</a:t>
            </a:fld>
            <a:endParaRPr lang="ru-RU" dirty="0"/>
          </a:p>
        </p:txBody>
      </p:sp>
      <p:sp>
        <p:nvSpPr>
          <p:cNvPr id="6" name="Скругленный прямоугольник 5"/>
          <p:cNvSpPr/>
          <p:nvPr/>
        </p:nvSpPr>
        <p:spPr>
          <a:xfrm>
            <a:off x="3347864" y="51470"/>
            <a:ext cx="5601962" cy="936104"/>
          </a:xfrm>
          <a:prstGeom prst="roundRect">
            <a:avLst>
              <a:gd name="adj" fmla="val 20241"/>
            </a:avLst>
          </a:prstGeom>
          <a:solidFill>
            <a:schemeClr val="accent6">
              <a:lumMod val="60000"/>
              <a:lumOff val="40000"/>
            </a:schemeClr>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lnSpc>
                <a:spcPts val="1800"/>
              </a:lnSpc>
              <a:spcAft>
                <a:spcPts val="0"/>
              </a:spcAft>
            </a:pPr>
            <a:r>
              <a:rPr lang="ru-RU" sz="2000" b="1" dirty="0" smtClean="0">
                <a:solidFill>
                  <a:schemeClr val="tx1"/>
                </a:solidFill>
                <a:latin typeface="Times New Roman"/>
                <a:ea typeface="Calibri"/>
              </a:rPr>
              <a:t>3 августа 2018 года утверждена Стратегия </a:t>
            </a:r>
            <a:r>
              <a:rPr lang="ru-RU" sz="2000" b="1" dirty="0">
                <a:solidFill>
                  <a:schemeClr val="tx1"/>
                </a:solidFill>
                <a:latin typeface="Times New Roman"/>
                <a:ea typeface="Calibri"/>
              </a:rPr>
              <a:t>развития Счетной палаты Российской </a:t>
            </a:r>
            <a:r>
              <a:rPr lang="ru-RU" sz="2000" b="1" dirty="0" smtClean="0">
                <a:solidFill>
                  <a:schemeClr val="tx1"/>
                </a:solidFill>
                <a:latin typeface="Times New Roman"/>
                <a:ea typeface="Calibri"/>
              </a:rPr>
              <a:t>Федерации на </a:t>
            </a:r>
            <a:r>
              <a:rPr lang="ru-RU" sz="2000" b="1" dirty="0">
                <a:solidFill>
                  <a:schemeClr val="tx1"/>
                </a:solidFill>
                <a:latin typeface="Times New Roman"/>
                <a:ea typeface="Calibri"/>
              </a:rPr>
              <a:t>2018–2024 годы</a:t>
            </a:r>
          </a:p>
        </p:txBody>
      </p:sp>
      <p:sp>
        <p:nvSpPr>
          <p:cNvPr id="12" name="Скругленный прямоугольник 11"/>
          <p:cNvSpPr/>
          <p:nvPr/>
        </p:nvSpPr>
        <p:spPr>
          <a:xfrm>
            <a:off x="107504" y="987574"/>
            <a:ext cx="8892480" cy="2448272"/>
          </a:xfrm>
          <a:prstGeom prst="roundRect">
            <a:avLst>
              <a:gd name="adj" fmla="val 20241"/>
            </a:avLst>
          </a:prstGeom>
          <a:solidFill>
            <a:schemeClr val="bg1">
              <a:lumMod val="85000"/>
            </a:schemeClr>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indent="444500" algn="just">
              <a:lnSpc>
                <a:spcPts val="1450"/>
              </a:lnSpc>
              <a:spcAft>
                <a:spcPts val="0"/>
              </a:spcAft>
            </a:pPr>
            <a:r>
              <a:rPr lang="ru-RU" sz="1400" b="1" u="sng" dirty="0">
                <a:solidFill>
                  <a:schemeClr val="tx1"/>
                </a:solidFill>
                <a:latin typeface="Times New Roman"/>
                <a:ea typeface="Calibri"/>
                <a:cs typeface="Times New Roman"/>
              </a:rPr>
              <a:t>Задача 4. Развитие среды добросовестности за счет совершенствования мер по противодействию коррупции, </a:t>
            </a:r>
            <a:r>
              <a:rPr lang="ru-RU" sz="1400" b="1" u="sng" dirty="0" smtClean="0">
                <a:solidFill>
                  <a:schemeClr val="tx1"/>
                </a:solidFill>
                <a:latin typeface="Times New Roman"/>
                <a:ea typeface="Calibri"/>
                <a:cs typeface="Times New Roman"/>
              </a:rPr>
              <a:t>а </a:t>
            </a:r>
            <a:r>
              <a:rPr lang="ru-RU" sz="1400" b="1" u="sng" dirty="0">
                <a:solidFill>
                  <a:schemeClr val="tx1"/>
                </a:solidFill>
                <a:latin typeface="Times New Roman"/>
                <a:ea typeface="Calibri"/>
                <a:cs typeface="Times New Roman"/>
              </a:rPr>
              <a:t>также законодательных и институциональных условий, препятствующих </a:t>
            </a:r>
            <a:r>
              <a:rPr lang="ru-RU" sz="1400" b="1" u="sng" dirty="0" smtClean="0">
                <a:solidFill>
                  <a:schemeClr val="tx1"/>
                </a:solidFill>
                <a:latin typeface="Times New Roman"/>
                <a:ea typeface="Calibri"/>
                <a:cs typeface="Times New Roman"/>
              </a:rPr>
              <a:t>злоупотреблениям.</a:t>
            </a:r>
            <a:endParaRPr lang="ru-RU" sz="1100" b="1" u="sng" dirty="0">
              <a:solidFill>
                <a:schemeClr val="tx1"/>
              </a:solidFill>
              <a:ea typeface="Calibri"/>
              <a:cs typeface="Times New Roman"/>
            </a:endParaRPr>
          </a:p>
          <a:p>
            <a:pPr indent="444500" algn="just">
              <a:lnSpc>
                <a:spcPts val="1450"/>
              </a:lnSpc>
              <a:spcAft>
                <a:spcPts val="0"/>
              </a:spcAft>
            </a:pPr>
            <a:r>
              <a:rPr lang="ru-RU" sz="1400" dirty="0">
                <a:solidFill>
                  <a:schemeClr val="tx1"/>
                </a:solidFill>
                <a:latin typeface="Times New Roman"/>
                <a:ea typeface="Calibri"/>
                <a:cs typeface="Times New Roman"/>
              </a:rPr>
              <a:t>1.</a:t>
            </a:r>
            <a:r>
              <a:rPr lang="en-US" sz="1400" dirty="0">
                <a:solidFill>
                  <a:schemeClr val="tx1"/>
                </a:solidFill>
                <a:latin typeface="Times New Roman"/>
                <a:ea typeface="Calibri"/>
                <a:cs typeface="Times New Roman"/>
              </a:rPr>
              <a:t> </a:t>
            </a:r>
            <a:r>
              <a:rPr lang="ru-RU" sz="1400" dirty="0">
                <a:solidFill>
                  <a:schemeClr val="tx1"/>
                </a:solidFill>
                <a:latin typeface="Times New Roman"/>
                <a:ea typeface="Calibri"/>
                <a:cs typeface="Times New Roman"/>
              </a:rPr>
              <a:t>Совершенствование системы ограничений и требований, установленных в целях противодействия коррупции и повышения эффективности механизмов предотвращения и урегулирования конфликта интересов.</a:t>
            </a:r>
            <a:endParaRPr lang="ru-RU" sz="1100" dirty="0">
              <a:solidFill>
                <a:schemeClr val="tx1"/>
              </a:solidFill>
              <a:ea typeface="Calibri"/>
              <a:cs typeface="Times New Roman"/>
            </a:endParaRPr>
          </a:p>
          <a:p>
            <a:pPr indent="444500" algn="just">
              <a:lnSpc>
                <a:spcPts val="1450"/>
              </a:lnSpc>
              <a:spcAft>
                <a:spcPts val="0"/>
              </a:spcAft>
            </a:pPr>
            <a:r>
              <a:rPr lang="ru-RU" sz="1400" dirty="0">
                <a:solidFill>
                  <a:schemeClr val="tx1"/>
                </a:solidFill>
                <a:latin typeface="Times New Roman"/>
                <a:ea typeface="Calibri"/>
                <a:cs typeface="Times New Roman"/>
              </a:rPr>
              <a:t>2.</a:t>
            </a:r>
            <a:r>
              <a:rPr lang="en-US" sz="1400" dirty="0">
                <a:solidFill>
                  <a:schemeClr val="tx1"/>
                </a:solidFill>
                <a:latin typeface="Times New Roman"/>
                <a:ea typeface="Calibri"/>
                <a:cs typeface="Times New Roman"/>
              </a:rPr>
              <a:t> </a:t>
            </a:r>
            <a:r>
              <a:rPr lang="ru-RU" sz="1400" dirty="0">
                <a:solidFill>
                  <a:schemeClr val="tx1"/>
                </a:solidFill>
                <a:latin typeface="Times New Roman"/>
                <a:ea typeface="Calibri"/>
                <a:cs typeface="Times New Roman"/>
              </a:rPr>
              <a:t>Совершенствование информационного обмена с органами исполнительной власти, контролирующими органами и правоохранительными органами в целях разработки и внедрения новых комплексных инструментов противодействия коррупции.</a:t>
            </a:r>
            <a:endParaRPr lang="ru-RU" sz="1100" dirty="0">
              <a:solidFill>
                <a:schemeClr val="tx1"/>
              </a:solidFill>
              <a:ea typeface="Calibri"/>
              <a:cs typeface="Times New Roman"/>
            </a:endParaRPr>
          </a:p>
          <a:p>
            <a:pPr indent="444500" algn="just">
              <a:lnSpc>
                <a:spcPts val="1450"/>
              </a:lnSpc>
              <a:spcAft>
                <a:spcPts val="0"/>
              </a:spcAft>
            </a:pPr>
            <a:r>
              <a:rPr lang="ru-RU" sz="1400" dirty="0">
                <a:solidFill>
                  <a:schemeClr val="tx1"/>
                </a:solidFill>
                <a:latin typeface="Times New Roman"/>
                <a:ea typeface="Calibri"/>
                <a:cs typeface="Times New Roman"/>
              </a:rPr>
              <a:t>3.</a:t>
            </a:r>
            <a:r>
              <a:rPr lang="en-US" sz="1400" dirty="0">
                <a:solidFill>
                  <a:schemeClr val="tx1"/>
                </a:solidFill>
                <a:latin typeface="Times New Roman"/>
                <a:ea typeface="Calibri"/>
                <a:cs typeface="Times New Roman"/>
              </a:rPr>
              <a:t> </a:t>
            </a:r>
            <a:r>
              <a:rPr lang="ru-RU" sz="1400" dirty="0">
                <a:solidFill>
                  <a:schemeClr val="tx1"/>
                </a:solidFill>
                <a:latin typeface="Times New Roman"/>
                <a:ea typeface="Calibri"/>
                <a:cs typeface="Times New Roman"/>
              </a:rPr>
              <a:t>Содействие созданию единой системы обеспечения прозрачности государственной антикоррупционной политики, в том числе раскрытию информации о лицах, уличенных в злоупотреблениях.</a:t>
            </a:r>
            <a:endParaRPr lang="ru-RU" sz="1100" dirty="0">
              <a:solidFill>
                <a:schemeClr val="tx1"/>
              </a:solidFill>
              <a:ea typeface="Calibri"/>
              <a:cs typeface="Times New Roman"/>
            </a:endParaRPr>
          </a:p>
          <a:p>
            <a:pPr indent="444500" algn="just">
              <a:lnSpc>
                <a:spcPts val="1450"/>
              </a:lnSpc>
              <a:spcAft>
                <a:spcPts val="0"/>
              </a:spcAft>
            </a:pPr>
            <a:r>
              <a:rPr lang="ru-RU" sz="1400" dirty="0">
                <a:solidFill>
                  <a:schemeClr val="tx1"/>
                </a:solidFill>
                <a:latin typeface="Times New Roman"/>
                <a:ea typeface="Calibri"/>
                <a:cs typeface="Times New Roman"/>
              </a:rPr>
              <a:t>4.</a:t>
            </a:r>
            <a:r>
              <a:rPr lang="en-US" sz="1400" dirty="0">
                <a:solidFill>
                  <a:schemeClr val="tx1"/>
                </a:solidFill>
                <a:latin typeface="Times New Roman"/>
                <a:ea typeface="Calibri"/>
                <a:cs typeface="Times New Roman"/>
              </a:rPr>
              <a:t> </a:t>
            </a:r>
            <a:r>
              <a:rPr lang="ru-RU" sz="1400" dirty="0">
                <a:solidFill>
                  <a:schemeClr val="tx1"/>
                </a:solidFill>
                <a:latin typeface="Times New Roman"/>
                <a:ea typeface="Calibri"/>
                <a:cs typeface="Times New Roman"/>
              </a:rPr>
              <a:t>Поддержка культуры нулевой терпимости к коррупции через следование принципам независимости, честности и ответственности в своей деятельности.</a:t>
            </a:r>
            <a:endParaRPr lang="ru-RU" sz="1100" dirty="0">
              <a:solidFill>
                <a:schemeClr val="tx1"/>
              </a:solidFill>
              <a:ea typeface="Calibri"/>
              <a:cs typeface="Times New Roman"/>
            </a:endParaRPr>
          </a:p>
        </p:txBody>
      </p:sp>
      <p:sp>
        <p:nvSpPr>
          <p:cNvPr id="7" name="Скругленный прямоугольник 6"/>
          <p:cNvSpPr/>
          <p:nvPr/>
        </p:nvSpPr>
        <p:spPr>
          <a:xfrm>
            <a:off x="2267744" y="3507854"/>
            <a:ext cx="6732240" cy="1584176"/>
          </a:xfrm>
          <a:prstGeom prst="roundRect">
            <a:avLst>
              <a:gd name="adj" fmla="val 20241"/>
            </a:avLst>
          </a:prstGeom>
          <a:solidFill>
            <a:schemeClr val="bg1">
              <a:lumMod val="85000"/>
            </a:schemeClr>
          </a:solidFill>
          <a:ln>
            <a:solidFill>
              <a:srgbClr val="E6E6E6"/>
            </a:solid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indent="444500" algn="just">
              <a:spcAft>
                <a:spcPts val="0"/>
              </a:spcAft>
            </a:pPr>
            <a:r>
              <a:rPr lang="ru-RU" sz="1400" dirty="0" smtClean="0">
                <a:solidFill>
                  <a:schemeClr val="tx1"/>
                </a:solidFill>
                <a:latin typeface="Times New Roman"/>
                <a:ea typeface="Calibri"/>
                <a:cs typeface="Times New Roman"/>
              </a:rPr>
              <a:t>«Мы </a:t>
            </a:r>
            <a:r>
              <a:rPr lang="ru-RU" sz="1400" dirty="0">
                <a:solidFill>
                  <a:schemeClr val="tx1"/>
                </a:solidFill>
                <a:latin typeface="Times New Roman"/>
                <a:ea typeface="Calibri"/>
                <a:cs typeface="Times New Roman"/>
              </a:rPr>
              <a:t>хотим скоординировать деятельность, иногда совместные мероприятия проводить с другими ведомствами. Такие возможности нам предложили, даже есть соглашения </a:t>
            </a:r>
            <a:r>
              <a:rPr lang="ru-RU" sz="1400" dirty="0" smtClean="0">
                <a:solidFill>
                  <a:schemeClr val="tx1"/>
                </a:solidFill>
                <a:latin typeface="Times New Roman"/>
                <a:ea typeface="Calibri"/>
                <a:cs typeface="Times New Roman"/>
              </a:rPr>
              <a:t>с </a:t>
            </a:r>
            <a:r>
              <a:rPr lang="ru-RU" sz="1400" dirty="0">
                <a:solidFill>
                  <a:schemeClr val="tx1"/>
                </a:solidFill>
                <a:latin typeface="Times New Roman"/>
                <a:ea typeface="Calibri"/>
                <a:cs typeface="Times New Roman"/>
              </a:rPr>
              <a:t>рядом ведомств. Мы можем объединять усилия </a:t>
            </a:r>
            <a:r>
              <a:rPr lang="ru-RU" sz="1400" dirty="0" smtClean="0">
                <a:solidFill>
                  <a:schemeClr val="tx1"/>
                </a:solidFill>
                <a:latin typeface="Times New Roman"/>
                <a:ea typeface="Calibri"/>
                <a:cs typeface="Times New Roman"/>
              </a:rPr>
              <a:t>с </a:t>
            </a:r>
            <a:r>
              <a:rPr lang="ru-RU" sz="1400" dirty="0" err="1">
                <a:solidFill>
                  <a:schemeClr val="tx1"/>
                </a:solidFill>
                <a:latin typeface="Times New Roman"/>
                <a:ea typeface="Calibri"/>
                <a:cs typeface="Times New Roman"/>
              </a:rPr>
              <a:t>Росфинмониторингом</a:t>
            </a:r>
            <a:r>
              <a:rPr lang="ru-RU" sz="1400" dirty="0">
                <a:solidFill>
                  <a:schemeClr val="tx1"/>
                </a:solidFill>
                <a:latin typeface="Times New Roman"/>
                <a:ea typeface="Calibri"/>
                <a:cs typeface="Times New Roman"/>
              </a:rPr>
              <a:t>, Федеральной налоговой службой, Казначейством и другими органами контроля, чтобы глубже проникать в какие-то вопросы, не дублируя друг </a:t>
            </a:r>
            <a:r>
              <a:rPr lang="ru-RU" sz="1400" dirty="0" smtClean="0">
                <a:solidFill>
                  <a:schemeClr val="tx1"/>
                </a:solidFill>
                <a:latin typeface="Times New Roman"/>
                <a:ea typeface="Calibri"/>
                <a:cs typeface="Times New Roman"/>
              </a:rPr>
              <a:t>друга», – сказал </a:t>
            </a:r>
            <a:r>
              <a:rPr lang="ru-RU" sz="1400" dirty="0">
                <a:solidFill>
                  <a:schemeClr val="tx1"/>
                </a:solidFill>
                <a:latin typeface="Times New Roman"/>
                <a:ea typeface="Calibri"/>
                <a:cs typeface="Times New Roman"/>
              </a:rPr>
              <a:t>глава Счетной палаты</a:t>
            </a:r>
            <a:r>
              <a:rPr lang="ru-RU" sz="1400" dirty="0" smtClean="0">
                <a:solidFill>
                  <a:schemeClr val="tx1"/>
                </a:solidFill>
                <a:latin typeface="Times New Roman"/>
                <a:ea typeface="Calibri"/>
                <a:cs typeface="Times New Roman"/>
              </a:rPr>
              <a:t>.</a:t>
            </a:r>
          </a:p>
          <a:p>
            <a:pPr indent="444500" algn="r">
              <a:spcAft>
                <a:spcPts val="0"/>
              </a:spcAft>
            </a:pPr>
            <a:r>
              <a:rPr lang="ru-RU" sz="1400" i="1" dirty="0" smtClean="0">
                <a:solidFill>
                  <a:schemeClr val="tx1"/>
                </a:solidFill>
                <a:latin typeface="Times New Roman"/>
                <a:ea typeface="Calibri"/>
                <a:cs typeface="Times New Roman"/>
              </a:rPr>
              <a:t>Пресс-конференция Алексея Кудрина в Счетной палате</a:t>
            </a:r>
            <a:endParaRPr lang="ru-RU" sz="1100" i="1" dirty="0">
              <a:solidFill>
                <a:schemeClr val="tx1"/>
              </a:solidFill>
              <a:ea typeface="Calibri"/>
              <a:cs typeface="Times New Roman"/>
            </a:endParaRPr>
          </a:p>
        </p:txBody>
      </p:sp>
      <p:pic>
        <p:nvPicPr>
          <p:cNvPr id="2052" name="Picture 4" descr="F:\7a7bdf46634dedf0f6a35430a7c4052b7ddbafd6.png"/>
          <p:cNvPicPr>
            <a:picLocks noChangeAspect="1" noChangeArrowheads="1"/>
          </p:cNvPicPr>
          <p:nvPr/>
        </p:nvPicPr>
        <p:blipFill rotWithShape="1">
          <a:blip r:embed="rId2">
            <a:extLst>
              <a:ext uri="{28A0092B-C50C-407E-A947-70E740481C1C}">
                <a14:useLocalDpi xmlns:a14="http://schemas.microsoft.com/office/drawing/2010/main" val="0"/>
              </a:ext>
            </a:extLst>
          </a:blip>
          <a:srcRect l="24969" t="20985" r="23387" b="24622"/>
          <a:stretch/>
        </p:blipFill>
        <p:spPr bwMode="auto">
          <a:xfrm>
            <a:off x="128811" y="3507854"/>
            <a:ext cx="2066925" cy="15594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0720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txBox="1">
            <a:spLocks/>
          </p:cNvSpPr>
          <p:nvPr/>
        </p:nvSpPr>
        <p:spPr>
          <a:xfrm>
            <a:off x="845712" y="2091856"/>
            <a:ext cx="7886700" cy="588169"/>
          </a:xfrm>
          <a:prstGeom prst="rect">
            <a:avLst/>
          </a:prstGeom>
        </p:spPr>
        <p:txBody>
          <a:bodyPr lIns="68571" tIns="34285" rIns="68571" bIns="34285"/>
          <a:lst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ru-RU" sz="3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Спасибо за внимание!</a:t>
            </a:r>
          </a:p>
        </p:txBody>
      </p:sp>
      <p:sp>
        <p:nvSpPr>
          <p:cNvPr id="5" name="Номер слайда 1"/>
          <p:cNvSpPr txBox="1">
            <a:spLocks/>
          </p:cNvSpPr>
          <p:nvPr/>
        </p:nvSpPr>
        <p:spPr>
          <a:xfrm>
            <a:off x="6457952" y="4767264"/>
            <a:ext cx="2057400" cy="273844"/>
          </a:xfrm>
          <a:prstGeom prst="rect">
            <a:avLst/>
          </a:prstGeom>
        </p:spPr>
        <p:txBody>
          <a:bodyPr vert="horz" lIns="68571" tIns="34285" rIns="68571" bIns="34285" rtlCol="0" anchor="ctr"/>
          <a:lstStyle>
            <a:defPPr>
              <a:defRPr lang="ru-RU"/>
            </a:defPPr>
            <a:lvl1pPr algn="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defRPr/>
            </a:pPr>
            <a:endParaRPr lang="ru-RU" dirty="0"/>
          </a:p>
        </p:txBody>
      </p:sp>
    </p:spTree>
    <p:extLst>
      <p:ext uri="{BB962C8B-B14F-4D97-AF65-F5344CB8AC3E}">
        <p14:creationId xmlns:p14="http://schemas.microsoft.com/office/powerpoint/2010/main" val="316441264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6719</TotalTime>
  <Words>1240</Words>
  <Application>Microsoft Office PowerPoint</Application>
  <PresentationFormat>Экран (16:9)</PresentationFormat>
  <Paragraphs>164</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ФК</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Совершенствование нормативной правовой базы, ведомственных правовых актов в области внутреннего контроля, внутреннего аудита и управления внутренними (операционными) казначейскими рисками в Федеральном казначействе в 2017 году</dc:title>
  <dc:creator>Семенов Максим Владимирович</dc:creator>
  <cp:lastModifiedBy>Бурнашева Наталья Сергеевна</cp:lastModifiedBy>
  <cp:revision>305</cp:revision>
  <cp:lastPrinted>2018-06-19T09:32:47Z</cp:lastPrinted>
  <dcterms:created xsi:type="dcterms:W3CDTF">2018-03-01T06:05:20Z</dcterms:created>
  <dcterms:modified xsi:type="dcterms:W3CDTF">2018-08-23T14:53:38Z</dcterms:modified>
</cp:coreProperties>
</file>