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94" r:id="rId2"/>
    <p:sldId id="257" r:id="rId3"/>
    <p:sldId id="324" r:id="rId4"/>
    <p:sldId id="298" r:id="rId5"/>
    <p:sldId id="314" r:id="rId6"/>
    <p:sldId id="304" r:id="rId7"/>
    <p:sldId id="299" r:id="rId8"/>
    <p:sldId id="321" r:id="rId9"/>
    <p:sldId id="326" r:id="rId10"/>
    <p:sldId id="320" r:id="rId11"/>
    <p:sldId id="312" r:id="rId12"/>
    <p:sldId id="268" r:id="rId13"/>
    <p:sldId id="322" r:id="rId14"/>
    <p:sldId id="327" r:id="rId15"/>
    <p:sldId id="306" r:id="rId16"/>
    <p:sldId id="316" r:id="rId17"/>
    <p:sldId id="317" r:id="rId18"/>
  </p:sldIdLst>
  <p:sldSz cx="12192000" cy="6858000"/>
  <p:notesSz cx="6645275" cy="97758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BF0F9"/>
    <a:srgbClr val="4CDD19"/>
    <a:srgbClr val="CC33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4" autoAdjust="0"/>
    <p:restoredTop sz="95332" autoAdjust="0"/>
  </p:normalViewPr>
  <p:slideViewPr>
    <p:cSldViewPr snapToGrid="0">
      <p:cViewPr>
        <p:scale>
          <a:sx n="72" d="100"/>
          <a:sy n="72" d="100"/>
        </p:scale>
        <p:origin x="1234" y="331"/>
      </p:cViewPr>
      <p:guideLst>
        <p:guide pos="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79619" cy="490489"/>
          </a:xfrm>
          <a:prstGeom prst="rect">
            <a:avLst/>
          </a:prstGeom>
        </p:spPr>
        <p:txBody>
          <a:bodyPr vert="horz" lIns="89631" tIns="44814" rIns="89631" bIns="448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91" name="Дата 2"/>
          <p:cNvSpPr>
            <a:spLocks noGrp="1"/>
          </p:cNvSpPr>
          <p:nvPr>
            <p:ph type="dt" idx="1"/>
          </p:nvPr>
        </p:nvSpPr>
        <p:spPr>
          <a:xfrm>
            <a:off x="3764119" y="2"/>
            <a:ext cx="2879619" cy="490489"/>
          </a:xfrm>
          <a:prstGeom prst="rect">
            <a:avLst/>
          </a:prstGeom>
        </p:spPr>
        <p:txBody>
          <a:bodyPr vert="horz" lIns="89631" tIns="44814" rIns="89631" bIns="44814" rtlCol="0"/>
          <a:lstStyle>
            <a:lvl1pPr algn="r">
              <a:defRPr sz="1200"/>
            </a:lvl1pPr>
          </a:lstStyle>
          <a:p>
            <a:fld id="{B0AC7867-46A7-478A-B1AC-F62BEC820296}" type="datetimeFigureOut">
              <a:rPr lang="ru-RU" smtClean="0"/>
              <a:t>23.08.2021</a:t>
            </a:fld>
            <a:endParaRPr lang="ru-RU"/>
          </a:p>
        </p:txBody>
      </p:sp>
      <p:sp>
        <p:nvSpPr>
          <p:cNvPr id="1048792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31" tIns="44814" rIns="89631" bIns="44814" rtlCol="0" anchor="ctr"/>
          <a:lstStyle/>
          <a:p>
            <a:endParaRPr lang="ru-RU"/>
          </a:p>
        </p:txBody>
      </p:sp>
      <p:sp>
        <p:nvSpPr>
          <p:cNvPr id="1048793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528" y="4704617"/>
            <a:ext cx="5316220" cy="3849231"/>
          </a:xfrm>
          <a:prstGeom prst="rect">
            <a:avLst/>
          </a:prstGeom>
        </p:spPr>
        <p:txBody>
          <a:bodyPr vert="horz" lIns="89631" tIns="44814" rIns="89631" bIns="4481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4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285338"/>
            <a:ext cx="2879619" cy="490488"/>
          </a:xfrm>
          <a:prstGeom prst="rect">
            <a:avLst/>
          </a:prstGeom>
        </p:spPr>
        <p:txBody>
          <a:bodyPr vert="horz" lIns="89631" tIns="44814" rIns="89631" bIns="448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95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4119" y="9285338"/>
            <a:ext cx="2879619" cy="490488"/>
          </a:xfrm>
          <a:prstGeom prst="rect">
            <a:avLst/>
          </a:prstGeom>
        </p:spPr>
        <p:txBody>
          <a:bodyPr vert="horz" lIns="89631" tIns="44814" rIns="89631" bIns="44814" rtlCol="0" anchor="b"/>
          <a:lstStyle>
            <a:lvl1pPr algn="r">
              <a:defRPr sz="1200"/>
            </a:lvl1pPr>
          </a:lstStyle>
          <a:p>
            <a:fld id="{15FDA30F-455A-422A-A3C4-AACD82E8684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758950" y="52388"/>
            <a:ext cx="6097588" cy="34305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46279" y="3525166"/>
            <a:ext cx="9357622" cy="37422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2617" algn="just">
              <a:spcAft>
                <a:spcPts val="295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96302">
              <a:defRPr/>
            </a:pPr>
            <a:fld id="{54DF7488-F959-4354-8519-2DD858B41BD7}" type="slidenum">
              <a:rPr lang="ru-RU">
                <a:solidFill>
                  <a:prstClr val="black"/>
                </a:solidFill>
                <a:latin typeface="Calibri"/>
              </a:rPr>
              <a:pPr defTabSz="896302">
                <a:defRPr/>
              </a:pPr>
              <a:t>1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0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9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96302"/>
            <a:fld id="{4988981F-6AAF-46F8-B4B3-8B7354F93985}" type="slidenum">
              <a:rPr lang="ru-RU">
                <a:solidFill>
                  <a:prstClr val="black"/>
                </a:solidFill>
                <a:latin typeface="Calibri"/>
              </a:rPr>
              <a:pPr defTabSz="896302"/>
              <a:t>2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9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96302"/>
            <a:fld id="{4988981F-6AAF-46F8-B4B3-8B7354F93985}" type="slidenum">
              <a:rPr lang="ru-RU">
                <a:solidFill>
                  <a:prstClr val="black"/>
                </a:solidFill>
                <a:latin typeface="Calibri"/>
              </a:rPr>
              <a:pPr defTabSz="896302"/>
              <a:t>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06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9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96302"/>
            <a:fld id="{4988981F-6AAF-46F8-B4B3-8B7354F93985}" type="slidenum">
              <a:rPr lang="ru-RU">
                <a:solidFill>
                  <a:prstClr val="black"/>
                </a:solidFill>
                <a:latin typeface="Calibri"/>
              </a:rPr>
              <a:pPr defTabSz="896302"/>
              <a:t>4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0219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DA30F-455A-422A-A3C4-AACD82E8684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769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36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7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66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71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72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7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77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78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7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80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8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85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8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5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48756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75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6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74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7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Прямоугольник 1"/>
          <p:cNvSpPr/>
          <p:nvPr userDrawn="1"/>
        </p:nvSpPr>
        <p:spPr>
          <a:xfrm>
            <a:off x="721785" y="9"/>
            <a:ext cx="618067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85" dirty="0">
                <a:solidFill>
                  <a:srgbClr val="53548A">
                    <a:lumMod val="20000"/>
                    <a:lumOff val="8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  <a:endParaRPr lang="ru-RU" sz="1800" dirty="0">
              <a:solidFill>
                <a:prstClr val="black"/>
              </a:solidFill>
              <a:latin typeface="Arial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1048582" name="Прямоугольник 11"/>
          <p:cNvSpPr>
            <a:spLocks noChangeArrowheads="1"/>
          </p:cNvSpPr>
          <p:nvPr userDrawn="1"/>
        </p:nvSpPr>
        <p:spPr bwMode="auto">
          <a:xfrm>
            <a:off x="1284817" y="-20638"/>
            <a:ext cx="224742" cy="2628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8" dirty="0">
                <a:solidFill>
                  <a:srgbClr val="DBDBE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]</a:t>
            </a:r>
            <a:endParaRPr lang="ru-RU" sz="1800" dirty="0">
              <a:solidFill>
                <a:srgbClr val="DBDBE9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048583" name="TextBox 13"/>
          <p:cNvSpPr txBox="1">
            <a:spLocks noChangeArrowheads="1"/>
          </p:cNvSpPr>
          <p:nvPr userDrawn="1"/>
        </p:nvSpPr>
        <p:spPr bwMode="auto">
          <a:xfrm>
            <a:off x="1032935" y="-61913"/>
            <a:ext cx="348172" cy="32669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523" i="1" dirty="0">
                <a:solidFill>
                  <a:prstClr val="white"/>
                </a:solidFill>
                <a:latin typeface="Arial" panose="020B0604020202020204" pitchFamily="34" charset="0"/>
                <a:ea typeface="Arial Unicode MS" pitchFamily="34" charset="-128"/>
                <a:cs typeface="Arial" pitchFamily="34" charset="0"/>
              </a:rPr>
              <a:t>ф</a:t>
            </a:r>
            <a:endParaRPr lang="ru-RU" sz="1523" dirty="0">
              <a:solidFill>
                <a:srgbClr val="DBDBE9"/>
              </a:solidFill>
              <a:latin typeface="Arial" panose="020B0604020202020204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048584" name="Прямоугольник 4"/>
          <p:cNvSpPr/>
          <p:nvPr/>
        </p:nvSpPr>
        <p:spPr>
          <a:xfrm>
            <a:off x="0" y="0"/>
            <a:ext cx="12192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48585" name="Прямоугольник 5"/>
          <p:cNvSpPr/>
          <p:nvPr/>
        </p:nvSpPr>
        <p:spPr bwMode="invGray">
          <a:xfrm>
            <a:off x="12113684" y="-1588"/>
            <a:ext cx="7620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48586" name="Прямоугольник 6"/>
          <p:cNvSpPr/>
          <p:nvPr/>
        </p:nvSpPr>
        <p:spPr bwMode="invGray">
          <a:xfrm>
            <a:off x="12058651" y="-1588"/>
            <a:ext cx="3810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48587" name="Прямоугольник 7"/>
          <p:cNvSpPr/>
          <p:nvPr/>
        </p:nvSpPr>
        <p:spPr bwMode="invGray">
          <a:xfrm>
            <a:off x="12033251" y="-1588"/>
            <a:ext cx="12700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48588" name="Прямоугольник 8"/>
          <p:cNvSpPr/>
          <p:nvPr/>
        </p:nvSpPr>
        <p:spPr bwMode="invGray">
          <a:xfrm>
            <a:off x="11969753" y="-1588"/>
            <a:ext cx="33867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26" name="Group 23"/>
          <p:cNvGrpSpPr/>
          <p:nvPr userDrawn="1"/>
        </p:nvGrpSpPr>
        <p:grpSpPr bwMode="auto">
          <a:xfrm>
            <a:off x="11834284" y="9"/>
            <a:ext cx="127000" cy="333375"/>
            <a:chOff x="8875715" y="-787"/>
            <a:chExt cx="95251" cy="295141"/>
          </a:xfrm>
        </p:grpSpPr>
        <p:sp>
          <p:nvSpPr>
            <p:cNvPr id="1048589" name="Прямоугольник 14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048590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048591" name="Прямоугольник 16"/>
          <p:cNvSpPr/>
          <p:nvPr userDrawn="1"/>
        </p:nvSpPr>
        <p:spPr>
          <a:xfrm>
            <a:off x="721785" y="9"/>
            <a:ext cx="618067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385" dirty="0">
                <a:solidFill>
                  <a:srgbClr val="53548A">
                    <a:lumMod val="20000"/>
                    <a:lumOff val="80000"/>
                  </a:srgb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  <a:endParaRPr lang="ru-RU" sz="1800" dirty="0">
              <a:solidFill>
                <a:prstClr val="black"/>
              </a:solidFill>
              <a:latin typeface="Arial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1048592" name="Прямоугольник 27"/>
          <p:cNvSpPr>
            <a:spLocks noChangeArrowheads="1"/>
          </p:cNvSpPr>
          <p:nvPr userDrawn="1"/>
        </p:nvSpPr>
        <p:spPr bwMode="auto">
          <a:xfrm>
            <a:off x="1284817" y="-20638"/>
            <a:ext cx="224742" cy="2628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8" dirty="0">
                <a:solidFill>
                  <a:srgbClr val="DBDBE9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]</a:t>
            </a:r>
            <a:endParaRPr lang="ru-RU" sz="1800" dirty="0">
              <a:solidFill>
                <a:srgbClr val="DBDBE9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048593" name="TextBox 13"/>
          <p:cNvSpPr txBox="1">
            <a:spLocks noChangeArrowheads="1"/>
          </p:cNvSpPr>
          <p:nvPr userDrawn="1"/>
        </p:nvSpPr>
        <p:spPr bwMode="auto">
          <a:xfrm>
            <a:off x="1032935" y="-61913"/>
            <a:ext cx="348172" cy="32669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523" i="1" dirty="0">
                <a:solidFill>
                  <a:prstClr val="white"/>
                </a:solidFill>
                <a:latin typeface="Arial" panose="020B0604020202020204" pitchFamily="34" charset="0"/>
                <a:ea typeface="Arial Unicode MS" pitchFamily="34" charset="-128"/>
                <a:cs typeface="Arial" pitchFamily="34" charset="0"/>
              </a:rPr>
              <a:t>ф</a:t>
            </a:r>
            <a:endParaRPr lang="ru-RU" sz="1523" dirty="0">
              <a:solidFill>
                <a:srgbClr val="DBDBE9"/>
              </a:solidFill>
              <a:latin typeface="Arial" panose="020B0604020202020204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2097152" name="Рисунок 2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985" y="15875"/>
            <a:ext cx="414867" cy="3698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4" name="Номер слайда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4AA91-F9AE-4097-9FC2-0410F74D918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552" y="104502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360" y="3708851"/>
            <a:ext cx="11036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alibri" panose="020F0502020204030204"/>
              </a:rPr>
              <a:t>Основные новации Бюджетного кодекса Российской Федерации </a:t>
            </a:r>
          </a:p>
          <a:p>
            <a:pPr algn="ctr"/>
            <a:r>
              <a:rPr lang="ru-RU" sz="2800" b="1" dirty="0" smtClean="0">
                <a:latin typeface="Calibri" panose="020F0502020204030204"/>
              </a:rPr>
              <a:t>по казначейскому сопровождению и бюджетному мониторингу</a:t>
            </a:r>
            <a:endParaRPr lang="ru-RU" sz="2800" b="1" dirty="0">
              <a:latin typeface="Calibri" panose="020F0502020204030204"/>
            </a:endParaRPr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671719"/>
            <a:ext cx="11036808" cy="26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44015" y="5398038"/>
            <a:ext cx="82036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cs typeface="Times New Roman" panose="02020603050405020304" pitchFamily="18" charset="0"/>
              </a:rPr>
              <a:t>Директор Департамента правового </a:t>
            </a:r>
          </a:p>
          <a:p>
            <a:pPr algn="r"/>
            <a:r>
              <a:rPr lang="ru-RU" sz="1400" dirty="0" smtClean="0">
                <a:cs typeface="Times New Roman" panose="02020603050405020304" pitchFamily="18" charset="0"/>
              </a:rPr>
              <a:t>регулирования бюджетных отношений </a:t>
            </a:r>
          </a:p>
          <a:p>
            <a:pPr algn="r"/>
            <a:r>
              <a:rPr lang="ru-RU" sz="1400" dirty="0" smtClean="0">
                <a:cs typeface="Times New Roman" panose="02020603050405020304" pitchFamily="18" charset="0"/>
              </a:rPr>
              <a:t>Министерства финансов </a:t>
            </a:r>
          </a:p>
          <a:p>
            <a:pPr algn="r"/>
            <a:r>
              <a:rPr lang="ru-RU" sz="1400" dirty="0" smtClean="0">
                <a:cs typeface="Times New Roman" panose="02020603050405020304" pitchFamily="18" charset="0"/>
              </a:rPr>
              <a:t>Российской Федерации </a:t>
            </a:r>
            <a:endParaRPr lang="ru-RU" sz="1400" b="1" dirty="0" smtClean="0">
              <a:cs typeface="Times New Roman" panose="02020603050405020304" pitchFamily="18" charset="0"/>
            </a:endParaRPr>
          </a:p>
          <a:p>
            <a:pPr algn="r"/>
            <a:r>
              <a:rPr lang="ru-RU" sz="2400" b="1" dirty="0" smtClean="0">
                <a:cs typeface="Times New Roman" panose="02020603050405020304" pitchFamily="18" charset="0"/>
              </a:rPr>
              <a:t>Т.В. Саакян</a:t>
            </a:r>
            <a:endParaRPr lang="ru-RU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3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21307"/>
              </p:ext>
            </p:extLst>
          </p:nvPr>
        </p:nvGraphicFramePr>
        <p:xfrm>
          <a:off x="266007" y="320677"/>
          <a:ext cx="11704320" cy="5315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15035">
                <a:tc>
                  <a:txBody>
                    <a:bodyPr/>
                    <a:lstStyle/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Федеральный закон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от 01.07.2021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№ 244-ФЗ</a:t>
                      </a:r>
                    </a:p>
                    <a:p>
                      <a:pPr algn="ctr"/>
                      <a:endParaRPr lang="ru-RU" sz="24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«О внесении изменений в Бюджетный кодекс Российской Федерации и 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 приостановлении действия пункта 4 статьи 242.17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Бюджетного кодекса Российской Федерации»</a:t>
                      </a:r>
                    </a:p>
                    <a:p>
                      <a:pPr algn="ctr"/>
                      <a:endParaRPr lang="ru-RU" sz="2400" b="1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Вступает в силу – </a:t>
                      </a:r>
                      <a:r>
                        <a:rPr lang="ru-RU" sz="24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 1 января 2022 года</a:t>
                      </a:r>
                    </a:p>
                    <a:p>
                      <a:pPr algn="ctr"/>
                      <a:endParaRPr lang="ru-RU" sz="1800" b="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Начало действия документа - 01.01.2022 (за исключением отдельных положений).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4859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2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034454"/>
              </p:ext>
            </p:extLst>
          </p:nvPr>
        </p:nvGraphicFramePr>
        <p:xfrm>
          <a:off x="264170" y="1131284"/>
          <a:ext cx="11683945" cy="5838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3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677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проведение Федеральным</a:t>
                      </a:r>
                      <a:r>
                        <a:rPr lang="ru-RU" sz="20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казначейством (финансовыми органами субъектов РФ (муниципальных образований)  операций со средствами, предоставляемыми юридическим лицам из бюджета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baseline="0" dirty="0" smtClean="0">
                          <a:solidFill>
                            <a:srgbClr val="0066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 применением следующих инструментов: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rgbClr val="0066FF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перечисление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 под потребность;</a:t>
                      </a: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казначейское сопровождение 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средств по всей  кооперации исполнителей (соисполнителей);</a:t>
                      </a: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открытие 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участникам казначейского сопровождения лицевых счетов;</a:t>
                      </a: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санкционирование 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расходов на лицевых счетах;</a:t>
                      </a: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ведение </a:t>
                      </a: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раздельного учета результатов финансово-хозяйственной деятельности;</a:t>
                      </a: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23888" marR="0" lvl="0" indent="273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расширенное казначейское сопровождение;</a:t>
                      </a:r>
                      <a:endParaRPr lang="ru-RU" sz="1800" b="1" i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23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800" b="1" i="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695"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ü"/>
                      </a:pPr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044868"/>
                  </a:ext>
                </a:extLst>
              </a:tr>
              <a:tr h="326695">
                <a:tc>
                  <a:txBody>
                    <a:bodyPr/>
                    <a:lstStyle/>
                    <a:p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422"/>
                  </a:ext>
                </a:extLst>
              </a:tr>
            </a:tbl>
          </a:graphicData>
        </a:graphic>
      </p:graphicFrame>
      <p:sp>
        <p:nvSpPr>
          <p:cNvPr id="104859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3</a:t>
            </a:fld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4170" y="448398"/>
            <a:ext cx="11683946" cy="451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Казначейское сопровождение</a:t>
            </a:r>
            <a:endParaRPr lang="ru-RU" sz="2000" b="1" i="1" dirty="0">
              <a:solidFill>
                <a:srgbClr val="0066F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2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968860"/>
              </p:ext>
            </p:extLst>
          </p:nvPr>
        </p:nvGraphicFramePr>
        <p:xfrm>
          <a:off x="355574" y="1401521"/>
          <a:ext cx="11594378" cy="5145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4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182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rgbClr val="0066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2000" b="1" i="1" kern="1200" dirty="0" smtClean="0">
                          <a:solidFill>
                            <a:srgbClr val="0066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получатель средств из бюджета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юридическое лицо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(не являющееся участником бюджетного процесса, бюджетным и автономным учреждением), </a:t>
                      </a:r>
                      <a:r>
                        <a:rPr lang="ru-RU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индивидуальный предприниматель, физическое лицо – производитель товаров, работ, услуг, получающие средства из бюджета на основании государственного (муниципального) контракта на поставку товаров, выполнение работ, оказание услуг, договора (соглашения)            о предоставлении субсидии, договора о предоставлении бюджетных инвестиций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а также юридическое лицо, которому в случаях, установленных федеральным законом, открываются счета в Федеральном казначействе в соответствии с Бюджетным кодексом Российской Федерации;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rgbClr val="0066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800" b="1" i="1" kern="1200" baseline="0" dirty="0" smtClean="0">
                          <a:solidFill>
                            <a:srgbClr val="0066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rgbClr val="0066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участник казначейского сопровождения</a:t>
                      </a:r>
                      <a:r>
                        <a:rPr lang="ru-RU" sz="1800" b="1" i="1" kern="1200" dirty="0" smtClean="0">
                          <a:solidFill>
                            <a:srgbClr val="0066F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юридическое лицо, индивидуальный предприниматель, физическое лицо – производитель товаров, работ, услуг, получающие средства, определенные в соответствии со статьями 242.25 – 242.26 настоящего Кодекса, использование которых осуществляется после подтверждения на соответствие условиям и (или) целям, установленным при предоставлении средств</a:t>
                      </a:r>
                      <a:endParaRPr lang="ru-RU" sz="1800" b="0" i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60">
                <a:tc>
                  <a:txBody>
                    <a:bodyPr/>
                    <a:lstStyle/>
                    <a:p>
                      <a:endParaRPr lang="ru-RU" sz="18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044868"/>
                  </a:ext>
                </a:extLst>
              </a:tr>
              <a:tr h="270560">
                <a:tc>
                  <a:txBody>
                    <a:bodyPr/>
                    <a:lstStyle/>
                    <a:p>
                      <a:endParaRPr lang="ru-RU" sz="16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09422"/>
                  </a:ext>
                </a:extLst>
              </a:tr>
            </a:tbl>
          </a:graphicData>
        </a:graphic>
      </p:graphicFrame>
      <p:sp>
        <p:nvSpPr>
          <p:cNvPr id="104859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4</a:t>
            </a:fld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6006" y="589607"/>
            <a:ext cx="11683946" cy="451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Новые понятия и термины</a:t>
            </a:r>
            <a:endParaRPr lang="ru-RU" sz="2000" b="1" dirty="0">
              <a:solidFill>
                <a:srgbClr val="0066F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758" y="638965"/>
            <a:ext cx="10587088" cy="36890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algn="ctr"/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Статья 242.23. </a:t>
            </a:r>
            <a:r>
              <a:rPr 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Основы казначейского </a:t>
            </a:r>
            <a:r>
              <a:rPr lang="ru-RU" sz="2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сопровождения</a:t>
            </a:r>
            <a:endParaRPr lang="ru-RU" sz="20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482" y="1167378"/>
            <a:ext cx="11591772" cy="68113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indent="342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</a:t>
            </a:r>
            <a:r>
              <a:rPr lang="ru-RU" altLang="ru-RU" sz="2000" b="1" dirty="0">
                <a:solidFill>
                  <a:srgbClr val="0066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подлежат средства, определенные </a:t>
            </a:r>
            <a:r>
              <a:rPr lang="ru-RU" altLang="ru-RU" sz="2000" b="1" dirty="0" smtClean="0">
                <a:solidFill>
                  <a:srgbClr val="0066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 федеральном бюджете </a:t>
            </a:r>
            <a:r>
              <a:rPr lang="ru-RU" altLang="ru-RU" sz="2000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соответствии со </a:t>
            </a:r>
            <a:r>
              <a:rPr lang="ru-RU" altLang="ru-RU" sz="2000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статьей  </a:t>
            </a:r>
            <a:r>
              <a:rPr lang="ru-RU" altLang="ru-RU" sz="20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242.25 </a:t>
            </a:r>
            <a:r>
              <a:rPr lang="ru-RU" altLang="ru-RU" sz="2000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Бюджетного кодекса </a:t>
            </a:r>
            <a:endParaRPr lang="ru-RU" altLang="ru-RU" sz="20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9234054" y="6472240"/>
            <a:ext cx="2743200" cy="365125"/>
          </a:xfrm>
        </p:spPr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8588" y="1949295"/>
            <a:ext cx="11425559" cy="722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66FF"/>
                </a:solidFill>
              </a:rPr>
              <a:t>Статья 5</a:t>
            </a:r>
            <a:r>
              <a:rPr lang="ru-RU" b="1" dirty="0" smtClean="0">
                <a:solidFill>
                  <a:srgbClr val="00B050"/>
                </a:solidFill>
              </a:rPr>
              <a:t>   </a:t>
            </a:r>
            <a:r>
              <a:rPr lang="ru-RU" dirty="0" smtClean="0">
                <a:solidFill>
                  <a:schemeClr val="tx1"/>
                </a:solidFill>
              </a:rPr>
              <a:t>проекта Федерального закона «О федеральном бюджете на 2022 год и на плановый период 2023 и 2024 годов»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3064" y="2485456"/>
            <a:ext cx="11112782" cy="789880"/>
          </a:xfrm>
          <a:prstGeom prst="rect">
            <a:avLst/>
          </a:prstGeom>
          <a:solidFill>
            <a:schemeClr val="accent1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167" tIns="32580" rIns="65167" bIns="32580" rtlCol="0" anchor="ctr"/>
          <a:lstStyle/>
          <a:p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Субсидии  и бюджетные инвестиции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юридическим лицам</a:t>
            </a:r>
          </a:p>
          <a:p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Взносы (вклады) в имущество юридических лиц</a:t>
            </a:r>
          </a:p>
          <a:p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3298" y="3001993"/>
            <a:ext cx="11770163" cy="2458600"/>
          </a:xfrm>
          <a:prstGeom prst="rect">
            <a:avLst/>
          </a:prstGeom>
          <a:solidFill>
            <a:schemeClr val="accent1">
              <a:lumMod val="20000"/>
              <a:lumOff val="8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167" tIns="32580" rIns="65167" bIns="32580"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Авансовые платежи по государственным контрактам, контрактам (договорам) 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(за исключением </a:t>
            </a:r>
            <a:r>
              <a:rPr lang="ru-RU" b="1" u="sng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госконтрактов</a:t>
            </a:r>
            <a:r>
              <a:rPr lang="ru-RU" b="1" u="sng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, заключаемым в целях реализации 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государственного оборонного заказа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),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заключаемым на сумму 100 млн рублей;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     </a:t>
            </a:r>
          </a:p>
          <a:p>
            <a:pPr algn="just"/>
            <a:r>
              <a:rPr lang="ru-RU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b="1" u="sng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      Расчеты </a:t>
            </a:r>
            <a:r>
              <a:rPr lang="ru-RU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по государственным контрактам, контрактам (договорам), заключаемым в целях реализации </a:t>
            </a:r>
            <a:r>
              <a:rPr lang="ru-RU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государственного оборонного заказа на сумму более 600 </a:t>
            </a:r>
            <a:r>
              <a:rPr lang="ru-RU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тыс</a:t>
            </a:r>
            <a:r>
              <a:rPr lang="ru-RU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рублей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;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Расчеты по государственным контрактам, контрактам (договорам), заключаемым   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 единственными поставщиками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на сумму более 600 </a:t>
            </a:r>
            <a:r>
              <a:rPr lang="ru-RU" sz="16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тыс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рублей;     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Средства, получаемые юридическими лицами и индивидуальными предпринимателями, 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в случаях, установленных Правительством Российской Федерации</a:t>
            </a:r>
          </a:p>
          <a:p>
            <a:pPr algn="just"/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1415545" y="5914615"/>
            <a:ext cx="10023894" cy="690370"/>
          </a:xfrm>
          <a:prstGeom prst="homePlate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Авансовые </a:t>
            </a:r>
            <a:r>
              <a:rPr lang="ru-RU" sz="1600" b="1" dirty="0">
                <a:solidFill>
                  <a:srgbClr val="FF0000"/>
                </a:solidFill>
              </a:rPr>
              <a:t>платежи  </a:t>
            </a:r>
            <a:r>
              <a:rPr lang="ru-RU" sz="1600" dirty="0">
                <a:solidFill>
                  <a:schemeClr val="tx1"/>
                </a:solidFill>
              </a:rPr>
              <a:t>по контрактам (договорам</a:t>
            </a:r>
            <a:r>
              <a:rPr lang="ru-RU" sz="1600" dirty="0" smtClean="0">
                <a:solidFill>
                  <a:schemeClr val="tx1"/>
                </a:solidFill>
              </a:rPr>
              <a:t>), заключаемым   </a:t>
            </a:r>
            <a:r>
              <a:rPr lang="ru-RU" sz="1600" dirty="0" smtClean="0">
                <a:solidFill>
                  <a:schemeClr val="tx1"/>
                </a:solidFill>
              </a:rPr>
              <a:t>юридическими лицами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Шеврон 14"/>
          <p:cNvSpPr/>
          <p:nvPr/>
        </p:nvSpPr>
        <p:spPr>
          <a:xfrm rot="5400000">
            <a:off x="5933448" y="5269325"/>
            <a:ext cx="489861" cy="4982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3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роцесс 2"/>
          <p:cNvSpPr/>
          <p:nvPr/>
        </p:nvSpPr>
        <p:spPr>
          <a:xfrm>
            <a:off x="99774" y="956865"/>
            <a:ext cx="11967882" cy="459951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Казначейскому сопровождению </a:t>
            </a:r>
            <a:r>
              <a:rPr 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не подлежат средства,</a:t>
            </a:r>
            <a:r>
              <a:rPr lang="ru-RU" sz="2000" b="1" dirty="0">
                <a:solidFill>
                  <a:srgbClr val="4F81BD">
                    <a:lumMod val="75000"/>
                  </a:srgb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предоставляемые на основании:</a:t>
            </a:r>
            <a:endParaRPr lang="ru-RU" sz="2000" b="1" dirty="0">
              <a:solidFill>
                <a:srgbClr val="0066FF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39540" y="1480128"/>
            <a:ext cx="11963998" cy="161655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276225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государственных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(муниципальных) контрактов, контрактов (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договоров):</a:t>
            </a:r>
          </a:p>
          <a:p>
            <a:pPr marL="357188" algn="just"/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в целях приобретения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услуг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связи,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коммунальных услуг,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э/энергии, гостиничных услуг, перевозки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грузов и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пассажиров,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авиационных и ж/д билетов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подписки, аренды, осуществления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работ по переносу (переустройству, присоединению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), проведения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гос. экспертизы проектной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документации, осуществления страхования; </a:t>
            </a:r>
          </a:p>
          <a:p>
            <a:pPr indent="357188" algn="just"/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исполнителями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которых являются государственные (муниципальные</a:t>
            </a:r>
            <a:r>
              <a:rPr lang="ru-RU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) казенные учреждения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;</a:t>
            </a:r>
          </a:p>
          <a:p>
            <a:pPr indent="357188" algn="just"/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подлежащих </a:t>
            </a:r>
            <a:r>
              <a:rPr lang="ru-RU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банковскому сопровождению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103127" y="3105254"/>
            <a:ext cx="11986314" cy="399636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180975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в порядке </a:t>
            </a:r>
            <a:r>
              <a:rPr lang="ru-RU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возмещения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недополученных доходов или возмещения фактически понесенных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затрат;</a:t>
            </a:r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75547" y="3587974"/>
            <a:ext cx="12016336" cy="662846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" tIns="25714" rIns="25714" bIns="25714" rtlCol="0" anchor="ctr"/>
          <a:lstStyle/>
          <a:p>
            <a:pPr marL="266700" indent="-104775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заслуги перед государством в области науки и техники, образования, культуры, искусства и средств массовой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информации, гранты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гранты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Президента РФ и Правительства РФ, премии, стипендии и иные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поощрения;</a:t>
            </a:r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58094" y="4295855"/>
            <a:ext cx="12046358" cy="489269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" tIns="25714" rIns="25714" bIns="25714" rtlCol="0" anchor="ctr"/>
          <a:lstStyle/>
          <a:p>
            <a:pPr marL="285750" indent="-104775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социально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ориентированными некоммерческими организациями,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а также 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иным юридическим лицам, указанным законом (решением о бюджете);</a:t>
            </a:r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75547" y="4811416"/>
            <a:ext cx="12016336" cy="76382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" tIns="25714" rIns="25714" bIns="25714" rtlCol="0" anchor="ctr"/>
          <a:lstStyle/>
          <a:p>
            <a:pPr marL="285750" indent="-104775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в рамках исполнения 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ГОЗ в целях проведения операций, осуществляемых на отдельных счетах, открытых в уполномоченных банках в  </a:t>
            </a:r>
            <a:r>
              <a:rPr lang="ru-RU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соответствии с ФЗ 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от 29.12.2012  № 275-ФЗ «О </a:t>
            </a:r>
            <a:r>
              <a:rPr lang="ru-RU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государственном оборонном заказе</a:t>
            </a:r>
            <a:r>
              <a:rPr lang="ru-RU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»;</a:t>
            </a:r>
            <a:endParaRPr lang="ru-RU" sz="1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76458" y="5642276"/>
            <a:ext cx="11991198" cy="70931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" tIns="25714" rIns="25714" bIns="25714" rtlCol="0" anchor="ctr"/>
          <a:lstStyle/>
          <a:p>
            <a:pPr marL="285750" indent="-104775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банкам и государственной корпорации развития «ВЭБ РФ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»; </a:t>
            </a:r>
          </a:p>
          <a:p>
            <a:pPr marL="285750" indent="-104775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проектно-изыскательских работ, капитального ремонта, строительства и реконструкции объектов капстроительства в интересах объектов </a:t>
            </a:r>
            <a:r>
              <a:rPr lang="ru-RU" sz="16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госохраны</a:t>
            </a:r>
            <a:endParaRPr lang="ru-RU" sz="1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70180" y="571328"/>
            <a:ext cx="8702718" cy="35817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Статья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242.27. </a:t>
            </a:r>
            <a:r>
              <a:rPr lang="ru-RU" sz="2000" dirty="0">
                <a:solidFill>
                  <a:srgbClr val="4F81BD">
                    <a:lumMod val="50000"/>
                  </a:srgbClr>
                </a:solidFill>
                <a:cs typeface="Times New Roman" panose="02020603050405020304" pitchFamily="18" charset="0"/>
              </a:rPr>
              <a:t>Средства,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не подлежащие </a:t>
            </a:r>
            <a:r>
              <a:rPr lang="ru-RU" sz="2000" dirty="0">
                <a:solidFill>
                  <a:srgbClr val="4F81BD">
                    <a:lumMod val="50000"/>
                  </a:srgbClr>
                </a:solidFill>
                <a:cs typeface="Times New Roman" panose="02020603050405020304" pitchFamily="18" charset="0"/>
              </a:rPr>
              <a:t>казначейскому сопровождению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0"/>
          </p:nvPr>
        </p:nvSpPr>
        <p:spPr>
          <a:xfrm>
            <a:off x="9001298" y="6447353"/>
            <a:ext cx="2743200" cy="365125"/>
          </a:xfrm>
        </p:spPr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985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4771" y="454630"/>
            <a:ext cx="10587088" cy="36890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algn="ctr"/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Статья 242.23. </a:t>
            </a:r>
            <a:r>
              <a:rPr lang="ru-RU" sz="2000" b="1" dirty="0">
                <a:solidFill>
                  <a:prstClr val="black"/>
                </a:solidFill>
                <a:cs typeface="Times New Roman" panose="02020603050405020304" pitchFamily="18" charset="0"/>
              </a:rPr>
              <a:t>Основы казначейского </a:t>
            </a:r>
            <a:r>
              <a:rPr lang="ru-RU" sz="2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сопровождения</a:t>
            </a:r>
            <a:endParaRPr lang="ru-RU" sz="20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9234054" y="6472240"/>
            <a:ext cx="2743200" cy="365125"/>
          </a:xfrm>
        </p:spPr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6725" y="1616321"/>
            <a:ext cx="11700807" cy="510362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об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открытии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в Федеральном казначействе участниками казначейского сопровождения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лицевых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счетов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представлении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в Федеральное казначейство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документов, установленных порядком санкционирования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об указании в контрактах (договорах), распоряжениях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, а также в документах, установленных порядком санкционирования,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идентификатора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 государственного контракта, договора (соглашения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);</a:t>
            </a:r>
            <a:endParaRPr lang="ru-RU" sz="20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 ведении раздельного учета результатов финансово-хозяйственной деятельности</a:t>
            </a:r>
            <a:r>
              <a:rPr lang="ru-RU" sz="2000" dirty="0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по каждому государственному контракту, договору (соглашению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), контракту (договору);</a:t>
            </a:r>
            <a:endParaRPr lang="ru-RU" sz="20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соблюдении запретов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, установленных пунктом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 статьи 242.23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Бюджетного </a:t>
            </a:r>
            <a:r>
              <a:rPr lang="ru-RU" sz="20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кодекса;</a:t>
            </a:r>
            <a:endParaRPr lang="ru-RU" sz="20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 соблюдении</a:t>
            </a:r>
            <a:r>
              <a:rPr lang="ru-RU" sz="2000" dirty="0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в установленных Правительством РФ случаях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положений о расширенном казначейском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сопровождении;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 </a:t>
            </a:r>
            <a:r>
              <a:rPr lang="ru-RU" sz="2000" b="1" dirty="0" err="1" smtClean="0">
                <a:solidFill>
                  <a:srgbClr val="0066FF"/>
                </a:solidFill>
                <a:cs typeface="Times New Roman" panose="02020603050405020304" pitchFamily="18" charset="0"/>
              </a:rPr>
              <a:t>гособоронзаказу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об уведомлении до заключения государственного контракта, контракта, соглашения (договора) головного исполнителя (исполнителя), получателя субсидий (инвестиций) о необходимости открытия лицевого счета;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 представлении в  Федеральное казначейство и </a:t>
            </a:r>
            <a:r>
              <a:rPr lang="ru-RU" sz="2000" b="1" dirty="0" err="1" smtClean="0">
                <a:solidFill>
                  <a:srgbClr val="0066FF"/>
                </a:solidFill>
                <a:cs typeface="Times New Roman" panose="02020603050405020304" pitchFamily="18" charset="0"/>
              </a:rPr>
              <a:t>Росфинмониторинг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о каждом привлеченном исполнителе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по их запросу</a:t>
            </a:r>
            <a:endParaRPr lang="ru-RU" sz="2000" b="1" dirty="0">
              <a:solidFill>
                <a:srgbClr val="0066FF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256725" y="823537"/>
            <a:ext cx="11603180" cy="637708"/>
          </a:xfrm>
          <a:prstGeom prst="wedgeRectCallout">
            <a:avLst>
              <a:gd name="adj1" fmla="val -40169"/>
              <a:gd name="adj2" fmla="val 8455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66FF"/>
                </a:solidFill>
              </a:rPr>
              <a:t>Государственные контракты, договоры (соглашения), контракты (договоры) должны содержать положения</a:t>
            </a:r>
            <a:endParaRPr lang="ru-RU" sz="20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5944" y="671325"/>
            <a:ext cx="10587088" cy="36890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Статья 242.23.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Основы казначейского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сопровождения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9234054" y="647224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511AA-970C-4D24-87C0-819CD0553917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0975" y="1133474"/>
            <a:ext cx="11434286" cy="541972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Режим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лицевого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счета предусматривает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запрет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на перечисление средств с лицевого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счета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660400" lvl="1" indent="-26988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взносов (вкладов)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в уставный (складочный) капитал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другого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юридического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лица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; </a:t>
            </a:r>
          </a:p>
          <a:p>
            <a:pPr marL="660400" marR="0" lvl="0" indent="-3175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в целях размещения средств на депозитах, а также в иные финансовые инструменты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, </a:t>
            </a:r>
          </a:p>
          <a:p>
            <a:pPr marL="660400" lvl="1" indent="-3175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на свои счета, открытые в банке,</a:t>
            </a:r>
          </a:p>
          <a:p>
            <a:pPr marR="0" lvl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 за исключением:</a:t>
            </a:r>
          </a:p>
          <a:p>
            <a:pPr marL="628650" marR="0" lvl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оплаты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обязательств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в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соответствии с валютным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законодательством РФ;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628650" marR="0" lvl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оплаты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обязательств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по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оплате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труда; </a:t>
            </a:r>
          </a:p>
          <a:p>
            <a:pPr marL="628650" marR="0" lvl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оплаты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фактически поставленных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товаров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, выполненных работ, оказанных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услуг без привлечения соисполнителей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;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628650" marR="0" lvl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возмещения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произведенных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расходов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(части расходов)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при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представлении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документов,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подтверждающих фактически произведенные расходы,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если это предусмотрено условиями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государственных контрактов,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контрактов (договоров);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628650" lvl="0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cs typeface="Times New Roman" panose="02020603050405020304" pitchFamily="18" charset="0"/>
              </a:rPr>
              <a:t>оплаты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услуг связи,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коммунальных услуг, э/энергии, гостиничных услуг, перевозки грузов и пассажиров, авиационных и ж/д билетов, подписки, в целях аренды, осуществления работ по переносу (переустройству, присоединению) инженерных сетей, в целях проведения гос. экспертизы проектной документации, осуществление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страхования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;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0" name="Прямая соединительная линия 5"/>
          <p:cNvCxnSpPr>
            <a:cxnSpLocks/>
          </p:cNvCxnSpPr>
          <p:nvPr/>
        </p:nvCxnSpPr>
        <p:spPr>
          <a:xfrm flipH="1">
            <a:off x="5519939" y="1852865"/>
            <a:ext cx="9353" cy="48886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4" name="Прямоугольник 6"/>
          <p:cNvSpPr/>
          <p:nvPr/>
        </p:nvSpPr>
        <p:spPr>
          <a:xfrm>
            <a:off x="1052052" y="571894"/>
            <a:ext cx="10146890" cy="693073"/>
          </a:xfrm>
          <a:prstGeom prst="rect">
            <a:avLst/>
          </a:prstGeom>
          <a:noFill/>
          <a:ln>
            <a:noFill/>
          </a:ln>
        </p:spPr>
        <p:txBody>
          <a:bodyPr wrap="square" lIns="76771" tIns="38385" rIns="76771" bIns="38385">
            <a:spAutoFit/>
          </a:bodyPr>
          <a:lstStyle/>
          <a:p>
            <a:pPr algn="ctr" eaLnBrk="0" hangingPunct="0"/>
            <a:r>
              <a:rPr lang="ru-RU" altLang="ru-RU" sz="2000" b="1" dirty="0" smtClean="0">
                <a:solidFill>
                  <a:srgbClr val="0066FF"/>
                </a:solidFill>
                <a:ea typeface="Open Sans Condensed" panose="020B0604020202020204" charset="0"/>
                <a:cs typeface="Arial" panose="020B0604020202020204" pitchFamily="34" charset="0"/>
              </a:rPr>
              <a:t>Расширенное казначейское сопровождение</a:t>
            </a:r>
          </a:p>
          <a:p>
            <a:pPr algn="ctr" eaLnBrk="0" hangingPunct="0"/>
            <a:r>
              <a:rPr lang="ru-RU" altLang="ru-RU" sz="2000" b="1" dirty="0" smtClean="0">
                <a:solidFill>
                  <a:prstClr val="black"/>
                </a:solidFill>
                <a:ea typeface="Open Sans Condensed" panose="020B0604020202020204" charset="0"/>
                <a:cs typeface="Arial" panose="020B0604020202020204" pitchFamily="34" charset="0"/>
              </a:rPr>
              <a:t>по отдельным решениям </a:t>
            </a:r>
            <a:r>
              <a:rPr lang="ru-RU" altLang="ru-RU" sz="2000" b="1" dirty="0">
                <a:solidFill>
                  <a:prstClr val="black"/>
                </a:solidFill>
                <a:ea typeface="Open Sans Condensed" panose="020B0604020202020204" charset="0"/>
                <a:cs typeface="Arial" panose="020B0604020202020204" pitchFamily="34" charset="0"/>
              </a:rPr>
              <a:t>Правительства </a:t>
            </a:r>
            <a:r>
              <a:rPr lang="ru-RU" altLang="ru-RU" sz="2000" b="1" dirty="0" smtClean="0">
                <a:solidFill>
                  <a:prstClr val="black"/>
                </a:solidFill>
                <a:ea typeface="Open Sans Condensed" panose="020B0604020202020204" charset="0"/>
                <a:cs typeface="Arial" panose="020B0604020202020204" pitchFamily="34" charset="0"/>
              </a:rPr>
              <a:t>РФ</a:t>
            </a:r>
            <a:endParaRPr lang="ru-RU" altLang="ru-RU" sz="2000" b="1" dirty="0">
              <a:solidFill>
                <a:prstClr val="black">
                  <a:lumMod val="50000"/>
                  <a:lumOff val="50000"/>
                </a:prstClr>
              </a:solidFill>
              <a:ea typeface="Open Sans Condensed" panose="020B0604020202020204" charset="0"/>
              <a:cs typeface="Arial" panose="020B0604020202020204" pitchFamily="34" charset="0"/>
            </a:endParaRPr>
          </a:p>
        </p:txBody>
      </p:sp>
      <p:sp>
        <p:nvSpPr>
          <p:cNvPr id="1048635" name="Прямоугольник 13"/>
          <p:cNvSpPr/>
          <p:nvPr/>
        </p:nvSpPr>
        <p:spPr>
          <a:xfrm>
            <a:off x="135466" y="1852865"/>
            <a:ext cx="5267113" cy="90540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ctr">
              <a:spcBef>
                <a:spcPts val="296"/>
              </a:spcBef>
            </a:pPr>
            <a:r>
              <a:rPr lang="ru-RU" b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Статья  5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Федерального закона о федеральном бюджете на текущий финансовый год и на плановый период</a:t>
            </a:r>
            <a:endParaRPr lang="ru-RU" dirty="0">
              <a:solidFill>
                <a:schemeClr val="tx1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42"/>
          <p:cNvSpPr/>
          <p:nvPr/>
        </p:nvSpPr>
        <p:spPr>
          <a:xfrm>
            <a:off x="1690122" y="1379404"/>
            <a:ext cx="2234001" cy="342912"/>
          </a:xfrm>
          <a:prstGeom prst="rect">
            <a:avLst/>
          </a:prstGeom>
          <a:noFill/>
          <a:ln>
            <a:noFill/>
          </a:ln>
        </p:spPr>
        <p:txBody>
          <a:bodyPr wrap="square" lIns="65279" tIns="32638" rIns="65279" bIns="32638">
            <a:spAutoFit/>
          </a:bodyPr>
          <a:lstStyle/>
          <a:p>
            <a:pPr algn="ctr" eaLnBrk="0" hangingPunct="0"/>
            <a:r>
              <a:rPr lang="ru-RU" b="1" dirty="0" smtClean="0">
                <a:latin typeface="Calibri"/>
                <a:ea typeface="Open Sans Condensed" panose="020B0604020202020204" charset="0"/>
                <a:cs typeface="Open Sans Condensed" panose="020B0604020202020204" charset="0"/>
              </a:rPr>
              <a:t>Как сейчас</a:t>
            </a:r>
            <a:endParaRPr lang="ru-RU" b="1" dirty="0">
              <a:latin typeface="Calibri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48637" name="Прямоугольник 52"/>
          <p:cNvSpPr/>
          <p:nvPr/>
        </p:nvSpPr>
        <p:spPr>
          <a:xfrm>
            <a:off x="7624373" y="1401644"/>
            <a:ext cx="2244229" cy="342912"/>
          </a:xfrm>
          <a:prstGeom prst="rect">
            <a:avLst/>
          </a:prstGeom>
          <a:noFill/>
          <a:ln>
            <a:noFill/>
          </a:ln>
        </p:spPr>
        <p:txBody>
          <a:bodyPr wrap="square" lIns="65279" tIns="32638" rIns="65279" bIns="32638">
            <a:spAutoFit/>
          </a:bodyPr>
          <a:lstStyle/>
          <a:p>
            <a:pPr algn="ctr" eaLnBrk="0" hangingPunct="0"/>
            <a:r>
              <a:rPr lang="ru-RU" b="1" dirty="0" smtClean="0">
                <a:latin typeface="Calibri" panose="020F0502020204030204"/>
                <a:ea typeface="Open Sans Condensed" panose="020B0604020202020204" charset="0"/>
                <a:cs typeface="Open Sans Condensed" panose="020B0604020202020204" charset="0"/>
              </a:rPr>
              <a:t>Как будет</a:t>
            </a:r>
            <a:endParaRPr lang="ru-RU" b="1" dirty="0">
              <a:latin typeface="Calibri" panose="020F0502020204030204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48638" name="Прямоугольник 62"/>
          <p:cNvSpPr/>
          <p:nvPr/>
        </p:nvSpPr>
        <p:spPr>
          <a:xfrm>
            <a:off x="5706532" y="1766014"/>
            <a:ext cx="6079913" cy="90540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ctr">
              <a:spcBef>
                <a:spcPts val="296"/>
              </a:spcBef>
            </a:pPr>
            <a:r>
              <a:rPr lang="ru-RU" b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Бюджетный кодекс</a:t>
            </a:r>
          </a:p>
          <a:p>
            <a:pPr algn="ctr">
              <a:spcBef>
                <a:spcPts val="296"/>
              </a:spcBef>
            </a:pPr>
            <a:r>
              <a:rPr lang="ru-RU" b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Статья  </a:t>
            </a:r>
            <a:r>
              <a:rPr lang="ru-RU" b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242.24</a:t>
            </a:r>
            <a:r>
              <a:rPr lang="ru-RU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«Расширенное казначейское сопровождение»</a:t>
            </a:r>
            <a:endParaRPr lang="ru-RU" b="1" dirty="0">
              <a:solidFill>
                <a:schemeClr val="tx1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3"/>
          <p:cNvSpPr/>
          <p:nvPr/>
        </p:nvSpPr>
        <p:spPr>
          <a:xfrm>
            <a:off x="211667" y="3155898"/>
            <a:ext cx="5131031" cy="2768651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5711" tIns="38306" rIns="25711" bIns="38306" rtlCol="0" anchor="t" anchorCtr="0"/>
          <a:lstStyle/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проверка факта поставки товаров (выполнения работ, оказания услуг) с использованием фото- и видеотехники;</a:t>
            </a:r>
          </a:p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проверка соответствия  фактических затрат данным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раздельного учета результатов финансово-хозяйственной 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деятельности, информации в первичных учетных документах  </a:t>
            </a:r>
            <a:r>
              <a:rPr lang="ru-RU" sz="1600" i="1" dirty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и (или)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информации о структуре цены гос. контракта, контракта (договора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), соглашения с анализом эк.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боснованности затрат в порядке, установленном ФК.</a:t>
            </a:r>
            <a:endParaRPr lang="ru-RU" sz="1600" dirty="0">
              <a:solidFill>
                <a:schemeClr val="tx1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40" name="Прямоугольник 34"/>
          <p:cNvSpPr/>
          <p:nvPr/>
        </p:nvSpPr>
        <p:spPr>
          <a:xfrm>
            <a:off x="5706533" y="2846472"/>
            <a:ext cx="6314017" cy="3354303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1422" tIns="0" rIns="25711" bIns="0" rtlCol="0" anchor="t" anchorCtr="0"/>
          <a:lstStyle/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проверка факта поставки товаров (выполнения работ, оказания услуг) с использованием фото- и видеотехники;</a:t>
            </a:r>
          </a:p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проверка 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соответствия фактических затрат данным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раздельного учета результатов финансово-хозяйственной 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деятельности информации в первичных учетных документах </a:t>
            </a:r>
            <a:r>
              <a:rPr lang="ru-RU" sz="1600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информации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о структуре цены гос. контракта, контракта (договора);</a:t>
            </a:r>
          </a:p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проверка данных, отраженных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в бухгалтерском </a:t>
            </a:r>
            <a:r>
              <a:rPr lang="ru-RU" sz="1600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и управленческом учете;</a:t>
            </a:r>
            <a:endParaRPr lang="ru-RU" sz="1600" dirty="0">
              <a:solidFill>
                <a:srgbClr val="0066FF"/>
              </a:solidFill>
              <a:latin typeface="Calibri" panose="020F0502020204030204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проведение анализа экономической </a:t>
            </a:r>
            <a:r>
              <a:rPr lang="ru-RU" sz="1600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обоснованности затрат, относимых на себестоимость товара (работы, услуги) при исполнении гос. контракта, договора (соглашения), контракта (договора</a:t>
            </a:r>
            <a:r>
              <a:rPr lang="ru-RU" sz="1600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) </a:t>
            </a:r>
            <a:r>
              <a:rPr lang="ru-RU" sz="1600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в соответствии с правилами экономического обоснования затрат.</a:t>
            </a:r>
            <a:endParaRPr lang="ru-RU" sz="1600" dirty="0">
              <a:solidFill>
                <a:srgbClr val="0066FF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41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223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62"/>
          <p:cNvSpPr/>
          <p:nvPr/>
        </p:nvSpPr>
        <p:spPr>
          <a:xfrm>
            <a:off x="349321" y="674003"/>
            <a:ext cx="11702265" cy="6637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Статья </a:t>
            </a:r>
            <a:r>
              <a:rPr lang="ru-RU" sz="2000" b="1" dirty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242.24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«Расширенное казначейское сопровождение»</a:t>
            </a:r>
            <a:endParaRPr lang="ru-RU" sz="2000" b="1" dirty="0">
              <a:solidFill>
                <a:schemeClr val="tx1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40" name="Прямоугольник 34"/>
          <p:cNvSpPr/>
          <p:nvPr/>
        </p:nvSpPr>
        <p:spPr>
          <a:xfrm>
            <a:off x="349321" y="4199768"/>
            <a:ext cx="11476233" cy="404827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1422" tIns="0" rIns="25711" bIns="0" rtlCol="0" anchor="t" anchorCtr="0"/>
          <a:lstStyle/>
          <a:p>
            <a:pPr marL="204083" indent="-204083" algn="just">
              <a:spcBef>
                <a:spcPts val="296"/>
              </a:spcBef>
              <a:buFont typeface="Wingdings" panose="05000000000000000000" pitchFamily="2" charset="2"/>
              <a:buChar char="Ø"/>
            </a:pPr>
            <a:endParaRPr lang="ru-RU" i="1" dirty="0">
              <a:solidFill>
                <a:srgbClr val="00B050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41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10</a:t>
            </a:fld>
            <a:endParaRPr lang="ru-RU" alt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5655" y="1694251"/>
            <a:ext cx="115635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96"/>
              </a:spcBef>
            </a:pP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cs typeface="Times New Roman" panose="02020603050405020304" pitchFamily="18" charset="0"/>
              </a:rPr>
              <a:t>Правительство </a:t>
            </a:r>
            <a:r>
              <a:rPr lang="ru-RU" sz="2000" b="1" dirty="0">
                <a:cs typeface="Times New Roman" panose="02020603050405020304" pitchFamily="18" charset="0"/>
              </a:rPr>
              <a:t>РФ </a:t>
            </a:r>
            <a:r>
              <a:rPr lang="ru-RU" sz="2000" b="1" dirty="0" smtClean="0">
                <a:cs typeface="Times New Roman" panose="02020603050405020304" pitchFamily="18" charset="0"/>
              </a:rPr>
              <a:t>вправе принять правовой акт</a:t>
            </a:r>
            <a:r>
              <a:rPr lang="ru-RU" sz="2000" b="1" i="1" dirty="0" smtClean="0"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ts val="296"/>
              </a:spcBef>
            </a:pPr>
            <a:r>
              <a:rPr lang="ru-RU" sz="2000" b="1" i="1" dirty="0" smtClean="0">
                <a:cs typeface="Times New Roman" panose="02020603050405020304" pitchFamily="18" charset="0"/>
              </a:rPr>
              <a:t>о </a:t>
            </a:r>
            <a:r>
              <a:rPr lang="ru-RU" sz="2000" b="1" i="1" dirty="0">
                <a:cs typeface="Times New Roman" panose="02020603050405020304" pitchFamily="18" charset="0"/>
              </a:rPr>
              <a:t>расширенном казначейском сопровождении </a:t>
            </a:r>
            <a:r>
              <a:rPr lang="ru-RU" sz="2000" b="1" i="1" dirty="0" smtClean="0">
                <a:cs typeface="Times New Roman" panose="02020603050405020304" pitchFamily="18" charset="0"/>
              </a:rPr>
              <a:t>в отношении средств</a:t>
            </a:r>
            <a:r>
              <a:rPr lang="ru-RU" sz="2000" b="1" i="1" dirty="0"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cs typeface="Times New Roman" panose="02020603050405020304" pitchFamily="18" charset="0"/>
              </a:rPr>
              <a:t>полученных в том </a:t>
            </a:r>
            <a:r>
              <a:rPr lang="ru-RU" sz="2000" i="1" dirty="0" smtClean="0">
                <a:cs typeface="Times New Roman" panose="02020603050405020304" pitchFamily="18" charset="0"/>
              </a:rPr>
              <a:t>числе:</a:t>
            </a:r>
          </a:p>
          <a:p>
            <a:pPr algn="ctr">
              <a:spcBef>
                <a:spcPts val="296"/>
              </a:spcBef>
            </a:pPr>
            <a:r>
              <a:rPr lang="ru-RU" sz="2000" i="1" dirty="0" smtClean="0"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на основании контрактов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строительство социально-значимых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объектов;</a:t>
            </a:r>
          </a:p>
          <a:p>
            <a:pPr algn="ctr">
              <a:spcBef>
                <a:spcPts val="296"/>
              </a:spcBef>
            </a:pPr>
            <a:endParaRPr lang="ru-RU" sz="2000" b="1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на приобретение объектов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имущества, заключенных неконкурентным способом</a:t>
            </a:r>
          </a:p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а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также  в иных случаях, установленных Правительством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РФ</a:t>
            </a:r>
          </a:p>
          <a:p>
            <a:pPr algn="ctr">
              <a:spcBef>
                <a:spcPts val="296"/>
              </a:spcBef>
            </a:pPr>
            <a:endParaRPr lang="ru-RU" sz="2000" b="1" dirty="0" smtClean="0">
              <a:cs typeface="Times New Roman" panose="02020603050405020304" pitchFamily="18" charset="0"/>
            </a:endParaRPr>
          </a:p>
          <a:p>
            <a:pPr algn="ctr">
              <a:spcBef>
                <a:spcPts val="296"/>
              </a:spcBef>
            </a:pPr>
            <a:r>
              <a:rPr lang="ru-RU" sz="2000" b="1" i="1" dirty="0" smtClean="0">
                <a:cs typeface="Times New Roman" panose="02020603050405020304" pitchFamily="18" charset="0"/>
              </a:rPr>
              <a:t>( </a:t>
            </a:r>
            <a:r>
              <a:rPr lang="ru-RU" sz="20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поручение Президента РФ от 10 июня </a:t>
            </a:r>
            <a:r>
              <a:rPr lang="ru-RU" sz="2000" b="1" i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2021 г. </a:t>
            </a:r>
            <a:r>
              <a:rPr lang="ru-RU" sz="20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№ </a:t>
            </a:r>
            <a:r>
              <a:rPr lang="ru-RU" sz="2000" b="1" i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Пр-983 </a:t>
            </a:r>
            <a:r>
              <a:rPr lang="ru-RU" sz="2000" b="1" i="1" dirty="0" smtClean="0">
                <a:cs typeface="Times New Roman" panose="02020603050405020304" pitchFamily="18" charset="0"/>
              </a:rPr>
              <a:t>о повышении эффективности казначейского сопровождения, в том числе закреплении случаев применения расширенного казначейского сопровождения)</a:t>
            </a:r>
            <a:endParaRPr lang="ru-RU" sz="2000" i="1" dirty="0" smtClean="0">
              <a:cs typeface="Times New Roman" panose="02020603050405020304" pitchFamily="18" charset="0"/>
            </a:endParaRPr>
          </a:p>
          <a:p>
            <a:pPr algn="ctr">
              <a:spcBef>
                <a:spcPts val="296"/>
              </a:spcBef>
            </a:pPr>
            <a:endParaRPr lang="ru-RU" sz="2000" i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1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34"/>
          <p:cNvSpPr/>
          <p:nvPr/>
        </p:nvSpPr>
        <p:spPr>
          <a:xfrm>
            <a:off x="523321" y="1307804"/>
            <a:ext cx="11226409" cy="4658761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ctr">
              <a:spcBef>
                <a:spcPts val="296"/>
              </a:spcBef>
            </a:pPr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sz="2000" i="1" dirty="0" smtClean="0">
              <a:solidFill>
                <a:srgbClr val="FF0000"/>
              </a:solidFill>
            </a:endParaRPr>
          </a:p>
          <a:p>
            <a:pPr algn="ctr"/>
            <a:endParaRPr lang="ru-RU" sz="2000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обеспечивает</a:t>
            </a:r>
          </a:p>
          <a:p>
            <a:pPr algn="ctr"/>
            <a:endParaRPr lang="ru-RU" sz="2000" i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i="1" dirty="0" smtClean="0">
                <a:solidFill>
                  <a:srgbClr val="FF0000"/>
                </a:solidFill>
              </a:rPr>
              <a:t>недопущение </a:t>
            </a:r>
            <a:r>
              <a:rPr lang="ru-RU" sz="2000" i="1" dirty="0">
                <a:solidFill>
                  <a:srgbClr val="FF0000"/>
                </a:solidFill>
              </a:rPr>
              <a:t>необоснованного завышения цен при закупках товаров, работ, услуг;</a:t>
            </a:r>
          </a:p>
          <a:p>
            <a:pPr algn="ctr">
              <a:spcBef>
                <a:spcPts val="296"/>
              </a:spcBef>
            </a:pPr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spcBef>
                <a:spcPts val="296"/>
              </a:spcBef>
            </a:pP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предусматривает</a:t>
            </a: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algn="ctr">
              <a:spcBef>
                <a:spcPts val="296"/>
              </a:spcBef>
            </a:pPr>
            <a:endParaRPr lang="ru-RU" sz="1600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marL="285750" indent="-285750" algn="ctr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санкционирование операций 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не только 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после проведения проверки на соответствие </a:t>
            </a:r>
            <a:endParaRPr lang="ru-RU" sz="20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spcBef>
                <a:spcPts val="296"/>
              </a:spcBef>
            </a:pP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документам</a:t>
            </a: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, подтверждающим возникновение денежных обязательств </a:t>
            </a: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УКС, но и  </a:t>
            </a:r>
            <a:r>
              <a:rPr lang="ru-RU" sz="2000" dirty="0">
                <a:solidFill>
                  <a:srgbClr val="0066FF"/>
                </a:solidFill>
                <a:cs typeface="Times New Roman" panose="02020603050405020304" pitchFamily="18" charset="0"/>
              </a:rPr>
              <a:t>с использованием фото- и видеотехники</a:t>
            </a: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      проверка соответствия данных раздельного учета результатов финансово-хозяйственной деятельности     первичным учетным документам  и  информации о структуре цены гос. контракта, контракта (договора), суммы договора (соглашения);</a:t>
            </a:r>
          </a:p>
          <a:p>
            <a:pPr marL="361950" indent="-361950" algn="ctr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проверка данных</a:t>
            </a:r>
            <a:r>
              <a:rPr lang="ru-RU" sz="2000" dirty="0">
                <a:solidFill>
                  <a:srgbClr val="0066FF"/>
                </a:solidFill>
                <a:cs typeface="Times New Roman" panose="02020603050405020304" pitchFamily="18" charset="0"/>
              </a:rPr>
              <a:t>, отраженных в информационных системах бухгалтерского и управленческого учета;</a:t>
            </a:r>
          </a:p>
          <a:p>
            <a:pPr marL="361950" indent="-361950" algn="ctr">
              <a:spcBef>
                <a:spcPts val="296"/>
              </a:spcBef>
              <a:buFont typeface="Wingdings" panose="05000000000000000000" pitchFamily="2" charset="2"/>
              <a:buChar char="ü"/>
              <a:tabLst>
                <a:tab pos="266700" algn="l"/>
              </a:tabLst>
            </a:pP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      анализ </a:t>
            </a:r>
            <a:r>
              <a:rPr lang="ru-RU" sz="2000" dirty="0">
                <a:solidFill>
                  <a:srgbClr val="0066FF"/>
                </a:solidFill>
                <a:cs typeface="Times New Roman" panose="02020603050405020304" pitchFamily="18" charset="0"/>
              </a:rPr>
              <a:t>экономической обоснованности затрат, </a:t>
            </a:r>
            <a:r>
              <a:rPr lang="ru-RU" sz="2000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66FF"/>
                </a:solidFill>
                <a:cs typeface="Times New Roman" panose="02020603050405020304" pitchFamily="18" charset="0"/>
              </a:rPr>
              <a:t>соответствии с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правилами экономического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обоснования затрат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</p:txBody>
      </p:sp>
      <p:sp>
        <p:nvSpPr>
          <p:cNvPr id="1048665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11</a:t>
            </a:fld>
            <a:endParaRPr lang="ru-RU" altLang="ru-RU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523321" y="475438"/>
            <a:ext cx="11447367" cy="726041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Статья 242.24 </a:t>
            </a:r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Расширенное казначейское сопровождение</a:t>
            </a:r>
            <a:endParaRPr lang="ru-RU" sz="2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3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Блок-схема: объединение 43"/>
          <p:cNvSpPr/>
          <p:nvPr/>
        </p:nvSpPr>
        <p:spPr bwMode="auto">
          <a:xfrm>
            <a:off x="8099848" y="1589655"/>
            <a:ext cx="1633451" cy="183862"/>
          </a:xfrm>
          <a:prstGeom prst="flowChartMerge">
            <a:avLst/>
          </a:prstGeom>
          <a:gradFill flip="none" rotWithShape="1">
            <a:gsLst>
              <a:gs pos="46000">
                <a:srgbClr val="B7C2D1"/>
              </a:gs>
              <a:gs pos="100000">
                <a:srgbClr val="F5F9F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/>
          <a:lstStyle/>
          <a:p>
            <a:pPr algn="ctr"/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cxnSp>
        <p:nvCxnSpPr>
          <p:cNvPr id="3145735" name="Прямая соединительная линия 5"/>
          <p:cNvCxnSpPr>
            <a:cxnSpLocks/>
          </p:cNvCxnSpPr>
          <p:nvPr/>
        </p:nvCxnSpPr>
        <p:spPr>
          <a:xfrm>
            <a:off x="4322967" y="1666483"/>
            <a:ext cx="25354" cy="502890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0" name="TextBox 89"/>
          <p:cNvSpPr txBox="1"/>
          <p:nvPr/>
        </p:nvSpPr>
        <p:spPr>
          <a:xfrm>
            <a:off x="10279072" y="4324367"/>
            <a:ext cx="282214" cy="231449"/>
          </a:xfrm>
          <a:prstGeom prst="rect">
            <a:avLst/>
          </a:prstGeom>
          <a:noFill/>
        </p:spPr>
        <p:txBody>
          <a:bodyPr wrap="none" lIns="76800" tIns="38400" rIns="76800" bIns="38400" rtlCol="0">
            <a:spAutoFit/>
          </a:bodyPr>
          <a:lstStyle/>
          <a:p>
            <a:r>
              <a:rPr lang="ru-RU" sz="1000" b="1" dirty="0">
                <a:solidFill>
                  <a:prstClr val="white"/>
                </a:solidFill>
                <a:latin typeface="Calibri" panose="020F0502020204030204"/>
              </a:rPr>
              <a:t>ГК</a:t>
            </a:r>
          </a:p>
        </p:txBody>
      </p:sp>
      <p:sp>
        <p:nvSpPr>
          <p:cNvPr id="1048671" name="TextBox 90"/>
          <p:cNvSpPr txBox="1"/>
          <p:nvPr/>
        </p:nvSpPr>
        <p:spPr>
          <a:xfrm>
            <a:off x="10180450" y="3971834"/>
            <a:ext cx="282214" cy="231449"/>
          </a:xfrm>
          <a:prstGeom prst="rect">
            <a:avLst/>
          </a:prstGeom>
          <a:noFill/>
        </p:spPr>
        <p:txBody>
          <a:bodyPr wrap="none" lIns="76800" tIns="38400" rIns="76800" bIns="38400" rtlCol="0">
            <a:spAutoFit/>
          </a:bodyPr>
          <a:lstStyle/>
          <a:p>
            <a:r>
              <a:rPr lang="ru-RU" sz="1000" b="1" dirty="0">
                <a:solidFill>
                  <a:prstClr val="white"/>
                </a:solidFill>
                <a:latin typeface="Calibri" panose="020F0502020204030204"/>
              </a:rPr>
              <a:t>ГК</a:t>
            </a:r>
          </a:p>
        </p:txBody>
      </p:sp>
      <p:sp>
        <p:nvSpPr>
          <p:cNvPr id="1048672" name="TextBox 91"/>
          <p:cNvSpPr txBox="1"/>
          <p:nvPr/>
        </p:nvSpPr>
        <p:spPr>
          <a:xfrm>
            <a:off x="9510975" y="4303254"/>
            <a:ext cx="394424" cy="231449"/>
          </a:xfrm>
          <a:prstGeom prst="rect">
            <a:avLst/>
          </a:prstGeom>
          <a:noFill/>
        </p:spPr>
        <p:txBody>
          <a:bodyPr wrap="none" lIns="76800" tIns="38400" rIns="76800" bIns="38400" rtlCol="0">
            <a:spAutoFit/>
          </a:bodyPr>
          <a:lstStyle/>
          <a:p>
            <a:r>
              <a:rPr lang="ru-RU" sz="1000" b="1" dirty="0">
                <a:solidFill>
                  <a:prstClr val="white"/>
                </a:solidFill>
                <a:latin typeface="Calibri" panose="020F0502020204030204"/>
              </a:rPr>
              <a:t>71 Л</a:t>
            </a:r>
          </a:p>
        </p:txBody>
      </p:sp>
      <p:sp>
        <p:nvSpPr>
          <p:cNvPr id="1048673" name="TextBox 111"/>
          <p:cNvSpPr txBox="1"/>
          <p:nvPr/>
        </p:nvSpPr>
        <p:spPr>
          <a:xfrm>
            <a:off x="10180450" y="4633458"/>
            <a:ext cx="282214" cy="231449"/>
          </a:xfrm>
          <a:prstGeom prst="rect">
            <a:avLst/>
          </a:prstGeom>
          <a:noFill/>
        </p:spPr>
        <p:txBody>
          <a:bodyPr wrap="none" lIns="76800" tIns="38400" rIns="76800" bIns="38400" rtlCol="0">
            <a:spAutoFit/>
          </a:bodyPr>
          <a:lstStyle/>
          <a:p>
            <a:r>
              <a:rPr lang="ru-RU" sz="1000" b="1" dirty="0">
                <a:solidFill>
                  <a:prstClr val="white"/>
                </a:solidFill>
                <a:latin typeface="Calibri" panose="020F0502020204030204"/>
              </a:rPr>
              <a:t>ГК</a:t>
            </a:r>
          </a:p>
        </p:txBody>
      </p:sp>
      <p:sp>
        <p:nvSpPr>
          <p:cNvPr id="1048674" name="Блок-схема: объединение 57"/>
          <p:cNvSpPr/>
          <p:nvPr/>
        </p:nvSpPr>
        <p:spPr bwMode="auto">
          <a:xfrm>
            <a:off x="7970916" y="1610760"/>
            <a:ext cx="1633451" cy="183862"/>
          </a:xfrm>
          <a:prstGeom prst="flowChartMerge">
            <a:avLst/>
          </a:prstGeom>
          <a:gradFill flip="none" rotWithShape="1">
            <a:gsLst>
              <a:gs pos="46000">
                <a:srgbClr val="B7C2D1"/>
              </a:gs>
              <a:gs pos="100000">
                <a:srgbClr val="F5F9F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/>
          <a:lstStyle/>
          <a:p>
            <a:pPr algn="ctr"/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048675" name="Прямоугольник 58"/>
          <p:cNvSpPr/>
          <p:nvPr/>
        </p:nvSpPr>
        <p:spPr>
          <a:xfrm>
            <a:off x="8010536" y="1534112"/>
            <a:ext cx="1722739" cy="26474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38306" rIns="0" bIns="38306" rtlCol="0" anchor="ctr" anchorCtr="0"/>
          <a:lstStyle/>
          <a:p>
            <a:pPr algn="ctr">
              <a:spcBef>
                <a:spcPts val="296"/>
              </a:spcBef>
            </a:pPr>
            <a:endParaRPr lang="ru-RU" sz="1100" cap="all" dirty="0">
              <a:solidFill>
                <a:srgbClr val="70AD47">
                  <a:lumMod val="75000"/>
                </a:srgbClr>
              </a:solidFill>
              <a:latin typeface="Calibri" panose="020F0502020204030204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48676" name="Прямоугольник 64"/>
          <p:cNvSpPr/>
          <p:nvPr/>
        </p:nvSpPr>
        <p:spPr>
          <a:xfrm>
            <a:off x="956547" y="2295674"/>
            <a:ext cx="2792940" cy="335232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38306" rIns="0" bIns="38306" rtlCol="0" anchor="ctr" anchorCtr="0"/>
          <a:lstStyle/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ea typeface="Open Sans Condensed" panose="020B0604020202020204" charset="0"/>
                <a:cs typeface="Times New Roman" panose="02020603050405020304" pitchFamily="18" charset="0"/>
              </a:rPr>
              <a:t>В 2021 году исполнение судебных актов по </a:t>
            </a:r>
          </a:p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ea typeface="Open Sans Condensed" panose="020B0604020202020204" charset="0"/>
                <a:cs typeface="Times New Roman" panose="02020603050405020304" pitchFamily="18" charset="0"/>
              </a:rPr>
              <a:t> обращению взыскания </a:t>
            </a:r>
          </a:p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ea typeface="Open Sans Condensed" panose="020B0604020202020204" charset="0"/>
                <a:cs typeface="Times New Roman" panose="02020603050405020304" pitchFamily="18" charset="0"/>
              </a:rPr>
              <a:t>на средства, подлежащие казначейскому сопровождению, нормативно </a:t>
            </a:r>
          </a:p>
          <a:p>
            <a:pPr algn="ctr">
              <a:spcBef>
                <a:spcPts val="296"/>
              </a:spcBef>
            </a:pPr>
            <a:r>
              <a:rPr lang="ru-RU" b="1" cap="all" dirty="0" smtClean="0">
                <a:solidFill>
                  <a:srgbClr val="FF0000"/>
                </a:solidFill>
                <a:ea typeface="Open Sans Condensed" panose="020B0604020202020204" charset="0"/>
                <a:cs typeface="Times New Roman" panose="02020603050405020304" pitchFamily="18" charset="0"/>
              </a:rPr>
              <a:t>не предусмотрено</a:t>
            </a:r>
            <a:endParaRPr lang="ru-RU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048679" name="Прямоугольник 19"/>
          <p:cNvSpPr/>
          <p:nvPr/>
        </p:nvSpPr>
        <p:spPr>
          <a:xfrm>
            <a:off x="4523864" y="1395448"/>
            <a:ext cx="7373168" cy="39008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just">
              <a:spcBef>
                <a:spcPts val="296"/>
              </a:spcBef>
            </a:pPr>
            <a:endParaRPr lang="ru-RU" i="1" dirty="0">
              <a:solidFill>
                <a:srgbClr val="70AD47">
                  <a:lumMod val="75000"/>
                </a:srgbClr>
              </a:solidFill>
              <a:latin typeface="Calibri" panose="020F0502020204030204"/>
              <a:cs typeface="Times New Roman" panose="02020603050405020304" pitchFamily="18" charset="0"/>
            </a:endParaRPr>
          </a:p>
          <a:p>
            <a:pPr algn="just">
              <a:spcBef>
                <a:spcPts val="296"/>
              </a:spcBef>
            </a:pP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Исполнение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судебных </a:t>
            </a: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актов, представленных к лицевым счетам </a:t>
            </a:r>
            <a:r>
              <a:rPr lang="ru-RU" dirty="0">
                <a:solidFill>
                  <a:srgbClr val="0066FF"/>
                </a:solidFill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участников казначейского сопровождения, осуществляются в случае:</a:t>
            </a:r>
          </a:p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неисполнения обязательств по государственному (муниципальному) контракту (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контракту), договору (соглашению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), подлежащему казначейскому сопровождению;</a:t>
            </a:r>
          </a:p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возмещения вреда, причиненного жизни и здоровью.</a:t>
            </a:r>
          </a:p>
          <a:p>
            <a:pPr algn="just">
              <a:spcBef>
                <a:spcPts val="296"/>
              </a:spcBef>
            </a:pPr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Обращение взыскания на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средства участника казначейского сопровождения, </a:t>
            </a:r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находящиеся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на счете должника, </a:t>
            </a: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службой судебных приставов</a:t>
            </a:r>
            <a:r>
              <a:rPr lang="ru-RU" b="1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НЕ ПРОИЗВОДИТСЯ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296"/>
              </a:spcBef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Исполнительные документы, представленные в ТОФК в целях обращения взыскания на средства участников казначейского сопровождения,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не подлежащие казначейскому сопровождению, </a:t>
            </a:r>
            <a:r>
              <a:rPr lang="ru-RU" b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подлежат возврату </a:t>
            </a:r>
            <a:r>
              <a:rPr lang="ru-RU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взыскателю. </a:t>
            </a:r>
            <a:endParaRPr lang="ru-RU" b="1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ts val="296"/>
              </a:spcBef>
            </a:pPr>
            <a:endParaRPr lang="ru-RU" sz="1600" b="1" i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80" name="Прямоугольник 20"/>
          <p:cNvSpPr/>
          <p:nvPr/>
        </p:nvSpPr>
        <p:spPr>
          <a:xfrm>
            <a:off x="4826195" y="5401436"/>
            <a:ext cx="6962101" cy="558386"/>
          </a:xfrm>
          <a:prstGeom prst="rect">
            <a:avLst/>
          </a:prstGeom>
        </p:spPr>
        <p:txBody>
          <a:bodyPr wrap="square" lIns="65306" tIns="32653" rIns="65306" bIns="32653">
            <a:spAutoFit/>
          </a:bodyPr>
          <a:lstStyle/>
          <a:p>
            <a:pPr>
              <a:tabLst>
                <a:tab pos="253970" algn="l"/>
              </a:tabLst>
            </a:pPr>
            <a:r>
              <a:rPr lang="ru-RU" sz="16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ЦЕЛЬ:</a:t>
            </a:r>
          </a:p>
          <a:p>
            <a:pPr algn="ctr">
              <a:tabLst>
                <a:tab pos="253970" algn="l"/>
              </a:tabLst>
            </a:pPr>
            <a:r>
              <a:rPr lang="ru-RU" sz="1600" i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ЗАЩИТА </a:t>
            </a:r>
            <a:r>
              <a:rPr lang="ru-RU" sz="1600" i="1" dirty="0">
                <a:solidFill>
                  <a:srgbClr val="0066FF"/>
                </a:solidFill>
                <a:cs typeface="Times New Roman" panose="02020603050405020304" pitchFamily="18" charset="0"/>
              </a:rPr>
              <a:t>ИНТЕРЕСОВ УЧАСТНИКОВ </a:t>
            </a:r>
            <a:r>
              <a:rPr lang="ru-RU" sz="1600" i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КАЗНАЧЕЙСКОГО </a:t>
            </a:r>
            <a:r>
              <a:rPr lang="ru-RU" sz="1600" i="1" dirty="0">
                <a:solidFill>
                  <a:srgbClr val="0066FF"/>
                </a:solidFill>
                <a:cs typeface="Times New Roman" panose="02020603050405020304" pitchFamily="18" charset="0"/>
              </a:rPr>
              <a:t>СОПРОВОЖДЕНИЯ </a:t>
            </a:r>
          </a:p>
        </p:txBody>
      </p:sp>
      <p:sp>
        <p:nvSpPr>
          <p:cNvPr id="1048681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12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64620" y="442870"/>
            <a:ext cx="1097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96"/>
              </a:spcBef>
            </a:pP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Статья 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242.6. 1 </a:t>
            </a:r>
            <a:r>
              <a:rPr lang="ru-RU" sz="2000" dirty="0" smtClean="0">
                <a:cs typeface="Times New Roman" panose="02020603050405020304" pitchFamily="18" charset="0"/>
              </a:rPr>
              <a:t>«Исполнение </a:t>
            </a:r>
            <a:r>
              <a:rPr lang="ru-RU" sz="2000" dirty="0">
                <a:cs typeface="Times New Roman" panose="02020603050405020304" pitchFamily="18" charset="0"/>
              </a:rPr>
              <a:t>судебных актов, предусматривающих обращение взыскания на средства участников казначейского сопровождения»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6"/>
          <p:cNvSpPr/>
          <p:nvPr/>
        </p:nvSpPr>
        <p:spPr>
          <a:xfrm>
            <a:off x="1767612" y="670509"/>
            <a:ext cx="9061407" cy="385296"/>
          </a:xfrm>
          <a:prstGeom prst="rect">
            <a:avLst/>
          </a:prstGeom>
          <a:noFill/>
          <a:ln>
            <a:noFill/>
          </a:ln>
        </p:spPr>
        <p:txBody>
          <a:bodyPr wrap="square" lIns="76771" tIns="38385" rIns="76771" bIns="38385">
            <a:spAutoFit/>
          </a:bodyPr>
          <a:lstStyle/>
          <a:p>
            <a:pPr algn="ctr" eaLnBrk="0" hangingPunct="0"/>
            <a:r>
              <a:rPr lang="ru-RU" altLang="ru-RU" sz="2000" b="1" dirty="0" smtClean="0">
                <a:solidFill>
                  <a:srgbClr val="0066FF"/>
                </a:solidFill>
                <a:ea typeface="Open Sans Condensed" panose="020B0604020202020204" charset="0"/>
                <a:cs typeface="Arial" panose="020B0604020202020204" pitchFamily="34" charset="0"/>
              </a:rPr>
              <a:t>Статья 242.22 </a:t>
            </a:r>
            <a:r>
              <a:rPr lang="ru-RU" altLang="ru-RU" sz="2000" b="1" dirty="0" smtClean="0">
                <a:solidFill>
                  <a:prstClr val="black"/>
                </a:solidFill>
                <a:ea typeface="Open Sans Condensed" panose="020B0604020202020204" charset="0"/>
                <a:cs typeface="Arial" panose="020B0604020202020204" pitchFamily="34" charset="0"/>
              </a:rPr>
              <a:t>Казначейское обеспечение обязательств </a:t>
            </a:r>
            <a:endParaRPr lang="ru-RU" altLang="ru-RU" sz="2000" b="1" dirty="0">
              <a:solidFill>
                <a:prstClr val="black">
                  <a:lumMod val="50000"/>
                  <a:lumOff val="50000"/>
                </a:prstClr>
              </a:solidFill>
              <a:ea typeface="Open Sans Condensed" panose="020B0604020202020204" charset="0"/>
              <a:cs typeface="Arial" panose="020B0604020202020204" pitchFamily="34" charset="0"/>
            </a:endParaRPr>
          </a:p>
        </p:txBody>
      </p:sp>
      <p:sp>
        <p:nvSpPr>
          <p:cNvPr id="1048644" name="Блок-схема: объединение 43"/>
          <p:cNvSpPr/>
          <p:nvPr/>
        </p:nvSpPr>
        <p:spPr bwMode="auto">
          <a:xfrm>
            <a:off x="8099848" y="1589655"/>
            <a:ext cx="1633451" cy="183862"/>
          </a:xfrm>
          <a:prstGeom prst="flowChartMerge">
            <a:avLst/>
          </a:prstGeom>
          <a:gradFill flip="none" rotWithShape="1">
            <a:gsLst>
              <a:gs pos="46000">
                <a:srgbClr val="B7C2D1"/>
              </a:gs>
              <a:gs pos="100000">
                <a:srgbClr val="F5F9F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/>
          <a:lstStyle/>
          <a:p>
            <a:pPr algn="ctr"/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048647" name="Блок-схема: объединение 57"/>
          <p:cNvSpPr/>
          <p:nvPr/>
        </p:nvSpPr>
        <p:spPr bwMode="auto">
          <a:xfrm>
            <a:off x="7970916" y="1610760"/>
            <a:ext cx="1633451" cy="183862"/>
          </a:xfrm>
          <a:prstGeom prst="flowChartMerge">
            <a:avLst/>
          </a:prstGeom>
          <a:gradFill flip="none" rotWithShape="1">
            <a:gsLst>
              <a:gs pos="46000">
                <a:srgbClr val="B7C2D1"/>
              </a:gs>
              <a:gs pos="100000">
                <a:srgbClr val="F5F9F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/>
          <a:lstStyle/>
          <a:p>
            <a:pPr algn="ctr"/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048648" name="Прямоугольник 58"/>
          <p:cNvSpPr/>
          <p:nvPr/>
        </p:nvSpPr>
        <p:spPr>
          <a:xfrm>
            <a:off x="8010536" y="1534112"/>
            <a:ext cx="1722739" cy="26474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38306" rIns="0" bIns="38306" rtlCol="0" anchor="ctr" anchorCtr="0"/>
          <a:lstStyle/>
          <a:p>
            <a:pPr algn="ctr">
              <a:spcBef>
                <a:spcPts val="296"/>
              </a:spcBef>
            </a:pPr>
            <a:endParaRPr lang="ru-RU" sz="1100" cap="all" dirty="0">
              <a:solidFill>
                <a:srgbClr val="70AD47">
                  <a:lumMod val="75000"/>
                </a:srgbClr>
              </a:solidFill>
              <a:latin typeface="Calibri" panose="020F0502020204030204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48653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13</a:t>
            </a:fld>
            <a:endParaRPr lang="ru-RU" alt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46567" y="1214379"/>
            <a:ext cx="1131304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перечисление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средств из бюджетов бюджетной системы РФ на оплату обязательств, 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юридических 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лиц при исполнении государственных (муниципальных) контрактов, контрактов (договоров), 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соглашений (договоров),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пределах суммы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необходимой для оплаты указанных обязательств,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после проведения санкционирования оплаты обязательств</a:t>
            </a:r>
            <a:r>
              <a:rPr lang="ru-RU" sz="2000" i="1" dirty="0">
                <a:solidFill>
                  <a:prstClr val="black"/>
                </a:solidFill>
                <a:cs typeface="Times New Roman" panose="02020603050405020304" pitchFamily="18" charset="0"/>
              </a:rPr>
              <a:t>; </a:t>
            </a:r>
          </a:p>
          <a:p>
            <a:pPr algn="just"/>
            <a:endParaRPr lang="ru-RU" sz="20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порядок </a:t>
            </a:r>
            <a:r>
              <a:rPr lang="ru-RU" sz="20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выдачи (перевода, отзыва) казначейского обеспечения  и сроки проведения операций с казначейским обеспечением обязательств</a:t>
            </a:r>
            <a:r>
              <a:rPr lang="ru-RU" sz="2000" b="1" i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cs typeface="Times New Roman" panose="02020603050405020304" pitchFamily="18" charset="0"/>
              </a:rPr>
              <a:t>устанавливаются Правительством РФ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b="1" dirty="0"/>
              <a:t> Правительство РФ устанавливает случаи казначейского обеспечения обязательств при банковском сопровождении </a:t>
            </a:r>
            <a:r>
              <a:rPr lang="ru-RU" sz="2000" dirty="0"/>
              <a:t>государственных контрактов, контрактов (договоров)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 smtClean="0"/>
              <a:t> </a:t>
            </a:r>
            <a:r>
              <a:rPr lang="ru-RU" sz="2000" dirty="0"/>
              <a:t>В случаях, установленных Правительством Российской Федерации, может </a:t>
            </a:r>
            <a:r>
              <a:rPr lang="ru-RU" sz="2000" b="1" dirty="0">
                <a:solidFill>
                  <a:srgbClr val="FF0000"/>
                </a:solidFill>
              </a:rPr>
              <a:t>одновременно </a:t>
            </a:r>
            <a:r>
              <a:rPr lang="ru-RU" sz="2000" b="1" dirty="0"/>
              <a:t>осуществляться казначейское и банковское сопровождение</a:t>
            </a:r>
            <a:r>
              <a:rPr lang="ru-RU" sz="2000" dirty="0"/>
              <a:t> целевых средств, средств, получаемых юридическими лицами и индивидуальными предпринимателями, в установленном Правительством порядке, включающим порядок взаимодействия между банком и территориальным органом Федерального </a:t>
            </a:r>
            <a:r>
              <a:rPr lang="ru-RU" sz="2000" dirty="0" smtClean="0"/>
              <a:t>казначейства.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2000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случаи применения  казначейского обеспечения обязательств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определяются федеральным законом о федеральном бюджете;</a:t>
            </a:r>
          </a:p>
          <a:p>
            <a:pPr algn="just"/>
            <a:endParaRPr lang="ru-RU" sz="2000" b="1" dirty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91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1" name="Прямая соединительная линия 5"/>
          <p:cNvCxnSpPr>
            <a:cxnSpLocks/>
          </p:cNvCxnSpPr>
          <p:nvPr/>
        </p:nvCxnSpPr>
        <p:spPr>
          <a:xfrm flipH="1">
            <a:off x="6127253" y="1055849"/>
            <a:ext cx="1" cy="564450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42" name="Прямоугольник 6"/>
          <p:cNvSpPr/>
          <p:nvPr/>
        </p:nvSpPr>
        <p:spPr>
          <a:xfrm>
            <a:off x="1708347" y="384134"/>
            <a:ext cx="9061407" cy="385296"/>
          </a:xfrm>
          <a:prstGeom prst="rect">
            <a:avLst/>
          </a:prstGeom>
          <a:noFill/>
          <a:ln>
            <a:noFill/>
          </a:ln>
        </p:spPr>
        <p:txBody>
          <a:bodyPr wrap="square" lIns="76771" tIns="38385" rIns="76771" bIns="38385">
            <a:spAutoFit/>
          </a:bodyPr>
          <a:lstStyle/>
          <a:p>
            <a:pPr algn="ctr" eaLnBrk="0" hangingPunct="0"/>
            <a:r>
              <a:rPr lang="ru-RU" altLang="ru-RU" sz="2000" b="1" dirty="0" smtClean="0">
                <a:solidFill>
                  <a:srgbClr val="0066FF"/>
                </a:solidFill>
                <a:ea typeface="Open Sans Condensed" panose="020B0604020202020204" charset="0"/>
                <a:cs typeface="Arial" panose="020B0604020202020204" pitchFamily="34" charset="0"/>
              </a:rPr>
              <a:t>Статья 242.22 </a:t>
            </a:r>
            <a:r>
              <a:rPr lang="ru-RU" altLang="ru-RU" sz="2000" b="1" dirty="0" smtClean="0">
                <a:solidFill>
                  <a:prstClr val="black"/>
                </a:solidFill>
                <a:ea typeface="Open Sans Condensed" panose="020B0604020202020204" charset="0"/>
                <a:cs typeface="Arial" panose="020B0604020202020204" pitchFamily="34" charset="0"/>
              </a:rPr>
              <a:t>Казначейское обеспечение обязательств </a:t>
            </a:r>
            <a:endParaRPr lang="ru-RU" altLang="ru-RU" sz="2000" b="1" dirty="0">
              <a:solidFill>
                <a:prstClr val="black">
                  <a:lumMod val="50000"/>
                  <a:lumOff val="50000"/>
                </a:prstClr>
              </a:solidFill>
              <a:ea typeface="Open Sans Condensed" panose="020B0604020202020204" charset="0"/>
              <a:cs typeface="Arial" panose="020B0604020202020204" pitchFamily="34" charset="0"/>
            </a:endParaRPr>
          </a:p>
        </p:txBody>
      </p:sp>
      <p:cxnSp>
        <p:nvCxnSpPr>
          <p:cNvPr id="3145732" name="Прямая соединительная линия 8"/>
          <p:cNvCxnSpPr>
            <a:cxnSpLocks/>
          </p:cNvCxnSpPr>
          <p:nvPr/>
        </p:nvCxnSpPr>
        <p:spPr>
          <a:xfrm>
            <a:off x="5995974" y="297370"/>
            <a:ext cx="4629054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48643" name="Прямоугольник 13"/>
          <p:cNvSpPr/>
          <p:nvPr/>
        </p:nvSpPr>
        <p:spPr>
          <a:xfrm>
            <a:off x="140558" y="1423216"/>
            <a:ext cx="1567789" cy="4391657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ctr">
              <a:spcBef>
                <a:spcPts val="296"/>
              </a:spcBef>
            </a:pPr>
            <a:r>
              <a:rPr lang="ru-RU" b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Статья 5</a:t>
            </a:r>
            <a:r>
              <a:rPr lang="ru-RU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проекта Федерального закона «О федеральном бюджете </a:t>
            </a:r>
            <a:br>
              <a:rPr lang="ru-RU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на 2022 год и на плановый период  2023 и 2024 годов»</a:t>
            </a:r>
            <a:endParaRPr lang="ru-RU" dirty="0">
              <a:solidFill>
                <a:schemeClr val="tx1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44" name="Блок-схема: объединение 43"/>
          <p:cNvSpPr/>
          <p:nvPr/>
        </p:nvSpPr>
        <p:spPr bwMode="auto">
          <a:xfrm>
            <a:off x="8099848" y="1589655"/>
            <a:ext cx="1633451" cy="183862"/>
          </a:xfrm>
          <a:prstGeom prst="flowChartMerge">
            <a:avLst/>
          </a:prstGeom>
          <a:gradFill flip="none" rotWithShape="1">
            <a:gsLst>
              <a:gs pos="46000">
                <a:srgbClr val="B7C2D1"/>
              </a:gs>
              <a:gs pos="100000">
                <a:srgbClr val="F5F9F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/>
          <a:lstStyle/>
          <a:p>
            <a:pPr algn="ctr"/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048647" name="Блок-схема: объединение 57"/>
          <p:cNvSpPr/>
          <p:nvPr/>
        </p:nvSpPr>
        <p:spPr bwMode="auto">
          <a:xfrm>
            <a:off x="7970916" y="1610760"/>
            <a:ext cx="1633451" cy="183862"/>
          </a:xfrm>
          <a:prstGeom prst="flowChartMerge">
            <a:avLst/>
          </a:prstGeom>
          <a:gradFill flip="none" rotWithShape="1">
            <a:gsLst>
              <a:gs pos="46000">
                <a:srgbClr val="B7C2D1"/>
              </a:gs>
              <a:gs pos="100000">
                <a:srgbClr val="F5F9F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/>
          <a:lstStyle/>
          <a:p>
            <a:pPr algn="ctr"/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048648" name="Прямоугольник 58"/>
          <p:cNvSpPr/>
          <p:nvPr/>
        </p:nvSpPr>
        <p:spPr>
          <a:xfrm>
            <a:off x="8010536" y="1534112"/>
            <a:ext cx="1722739" cy="26474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38306" rIns="0" bIns="38306" rtlCol="0" anchor="ctr" anchorCtr="0"/>
          <a:lstStyle/>
          <a:p>
            <a:pPr algn="ctr">
              <a:spcBef>
                <a:spcPts val="296"/>
              </a:spcBef>
            </a:pPr>
            <a:endParaRPr lang="ru-RU" sz="1100" cap="all" dirty="0">
              <a:solidFill>
                <a:srgbClr val="70AD47">
                  <a:lumMod val="75000"/>
                </a:srgbClr>
              </a:solidFill>
              <a:latin typeface="Calibri" panose="020F0502020204030204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48651" name="Прямоугольник 34"/>
          <p:cNvSpPr/>
          <p:nvPr/>
        </p:nvSpPr>
        <p:spPr>
          <a:xfrm>
            <a:off x="3730556" y="1423217"/>
            <a:ext cx="4324636" cy="1768281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1422" tIns="38306" rIns="51422" bIns="38306" rtlCol="0" anchor="t" anchorCtr="0"/>
          <a:lstStyle/>
          <a:p>
            <a:pPr>
              <a:spcBef>
                <a:spcPts val="296"/>
              </a:spcBef>
            </a:pPr>
            <a:endParaRPr lang="ru-RU" sz="1600" i="1" u="sng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1048653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511AA-970C-4D24-87C0-819CD0553917}" type="slidenum">
              <a:rPr lang="ru-RU" altLang="ru-RU" smtClean="0"/>
              <a:t>14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27619" y="1248751"/>
            <a:ext cx="9585462" cy="510760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66FF"/>
                </a:solidFill>
              </a:rPr>
              <a:t>Казначейское обеспечение обязательств осуществляется в </a:t>
            </a:r>
            <a:r>
              <a:rPr lang="ru-RU" sz="2000" b="1" dirty="0" smtClean="0">
                <a:solidFill>
                  <a:srgbClr val="0066FF"/>
                </a:solidFill>
              </a:rPr>
              <a:t>отношении</a:t>
            </a:r>
            <a:r>
              <a:rPr lang="ru-RU" b="1" dirty="0" smtClean="0">
                <a:solidFill>
                  <a:srgbClr val="0066FF"/>
                </a:solidFill>
              </a:rPr>
              <a:t>: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66FF"/>
                </a:solidFill>
              </a:rPr>
              <a:t>субсидий</a:t>
            </a:r>
            <a:r>
              <a:rPr lang="ru-RU" b="1" dirty="0" smtClean="0">
                <a:solidFill>
                  <a:srgbClr val="4CDD19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юридическим лицам, определенным </a:t>
            </a:r>
            <a:r>
              <a:rPr lang="ru-RU" b="1" dirty="0" smtClean="0">
                <a:solidFill>
                  <a:srgbClr val="0066FF"/>
                </a:solidFill>
              </a:rPr>
              <a:t>правовыми актами </a:t>
            </a:r>
            <a:r>
              <a:rPr lang="ru-RU" dirty="0" smtClean="0">
                <a:solidFill>
                  <a:schemeClr val="tx1"/>
                </a:solidFill>
              </a:rPr>
              <a:t>главных распорядителей  средств федерального бюджета (за исключением субсидий </a:t>
            </a:r>
            <a:r>
              <a:rPr lang="ru-RU" dirty="0" err="1" smtClean="0">
                <a:solidFill>
                  <a:schemeClr val="tx1"/>
                </a:solidFill>
              </a:rPr>
              <a:t>госкорпорациям</a:t>
            </a:r>
            <a:r>
              <a:rPr lang="ru-RU" dirty="0" smtClean="0">
                <a:solidFill>
                  <a:schemeClr val="tx1"/>
                </a:solidFill>
              </a:rPr>
              <a:t>, определенным решениями Правительства РФ, а также </a:t>
            </a:r>
            <a:r>
              <a:rPr lang="ru-RU" b="1" dirty="0" smtClean="0">
                <a:solidFill>
                  <a:srgbClr val="0066FF"/>
                </a:solidFill>
              </a:rPr>
              <a:t>авансовых платежей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по контрактам за счет таких субсидий);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66FF"/>
                </a:solidFill>
              </a:rPr>
              <a:t>целевых средств</a:t>
            </a:r>
            <a:r>
              <a:rPr lang="ru-RU" dirty="0" smtClean="0">
                <a:solidFill>
                  <a:schemeClr val="tx1"/>
                </a:solidFill>
              </a:rPr>
              <a:t>, предоставляемых </a:t>
            </a:r>
            <a:r>
              <a:rPr lang="ru-RU" b="1" dirty="0" smtClean="0">
                <a:solidFill>
                  <a:srgbClr val="0066FF"/>
                </a:solidFill>
              </a:rPr>
              <a:t>на основании </a:t>
            </a:r>
            <a:r>
              <a:rPr lang="ru-RU" b="1" dirty="0" err="1" smtClean="0">
                <a:solidFill>
                  <a:srgbClr val="0066FF"/>
                </a:solidFill>
              </a:rPr>
              <a:t>госконтрактов</a:t>
            </a:r>
            <a:r>
              <a:rPr lang="ru-RU" b="1" dirty="0" smtClean="0">
                <a:solidFill>
                  <a:srgbClr val="0066FF"/>
                </a:solidFill>
              </a:rPr>
              <a:t>, определенных </a:t>
            </a:r>
            <a:r>
              <a:rPr lang="ru-RU" dirty="0" smtClean="0">
                <a:solidFill>
                  <a:schemeClr val="tx1"/>
                </a:solidFill>
              </a:rPr>
              <a:t>правовыми актами </a:t>
            </a:r>
            <a:r>
              <a:rPr lang="ru-RU" b="1" dirty="0" smtClean="0">
                <a:solidFill>
                  <a:srgbClr val="0066FF"/>
                </a:solidFill>
              </a:rPr>
              <a:t>федеральных органов государственной власти, ГК «</a:t>
            </a:r>
            <a:r>
              <a:rPr lang="ru-RU" b="1" dirty="0" err="1" smtClean="0">
                <a:solidFill>
                  <a:srgbClr val="0066FF"/>
                </a:solidFill>
              </a:rPr>
              <a:t>Роскосмос</a:t>
            </a:r>
            <a:r>
              <a:rPr lang="ru-RU" b="1" dirty="0" smtClean="0">
                <a:solidFill>
                  <a:srgbClr val="0066FF"/>
                </a:solidFill>
              </a:rPr>
              <a:t>», ГК «</a:t>
            </a:r>
            <a:r>
              <a:rPr lang="ru-RU" b="1" dirty="0" err="1" smtClean="0">
                <a:solidFill>
                  <a:srgbClr val="0066FF"/>
                </a:solidFill>
              </a:rPr>
              <a:t>Росатом</a:t>
            </a:r>
            <a:r>
              <a:rPr lang="ru-RU" b="1" dirty="0" smtClean="0">
                <a:solidFill>
                  <a:srgbClr val="0066FF"/>
                </a:solidFill>
              </a:rPr>
              <a:t>»</a:t>
            </a:r>
            <a:r>
              <a:rPr lang="ru-RU" dirty="0" smtClean="0">
                <a:solidFill>
                  <a:srgbClr val="0066FF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 отношении </a:t>
            </a:r>
            <a:r>
              <a:rPr lang="ru-RU" dirty="0" err="1" smtClean="0">
                <a:solidFill>
                  <a:schemeClr val="tx1"/>
                </a:solidFill>
              </a:rPr>
              <a:t>госконтрактов</a:t>
            </a:r>
            <a:r>
              <a:rPr lang="ru-RU" dirty="0" smtClean="0">
                <a:solidFill>
                  <a:schemeClr val="tx1"/>
                </a:solidFill>
              </a:rPr>
              <a:t>, заключаемых ими (подведомственными получателями средств) в размере суммы не превышающей суммы авансовых платежей , но не более  доведенных </a:t>
            </a:r>
            <a:r>
              <a:rPr lang="ru-RU" dirty="0" err="1" smtClean="0">
                <a:solidFill>
                  <a:schemeClr val="tx1"/>
                </a:solidFill>
              </a:rPr>
              <a:t>лбо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средств, получаемых </a:t>
            </a:r>
            <a:r>
              <a:rPr lang="ru-RU" dirty="0" err="1" smtClean="0">
                <a:solidFill>
                  <a:schemeClr val="tx1"/>
                </a:solidFill>
              </a:rPr>
              <a:t>юрлицами</a:t>
            </a:r>
            <a:r>
              <a:rPr lang="ru-RU" dirty="0" smtClean="0">
                <a:solidFill>
                  <a:schemeClr val="tx1"/>
                </a:solidFill>
              </a:rPr>
              <a:t> в случаях, установленных Правительством РФ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</a:endParaRPr>
          </a:p>
          <a:p>
            <a:pPr marL="5524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</a:rPr>
              <a:t>У</a:t>
            </a:r>
            <a:r>
              <a:rPr lang="ru-RU" b="1" dirty="0" smtClean="0">
                <a:solidFill>
                  <a:srgbClr val="FF0000"/>
                </a:solidFill>
              </a:rPr>
              <a:t>словия </a:t>
            </a:r>
            <a:r>
              <a:rPr lang="ru-RU" b="1" dirty="0" smtClean="0">
                <a:solidFill>
                  <a:srgbClr val="FF0000"/>
                </a:solidFill>
              </a:rPr>
              <a:t>о КОО включается в условие </a:t>
            </a:r>
            <a:r>
              <a:rPr lang="ru-RU" b="1" dirty="0" err="1" smtClean="0">
                <a:solidFill>
                  <a:srgbClr val="FF0000"/>
                </a:solidFill>
              </a:rPr>
              <a:t>госконтрактов</a:t>
            </a:r>
            <a:r>
              <a:rPr lang="ru-RU" b="1" dirty="0" smtClean="0">
                <a:solidFill>
                  <a:srgbClr val="FF0000"/>
                </a:solidFill>
              </a:rPr>
              <a:t>, контрактов (договоров), соглашений (договоров)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Шеврон 3"/>
          <p:cNvSpPr/>
          <p:nvPr/>
        </p:nvSpPr>
        <p:spPr>
          <a:xfrm>
            <a:off x="1644578" y="3067210"/>
            <a:ext cx="484632" cy="1247337"/>
          </a:xfrm>
          <a:prstGeom prst="chevron">
            <a:avLst>
              <a:gd name="adj" fmla="val 57327"/>
            </a:avLst>
          </a:prstGeom>
          <a:solidFill>
            <a:srgbClr val="EBF0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4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ая выноска 5"/>
          <p:cNvSpPr/>
          <p:nvPr/>
        </p:nvSpPr>
        <p:spPr>
          <a:xfrm>
            <a:off x="250167" y="425766"/>
            <a:ext cx="11783682" cy="425004"/>
          </a:xfrm>
          <a:prstGeom prst="wedgeRect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Статья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242.13.1. </a:t>
            </a:r>
            <a:r>
              <a:rPr lang="ru-RU" sz="2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Бюджетный мониторинг в системе казначейских платежей</a:t>
            </a:r>
            <a:endParaRPr lang="ru-RU" sz="20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>
          <a:xfrm>
            <a:off x="11568022" y="6505775"/>
            <a:ext cx="415959" cy="365125"/>
          </a:xfrm>
        </p:spPr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  <p:sp>
        <p:nvSpPr>
          <p:cNvPr id="12" name="Прямоугольник 34"/>
          <p:cNvSpPr/>
          <p:nvPr/>
        </p:nvSpPr>
        <p:spPr>
          <a:xfrm>
            <a:off x="264386" y="850770"/>
            <a:ext cx="11655507" cy="3707503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6620" tIns="38306" rIns="76620" bIns="38306" rtlCol="0" anchor="ctr" anchorCtr="0"/>
          <a:lstStyle/>
          <a:p>
            <a:pPr algn="just">
              <a:spcBef>
                <a:spcPts val="296"/>
              </a:spcBef>
            </a:pPr>
            <a:r>
              <a:rPr lang="ru-RU" b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     </a:t>
            </a:r>
          </a:p>
          <a:p>
            <a:pPr algn="just">
              <a:spcBef>
                <a:spcPts val="296"/>
              </a:spcBef>
            </a:pPr>
            <a:r>
              <a:rPr lang="ru-RU" b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Бюджетный мониторинг – деятельность Федерального казначейства по своевременному предупреждению и предотвращению финансовых нарушений участников системы казначейских платежей </a:t>
            </a:r>
            <a:r>
              <a:rPr lang="ru-RU" b="1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открытии лицевых счетов и </a:t>
            </a:r>
            <a:r>
              <a:rPr lang="ru-RU" b="1" dirty="0" smtClean="0">
                <a:solidFill>
                  <a:srgbClr val="0066FF"/>
                </a:solidFill>
                <a:latin typeface="Calibri" panose="020F0502020204030204"/>
                <a:cs typeface="Times New Roman" panose="02020603050405020304" pitchFamily="18" charset="0"/>
              </a:rPr>
              <a:t>осуществлении операций на лицевых счетах.</a:t>
            </a:r>
          </a:p>
          <a:p>
            <a:pPr algn="ctr">
              <a:spcBef>
                <a:spcPts val="296"/>
              </a:spcBef>
            </a:pPr>
            <a:r>
              <a:rPr lang="ru-RU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Меры реагирования:</a:t>
            </a:r>
          </a:p>
          <a:p>
            <a:pPr algn="ctr">
              <a:spcBef>
                <a:spcPts val="296"/>
              </a:spcBef>
            </a:pPr>
            <a:endParaRPr lang="ru-RU" sz="1400" i="1" dirty="0" smtClean="0">
              <a:solidFill>
                <a:srgbClr val="FF0000"/>
              </a:solidFill>
              <a:latin typeface="Calibri" panose="020F0502020204030204"/>
              <a:cs typeface="Times New Roman" panose="02020603050405020304" pitchFamily="18" charset="0"/>
            </a:endParaRP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r>
              <a:rPr lang="ru-RU" sz="1600" b="1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отказ </a:t>
            </a:r>
            <a:r>
              <a:rPr lang="ru-RU" sz="1600" b="1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в открытии </a:t>
            </a:r>
            <a:r>
              <a:rPr lang="ru-RU" sz="1600" i="1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лицевого счета;</a:t>
            </a: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приостановление</a:t>
            </a:r>
            <a:r>
              <a:rPr lang="ru-RU" sz="1600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открытия</a:t>
            </a:r>
            <a:r>
              <a:rPr lang="ru-RU" sz="1600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лицевого счета;</a:t>
            </a: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запрет </a:t>
            </a:r>
            <a:r>
              <a:rPr lang="ru-RU" sz="1600" b="1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осуществления </a:t>
            </a:r>
            <a:r>
              <a:rPr lang="ru-RU" sz="1600" i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операций </a:t>
            </a:r>
            <a:r>
              <a:rPr lang="ru-RU" sz="1600" i="1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на лицевом счете;</a:t>
            </a: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r>
              <a:rPr lang="ru-RU" sz="1600" b="1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отказ </a:t>
            </a:r>
            <a:r>
              <a:rPr lang="ru-RU" sz="1600" b="1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в </a:t>
            </a:r>
            <a:r>
              <a:rPr lang="ru-RU" sz="1600" b="1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осуществлении </a:t>
            </a:r>
            <a:r>
              <a:rPr lang="ru-RU" sz="1600" i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операции </a:t>
            </a:r>
            <a:r>
              <a:rPr lang="ru-RU" sz="1600" i="1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на лицевом счете;</a:t>
            </a: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приостановление </a:t>
            </a:r>
            <a:r>
              <a:rPr lang="ru-RU" sz="1600" b="1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операции</a:t>
            </a:r>
            <a:r>
              <a:rPr lang="ru-RU" sz="1600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на лицевом счете;</a:t>
            </a: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r>
              <a:rPr lang="ru-RU" sz="1600" b="1" i="1" dirty="0" smtClean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предупреждение</a:t>
            </a:r>
            <a:r>
              <a:rPr lang="ru-RU" sz="1600" i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(информирование</a:t>
            </a:r>
            <a:r>
              <a:rPr lang="ru-RU" sz="1600" i="1" dirty="0" smtClean="0">
                <a:solidFill>
                  <a:schemeClr val="tx1"/>
                </a:solidFill>
                <a:latin typeface="Calibri" panose="020F0502020204030204"/>
                <a:cs typeface="Times New Roman" panose="02020603050405020304" pitchFamily="18" charset="0"/>
              </a:rPr>
              <a:t>).</a:t>
            </a:r>
          </a:p>
          <a:p>
            <a:pPr marL="204083" indent="-204083">
              <a:spcBef>
                <a:spcPts val="296"/>
              </a:spcBef>
              <a:buFont typeface="Wingdings" panose="05000000000000000000" pitchFamily="2" charset="2"/>
              <a:buChar char="Ø"/>
            </a:pPr>
            <a:endParaRPr lang="ru-RU" sz="1600" i="1" u="sng" dirty="0">
              <a:solidFill>
                <a:srgbClr val="00B050"/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6211" y="4783868"/>
            <a:ext cx="11783682" cy="1496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spcBef>
                <a:spcPts val="296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Постановление Правительства РФ «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 случаях и порядке обмена информацией 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между Федеральным казначейством и федеральными органами исполнительной власти, указанными в пункте 15 статьи 242.13.1 БК РФ, органами, осуществляющими мониторинг, контроль и аудит в сфере закупок, а также информирования соответствующих органов, указанных в пункт 14 данной статьи»;</a:t>
            </a:r>
          </a:p>
          <a:p>
            <a:pPr marL="342900" indent="-342900" algn="ctr">
              <a:spcBef>
                <a:spcPts val="296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Приказ Минфина России «Об утверждении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Порядка формирования и ведения классификатора признаков финансовых нарушений</a:t>
            </a:r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 участников казначейского сопровождения» (по согласованию с </a:t>
            </a:r>
            <a:r>
              <a:rPr lang="ru-RU" sz="1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Росфинмониторингом</a:t>
            </a: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2619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1"/>
          <p:cNvSpPr txBox="1">
            <a:spLocks noChangeArrowheads="1"/>
          </p:cNvSpPr>
          <p:nvPr/>
        </p:nvSpPr>
        <p:spPr bwMode="auto">
          <a:xfrm>
            <a:off x="200025" y="384254"/>
            <a:ext cx="11692042" cy="37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283" tIns="32641" rIns="65283" bIns="3264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000" b="1" dirty="0" smtClean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Нормативное </a:t>
            </a:r>
            <a:r>
              <a:rPr lang="ru-RU" altLang="ru-RU" sz="2000" b="1" dirty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правовое </a:t>
            </a:r>
            <a:r>
              <a:rPr lang="ru-RU" altLang="ru-RU" sz="2000" b="1" dirty="0" smtClean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регулирование </a:t>
            </a:r>
            <a:r>
              <a:rPr lang="ru-RU" sz="2000" b="1" dirty="0" smtClean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казначейского сопровождения (1</a:t>
            </a:r>
            <a:r>
              <a:rPr lang="ru-RU" sz="2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0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503" y="851314"/>
            <a:ext cx="11692042" cy="6132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Необходимо разработать и принять следующие нормативные правовые акты:</a:t>
            </a:r>
            <a:endParaRPr lang="ru-RU" sz="2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>
          <a:xfrm>
            <a:off x="11568022" y="6505775"/>
            <a:ext cx="415959" cy="365125"/>
          </a:xfrm>
        </p:spPr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200025" y="1673683"/>
            <a:ext cx="1169204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Статья 5 Федерального закона </a:t>
            </a:r>
            <a:r>
              <a:rPr lang="ru-RU" dirty="0" smtClean="0">
                <a:cs typeface="Times New Roman" panose="02020603050405020304" pitchFamily="18" charset="0"/>
              </a:rPr>
              <a:t>о федеральном бюджете на 2022 год и на плановый период 2023 и 2024 годов</a:t>
            </a:r>
          </a:p>
          <a:p>
            <a:pPr algn="just"/>
            <a:endParaRPr lang="ru-RU" dirty="0"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постановления </a:t>
            </a:r>
            <a:r>
              <a:rPr lang="ru-RU" sz="20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Правительства Российской </a:t>
            </a:r>
            <a:r>
              <a:rPr lang="ru-RU" sz="20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Федерации:</a:t>
            </a:r>
          </a:p>
          <a:p>
            <a:pPr algn="ctr"/>
            <a:endParaRPr lang="ru-RU" sz="2000" b="1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 </a:t>
            </a: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бюджетном мониторинге </a:t>
            </a:r>
            <a:r>
              <a:rPr lang="ru-RU" dirty="0">
                <a:cs typeface="Times New Roman" panose="02020603050405020304" pitchFamily="18" charset="0"/>
              </a:rPr>
              <a:t>в системе </a:t>
            </a:r>
            <a:r>
              <a:rPr lang="ru-RU" dirty="0" smtClean="0">
                <a:cs typeface="Times New Roman" panose="02020603050405020304" pitchFamily="18" charset="0"/>
              </a:rPr>
              <a:t>казначейских платежей;</a:t>
            </a:r>
          </a:p>
          <a:p>
            <a:pPr algn="just"/>
            <a:r>
              <a:rPr lang="ru-RU" dirty="0" smtClean="0">
                <a:cs typeface="Times New Roman" panose="02020603050405020304" pitchFamily="18" charset="0"/>
              </a:rPr>
              <a:t>3. Об </a:t>
            </a:r>
            <a:r>
              <a:rPr lang="ru-RU" dirty="0">
                <a:cs typeface="Times New Roman" panose="02020603050405020304" pitchFamily="18" charset="0"/>
              </a:rPr>
              <a:t>утверждении </a:t>
            </a: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Правил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осуществления </a:t>
            </a:r>
            <a:r>
              <a:rPr lang="ru-RU" b="1" dirty="0" smtClean="0">
                <a:cs typeface="Times New Roman" panose="02020603050405020304" pitchFamily="18" charset="0"/>
              </a:rPr>
              <a:t>Федеральным казначейством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казначейского сопровождения средств </a:t>
            </a:r>
            <a:r>
              <a:rPr lang="ru-RU" b="1" dirty="0" smtClean="0">
                <a:solidFill>
                  <a:srgbClr val="00B050"/>
                </a:solidFill>
                <a:cs typeface="Times New Roman" panose="02020603050405020304" pitchFamily="18" charset="0"/>
              </a:rPr>
              <a:t>    </a:t>
            </a:r>
            <a:r>
              <a:rPr lang="ru-RU" dirty="0" smtClean="0">
                <a:cs typeface="Times New Roman" panose="02020603050405020304" pitchFamily="18" charset="0"/>
              </a:rPr>
              <a:t>(с </a:t>
            </a:r>
            <a:r>
              <a:rPr lang="ru-RU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особенностями </a:t>
            </a:r>
            <a:r>
              <a:rPr lang="ru-RU" dirty="0" smtClean="0">
                <a:cs typeface="Times New Roman" panose="02020603050405020304" pitchFamily="18" charset="0"/>
              </a:rPr>
              <a:t>осуществления</a:t>
            </a:r>
            <a:r>
              <a:rPr lang="ru-RU" dirty="0">
                <a:cs typeface="Times New Roman" panose="02020603050405020304" pitchFamily="18" charset="0"/>
              </a:rPr>
              <a:t> Федеральным казначейством</a:t>
            </a:r>
            <a:r>
              <a:rPr lang="ru-RU" dirty="0" smtClean="0">
                <a:cs typeface="Times New Roman" panose="02020603050405020304" pitchFamily="18" charset="0"/>
              </a:rPr>
              <a:t>  </a:t>
            </a:r>
            <a:r>
              <a:rPr lang="ru-RU" dirty="0">
                <a:cs typeface="Times New Roman" panose="02020603050405020304" pitchFamily="18" charset="0"/>
              </a:rPr>
              <a:t>казначейского сопровождения </a:t>
            </a:r>
            <a:r>
              <a:rPr lang="ru-RU" dirty="0">
                <a:solidFill>
                  <a:srgbClr val="0066FF"/>
                </a:solidFill>
                <a:cs typeface="Times New Roman" panose="02020603050405020304" pitchFamily="18" charset="0"/>
              </a:rPr>
              <a:t>средств государственного оборонного </a:t>
            </a:r>
            <a:r>
              <a:rPr lang="ru-RU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заказа</a:t>
            </a:r>
            <a:r>
              <a:rPr lang="ru-RU" dirty="0" smtClean="0"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dirty="0" smtClean="0">
                <a:cs typeface="Times New Roman" panose="02020603050405020304" pitchFamily="18" charset="0"/>
              </a:rPr>
              <a:t>4. Об утверждении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порядка проведения операций с казначейским </a:t>
            </a: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обеспечением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обязательств;</a:t>
            </a:r>
          </a:p>
          <a:p>
            <a:pPr algn="just"/>
            <a:r>
              <a:rPr lang="ru-RU" dirty="0" smtClean="0">
                <a:cs typeface="Times New Roman" panose="02020603050405020304" pitchFamily="18" charset="0"/>
              </a:rPr>
              <a:t>5. Об утверждении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правил экономического обоснования затрат</a:t>
            </a:r>
            <a:r>
              <a:rPr lang="ru-RU" dirty="0" smtClean="0"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mtClean="0">
                <a:cs typeface="Times New Roman" panose="02020603050405020304" pitchFamily="18" charset="0"/>
              </a:rPr>
              <a:t>6.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О </a:t>
            </a:r>
            <a:r>
              <a:rPr lang="ru-RU" b="1" dirty="0">
                <a:solidFill>
                  <a:srgbClr val="0066FF"/>
                </a:solidFill>
                <a:cs typeface="Times New Roman" panose="02020603050405020304" pitchFamily="18" charset="0"/>
              </a:rPr>
              <a:t>случаях и порядке обмена </a:t>
            </a:r>
            <a:r>
              <a:rPr lang="ru-RU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информацией </a:t>
            </a:r>
            <a:r>
              <a:rPr lang="ru-RU" dirty="0" smtClean="0">
                <a:cs typeface="Times New Roman" panose="02020603050405020304" pitchFamily="18" charset="0"/>
              </a:rPr>
              <a:t>между Федеральным казначейством и федеральными органами исполнительной власти, указанными в пункте 15 статьи 242.13.1 БК РФ, органами, осуществляющими мониторинг, контроль и аудит в сфере закупок, а также информирования соответствующих органов, указанных в пункт 14 данной статьи.</a:t>
            </a:r>
          </a:p>
        </p:txBody>
      </p:sp>
    </p:spTree>
    <p:extLst>
      <p:ext uri="{BB962C8B-B14F-4D97-AF65-F5344CB8AC3E}">
        <p14:creationId xmlns:p14="http://schemas.microsoft.com/office/powerpoint/2010/main" val="239930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1"/>
          <p:cNvSpPr txBox="1">
            <a:spLocks noChangeArrowheads="1"/>
          </p:cNvSpPr>
          <p:nvPr/>
        </p:nvSpPr>
        <p:spPr bwMode="auto">
          <a:xfrm>
            <a:off x="327803" y="376467"/>
            <a:ext cx="11706045" cy="37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283" tIns="32641" rIns="65283" bIns="3264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000" b="1" dirty="0" smtClean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Нормативное </a:t>
            </a:r>
            <a:r>
              <a:rPr lang="ru-RU" altLang="ru-RU" sz="2000" b="1" dirty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правовое </a:t>
            </a:r>
            <a:r>
              <a:rPr lang="ru-RU" altLang="ru-RU" sz="2000" b="1" dirty="0" smtClean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регулирование </a:t>
            </a:r>
            <a:r>
              <a:rPr lang="ru-RU" sz="2000" b="1" dirty="0" smtClean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казначейского сопровождения (2)</a:t>
            </a:r>
            <a:endParaRPr lang="ru-RU" altLang="ru-RU" sz="2000" b="1" dirty="0">
              <a:solidFill>
                <a:srgbClr val="0066F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803" y="750163"/>
            <a:ext cx="11492722" cy="545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Необходимо разработать и принять следующие нормативные правовые акты:</a:t>
            </a:r>
            <a:endParaRPr lang="ru-RU" sz="20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>
          <a:xfrm>
            <a:off x="11568022" y="6505775"/>
            <a:ext cx="415959" cy="365125"/>
          </a:xfrm>
        </p:spPr>
        <p:txBody>
          <a:bodyPr/>
          <a:lstStyle/>
          <a:p>
            <a:pPr>
              <a:defRPr/>
            </a:pPr>
            <a:fld id="{775511AA-970C-4D24-87C0-819CD0553917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434464" y="1396589"/>
            <a:ext cx="1149272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cs typeface="Times New Roman" panose="02020603050405020304" pitchFamily="18" charset="0"/>
              </a:rPr>
              <a:t>Минфин</a:t>
            </a:r>
            <a:r>
              <a:rPr lang="ru-RU" sz="2000" b="1" dirty="0">
                <a:cs typeface="Times New Roman" panose="02020603050405020304" pitchFamily="18" charset="0"/>
              </a:rPr>
              <a:t>а</a:t>
            </a:r>
            <a:r>
              <a:rPr lang="ru-RU" sz="2000" b="1" dirty="0" smtClean="0">
                <a:cs typeface="Times New Roman" panose="02020603050405020304" pitchFamily="18" charset="0"/>
              </a:rPr>
              <a:t> России</a:t>
            </a:r>
            <a:r>
              <a:rPr lang="en-US" sz="2000" b="1" dirty="0" smtClean="0">
                <a:cs typeface="Times New Roman" panose="02020603050405020304" pitchFamily="18" charset="0"/>
              </a:rPr>
              <a:t>:</a:t>
            </a:r>
            <a:endParaRPr lang="ru-RU" sz="2000" b="1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1. </a:t>
            </a:r>
            <a:r>
              <a:rPr lang="ru-RU" sz="1600" dirty="0">
                <a:cs typeface="Times New Roman" panose="02020603050405020304" pitchFamily="18" charset="0"/>
              </a:rPr>
              <a:t>Об утверждении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Порядка формирования и ведения классификатора признаков финансовых нарушений </a:t>
            </a:r>
            <a:r>
              <a:rPr lang="ru-RU" sz="1600" dirty="0">
                <a:cs typeface="Times New Roman" panose="02020603050405020304" pitchFamily="18" charset="0"/>
              </a:rPr>
              <a:t>участников </a:t>
            </a:r>
            <a:r>
              <a:rPr lang="ru-RU" sz="1600" dirty="0" smtClean="0">
                <a:cs typeface="Times New Roman" panose="02020603050405020304" pitchFamily="18" charset="0"/>
              </a:rPr>
              <a:t>     казначейского </a:t>
            </a:r>
            <a:r>
              <a:rPr lang="ru-RU" sz="1600" dirty="0">
                <a:cs typeface="Times New Roman" panose="02020603050405020304" pitchFamily="18" charset="0"/>
              </a:rPr>
              <a:t>сопровождения;</a:t>
            </a:r>
            <a:endParaRPr lang="ru-RU" sz="1600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2. </a:t>
            </a:r>
            <a:r>
              <a:rPr lang="ru-RU" sz="1600" dirty="0">
                <a:cs typeface="Times New Roman" panose="02020603050405020304" pitchFamily="18" charset="0"/>
              </a:rPr>
              <a:t>Об утверждении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Порядка санкционирования операций </a:t>
            </a:r>
            <a:r>
              <a:rPr lang="ru-RU" sz="1600" dirty="0">
                <a:cs typeface="Times New Roman" panose="02020603050405020304" pitchFamily="18" charset="0"/>
              </a:rPr>
              <a:t>со средствами участников казначейского </a:t>
            </a:r>
            <a:r>
              <a:rPr lang="ru-RU" sz="1600" dirty="0" smtClean="0">
                <a:cs typeface="Times New Roman" panose="02020603050405020304" pitchFamily="18" charset="0"/>
              </a:rPr>
              <a:t>сопровождения;</a:t>
            </a:r>
            <a:endParaRPr lang="ru-RU" sz="1600" b="1" dirty="0" smtClean="0">
              <a:solidFill>
                <a:srgbClr val="00B05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cs typeface="Times New Roman" panose="02020603050405020304" pitchFamily="18" charset="0"/>
              </a:rPr>
              <a:t>3.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</a:t>
            </a:r>
            <a:r>
              <a:rPr lang="ru-RU" sz="1600" dirty="0"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Порядке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ведения раздельного учета результатов финансово-хозяйственной деятельности </a:t>
            </a:r>
            <a:r>
              <a:rPr lang="ru-RU" sz="1600" dirty="0">
                <a:cs typeface="Times New Roman" panose="02020603050405020304" pitchFamily="18" charset="0"/>
              </a:rPr>
              <a:t>по каждому государственному контракту, договору (соглашению), </a:t>
            </a:r>
            <a:r>
              <a:rPr lang="ru-RU" sz="1600" dirty="0" smtClean="0">
                <a:cs typeface="Times New Roman" panose="02020603050405020304" pitchFamily="18" charset="0"/>
              </a:rPr>
              <a:t>контракту (</a:t>
            </a:r>
            <a:r>
              <a:rPr lang="ru-RU" sz="1600" dirty="0">
                <a:cs typeface="Times New Roman" panose="02020603050405020304" pitchFamily="18" charset="0"/>
              </a:rPr>
              <a:t>договору) и формирования информации о структуре цены государственного контракта, контракта (договора), суммы средств, предусмотренной договором (соглашением</a:t>
            </a:r>
            <a:r>
              <a:rPr lang="ru-RU" sz="1600" dirty="0" smtClean="0"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4.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О </a:t>
            </a:r>
            <a:r>
              <a:rPr lang="ru-RU" sz="16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Порядке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формирования идентификатора </a:t>
            </a:r>
            <a:r>
              <a:rPr lang="ru-RU" sz="1600" dirty="0">
                <a:cs typeface="Times New Roman" panose="02020603050405020304" pitchFamily="18" charset="0"/>
              </a:rPr>
              <a:t>государственного контракта, договора (соглашения)  при казначейском сопровождении средств</a:t>
            </a:r>
            <a:r>
              <a:rPr lang="ru-RU" sz="1600" dirty="0" smtClean="0"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66FF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cs typeface="Times New Roman" panose="02020603050405020304" pitchFamily="18" charset="0"/>
              </a:rPr>
              <a:t>Федерального казначейства</a:t>
            </a:r>
            <a:r>
              <a:rPr lang="en-US" sz="2000" b="1" dirty="0" smtClean="0">
                <a:cs typeface="Times New Roman" panose="02020603050405020304" pitchFamily="18" charset="0"/>
              </a:rPr>
              <a:t>:</a:t>
            </a:r>
            <a:endParaRPr lang="ru-RU" sz="2000" b="1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1. </a:t>
            </a:r>
            <a:r>
              <a:rPr lang="ru-RU" sz="1600" dirty="0">
                <a:cs typeface="Times New Roman" panose="02020603050405020304" pitchFamily="18" charset="0"/>
              </a:rPr>
              <a:t>Об установлении форм, объемов, порядков и сроков направления Федеральным казначейством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информации о совершении казначейских платежей </a:t>
            </a:r>
            <a:r>
              <a:rPr lang="ru-RU" sz="1600" dirty="0">
                <a:cs typeface="Times New Roman" panose="02020603050405020304" pitchFamily="18" charset="0"/>
              </a:rPr>
              <a:t>при казначейском сопровождении в Центральный </a:t>
            </a:r>
            <a:r>
              <a:rPr lang="ru-RU" sz="1600" dirty="0" smtClean="0">
                <a:cs typeface="Times New Roman" panose="02020603050405020304" pitchFamily="18" charset="0"/>
              </a:rPr>
              <a:t>банк Российской Федерации</a:t>
            </a:r>
            <a:r>
              <a:rPr lang="en-US" sz="1600" b="1" dirty="0" smtClean="0">
                <a:cs typeface="Times New Roman" panose="02020603050405020304" pitchFamily="18" charset="0"/>
              </a:rPr>
              <a:t>;</a:t>
            </a:r>
            <a:endParaRPr lang="ru-RU" sz="1600" b="1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2.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ru-RU" sz="1600" dirty="0">
                <a:cs typeface="Times New Roman" panose="02020603050405020304" pitchFamily="18" charset="0"/>
              </a:rPr>
              <a:t>Об утверждении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Порядка казначейского обслуживания </a:t>
            </a:r>
            <a:r>
              <a:rPr lang="ru-RU" sz="1600" dirty="0">
                <a:cs typeface="Times New Roman" panose="02020603050405020304" pitchFamily="18" charset="0"/>
              </a:rPr>
              <a:t>операций со средствами участников казначейского сопровождения;</a:t>
            </a:r>
            <a:endParaRPr lang="ru-RU" sz="1600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3.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ru-RU" sz="1600" dirty="0">
                <a:cs typeface="Times New Roman" panose="02020603050405020304" pitchFamily="18" charset="0"/>
              </a:rPr>
              <a:t>Об утверждении </a:t>
            </a:r>
            <a:r>
              <a:rPr lang="ru-RU" sz="1600" b="1" dirty="0">
                <a:solidFill>
                  <a:srgbClr val="0066FF"/>
                </a:solidFill>
                <a:cs typeface="Times New Roman" panose="02020603050405020304" pitchFamily="18" charset="0"/>
              </a:rPr>
              <a:t>Порядка открытия лицевых счетов </a:t>
            </a:r>
            <a:r>
              <a:rPr lang="ru-RU" sz="1600" dirty="0">
                <a:cs typeface="Times New Roman" panose="02020603050405020304" pitchFamily="18" charset="0"/>
              </a:rPr>
              <a:t>территориальными органами Федерального казначейства участникам казначейского </a:t>
            </a:r>
            <a:r>
              <a:rPr lang="ru-RU" sz="1600" dirty="0" smtClean="0">
                <a:cs typeface="Times New Roman" panose="02020603050405020304" pitchFamily="18" charset="0"/>
              </a:rPr>
              <a:t>сопровождения;</a:t>
            </a:r>
          </a:p>
          <a:p>
            <a:pPr algn="just"/>
            <a:r>
              <a:rPr lang="ru-RU" sz="1600" dirty="0" smtClean="0">
                <a:cs typeface="Times New Roman" panose="02020603050405020304" pitchFamily="18" charset="0"/>
              </a:rPr>
              <a:t>4. Об утверждении </a:t>
            </a:r>
            <a:r>
              <a:rPr lang="ru-RU" sz="1600" b="1" dirty="0" smtClean="0">
                <a:solidFill>
                  <a:srgbClr val="0066FF"/>
                </a:solidFill>
                <a:cs typeface="Times New Roman" panose="02020603050405020304" pitchFamily="18" charset="0"/>
              </a:rPr>
              <a:t>Порядка и Регламента проведения проверок при расширенном казначейском сопровождении средств. </a:t>
            </a:r>
          </a:p>
        </p:txBody>
      </p:sp>
    </p:spTree>
    <p:extLst>
      <p:ext uri="{BB962C8B-B14F-4D97-AF65-F5344CB8AC3E}">
        <p14:creationId xmlns:p14="http://schemas.microsoft.com/office/powerpoint/2010/main" val="43787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4544</TotalTime>
  <Words>2306</Words>
  <Application>Microsoft Office PowerPoint</Application>
  <PresentationFormat>Широкоэкранный</PresentationFormat>
  <Paragraphs>220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Unicode MS</vt:lpstr>
      <vt:lpstr>Calibri</vt:lpstr>
      <vt:lpstr>Calibri Light</vt:lpstr>
      <vt:lpstr>Open Sans Condensed</vt:lpstr>
      <vt:lpstr>Times New Roman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Пасюк Иван Алексеевич</dc:creator>
  <cp:lastModifiedBy>Минфин</cp:lastModifiedBy>
  <cp:revision>213</cp:revision>
  <cp:lastPrinted>2021-08-23T04:56:31Z</cp:lastPrinted>
  <dcterms:created xsi:type="dcterms:W3CDTF">2021-05-28T00:39:01Z</dcterms:created>
  <dcterms:modified xsi:type="dcterms:W3CDTF">2021-08-23T05:54:26Z</dcterms:modified>
</cp:coreProperties>
</file>