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sldIdLst>
    <p:sldId id="324" r:id="rId2"/>
    <p:sldId id="334" r:id="rId3"/>
    <p:sldId id="325" r:id="rId4"/>
    <p:sldId id="326" r:id="rId5"/>
    <p:sldId id="332" r:id="rId6"/>
    <p:sldId id="331" r:id="rId7"/>
    <p:sldId id="327" r:id="rId8"/>
    <p:sldId id="328" r:id="rId9"/>
    <p:sldId id="333" r:id="rId10"/>
    <p:sldId id="329" r:id="rId11"/>
    <p:sldId id="330" r:id="rId12"/>
    <p:sldId id="319" r:id="rId13"/>
    <p:sldId id="323" r:id="rId14"/>
    <p:sldId id="269" r:id="rId15"/>
  </p:sldIdLst>
  <p:sldSz cx="9144000" cy="5143500" type="screen16x9"/>
  <p:notesSz cx="6797675" cy="9874250"/>
  <p:defaultTextStyle>
    <a:defPPr>
      <a:defRPr lang="ru-RU"/>
    </a:defPPr>
    <a:lvl1pPr marL="0" algn="l" defTabSz="782018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391009" algn="l" defTabSz="782018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782018" algn="l" defTabSz="782018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173026" algn="l" defTabSz="782018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1564036" algn="l" defTabSz="782018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1955045" algn="l" defTabSz="782018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2346053" algn="l" defTabSz="782018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2737062" algn="l" defTabSz="782018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3128071" algn="l" defTabSz="782018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1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1620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6732"/>
    <a:srgbClr val="90B15D"/>
    <a:srgbClr val="008080"/>
    <a:srgbClr val="FEDEC6"/>
    <a:srgbClr val="8497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3" autoAdjust="0"/>
    <p:restoredTop sz="98987" autoAdjust="0"/>
  </p:normalViewPr>
  <p:slideViewPr>
    <p:cSldViewPr>
      <p:cViewPr>
        <p:scale>
          <a:sx n="125" d="100"/>
          <a:sy n="125" d="100"/>
        </p:scale>
        <p:origin x="-1212" y="-552"/>
      </p:cViewPr>
      <p:guideLst>
        <p:guide orient="horz" pos="2161"/>
        <p:guide orient="horz" pos="1620"/>
        <p:guide pos="3840"/>
        <p:guide pos="2880"/>
      </p:guideLst>
    </p:cSldViewPr>
  </p:slideViewPr>
  <p:outlineViewPr>
    <p:cViewPr>
      <p:scale>
        <a:sx n="33" d="100"/>
        <a:sy n="33" d="100"/>
      </p:scale>
      <p:origin x="36" y="399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A775389-41BD-4847-83A2-C69365FFBCBC}" type="doc">
      <dgm:prSet loTypeId="urn:microsoft.com/office/officeart/2005/8/layout/bProcess3" loCatId="process" qsTypeId="urn:microsoft.com/office/officeart/2005/8/quickstyle/3d2" qsCatId="3D" csTypeId="urn:microsoft.com/office/officeart/2005/8/colors/accent4_1" csCatId="accent4" phldr="1"/>
      <dgm:spPr/>
      <dgm:t>
        <a:bodyPr/>
        <a:lstStyle/>
        <a:p>
          <a:endParaRPr lang="ru-RU"/>
        </a:p>
      </dgm:t>
    </dgm:pt>
    <dgm:pt modelId="{D84413DF-90E6-45D1-A085-6FE1634904B2}">
      <dgm:prSet phldrT="[Текст]" custT="1"/>
      <dgm:spPr/>
      <dgm:t>
        <a:bodyPr/>
        <a:lstStyle/>
        <a:p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Осуществлении организационно-распорядительных </a:t>
          </a:r>
          <a:b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или административно-хозяйственных функций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3DBCA5E-7E43-42DB-80EC-F8D0A9FAB289}" type="parTrans" cxnId="{915E0A0A-6D4C-4BCE-A38C-5E6BC535F4F6}">
      <dgm:prSet/>
      <dgm:spPr/>
      <dgm:t>
        <a:bodyPr/>
        <a:lstStyle/>
        <a:p>
          <a:endParaRPr lang="ru-RU"/>
        </a:p>
      </dgm:t>
    </dgm:pt>
    <dgm:pt modelId="{33C3E47F-1E0E-4226-9019-6CCD2D33F38F}" type="sibTrans" cxnId="{915E0A0A-6D4C-4BCE-A38C-5E6BC535F4F6}">
      <dgm:prSet/>
      <dgm:spPr/>
      <dgm:t>
        <a:bodyPr/>
        <a:lstStyle/>
        <a:p>
          <a:endParaRPr lang="ru-RU"/>
        </a:p>
      </dgm:t>
    </dgm:pt>
    <dgm:pt modelId="{A51B0693-FD0E-4BEB-97E8-C45E17951BD8}">
      <dgm:prSet custT="1"/>
      <dgm:spPr/>
      <dgm:t>
        <a:bodyPr/>
        <a:lstStyle/>
        <a:p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Осуществлении контрольных </a:t>
          </a:r>
          <a:b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 надзорных мероприятий.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CC4ABAE-A2D0-4C3A-8678-F4B3E97E3571}" type="parTrans" cxnId="{8D4F2120-CAF5-41C5-9CA3-8DDA03454D58}">
      <dgm:prSet/>
      <dgm:spPr/>
      <dgm:t>
        <a:bodyPr/>
        <a:lstStyle/>
        <a:p>
          <a:endParaRPr lang="ru-RU"/>
        </a:p>
      </dgm:t>
    </dgm:pt>
    <dgm:pt modelId="{EDBD811A-D482-439E-BC83-04F40FBBF804}" type="sibTrans" cxnId="{8D4F2120-CAF5-41C5-9CA3-8DDA03454D58}">
      <dgm:prSet/>
      <dgm:spPr/>
      <dgm:t>
        <a:bodyPr/>
        <a:lstStyle/>
        <a:p>
          <a:endParaRPr lang="ru-RU"/>
        </a:p>
      </dgm:t>
    </dgm:pt>
    <dgm:pt modelId="{F6E06D1B-F1A3-4879-9FCB-CA03AA5AA209}">
      <dgm:prSet custT="1"/>
      <dgm:spPr/>
      <dgm:t>
        <a:bodyPr/>
        <a:lstStyle/>
        <a:p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Подготовке и принятии решений о распределении бюджетных ассигнований, субсидий, межбюджетных трансфертов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7427AC3-9085-4A34-A41E-5DE692E40F20}" type="parTrans" cxnId="{C2CFC91E-52EB-43A6-8259-B2ED9BD526C9}">
      <dgm:prSet/>
      <dgm:spPr/>
      <dgm:t>
        <a:bodyPr/>
        <a:lstStyle/>
        <a:p>
          <a:endParaRPr lang="ru-RU"/>
        </a:p>
      </dgm:t>
    </dgm:pt>
    <dgm:pt modelId="{2A16B6B7-EB04-486E-9168-70172869CEC8}" type="sibTrans" cxnId="{C2CFC91E-52EB-43A6-8259-B2ED9BD526C9}">
      <dgm:prSet/>
      <dgm:spPr/>
      <dgm:t>
        <a:bodyPr/>
        <a:lstStyle/>
        <a:p>
          <a:endParaRPr lang="ru-RU"/>
        </a:p>
      </dgm:t>
    </dgm:pt>
    <dgm:pt modelId="{9FBEC36B-A96F-43DE-B88C-3B7AF8E4E4D8}">
      <dgm:prSet custT="1"/>
      <dgm:spPr/>
      <dgm:t>
        <a:bodyPr/>
        <a:lstStyle/>
        <a:p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Управлении государственным имуществом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9A885A8-599A-49B0-BC9F-2D3EA6F5029D}" type="parTrans" cxnId="{F94D3230-21CD-4CA8-9C8F-749A6BC25D0D}">
      <dgm:prSet/>
      <dgm:spPr/>
      <dgm:t>
        <a:bodyPr/>
        <a:lstStyle/>
        <a:p>
          <a:endParaRPr lang="ru-RU"/>
        </a:p>
      </dgm:t>
    </dgm:pt>
    <dgm:pt modelId="{5AF70746-54D4-43A5-969C-21CE872C0AB3}" type="sibTrans" cxnId="{F94D3230-21CD-4CA8-9C8F-749A6BC25D0D}">
      <dgm:prSet/>
      <dgm:spPr/>
      <dgm:t>
        <a:bodyPr/>
        <a:lstStyle/>
        <a:p>
          <a:endParaRPr lang="ru-RU"/>
        </a:p>
      </dgm:t>
    </dgm:pt>
    <dgm:pt modelId="{578E4C30-6B29-4A92-8899-3E6D43310670}">
      <dgm:prSet custT="1"/>
      <dgm:spPr/>
      <dgm:t>
        <a:bodyPr/>
        <a:lstStyle/>
        <a:p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Осуществлении государственных закупок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7AD734B-AE39-441C-84EA-FCA9A1260C0C}" type="parTrans" cxnId="{A8735395-E94B-49B1-8359-0247EA80430E}">
      <dgm:prSet/>
      <dgm:spPr/>
      <dgm:t>
        <a:bodyPr/>
        <a:lstStyle/>
        <a:p>
          <a:endParaRPr lang="ru-RU"/>
        </a:p>
      </dgm:t>
    </dgm:pt>
    <dgm:pt modelId="{67387D5A-20A5-46FB-817F-3F01D4D988A8}" type="sibTrans" cxnId="{A8735395-E94B-49B1-8359-0247EA80430E}">
      <dgm:prSet/>
      <dgm:spPr/>
      <dgm:t>
        <a:bodyPr/>
        <a:lstStyle/>
        <a:p>
          <a:endParaRPr lang="ru-RU"/>
        </a:p>
      </dgm:t>
    </dgm:pt>
    <dgm:pt modelId="{FDAE9B23-60CB-44EB-A46F-6D6F2126DDEE}">
      <dgm:prSet custT="1"/>
      <dgm:spPr/>
      <dgm:t>
        <a:bodyPr/>
        <a:lstStyle/>
        <a:p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Хранении </a:t>
          </a:r>
          <a:b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 распределении материально-технических ресурсов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1AB726A-FD08-4A24-8160-A282BA1ED1B7}" type="parTrans" cxnId="{947AC1A9-A1F5-489A-A9FD-49A41BD9721C}">
      <dgm:prSet/>
      <dgm:spPr/>
      <dgm:t>
        <a:bodyPr/>
        <a:lstStyle/>
        <a:p>
          <a:endParaRPr lang="ru-RU"/>
        </a:p>
      </dgm:t>
    </dgm:pt>
    <dgm:pt modelId="{F57B3357-A295-4F96-B7DD-407727945EAC}" type="sibTrans" cxnId="{947AC1A9-A1F5-489A-A9FD-49A41BD9721C}">
      <dgm:prSet/>
      <dgm:spPr/>
      <dgm:t>
        <a:bodyPr/>
        <a:lstStyle/>
        <a:p>
          <a:endParaRPr lang="ru-RU"/>
        </a:p>
      </dgm:t>
    </dgm:pt>
    <dgm:pt modelId="{8A1FF47B-B3B5-4BB5-BD55-EF73E4FDADAA}" type="pres">
      <dgm:prSet presAssocID="{3A775389-41BD-4847-83A2-C69365FFBCB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BF3A836-979A-4A19-AEA7-AEE843DC1C21}" type="pres">
      <dgm:prSet presAssocID="{D84413DF-90E6-45D1-A085-6FE1634904B2}" presName="node" presStyleLbl="node1" presStyleIdx="0" presStyleCnt="6" custScaleX="1293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B95E03-0D26-4D53-B70E-6163653AB70D}" type="pres">
      <dgm:prSet presAssocID="{33C3E47F-1E0E-4226-9019-6CCD2D33F38F}" presName="sibTrans" presStyleLbl="sibTrans1D1" presStyleIdx="0" presStyleCnt="5"/>
      <dgm:spPr/>
      <dgm:t>
        <a:bodyPr/>
        <a:lstStyle/>
        <a:p>
          <a:endParaRPr lang="ru-RU"/>
        </a:p>
      </dgm:t>
    </dgm:pt>
    <dgm:pt modelId="{A959C39D-B5DE-4730-AD4A-90D12F89C5B5}" type="pres">
      <dgm:prSet presAssocID="{33C3E47F-1E0E-4226-9019-6CCD2D33F38F}" presName="connectorText" presStyleLbl="sibTrans1D1" presStyleIdx="0" presStyleCnt="5"/>
      <dgm:spPr/>
      <dgm:t>
        <a:bodyPr/>
        <a:lstStyle/>
        <a:p>
          <a:endParaRPr lang="ru-RU"/>
        </a:p>
      </dgm:t>
    </dgm:pt>
    <dgm:pt modelId="{97F083E4-F33D-4A23-8D7B-FF30D0B7359D}" type="pres">
      <dgm:prSet presAssocID="{A51B0693-FD0E-4BEB-97E8-C45E17951BD8}" presName="node" presStyleLbl="node1" presStyleIdx="1" presStyleCnt="6" custLinFactNeighborX="1460" custLinFactNeighborY="-2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6890E8-FF65-4832-A7ED-4026CECB7390}" type="pres">
      <dgm:prSet presAssocID="{EDBD811A-D482-439E-BC83-04F40FBBF804}" presName="sibTrans" presStyleLbl="sibTrans1D1" presStyleIdx="1" presStyleCnt="5"/>
      <dgm:spPr/>
      <dgm:t>
        <a:bodyPr/>
        <a:lstStyle/>
        <a:p>
          <a:endParaRPr lang="ru-RU"/>
        </a:p>
      </dgm:t>
    </dgm:pt>
    <dgm:pt modelId="{F6B59CF7-7A07-40CF-844A-337EC8A29608}" type="pres">
      <dgm:prSet presAssocID="{EDBD811A-D482-439E-BC83-04F40FBBF804}" presName="connectorText" presStyleLbl="sibTrans1D1" presStyleIdx="1" presStyleCnt="5"/>
      <dgm:spPr/>
      <dgm:t>
        <a:bodyPr/>
        <a:lstStyle/>
        <a:p>
          <a:endParaRPr lang="ru-RU"/>
        </a:p>
      </dgm:t>
    </dgm:pt>
    <dgm:pt modelId="{672B0268-8C3C-43F0-9CE7-B3830DE3D5D3}" type="pres">
      <dgm:prSet presAssocID="{F6E06D1B-F1A3-4879-9FCB-CA03AA5AA209}" presName="node" presStyleLbl="node1" presStyleIdx="2" presStyleCnt="6" custScaleX="1286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D55DD7-E76F-40F2-BCB7-7473D6320C29}" type="pres">
      <dgm:prSet presAssocID="{2A16B6B7-EB04-486E-9168-70172869CEC8}" presName="sibTrans" presStyleLbl="sibTrans1D1" presStyleIdx="2" presStyleCnt="5"/>
      <dgm:spPr/>
      <dgm:t>
        <a:bodyPr/>
        <a:lstStyle/>
        <a:p>
          <a:endParaRPr lang="ru-RU"/>
        </a:p>
      </dgm:t>
    </dgm:pt>
    <dgm:pt modelId="{0BF849BB-5D6D-43CC-AB9F-B85186D0C8F9}" type="pres">
      <dgm:prSet presAssocID="{2A16B6B7-EB04-486E-9168-70172869CEC8}" presName="connectorText" presStyleLbl="sibTrans1D1" presStyleIdx="2" presStyleCnt="5"/>
      <dgm:spPr/>
      <dgm:t>
        <a:bodyPr/>
        <a:lstStyle/>
        <a:p>
          <a:endParaRPr lang="ru-RU"/>
        </a:p>
      </dgm:t>
    </dgm:pt>
    <dgm:pt modelId="{5FE53D45-1688-43F0-85D2-CF5815BC57D3}" type="pres">
      <dgm:prSet presAssocID="{9FBEC36B-A96F-43DE-B88C-3B7AF8E4E4D8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BAC89B-6043-4D03-987B-951D28AED268}" type="pres">
      <dgm:prSet presAssocID="{5AF70746-54D4-43A5-969C-21CE872C0AB3}" presName="sibTrans" presStyleLbl="sibTrans1D1" presStyleIdx="3" presStyleCnt="5"/>
      <dgm:spPr/>
      <dgm:t>
        <a:bodyPr/>
        <a:lstStyle/>
        <a:p>
          <a:endParaRPr lang="ru-RU"/>
        </a:p>
      </dgm:t>
    </dgm:pt>
    <dgm:pt modelId="{CF62F263-EA5F-4281-A21A-FDBC9D3C07E1}" type="pres">
      <dgm:prSet presAssocID="{5AF70746-54D4-43A5-969C-21CE872C0AB3}" presName="connectorText" presStyleLbl="sibTrans1D1" presStyleIdx="3" presStyleCnt="5"/>
      <dgm:spPr/>
      <dgm:t>
        <a:bodyPr/>
        <a:lstStyle/>
        <a:p>
          <a:endParaRPr lang="ru-RU"/>
        </a:p>
      </dgm:t>
    </dgm:pt>
    <dgm:pt modelId="{B01EDC74-2C0F-4967-86A5-7246D4FA18E0}" type="pres">
      <dgm:prSet presAssocID="{578E4C30-6B29-4A92-8899-3E6D43310670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8B4E29-7435-4466-A7D9-063B5734DE07}" type="pres">
      <dgm:prSet presAssocID="{67387D5A-20A5-46FB-817F-3F01D4D988A8}" presName="sibTrans" presStyleLbl="sibTrans1D1" presStyleIdx="4" presStyleCnt="5"/>
      <dgm:spPr/>
      <dgm:t>
        <a:bodyPr/>
        <a:lstStyle/>
        <a:p>
          <a:endParaRPr lang="ru-RU"/>
        </a:p>
      </dgm:t>
    </dgm:pt>
    <dgm:pt modelId="{5F4A1320-613A-4B73-BEEA-7BFAE99EE7C1}" type="pres">
      <dgm:prSet presAssocID="{67387D5A-20A5-46FB-817F-3F01D4D988A8}" presName="connectorText" presStyleLbl="sibTrans1D1" presStyleIdx="4" presStyleCnt="5"/>
      <dgm:spPr/>
      <dgm:t>
        <a:bodyPr/>
        <a:lstStyle/>
        <a:p>
          <a:endParaRPr lang="ru-RU"/>
        </a:p>
      </dgm:t>
    </dgm:pt>
    <dgm:pt modelId="{DBA5FF3C-D469-42DA-BD28-E9F9510400F7}" type="pres">
      <dgm:prSet presAssocID="{FDAE9B23-60CB-44EB-A46F-6D6F2126DDEE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8735395-E94B-49B1-8359-0247EA80430E}" srcId="{3A775389-41BD-4847-83A2-C69365FFBCBC}" destId="{578E4C30-6B29-4A92-8899-3E6D43310670}" srcOrd="4" destOrd="0" parTransId="{57AD734B-AE39-441C-84EA-FCA9A1260C0C}" sibTransId="{67387D5A-20A5-46FB-817F-3F01D4D988A8}"/>
    <dgm:cxn modelId="{51F71FC7-41A0-4626-9E5F-C5A2367BFA88}" type="presOf" srcId="{33C3E47F-1E0E-4226-9019-6CCD2D33F38F}" destId="{D5B95E03-0D26-4D53-B70E-6163653AB70D}" srcOrd="0" destOrd="0" presId="urn:microsoft.com/office/officeart/2005/8/layout/bProcess3"/>
    <dgm:cxn modelId="{2F21FB6A-838A-435D-9EA8-56480E55AC64}" type="presOf" srcId="{A51B0693-FD0E-4BEB-97E8-C45E17951BD8}" destId="{97F083E4-F33D-4A23-8D7B-FF30D0B7359D}" srcOrd="0" destOrd="0" presId="urn:microsoft.com/office/officeart/2005/8/layout/bProcess3"/>
    <dgm:cxn modelId="{4CB2312B-EA42-4145-9F14-EE4CB4ED3843}" type="presOf" srcId="{578E4C30-6B29-4A92-8899-3E6D43310670}" destId="{B01EDC74-2C0F-4967-86A5-7246D4FA18E0}" srcOrd="0" destOrd="0" presId="urn:microsoft.com/office/officeart/2005/8/layout/bProcess3"/>
    <dgm:cxn modelId="{748EDEFF-E3B5-42E2-A6E4-B7D9676C9E27}" type="presOf" srcId="{5AF70746-54D4-43A5-969C-21CE872C0AB3}" destId="{CF62F263-EA5F-4281-A21A-FDBC9D3C07E1}" srcOrd="1" destOrd="0" presId="urn:microsoft.com/office/officeart/2005/8/layout/bProcess3"/>
    <dgm:cxn modelId="{0B1E4723-6EC7-4771-90BB-61FD55A18D62}" type="presOf" srcId="{D84413DF-90E6-45D1-A085-6FE1634904B2}" destId="{7BF3A836-979A-4A19-AEA7-AEE843DC1C21}" srcOrd="0" destOrd="0" presId="urn:microsoft.com/office/officeart/2005/8/layout/bProcess3"/>
    <dgm:cxn modelId="{CE5EA7C8-98DE-44E6-98D0-F00BF3EF1FF3}" type="presOf" srcId="{9FBEC36B-A96F-43DE-B88C-3B7AF8E4E4D8}" destId="{5FE53D45-1688-43F0-85D2-CF5815BC57D3}" srcOrd="0" destOrd="0" presId="urn:microsoft.com/office/officeart/2005/8/layout/bProcess3"/>
    <dgm:cxn modelId="{39FDE4AC-805F-402D-8B4E-0BF7795E71B2}" type="presOf" srcId="{67387D5A-20A5-46FB-817F-3F01D4D988A8}" destId="{5F4A1320-613A-4B73-BEEA-7BFAE99EE7C1}" srcOrd="1" destOrd="0" presId="urn:microsoft.com/office/officeart/2005/8/layout/bProcess3"/>
    <dgm:cxn modelId="{8D4F2120-CAF5-41C5-9CA3-8DDA03454D58}" srcId="{3A775389-41BD-4847-83A2-C69365FFBCBC}" destId="{A51B0693-FD0E-4BEB-97E8-C45E17951BD8}" srcOrd="1" destOrd="0" parTransId="{ECC4ABAE-A2D0-4C3A-8678-F4B3E97E3571}" sibTransId="{EDBD811A-D482-439E-BC83-04F40FBBF804}"/>
    <dgm:cxn modelId="{E97DA54C-236A-42B3-BEC8-F03441002512}" type="presOf" srcId="{2A16B6B7-EB04-486E-9168-70172869CEC8}" destId="{0BF849BB-5D6D-43CC-AB9F-B85186D0C8F9}" srcOrd="1" destOrd="0" presId="urn:microsoft.com/office/officeart/2005/8/layout/bProcess3"/>
    <dgm:cxn modelId="{14757CAC-29CC-45D3-BE0E-F8FEC2944833}" type="presOf" srcId="{67387D5A-20A5-46FB-817F-3F01D4D988A8}" destId="{398B4E29-7435-4466-A7D9-063B5734DE07}" srcOrd="0" destOrd="0" presId="urn:microsoft.com/office/officeart/2005/8/layout/bProcess3"/>
    <dgm:cxn modelId="{046B30BF-8104-4528-A2FA-46A9EF09CE62}" type="presOf" srcId="{33C3E47F-1E0E-4226-9019-6CCD2D33F38F}" destId="{A959C39D-B5DE-4730-AD4A-90D12F89C5B5}" srcOrd="1" destOrd="0" presId="urn:microsoft.com/office/officeart/2005/8/layout/bProcess3"/>
    <dgm:cxn modelId="{27F860DA-4252-431B-98C3-662070462EB0}" type="presOf" srcId="{EDBD811A-D482-439E-BC83-04F40FBBF804}" destId="{676890E8-FF65-4832-A7ED-4026CECB7390}" srcOrd="0" destOrd="0" presId="urn:microsoft.com/office/officeart/2005/8/layout/bProcess3"/>
    <dgm:cxn modelId="{C2CFC91E-52EB-43A6-8259-B2ED9BD526C9}" srcId="{3A775389-41BD-4847-83A2-C69365FFBCBC}" destId="{F6E06D1B-F1A3-4879-9FCB-CA03AA5AA209}" srcOrd="2" destOrd="0" parTransId="{77427AC3-9085-4A34-A41E-5DE692E40F20}" sibTransId="{2A16B6B7-EB04-486E-9168-70172869CEC8}"/>
    <dgm:cxn modelId="{915E0A0A-6D4C-4BCE-A38C-5E6BC535F4F6}" srcId="{3A775389-41BD-4847-83A2-C69365FFBCBC}" destId="{D84413DF-90E6-45D1-A085-6FE1634904B2}" srcOrd="0" destOrd="0" parTransId="{23DBCA5E-7E43-42DB-80EC-F8D0A9FAB289}" sibTransId="{33C3E47F-1E0E-4226-9019-6CCD2D33F38F}"/>
    <dgm:cxn modelId="{FF662D1C-15CF-429C-807A-B26B2ADDC73C}" type="presOf" srcId="{EDBD811A-D482-439E-BC83-04F40FBBF804}" destId="{F6B59CF7-7A07-40CF-844A-337EC8A29608}" srcOrd="1" destOrd="0" presId="urn:microsoft.com/office/officeart/2005/8/layout/bProcess3"/>
    <dgm:cxn modelId="{F94D3230-21CD-4CA8-9C8F-749A6BC25D0D}" srcId="{3A775389-41BD-4847-83A2-C69365FFBCBC}" destId="{9FBEC36B-A96F-43DE-B88C-3B7AF8E4E4D8}" srcOrd="3" destOrd="0" parTransId="{59A885A8-599A-49B0-BC9F-2D3EA6F5029D}" sibTransId="{5AF70746-54D4-43A5-969C-21CE872C0AB3}"/>
    <dgm:cxn modelId="{0A873E7A-8F72-4C27-8939-C262DC8D772A}" type="presOf" srcId="{FDAE9B23-60CB-44EB-A46F-6D6F2126DDEE}" destId="{DBA5FF3C-D469-42DA-BD28-E9F9510400F7}" srcOrd="0" destOrd="0" presId="urn:microsoft.com/office/officeart/2005/8/layout/bProcess3"/>
    <dgm:cxn modelId="{F89251DB-E248-424D-B5E0-3351FF91B55A}" type="presOf" srcId="{2A16B6B7-EB04-486E-9168-70172869CEC8}" destId="{64D55DD7-E76F-40F2-BCB7-7473D6320C29}" srcOrd="0" destOrd="0" presId="urn:microsoft.com/office/officeart/2005/8/layout/bProcess3"/>
    <dgm:cxn modelId="{7CC7CBCD-56BA-44D4-9A9E-E34C7086F447}" type="presOf" srcId="{3A775389-41BD-4847-83A2-C69365FFBCBC}" destId="{8A1FF47B-B3B5-4BB5-BD55-EF73E4FDADAA}" srcOrd="0" destOrd="0" presId="urn:microsoft.com/office/officeart/2005/8/layout/bProcess3"/>
    <dgm:cxn modelId="{947AC1A9-A1F5-489A-A9FD-49A41BD9721C}" srcId="{3A775389-41BD-4847-83A2-C69365FFBCBC}" destId="{FDAE9B23-60CB-44EB-A46F-6D6F2126DDEE}" srcOrd="5" destOrd="0" parTransId="{F1AB726A-FD08-4A24-8160-A282BA1ED1B7}" sibTransId="{F57B3357-A295-4F96-B7DD-407727945EAC}"/>
    <dgm:cxn modelId="{50E4884F-3A2F-4646-B9FB-873CB0CEB113}" type="presOf" srcId="{F6E06D1B-F1A3-4879-9FCB-CA03AA5AA209}" destId="{672B0268-8C3C-43F0-9CE7-B3830DE3D5D3}" srcOrd="0" destOrd="0" presId="urn:microsoft.com/office/officeart/2005/8/layout/bProcess3"/>
    <dgm:cxn modelId="{4BC34B5E-6605-4191-B81D-7681CB187440}" type="presOf" srcId="{5AF70746-54D4-43A5-969C-21CE872C0AB3}" destId="{3FBAC89B-6043-4D03-987B-951D28AED268}" srcOrd="0" destOrd="0" presId="urn:microsoft.com/office/officeart/2005/8/layout/bProcess3"/>
    <dgm:cxn modelId="{7524D5C3-D02D-4AFE-88C1-5B8B8AA6367F}" type="presParOf" srcId="{8A1FF47B-B3B5-4BB5-BD55-EF73E4FDADAA}" destId="{7BF3A836-979A-4A19-AEA7-AEE843DC1C21}" srcOrd="0" destOrd="0" presId="urn:microsoft.com/office/officeart/2005/8/layout/bProcess3"/>
    <dgm:cxn modelId="{EC280E45-FA8F-4CA1-9BD5-CBEF7956E4E6}" type="presParOf" srcId="{8A1FF47B-B3B5-4BB5-BD55-EF73E4FDADAA}" destId="{D5B95E03-0D26-4D53-B70E-6163653AB70D}" srcOrd="1" destOrd="0" presId="urn:microsoft.com/office/officeart/2005/8/layout/bProcess3"/>
    <dgm:cxn modelId="{4F29C2F3-4369-4EC9-BFA9-11780BB52EE9}" type="presParOf" srcId="{D5B95E03-0D26-4D53-B70E-6163653AB70D}" destId="{A959C39D-B5DE-4730-AD4A-90D12F89C5B5}" srcOrd="0" destOrd="0" presId="urn:microsoft.com/office/officeart/2005/8/layout/bProcess3"/>
    <dgm:cxn modelId="{6EEE2C20-8812-4AA4-9FC0-74720624A9DE}" type="presParOf" srcId="{8A1FF47B-B3B5-4BB5-BD55-EF73E4FDADAA}" destId="{97F083E4-F33D-4A23-8D7B-FF30D0B7359D}" srcOrd="2" destOrd="0" presId="urn:microsoft.com/office/officeart/2005/8/layout/bProcess3"/>
    <dgm:cxn modelId="{D74D57E2-80B7-4D5E-B94A-F77B5A821DC1}" type="presParOf" srcId="{8A1FF47B-B3B5-4BB5-BD55-EF73E4FDADAA}" destId="{676890E8-FF65-4832-A7ED-4026CECB7390}" srcOrd="3" destOrd="0" presId="urn:microsoft.com/office/officeart/2005/8/layout/bProcess3"/>
    <dgm:cxn modelId="{630BF3BE-F650-4BFE-81CF-60570C436628}" type="presParOf" srcId="{676890E8-FF65-4832-A7ED-4026CECB7390}" destId="{F6B59CF7-7A07-40CF-844A-337EC8A29608}" srcOrd="0" destOrd="0" presId="urn:microsoft.com/office/officeart/2005/8/layout/bProcess3"/>
    <dgm:cxn modelId="{3971D9FD-97F5-414C-BE4A-F78EF18AE963}" type="presParOf" srcId="{8A1FF47B-B3B5-4BB5-BD55-EF73E4FDADAA}" destId="{672B0268-8C3C-43F0-9CE7-B3830DE3D5D3}" srcOrd="4" destOrd="0" presId="urn:microsoft.com/office/officeart/2005/8/layout/bProcess3"/>
    <dgm:cxn modelId="{5E767661-1E5B-44B5-A092-915B6D4E4E8C}" type="presParOf" srcId="{8A1FF47B-B3B5-4BB5-BD55-EF73E4FDADAA}" destId="{64D55DD7-E76F-40F2-BCB7-7473D6320C29}" srcOrd="5" destOrd="0" presId="urn:microsoft.com/office/officeart/2005/8/layout/bProcess3"/>
    <dgm:cxn modelId="{9CB6561A-A685-426C-8DFC-BC7DC316080E}" type="presParOf" srcId="{64D55DD7-E76F-40F2-BCB7-7473D6320C29}" destId="{0BF849BB-5D6D-43CC-AB9F-B85186D0C8F9}" srcOrd="0" destOrd="0" presId="urn:microsoft.com/office/officeart/2005/8/layout/bProcess3"/>
    <dgm:cxn modelId="{6600E231-024B-4511-A6D7-DED761DD5986}" type="presParOf" srcId="{8A1FF47B-B3B5-4BB5-BD55-EF73E4FDADAA}" destId="{5FE53D45-1688-43F0-85D2-CF5815BC57D3}" srcOrd="6" destOrd="0" presId="urn:microsoft.com/office/officeart/2005/8/layout/bProcess3"/>
    <dgm:cxn modelId="{A5E17313-7EFE-4DFA-B62F-31EB884F47F6}" type="presParOf" srcId="{8A1FF47B-B3B5-4BB5-BD55-EF73E4FDADAA}" destId="{3FBAC89B-6043-4D03-987B-951D28AED268}" srcOrd="7" destOrd="0" presId="urn:microsoft.com/office/officeart/2005/8/layout/bProcess3"/>
    <dgm:cxn modelId="{C0D4E3C7-36D7-4716-993F-3AD757351BC0}" type="presParOf" srcId="{3FBAC89B-6043-4D03-987B-951D28AED268}" destId="{CF62F263-EA5F-4281-A21A-FDBC9D3C07E1}" srcOrd="0" destOrd="0" presId="urn:microsoft.com/office/officeart/2005/8/layout/bProcess3"/>
    <dgm:cxn modelId="{31085214-FB1D-422E-ABC9-D59C9D3B8006}" type="presParOf" srcId="{8A1FF47B-B3B5-4BB5-BD55-EF73E4FDADAA}" destId="{B01EDC74-2C0F-4967-86A5-7246D4FA18E0}" srcOrd="8" destOrd="0" presId="urn:microsoft.com/office/officeart/2005/8/layout/bProcess3"/>
    <dgm:cxn modelId="{15F35744-972D-448B-B947-3BE4514C3461}" type="presParOf" srcId="{8A1FF47B-B3B5-4BB5-BD55-EF73E4FDADAA}" destId="{398B4E29-7435-4466-A7D9-063B5734DE07}" srcOrd="9" destOrd="0" presId="urn:microsoft.com/office/officeart/2005/8/layout/bProcess3"/>
    <dgm:cxn modelId="{125CF9A7-1D1B-45A0-AF37-C41489D94433}" type="presParOf" srcId="{398B4E29-7435-4466-A7D9-063B5734DE07}" destId="{5F4A1320-613A-4B73-BEEA-7BFAE99EE7C1}" srcOrd="0" destOrd="0" presId="urn:microsoft.com/office/officeart/2005/8/layout/bProcess3"/>
    <dgm:cxn modelId="{FA70B748-2180-4674-8AB9-7E7EAC531580}" type="presParOf" srcId="{8A1FF47B-B3B5-4BB5-BD55-EF73E4FDADAA}" destId="{DBA5FF3C-D469-42DA-BD28-E9F9510400F7}" srcOrd="10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B95E03-0D26-4D53-B70E-6163653AB70D}">
      <dsp:nvSpPr>
        <dsp:cNvPr id="0" name=""/>
        <dsp:cNvSpPr/>
      </dsp:nvSpPr>
      <dsp:spPr>
        <a:xfrm>
          <a:off x="2966859" y="542444"/>
          <a:ext cx="44894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8084"/>
              </a:moveTo>
              <a:lnTo>
                <a:pt x="241574" y="48084"/>
              </a:lnTo>
              <a:lnTo>
                <a:pt x="241574" y="45720"/>
              </a:lnTo>
              <a:lnTo>
                <a:pt x="448949" y="45720"/>
              </a:lnTo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179345" y="585907"/>
        <a:ext cx="23977" cy="4513"/>
      </dsp:txXfrm>
    </dsp:sp>
    <dsp:sp modelId="{7BF3A836-979A-4A19-AEA7-AEE843DC1C21}">
      <dsp:nvSpPr>
        <dsp:cNvPr id="0" name=""/>
        <dsp:cNvSpPr/>
      </dsp:nvSpPr>
      <dsp:spPr>
        <a:xfrm>
          <a:off x="432044" y="2364"/>
          <a:ext cx="2536615" cy="117632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Осуществлении организационно-распорядительных </a:t>
          </a:r>
          <a:b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или административно-хозяйственных функций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2044" y="2364"/>
        <a:ext cx="2536615" cy="1176328"/>
      </dsp:txXfrm>
    </dsp:sp>
    <dsp:sp modelId="{676890E8-FF65-4832-A7ED-4026CECB7390}">
      <dsp:nvSpPr>
        <dsp:cNvPr id="0" name=""/>
        <dsp:cNvSpPr/>
      </dsp:nvSpPr>
      <dsp:spPr>
        <a:xfrm>
          <a:off x="5406957" y="542444"/>
          <a:ext cx="39170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12950" y="45720"/>
              </a:lnTo>
              <a:lnTo>
                <a:pt x="212950" y="48084"/>
              </a:lnTo>
              <a:lnTo>
                <a:pt x="391701" y="48084"/>
              </a:lnTo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592250" y="585907"/>
        <a:ext cx="21115" cy="4513"/>
      </dsp:txXfrm>
    </dsp:sp>
    <dsp:sp modelId="{97F083E4-F33D-4A23-8D7B-FF30D0B7359D}">
      <dsp:nvSpPr>
        <dsp:cNvPr id="0" name=""/>
        <dsp:cNvSpPr/>
      </dsp:nvSpPr>
      <dsp:spPr>
        <a:xfrm>
          <a:off x="3448209" y="0"/>
          <a:ext cx="1960547" cy="117632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Осуществлении контрольных </a:t>
          </a:r>
          <a:b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 надзорных мероприятий.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48209" y="0"/>
        <a:ext cx="1960547" cy="1176328"/>
      </dsp:txXfrm>
    </dsp:sp>
    <dsp:sp modelId="{64D55DD7-E76F-40F2-BCB7-7473D6320C29}">
      <dsp:nvSpPr>
        <dsp:cNvPr id="0" name=""/>
        <dsp:cNvSpPr/>
      </dsp:nvSpPr>
      <dsp:spPr>
        <a:xfrm>
          <a:off x="1412318" y="1176893"/>
          <a:ext cx="5679677" cy="420325"/>
        </a:xfrm>
        <a:custGeom>
          <a:avLst/>
          <a:gdLst/>
          <a:ahLst/>
          <a:cxnLst/>
          <a:rect l="0" t="0" r="0" b="0"/>
          <a:pathLst>
            <a:path>
              <a:moveTo>
                <a:pt x="5679677" y="0"/>
              </a:moveTo>
              <a:lnTo>
                <a:pt x="5679677" y="227262"/>
              </a:lnTo>
              <a:lnTo>
                <a:pt x="0" y="227262"/>
              </a:lnTo>
              <a:lnTo>
                <a:pt x="0" y="420325"/>
              </a:lnTo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109718" y="1384799"/>
        <a:ext cx="284877" cy="4513"/>
      </dsp:txXfrm>
    </dsp:sp>
    <dsp:sp modelId="{672B0268-8C3C-43F0-9CE7-B3830DE3D5D3}">
      <dsp:nvSpPr>
        <dsp:cNvPr id="0" name=""/>
        <dsp:cNvSpPr/>
      </dsp:nvSpPr>
      <dsp:spPr>
        <a:xfrm>
          <a:off x="5831059" y="2364"/>
          <a:ext cx="2521872" cy="117632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Подготовке и принятии решений о распределении бюджетных ассигнований, субсидий, межбюджетных трансфертов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831059" y="2364"/>
        <a:ext cx="2521872" cy="1176328"/>
      </dsp:txXfrm>
    </dsp:sp>
    <dsp:sp modelId="{3FBAC89B-6043-4D03-987B-951D28AED268}">
      <dsp:nvSpPr>
        <dsp:cNvPr id="0" name=""/>
        <dsp:cNvSpPr/>
      </dsp:nvSpPr>
      <dsp:spPr>
        <a:xfrm>
          <a:off x="2390792" y="2172063"/>
          <a:ext cx="42032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20325" y="45720"/>
              </a:lnTo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589681" y="2215526"/>
        <a:ext cx="22546" cy="4513"/>
      </dsp:txXfrm>
    </dsp:sp>
    <dsp:sp modelId="{5FE53D45-1688-43F0-85D2-CF5815BC57D3}">
      <dsp:nvSpPr>
        <dsp:cNvPr id="0" name=""/>
        <dsp:cNvSpPr/>
      </dsp:nvSpPr>
      <dsp:spPr>
        <a:xfrm>
          <a:off x="432044" y="1629618"/>
          <a:ext cx="1960547" cy="117632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Управлении государственным имуществом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2044" y="1629618"/>
        <a:ext cx="1960547" cy="1176328"/>
      </dsp:txXfrm>
    </dsp:sp>
    <dsp:sp modelId="{398B4E29-7435-4466-A7D9-063B5734DE07}">
      <dsp:nvSpPr>
        <dsp:cNvPr id="0" name=""/>
        <dsp:cNvSpPr/>
      </dsp:nvSpPr>
      <dsp:spPr>
        <a:xfrm>
          <a:off x="4802265" y="2172063"/>
          <a:ext cx="42032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20325" y="45720"/>
              </a:lnTo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001155" y="2215526"/>
        <a:ext cx="22546" cy="4513"/>
      </dsp:txXfrm>
    </dsp:sp>
    <dsp:sp modelId="{B01EDC74-2C0F-4967-86A5-7246D4FA18E0}">
      <dsp:nvSpPr>
        <dsp:cNvPr id="0" name=""/>
        <dsp:cNvSpPr/>
      </dsp:nvSpPr>
      <dsp:spPr>
        <a:xfrm>
          <a:off x="2843518" y="1629618"/>
          <a:ext cx="1960547" cy="117632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Осуществлении государственных закупок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43518" y="1629618"/>
        <a:ext cx="1960547" cy="1176328"/>
      </dsp:txXfrm>
    </dsp:sp>
    <dsp:sp modelId="{DBA5FF3C-D469-42DA-BD28-E9F9510400F7}">
      <dsp:nvSpPr>
        <dsp:cNvPr id="0" name=""/>
        <dsp:cNvSpPr/>
      </dsp:nvSpPr>
      <dsp:spPr>
        <a:xfrm>
          <a:off x="5254991" y="1629618"/>
          <a:ext cx="1960547" cy="117632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Хранении </a:t>
          </a:r>
          <a:b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 распределении материально-технических ресурсов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54991" y="1629618"/>
        <a:ext cx="1960547" cy="11763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image" Target="../media/image3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5261" tIns="47631" rIns="95261" bIns="4763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5261" tIns="47631" rIns="95261" bIns="47631" rtlCol="0"/>
          <a:lstStyle>
            <a:lvl1pPr algn="r">
              <a:defRPr sz="1200"/>
            </a:lvl1pPr>
          </a:lstStyle>
          <a:p>
            <a:fld id="{1C21B4E3-6992-4A0F-BABE-6EC475CB3B51}" type="datetimeFigureOut">
              <a:rPr lang="ru-RU" smtClean="0"/>
              <a:pPr/>
              <a:t>29.06.2018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9538" y="741363"/>
            <a:ext cx="657860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261" tIns="47631" rIns="95261" bIns="47631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90268"/>
            <a:ext cx="5438140" cy="4443413"/>
          </a:xfrm>
          <a:prstGeom prst="rect">
            <a:avLst/>
          </a:prstGeom>
        </p:spPr>
        <p:txBody>
          <a:bodyPr vert="horz" lIns="95261" tIns="47631" rIns="95261" bIns="47631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5261" tIns="47631" rIns="95261" bIns="4763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5261" tIns="47631" rIns="95261" bIns="47631" rtlCol="0" anchor="b"/>
          <a:lstStyle>
            <a:lvl1pPr algn="r">
              <a:defRPr sz="1200"/>
            </a:lvl1pPr>
          </a:lstStyle>
          <a:p>
            <a:fld id="{A1F343C8-C859-4CE5-A4CD-E2247DE792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5489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82018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391009" algn="l" defTabSz="782018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782018" algn="l" defTabSz="782018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173026" algn="l" defTabSz="782018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564036" algn="l" defTabSz="782018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1955045" algn="l" defTabSz="782018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346053" algn="l" defTabSz="782018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2737062" algn="l" defTabSz="782018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128071" algn="l" defTabSz="782018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17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17" y="2914649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910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820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730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640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550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460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370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28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9CF8A-A8A3-4C83-B676-643F4E11CD7C}" type="datetime1">
              <a:rPr lang="ru-RU" smtClean="0"/>
              <a:t>29.06.2018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4163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A2777-592F-4CE8-8682-6148EAE6B941}" type="datetime1">
              <a:rPr lang="ru-RU" smtClean="0"/>
              <a:t>29.06.2018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6828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30" y="3305191"/>
            <a:ext cx="7772400" cy="1021557"/>
          </a:xfrm>
        </p:spPr>
        <p:txBody>
          <a:bodyPr anchor="t"/>
          <a:lstStyle>
            <a:lvl1pPr algn="l">
              <a:defRPr sz="35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30" y="2180036"/>
            <a:ext cx="7772400" cy="1125141"/>
          </a:xfrm>
        </p:spPr>
        <p:txBody>
          <a:bodyPr anchor="b"/>
          <a:lstStyle>
            <a:lvl1pPr marL="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1pPr>
            <a:lvl2pPr marL="3910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7820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17302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56403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95504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34605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73706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312807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FED85-B887-481F-B32E-06C41A2C62F4}" type="datetime1">
              <a:rPr lang="ru-RU" smtClean="0"/>
              <a:t>29.06.2018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775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16" y="1200167"/>
            <a:ext cx="40386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1" y="1200167"/>
            <a:ext cx="40386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92FAE-EA0F-48E8-9AD7-FE193628FE67}" type="datetime1">
              <a:rPr lang="ru-RU" smtClean="0"/>
              <a:t>29.06.2018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8704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1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91009" indent="0">
              <a:buNone/>
              <a:defRPr sz="1700" b="1"/>
            </a:lvl2pPr>
            <a:lvl3pPr marL="782018" indent="0">
              <a:buNone/>
              <a:defRPr sz="1600" b="1"/>
            </a:lvl3pPr>
            <a:lvl4pPr marL="1173026" indent="0">
              <a:buNone/>
              <a:defRPr sz="1400" b="1"/>
            </a:lvl4pPr>
            <a:lvl5pPr marL="1564036" indent="0">
              <a:buNone/>
              <a:defRPr sz="1400" b="1"/>
            </a:lvl5pPr>
            <a:lvl6pPr marL="1955045" indent="0">
              <a:buNone/>
              <a:defRPr sz="1400" b="1"/>
            </a:lvl6pPr>
            <a:lvl7pPr marL="2346053" indent="0">
              <a:buNone/>
              <a:defRPr sz="1400" b="1"/>
            </a:lvl7pPr>
            <a:lvl8pPr marL="2737062" indent="0">
              <a:buNone/>
              <a:defRPr sz="1400" b="1"/>
            </a:lvl8pPr>
            <a:lvl9pPr marL="3128071" indent="0">
              <a:buNone/>
              <a:defRPr sz="1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73"/>
            <a:ext cx="4040188" cy="2963466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151335"/>
            <a:ext cx="4041775" cy="479821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91009" indent="0">
              <a:buNone/>
              <a:defRPr sz="1700" b="1"/>
            </a:lvl2pPr>
            <a:lvl3pPr marL="782018" indent="0">
              <a:buNone/>
              <a:defRPr sz="1600" b="1"/>
            </a:lvl3pPr>
            <a:lvl4pPr marL="1173026" indent="0">
              <a:buNone/>
              <a:defRPr sz="1400" b="1"/>
            </a:lvl4pPr>
            <a:lvl5pPr marL="1564036" indent="0">
              <a:buNone/>
              <a:defRPr sz="1400" b="1"/>
            </a:lvl5pPr>
            <a:lvl6pPr marL="1955045" indent="0">
              <a:buNone/>
              <a:defRPr sz="1400" b="1"/>
            </a:lvl6pPr>
            <a:lvl7pPr marL="2346053" indent="0">
              <a:buNone/>
              <a:defRPr sz="1400" b="1"/>
            </a:lvl7pPr>
            <a:lvl8pPr marL="2737062" indent="0">
              <a:buNone/>
              <a:defRPr sz="1400" b="1"/>
            </a:lvl8pPr>
            <a:lvl9pPr marL="3128071" indent="0">
              <a:buNone/>
              <a:defRPr sz="1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631173"/>
            <a:ext cx="4041775" cy="2963466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8A675-D102-44AB-BE58-CFC672FA334B}" type="datetime1">
              <a:rPr lang="ru-RU" smtClean="0"/>
              <a:t>29.06.2018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7447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3B182-B3AC-4629-9361-C34425D889EA}" type="datetime1">
              <a:rPr lang="ru-RU" smtClean="0"/>
              <a:t>29.06.2018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9955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D2EDA-C803-4350-A17F-84B707BB3A7A}" type="datetime1">
              <a:rPr lang="ru-RU" smtClean="0"/>
              <a:t>29.06.2018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8748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9"/>
            <a:ext cx="3008313" cy="871537"/>
          </a:xfrm>
        </p:spPr>
        <p:txBody>
          <a:bodyPr anchor="b"/>
          <a:lstStyle>
            <a:lvl1pPr algn="l">
              <a:defRPr sz="17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804"/>
            <a:ext cx="5111750" cy="4389835"/>
          </a:xfrm>
        </p:spPr>
        <p:txBody>
          <a:bodyPr/>
          <a:lstStyle>
            <a:lvl1pPr>
              <a:defRPr sz="2700"/>
            </a:lvl1pPr>
            <a:lvl2pPr>
              <a:defRPr sz="24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42"/>
            <a:ext cx="3008313" cy="3518297"/>
          </a:xfrm>
        </p:spPr>
        <p:txBody>
          <a:bodyPr/>
          <a:lstStyle>
            <a:lvl1pPr marL="0" indent="0">
              <a:buNone/>
              <a:defRPr sz="1200"/>
            </a:lvl1pPr>
            <a:lvl2pPr marL="391009" indent="0">
              <a:buNone/>
              <a:defRPr sz="1100"/>
            </a:lvl2pPr>
            <a:lvl3pPr marL="782018" indent="0">
              <a:buNone/>
              <a:defRPr sz="800"/>
            </a:lvl3pPr>
            <a:lvl4pPr marL="1173026" indent="0">
              <a:buNone/>
              <a:defRPr sz="800"/>
            </a:lvl4pPr>
            <a:lvl5pPr marL="1564036" indent="0">
              <a:buNone/>
              <a:defRPr sz="800"/>
            </a:lvl5pPr>
            <a:lvl6pPr marL="1955045" indent="0">
              <a:buNone/>
              <a:defRPr sz="800"/>
            </a:lvl6pPr>
            <a:lvl7pPr marL="2346053" indent="0">
              <a:buNone/>
              <a:defRPr sz="800"/>
            </a:lvl7pPr>
            <a:lvl8pPr marL="2737062" indent="0">
              <a:buNone/>
              <a:defRPr sz="800"/>
            </a:lvl8pPr>
            <a:lvl9pPr marL="3128071" indent="0">
              <a:buNone/>
              <a:defRPr sz="8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39BB2-7916-4E5E-98A9-529E9536289A}" type="datetime1">
              <a:rPr lang="ru-RU" smtClean="0"/>
              <a:t>29.06.2018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675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67"/>
            <a:ext cx="5486400" cy="425053"/>
          </a:xfrm>
        </p:spPr>
        <p:txBody>
          <a:bodyPr anchor="b"/>
          <a:lstStyle>
            <a:lvl1pPr algn="l">
              <a:defRPr sz="17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98"/>
            <a:ext cx="5486400" cy="3086100"/>
          </a:xfrm>
        </p:spPr>
        <p:txBody>
          <a:bodyPr/>
          <a:lstStyle>
            <a:lvl1pPr marL="0" indent="0">
              <a:buNone/>
              <a:defRPr sz="2700"/>
            </a:lvl1pPr>
            <a:lvl2pPr marL="391009" indent="0">
              <a:buNone/>
              <a:defRPr sz="2400"/>
            </a:lvl2pPr>
            <a:lvl3pPr marL="782018" indent="0">
              <a:buNone/>
              <a:defRPr sz="2000"/>
            </a:lvl3pPr>
            <a:lvl4pPr marL="1173026" indent="0">
              <a:buNone/>
              <a:defRPr sz="1700"/>
            </a:lvl4pPr>
            <a:lvl5pPr marL="1564036" indent="0">
              <a:buNone/>
              <a:defRPr sz="1700"/>
            </a:lvl5pPr>
            <a:lvl6pPr marL="1955045" indent="0">
              <a:buNone/>
              <a:defRPr sz="1700"/>
            </a:lvl6pPr>
            <a:lvl7pPr marL="2346053" indent="0">
              <a:buNone/>
              <a:defRPr sz="1700"/>
            </a:lvl7pPr>
            <a:lvl8pPr marL="2737062" indent="0">
              <a:buNone/>
              <a:defRPr sz="1700"/>
            </a:lvl8pPr>
            <a:lvl9pPr marL="3128071" indent="0">
              <a:buNone/>
              <a:defRPr sz="17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20"/>
            <a:ext cx="5486400" cy="603647"/>
          </a:xfrm>
        </p:spPr>
        <p:txBody>
          <a:bodyPr/>
          <a:lstStyle>
            <a:lvl1pPr marL="0" indent="0">
              <a:buNone/>
              <a:defRPr sz="1200"/>
            </a:lvl1pPr>
            <a:lvl2pPr marL="391009" indent="0">
              <a:buNone/>
              <a:defRPr sz="1100"/>
            </a:lvl2pPr>
            <a:lvl3pPr marL="782018" indent="0">
              <a:buNone/>
              <a:defRPr sz="800"/>
            </a:lvl3pPr>
            <a:lvl4pPr marL="1173026" indent="0">
              <a:buNone/>
              <a:defRPr sz="800"/>
            </a:lvl4pPr>
            <a:lvl5pPr marL="1564036" indent="0">
              <a:buNone/>
              <a:defRPr sz="800"/>
            </a:lvl5pPr>
            <a:lvl6pPr marL="1955045" indent="0">
              <a:buNone/>
              <a:defRPr sz="800"/>
            </a:lvl6pPr>
            <a:lvl7pPr marL="2346053" indent="0">
              <a:buNone/>
              <a:defRPr sz="800"/>
            </a:lvl7pPr>
            <a:lvl8pPr marL="2737062" indent="0">
              <a:buNone/>
              <a:defRPr sz="800"/>
            </a:lvl8pPr>
            <a:lvl9pPr marL="3128071" indent="0">
              <a:buNone/>
              <a:defRPr sz="8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C3964-64BB-4AE7-B3D9-BE7DD9CE11CD}" type="datetime1">
              <a:rPr lang="ru-RU" smtClean="0"/>
              <a:t>29.06.2018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4778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5AFFC-9247-4B69-9809-4569DC5DEED0}" type="datetime1">
              <a:rPr lang="ru-RU" smtClean="0"/>
              <a:t>29.06.2018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798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17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350CE-097C-4532-A905-E32443CA2B2E}" type="datetime1">
              <a:rPr lang="ru-RU" smtClean="0"/>
              <a:t>29.06.2018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4370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1000" b="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78191" tIns="39096" rIns="78191" bIns="39096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67"/>
            <a:ext cx="8229600" cy="3394472"/>
          </a:xfrm>
          <a:prstGeom prst="rect">
            <a:avLst/>
          </a:prstGeom>
        </p:spPr>
        <p:txBody>
          <a:bodyPr vert="horz" lIns="78191" tIns="39096" rIns="78191" bIns="39096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17" y="4767263"/>
            <a:ext cx="2133599" cy="273844"/>
          </a:xfrm>
          <a:prstGeom prst="rect">
            <a:avLst/>
          </a:prstGeom>
        </p:spPr>
        <p:txBody>
          <a:bodyPr vert="horz" lIns="78191" tIns="39096" rIns="78191" bIns="39096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752194-8462-4F9C-963B-596C6496ACF9}" type="datetime1">
              <a:rPr lang="ru-RU" smtClean="0"/>
              <a:t>29.06.2018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78191" tIns="39096" rIns="78191" bIns="39096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17" y="4767263"/>
            <a:ext cx="2133599" cy="273844"/>
          </a:xfrm>
          <a:prstGeom prst="rect">
            <a:avLst/>
          </a:prstGeom>
        </p:spPr>
        <p:txBody>
          <a:bodyPr vert="horz" lIns="78191" tIns="39096" rIns="78191" bIns="39096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FA656D-009D-46A4-AE2E-EAAD425C61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1858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782018" rtl="0" eaLnBrk="1" latinLnBrk="0" hangingPunct="1">
        <a:spcBef>
          <a:spcPct val="0"/>
        </a:spcBef>
        <a:buNone/>
        <a:defRPr sz="3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3257" indent="-293257" algn="l" defTabSz="782018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35390" indent="-244381" algn="l" defTabSz="782018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77522" indent="-195505" algn="l" defTabSz="78201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531" indent="-195505" algn="l" defTabSz="782018" rtl="0" eaLnBrk="1" latinLnBrk="0" hangingPunct="1">
        <a:spcBef>
          <a:spcPct val="20000"/>
        </a:spcBef>
        <a:buFont typeface="Arial" panose="020B0604020202020204" pitchFamily="34" charset="0"/>
        <a:buChar char="–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59540" indent="-195505" algn="l" defTabSz="782018" rtl="0" eaLnBrk="1" latinLnBrk="0" hangingPunct="1">
        <a:spcBef>
          <a:spcPct val="20000"/>
        </a:spcBef>
        <a:buFont typeface="Arial" panose="020B0604020202020204" pitchFamily="34" charset="0"/>
        <a:buChar char="»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50549" indent="-195505" algn="l" defTabSz="782018" rtl="0" eaLnBrk="1" latinLnBrk="0" hangingPunct="1">
        <a:spcBef>
          <a:spcPct val="20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41558" indent="-195505" algn="l" defTabSz="782018" rtl="0" eaLnBrk="1" latinLnBrk="0" hangingPunct="1">
        <a:spcBef>
          <a:spcPct val="20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32567" indent="-195505" algn="l" defTabSz="782018" rtl="0" eaLnBrk="1" latinLnBrk="0" hangingPunct="1">
        <a:spcBef>
          <a:spcPct val="20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23576" indent="-195505" algn="l" defTabSz="782018" rtl="0" eaLnBrk="1" latinLnBrk="0" hangingPunct="1">
        <a:spcBef>
          <a:spcPct val="20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78201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91009" algn="l" defTabSz="78201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82018" algn="l" defTabSz="78201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173026" algn="l" defTabSz="78201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64036" algn="l" defTabSz="78201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955045" algn="l" defTabSz="78201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46053" algn="l" defTabSz="78201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37062" algn="l" defTabSz="78201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28071" algn="l" defTabSz="78201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10" Type="http://schemas.microsoft.com/office/2007/relationships/hdphoto" Target="../media/hdphoto1.wdp"/><Relationship Id="rId4" Type="http://schemas.openxmlformats.org/officeDocument/2006/relationships/image" Target="../media/image20.jpeg"/><Relationship Id="rId9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15.jpeg"/><Relationship Id="rId7" Type="http://schemas.openxmlformats.org/officeDocument/2006/relationships/image" Target="../media/image30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11.jpeg"/><Relationship Id="rId10" Type="http://schemas.openxmlformats.org/officeDocument/2006/relationships/image" Target="../media/image33.jpeg"/><Relationship Id="rId4" Type="http://schemas.openxmlformats.org/officeDocument/2006/relationships/image" Target="../media/image28.jpeg"/><Relationship Id="rId9" Type="http://schemas.openxmlformats.org/officeDocument/2006/relationships/image" Target="../media/image3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13" Type="http://schemas.openxmlformats.org/officeDocument/2006/relationships/image" Target="../media/image35.emf"/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12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9.jpeg"/><Relationship Id="rId11" Type="http://schemas.openxmlformats.org/officeDocument/2006/relationships/image" Target="../media/image34.emf"/><Relationship Id="rId5" Type="http://schemas.openxmlformats.org/officeDocument/2006/relationships/image" Target="../media/image38.png"/><Relationship Id="rId10" Type="http://schemas.openxmlformats.org/officeDocument/2006/relationships/oleObject" Target="../embeddings/oleObject1.bin"/><Relationship Id="rId4" Type="http://schemas.openxmlformats.org/officeDocument/2006/relationships/image" Target="../media/image37.jpeg"/><Relationship Id="rId9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95536" y="987574"/>
            <a:ext cx="83529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механизмов предупреждения коррупционных правонарушений</a:t>
            </a:r>
          </a:p>
        </p:txBody>
      </p:sp>
      <p:pic>
        <p:nvPicPr>
          <p:cNvPr id="8" name="Рисунок 7" descr="http://442fz.volganet.ru/upload/iblock/3b4/org_dxvp69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067694"/>
            <a:ext cx="3744416" cy="108012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/>
          <p:cNvSpPr/>
          <p:nvPr/>
        </p:nvSpPr>
        <p:spPr>
          <a:xfrm>
            <a:off x="1907704" y="3435846"/>
            <a:ext cx="51845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отдела по профилактике коррупционных </a:t>
            </a: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иных правонарушений </a:t>
            </a: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 внутреннего контроля и аудита</a:t>
            </a: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Бурнашева Наталья Сергеевна</a:t>
            </a:r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900084" y="4515966"/>
            <a:ext cx="51845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Красноярск, июль 2018 года</a:t>
            </a:r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9220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/>
              <a:pPr/>
              <a:t>2</a:t>
            </a:fld>
            <a:endParaRPr lang="ru-RU"/>
          </a:p>
        </p:txBody>
      </p:sp>
      <p:pic>
        <p:nvPicPr>
          <p:cNvPr id="3" name="Рисунок 2" descr="https://s79369.cdn.ngenix.net/media/photo/original/20180221/accf0026f9ffc53ba87c281c5cbef82d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555526"/>
            <a:ext cx="8064896" cy="417646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Скругленный прямоугольник 3"/>
          <p:cNvSpPr/>
          <p:nvPr/>
        </p:nvSpPr>
        <p:spPr>
          <a:xfrm>
            <a:off x="107504" y="4765335"/>
            <a:ext cx="8856983" cy="339501"/>
          </a:xfrm>
          <a:prstGeom prst="roundRect">
            <a:avLst>
              <a:gd name="adj" fmla="val 20241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200"/>
              </a:lnSpc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«Кто из казны украдет больше, чем стоит метр веревки, тот на этой веревке повешен будет.» (Петр </a:t>
            </a:r>
            <a:r>
              <a:rPr lang="en-US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6332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/>
          <p:nvPr/>
        </p:nvPicPr>
        <p:blipFill rotWithShape="1">
          <a:blip r:embed="rId2"/>
          <a:srcRect l="2635" t="8397" r="2635" b="8397"/>
          <a:stretch/>
        </p:blipFill>
        <p:spPr>
          <a:xfrm>
            <a:off x="107504" y="1275606"/>
            <a:ext cx="8928992" cy="3852348"/>
          </a:xfrm>
          <a:prstGeom prst="rect">
            <a:avLst/>
          </a:prstGeom>
        </p:spPr>
      </p:pic>
      <p:pic>
        <p:nvPicPr>
          <p:cNvPr id="9" name="Рисунок 8" descr="http://aproekt.ucoz.net/12/man-with-board-02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717" y="3025399"/>
            <a:ext cx="1512168" cy="1819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ttp://900igr.net/up/datai/125907/0010-010-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8017" y="3201780"/>
            <a:ext cx="1512168" cy="146670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3" name="Овал 2"/>
          <p:cNvSpPr/>
          <p:nvPr/>
        </p:nvSpPr>
        <p:spPr>
          <a:xfrm>
            <a:off x="0" y="2643758"/>
            <a:ext cx="2160240" cy="1728192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Ведомственная </a:t>
            </a:r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правовая база </a:t>
            </a:r>
            <a: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вопросам профилактики коррупционных </a:t>
            </a:r>
            <a: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иных правонарушений</a:t>
            </a:r>
          </a:p>
        </p:txBody>
      </p:sp>
      <p:sp>
        <p:nvSpPr>
          <p:cNvPr id="4" name="Овал 3"/>
          <p:cNvSpPr/>
          <p:nvPr/>
        </p:nvSpPr>
        <p:spPr>
          <a:xfrm>
            <a:off x="2771800" y="0"/>
            <a:ext cx="3213178" cy="2267941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00"/>
              </a:lnSpc>
            </a:pPr>
            <a: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Модель </a:t>
            </a:r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предварительного контроля решений, принимаемых комиссиями </a:t>
            </a:r>
            <a: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соблюдению требований </a:t>
            </a:r>
            <a: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служебному поведению федеральных государственных гражданских служащих территориальных органов Федерального казначейства </a:t>
            </a:r>
            <a: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урегулированию конфликта интересов</a:t>
            </a:r>
          </a:p>
        </p:txBody>
      </p:sp>
      <p:sp>
        <p:nvSpPr>
          <p:cNvPr id="5" name="Овал 4"/>
          <p:cNvSpPr/>
          <p:nvPr/>
        </p:nvSpPr>
        <p:spPr>
          <a:xfrm>
            <a:off x="4716016" y="2931790"/>
            <a:ext cx="2376264" cy="165618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Агитационные </a:t>
            </a:r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материалы, направленные </a:t>
            </a:r>
            <a: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противодействие коррупционным </a:t>
            </a:r>
            <a: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иным </a:t>
            </a:r>
            <a: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правонарушениям </a:t>
            </a:r>
            <a:endParaRPr lang="ru-RU" sz="1200" b="1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6660233" y="1"/>
            <a:ext cx="2360536" cy="1645942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00"/>
              </a:lnSpc>
            </a:pPr>
            <a: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Система </a:t>
            </a:r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мониторинга действий правоохранительных органов в отношении территориальных органов Федерального казначейства</a:t>
            </a:r>
          </a:p>
        </p:txBody>
      </p:sp>
      <p:pic>
        <p:nvPicPr>
          <p:cNvPr id="10" name="Рисунок 9" descr="https://cdn.fishki.net/upload/post/201510/27/1714674/5_image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3201780"/>
            <a:ext cx="691938" cy="1170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http://900igr.net/up/datai/83059/0026-014-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1059582"/>
            <a:ext cx="2080473" cy="1324669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Скругленный прямоугольник 12"/>
          <p:cNvSpPr/>
          <p:nvPr/>
        </p:nvSpPr>
        <p:spPr>
          <a:xfrm>
            <a:off x="107504" y="4765335"/>
            <a:ext cx="8856983" cy="339501"/>
          </a:xfrm>
          <a:prstGeom prst="roundRect">
            <a:avLst>
              <a:gd name="adj" fmla="val 20241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200"/>
              </a:lnSpc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«Есть легионы сорванцов, у которых на языке "государство", а в мыслях - пирог с казенной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начинкой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(М.Е. Салтыков-Щедрин) </a:t>
            </a:r>
          </a:p>
        </p:txBody>
      </p:sp>
    </p:spTree>
    <p:extLst>
      <p:ext uri="{BB962C8B-B14F-4D97-AF65-F5344CB8AC3E}">
        <p14:creationId xmlns:p14="http://schemas.microsoft.com/office/powerpoint/2010/main" val="3260575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wiki.iteach.ru/images/8/89/%D0%A7%D0%B5%D0%BB%D0%BE%D0%B2%D0%B5%D0%BA_%D1%81_%D0%BB%D1%83%D0%BF%D0%BE%D0%B9_%D0%91%D0%B0%D0%B9%D0%B3%D0%B0%D0%BD%D0%BE%D0%B2%D0%B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1706" y="2491393"/>
            <a:ext cx="798606" cy="1064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Скругленный прямоугольник 14"/>
          <p:cNvSpPr/>
          <p:nvPr/>
        </p:nvSpPr>
        <p:spPr>
          <a:xfrm>
            <a:off x="793961" y="1433986"/>
            <a:ext cx="1843351" cy="592491"/>
          </a:xfrm>
          <a:prstGeom prst="roundRect">
            <a:avLst>
              <a:gd name="adj" fmla="val 20241"/>
            </a:avLst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400"/>
              </a:lnSpc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Многочисленные </a:t>
            </a:r>
            <a:b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987824" y="117322"/>
            <a:ext cx="6048672" cy="1014268"/>
          </a:xfrm>
          <a:prstGeom prst="roundRect">
            <a:avLst>
              <a:gd name="adj" fmla="val 20241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200"/>
              </a:lnSpc>
              <a:spcAft>
                <a:spcPts val="0"/>
              </a:spcAft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предварительного контроля решений, принимаемых комиссиями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соблюдению требований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служебному поведению федеральных государственных гражданских служащих территориальных органов Федерального казначейства </a:t>
            </a:r>
            <a:b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урегулированию конфликта интересов</a:t>
            </a:r>
          </a:p>
        </p:txBody>
      </p:sp>
      <p:pic>
        <p:nvPicPr>
          <p:cNvPr id="1026" name="Picture 2" descr="https://lifeinaalborg.files.wordpress.com/2014/10/dreamstimelarge_3259036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1719" y="1268972"/>
            <a:ext cx="692210" cy="860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st2.depositphotos.com/1064545/7586/i/950/depositphotos_75869515-stock-photo-3d-white-people-multitasking-businessma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29" y="2821296"/>
            <a:ext cx="1056399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docinfo.net/wp-content/uploads/2017/11/3f346360e_600x35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5734" y="1300042"/>
            <a:ext cx="1458266" cy="860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iocryb.ru:1122/mediawiki/images/thumb/0/0c/Obr_plochadki.png/600px-Obr_plochadki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7927" y="2239497"/>
            <a:ext cx="1348572" cy="928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www.grsu.by/images/gallery/glavnaya/metodkabinet/3623_0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3368" y="3256604"/>
            <a:ext cx="1061087" cy="702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s://static8.depositphotos.com/1000193/920/i/450/depositphotos_9205192-stock-photo-3d-icon-of-the-teamwork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0991" y="3804302"/>
            <a:ext cx="972890" cy="925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Скругленный прямоугольник 11"/>
          <p:cNvSpPr/>
          <p:nvPr/>
        </p:nvSpPr>
        <p:spPr>
          <a:xfrm>
            <a:off x="107504" y="4765335"/>
            <a:ext cx="8856983" cy="339501"/>
          </a:xfrm>
          <a:prstGeom prst="roundRect">
            <a:avLst>
              <a:gd name="adj" fmla="val 20241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200"/>
              </a:lnSpc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«Нет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такой таблетки от коррупции: раз проглотил –  и вы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здоровы.»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В.В. Путин)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057126" y="795661"/>
            <a:ext cx="1440160" cy="432048"/>
          </a:xfrm>
          <a:prstGeom prst="roundRect">
            <a:avLst>
              <a:gd name="adj" fmla="val 20241"/>
            </a:avLst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r>
              <a:rPr lang="ru-RU" sz="1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ЗАЧЕМ?</a:t>
            </a:r>
            <a:endParaRPr lang="ru-RU" sz="1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724128" y="1164063"/>
            <a:ext cx="1584176" cy="432048"/>
          </a:xfrm>
          <a:prstGeom prst="roundRect">
            <a:avLst>
              <a:gd name="adj" fmla="val 20241"/>
            </a:avLst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r>
              <a:rPr lang="ru-RU" sz="1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</a:t>
            </a:r>
            <a:endParaRPr lang="ru-RU" sz="1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2" descr="https://lifeinaalborg.files.wordpress.com/2014/10/dreamstimelarge_3259036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5745"/>
            <a:ext cx="692210" cy="860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Скругленный прямоугольник 18"/>
          <p:cNvSpPr/>
          <p:nvPr/>
        </p:nvSpPr>
        <p:spPr>
          <a:xfrm>
            <a:off x="395536" y="2208450"/>
            <a:ext cx="1843351" cy="592491"/>
          </a:xfrm>
          <a:prstGeom prst="roundRect">
            <a:avLst>
              <a:gd name="adj" fmla="val 20241"/>
            </a:avLst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200"/>
              </a:lnSpc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отчетности </a:t>
            </a:r>
            <a:b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2017 год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799714" y="3867894"/>
            <a:ext cx="2239856" cy="509024"/>
          </a:xfrm>
          <a:prstGeom prst="roundRect">
            <a:avLst>
              <a:gd name="adj" fmla="val 20241"/>
            </a:avLst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400"/>
              </a:lnSpc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сводной информации 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6411966" y="1730231"/>
            <a:ext cx="1843351" cy="592491"/>
          </a:xfrm>
          <a:prstGeom prst="roundRect">
            <a:avLst>
              <a:gd name="adj" fmla="val 20241"/>
            </a:avLst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400"/>
              </a:lnSpc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Утвержденная модель взаимодействия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6715677" y="2487072"/>
            <a:ext cx="2376263" cy="592491"/>
          </a:xfrm>
          <a:prstGeom prst="roundRect">
            <a:avLst>
              <a:gd name="adj" fmla="val 20241"/>
            </a:avLst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400"/>
              </a:lnSpc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Совместная правоприменительная практика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933004" y="3177458"/>
            <a:ext cx="1843351" cy="592491"/>
          </a:xfrm>
          <a:prstGeom prst="roundRect">
            <a:avLst>
              <a:gd name="adj" fmla="val 20241"/>
            </a:avLst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400"/>
              </a:lnSpc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материалы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796640" y="4122406"/>
            <a:ext cx="2239856" cy="509024"/>
          </a:xfrm>
          <a:prstGeom prst="roundRect">
            <a:avLst>
              <a:gd name="adj" fmla="val 20241"/>
            </a:avLst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400"/>
              </a:lnSpc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Всесторонний контроль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2987824" y="1227709"/>
            <a:ext cx="2880320" cy="3493503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00"/>
              </a:lnSpc>
            </a:pPr>
            <a: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сложившейся практики</a:t>
            </a:r>
          </a:p>
          <a:p>
            <a:pPr algn="ctr">
              <a:lnSpc>
                <a:spcPts val="1200"/>
              </a:lnSpc>
            </a:pPr>
            <a:endParaRPr lang="ru-RU" sz="1200" b="1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</a:pPr>
            <a:endParaRPr lang="ru-RU" sz="1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</a:pPr>
            <a:endParaRPr lang="ru-RU" sz="1200" b="1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</a:pPr>
            <a:endParaRPr lang="ru-RU" sz="1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</a:pPr>
            <a:endParaRPr lang="ru-RU" sz="1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</a:pPr>
            <a: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Согласование спорных вопросов</a:t>
            </a:r>
          </a:p>
          <a:p>
            <a:pPr algn="ctr">
              <a:lnSpc>
                <a:spcPts val="1200"/>
              </a:lnSpc>
            </a:pPr>
            <a:endParaRPr lang="ru-RU" sz="1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</a:pPr>
            <a:endParaRPr lang="ru-RU" sz="1200" b="1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</a:pPr>
            <a:endParaRPr lang="ru-RU" sz="1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</a:pPr>
            <a:endParaRPr lang="ru-RU" sz="1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</a:pPr>
            <a:endParaRPr lang="ru-RU" sz="1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</a:pPr>
            <a: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контрольных мероприятиях</a:t>
            </a:r>
            <a:endParaRPr lang="ru-RU" sz="1200" b="1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" name="Рисунок 25" descr="http://900igr.net/up/datai/83059/0026-014-.jp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7934" y="2176777"/>
            <a:ext cx="900100" cy="6263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Рисунок 26" descr="http://900igr.net/up/datai/83059/0026-014-.jp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7934" y="3169490"/>
            <a:ext cx="900100" cy="6263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01611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987824" y="117322"/>
            <a:ext cx="6048672" cy="1014268"/>
          </a:xfrm>
          <a:prstGeom prst="roundRect">
            <a:avLst>
              <a:gd name="adj" fmla="val 20241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200"/>
              </a:lnSpc>
              <a:spcAft>
                <a:spcPts val="0"/>
              </a:spcAft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предварительного контроля решений, принимаемых комиссиями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соблюдению требований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служебному поведению федеральных государственных гражданских служащих территориальных органов Федерального казначейства </a:t>
            </a:r>
            <a:b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урегулированию конфликта интересов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07504" y="4759519"/>
            <a:ext cx="8856983" cy="339501"/>
          </a:xfrm>
          <a:prstGeom prst="roundRect">
            <a:avLst>
              <a:gd name="adj" fmla="val 20241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200"/>
              </a:lnSpc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«Для победы над коррупцией нужно не жалеть сажать в тюрьму провинившихся друзей и родственников.» (Ли </a:t>
            </a:r>
            <a:r>
              <a:rPr lang="ru-RU" sz="1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Куан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Ю)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747" y="1196592"/>
            <a:ext cx="8801740" cy="3463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1433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203848" y="117322"/>
            <a:ext cx="5832648" cy="654228"/>
          </a:xfrm>
          <a:prstGeom prst="roundRect">
            <a:avLst>
              <a:gd name="adj" fmla="val 20241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2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Ведомственная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правовая база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вопросам профилактики коррупционных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иных правонарушений</a:t>
            </a:r>
          </a:p>
        </p:txBody>
      </p:sp>
      <p:pic>
        <p:nvPicPr>
          <p:cNvPr id="2050" name="Picture 2" descr="http://daytradingschool.ru/wp-content/uploads/%D1%81%D0%BE%D0%B1%D0%BB%D1%8E%D0%B4%D0%B0%D0%B9-%D1%80%D0%B8%D1%81%D0%B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0058" y="1923678"/>
            <a:ext cx="816438" cy="1159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img3.stockfresh.com/files/s/skvoor/m/83/416034_stock-photo-looking-for-right-directio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27" y="1217435"/>
            <a:ext cx="967367" cy="967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s://img3.stockfresh.com/files/b/bmwa_xiller/m/44/1824373_stock-photo-figure-in-paper-chao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6242" y="2211710"/>
            <a:ext cx="1345666" cy="1345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s://st.depositphotos.com/2273597/2431/i/950/depositphotos_24310769-stock-photo-3d-guy-man-confused-by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38" y="3346859"/>
            <a:ext cx="1080120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14" descr="http://blog.oceltd.co.uk/wp-content/uploads/2013/07/Fotolia_40889726_Subscription_Monthly_M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16" descr="http://blog.oceltd.co.uk/wp-content/uploads/2013/07/Fotolia_40889726_Subscription_Monthly_M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66" name="Picture 18" descr="https://st.depositphotos.com/1654249/1263/i/950/depositphotos_12630114-stock-photo-3d-business-man-standing-and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0918" y="1189193"/>
            <a:ext cx="792088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2" name="Picture 24" descr="http://900igr.net/up/datai/104406/0044-040-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9375" y="2596511"/>
            <a:ext cx="767737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4" name="Picture 26" descr="http://fb.ru/misc/i/gallery/49229/2294686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746" y="3727507"/>
            <a:ext cx="846423" cy="846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Скругленный прямоугольник 16"/>
          <p:cNvSpPr/>
          <p:nvPr/>
        </p:nvSpPr>
        <p:spPr>
          <a:xfrm>
            <a:off x="116827" y="4731990"/>
            <a:ext cx="8856983" cy="339501"/>
          </a:xfrm>
          <a:prstGeom prst="roundRect">
            <a:avLst>
              <a:gd name="adj" fmla="val 20241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200"/>
              </a:lnSpc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«Кто способен извлекать корысть из общественных дел, способен и на </a:t>
            </a:r>
            <a:r>
              <a:rPr lang="ru-RU" sz="1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окрадывание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могил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.» (Плутарх) 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187624" y="765629"/>
            <a:ext cx="1440160" cy="432048"/>
          </a:xfrm>
          <a:prstGeom prst="roundRect">
            <a:avLst>
              <a:gd name="adj" fmla="val 20241"/>
            </a:avLst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r>
              <a:rPr lang="ru-RU" sz="1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ЗАЧЕМ?</a:t>
            </a:r>
            <a:endParaRPr lang="ru-RU" sz="1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876256" y="864403"/>
            <a:ext cx="1584176" cy="432048"/>
          </a:xfrm>
          <a:prstGeom prst="roundRect">
            <a:avLst>
              <a:gd name="adj" fmla="val 20241"/>
            </a:avLst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r>
              <a:rPr lang="ru-RU" sz="1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</a:t>
            </a:r>
            <a:endParaRPr lang="ru-RU" sz="1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2987824" y="1080427"/>
            <a:ext cx="2880320" cy="3493503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00"/>
              </a:lnSpc>
            </a:pPr>
            <a: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приказа № 31н</a:t>
            </a:r>
          </a:p>
          <a:p>
            <a:pPr algn="ctr">
              <a:lnSpc>
                <a:spcPts val="1200"/>
              </a:lnSpc>
            </a:pPr>
            <a:endParaRPr lang="ru-RU" sz="1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</a:pPr>
            <a:endParaRPr lang="ru-RU" sz="1200" b="1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</a:pPr>
            <a:endParaRPr lang="ru-RU" sz="1200" b="1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</a:pPr>
            <a:endParaRPr lang="ru-RU" sz="1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</a:pPr>
            <a:endParaRPr lang="ru-RU" sz="1200" b="1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</a:pPr>
            <a:endParaRPr lang="ru-RU" sz="1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</a:pPr>
            <a:endParaRPr lang="ru-RU" sz="1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</a:pPr>
            <a: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приказа № 32н</a:t>
            </a:r>
          </a:p>
          <a:p>
            <a:pPr algn="ctr">
              <a:lnSpc>
                <a:spcPts val="1200"/>
              </a:lnSpc>
            </a:pPr>
            <a:endParaRPr lang="ru-RU" sz="1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</a:pPr>
            <a:endParaRPr lang="ru-RU" sz="1200" b="1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</a:pPr>
            <a:endParaRPr lang="ru-RU" sz="1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</a:pPr>
            <a:endParaRPr lang="ru-RU" sz="1200" b="1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</a:pPr>
            <a:endParaRPr lang="ru-RU" sz="1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</a:pPr>
            <a:endParaRPr lang="ru-RU" sz="1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</a:pPr>
            <a:endParaRPr lang="ru-RU" sz="1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</a:pPr>
            <a: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Проекты приказов</a:t>
            </a:r>
            <a:endParaRPr lang="ru-RU" sz="1200" b="1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200450" y="1490404"/>
            <a:ext cx="1843351" cy="592491"/>
          </a:xfrm>
          <a:prstGeom prst="roundRect">
            <a:avLst>
              <a:gd name="adj" fmla="val 20241"/>
            </a:avLst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400"/>
              </a:lnSpc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регламентов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27732" y="2371066"/>
            <a:ext cx="1475656" cy="592491"/>
          </a:xfrm>
          <a:prstGeom prst="roundRect">
            <a:avLst>
              <a:gd name="adj" fmla="val 20241"/>
            </a:avLst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400"/>
              </a:lnSpc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Хаотичные действия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1187624" y="3852560"/>
            <a:ext cx="1747350" cy="592491"/>
          </a:xfrm>
          <a:prstGeom prst="roundRect">
            <a:avLst>
              <a:gd name="adj" fmla="val 20241"/>
            </a:avLst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400"/>
              </a:lnSpc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Недопонимание требований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6746668" y="1390605"/>
            <a:ext cx="2289828" cy="592491"/>
          </a:xfrm>
          <a:prstGeom prst="roundRect">
            <a:avLst>
              <a:gd name="adj" fmla="val 20241"/>
            </a:avLst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400"/>
              </a:lnSpc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Разумный </a:t>
            </a:r>
            <a:b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целесообразный подход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860918" y="2183974"/>
            <a:ext cx="2289828" cy="374183"/>
          </a:xfrm>
          <a:prstGeom prst="roundRect">
            <a:avLst>
              <a:gd name="adj" fmla="val 20241"/>
            </a:avLst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400"/>
              </a:lnSpc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рисков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112480" y="3304758"/>
            <a:ext cx="2698047" cy="374183"/>
          </a:xfrm>
          <a:prstGeom prst="roundRect">
            <a:avLst>
              <a:gd name="adj" fmla="val 20241"/>
            </a:avLst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400"/>
              </a:lnSpc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Уменьшение количества нарушений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442053" y="4134254"/>
            <a:ext cx="2364350" cy="374183"/>
          </a:xfrm>
          <a:prstGeom prst="roundRect">
            <a:avLst>
              <a:gd name="adj" fmla="val 20241"/>
            </a:avLst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400"/>
              </a:lnSpc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Неотвратимость наказания</a:t>
            </a:r>
          </a:p>
        </p:txBody>
      </p:sp>
      <p:pic>
        <p:nvPicPr>
          <p:cNvPr id="25" name="Рисунок 24"/>
          <p:cNvPicPr/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72727" y1="48500" x2="72727" y2="48500"/>
                        <a14:foregroundMark x1="79447" y1="41000" x2="79447" y2="41000"/>
                        <a14:foregroundMark x1="67589" y1="55500" x2="67589" y2="55500"/>
                        <a14:foregroundMark x1="60079" y1="80500" x2="60079" y2="80500"/>
                        <a14:foregroundMark x1="63636" y1="85000" x2="63636" y2="85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0621" y="1826256"/>
            <a:ext cx="974725" cy="770255"/>
          </a:xfrm>
          <a:prstGeom prst="rect">
            <a:avLst/>
          </a:prstGeom>
        </p:spPr>
      </p:pic>
      <p:pic>
        <p:nvPicPr>
          <p:cNvPr id="26" name="Рисунок 25"/>
          <p:cNvPicPr/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72727" y1="48500" x2="72727" y2="48500"/>
                        <a14:foregroundMark x1="79447" y1="41000" x2="79447" y2="41000"/>
                        <a14:foregroundMark x1="67589" y1="55500" x2="67589" y2="55500"/>
                        <a14:foregroundMark x1="60079" y1="80500" x2="60079" y2="80500"/>
                        <a14:foregroundMark x1="63636" y1="85000" x2="63636" y2="85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0620" y="2963557"/>
            <a:ext cx="974725" cy="770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568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 descr="http://900igr.net/up/datai/125907/0010-010-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7844" y="2232925"/>
            <a:ext cx="1512168" cy="1466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 descr="http://www.finprosoft.ru/images/konsolidatsiya-otchetnosti-gruppy-predpriyatij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50" y="3840008"/>
            <a:ext cx="879242" cy="94483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Скругленный прямоугольник 4"/>
          <p:cNvSpPr/>
          <p:nvPr/>
        </p:nvSpPr>
        <p:spPr>
          <a:xfrm>
            <a:off x="107504" y="915566"/>
            <a:ext cx="4032448" cy="1440160"/>
          </a:xfrm>
          <a:prstGeom prst="roundRect">
            <a:avLst>
              <a:gd name="adj" fmla="val 20241"/>
            </a:avLst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Федерального казначейства 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 июня 2018 г. № 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168 «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утверждении Порядка уведомления представителя нанимателя федеральными государственными гражданскими служащими центрального аппарата Федерального казначейства 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федеральными государственными гражданскими служащими территориальных органов Федерального казначейства об иной оплачиваемой 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работе»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203848" y="117322"/>
            <a:ext cx="5832648" cy="654228"/>
          </a:xfrm>
          <a:prstGeom prst="roundRect">
            <a:avLst>
              <a:gd name="adj" fmla="val 20241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2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Ведомственная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правовая база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вопросам профилактики коррупционных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иных правонарушений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4136" y="2700807"/>
            <a:ext cx="1440160" cy="1008111"/>
          </a:xfrm>
          <a:prstGeom prst="roundRect">
            <a:avLst>
              <a:gd name="adj" fmla="val 20241"/>
            </a:avLst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Уведомление </a:t>
            </a:r>
            <a:b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начала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выполнения иной оплачиваемой деятельности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498224" y="2700807"/>
            <a:ext cx="1440160" cy="1008111"/>
          </a:xfrm>
          <a:prstGeom prst="roundRect">
            <a:avLst>
              <a:gd name="adj" fmla="val 20241"/>
            </a:avLst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приводит </a:t>
            </a:r>
            <a:b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возникновению конфликта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интересов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8182" y="2278346"/>
            <a:ext cx="20522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Левая фигурная скобка 11"/>
          <p:cNvSpPr/>
          <p:nvPr/>
        </p:nvSpPr>
        <p:spPr>
          <a:xfrm rot="5400000">
            <a:off x="1360280" y="1166497"/>
            <a:ext cx="288032" cy="3008592"/>
          </a:xfrm>
          <a:prstGeom prst="leftBrace">
            <a:avLst>
              <a:gd name="adj1" fmla="val 104843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912580" y="3971488"/>
            <a:ext cx="1242124" cy="813353"/>
          </a:xfrm>
          <a:prstGeom prst="roundRect">
            <a:avLst>
              <a:gd name="adj" fmla="val 20241"/>
            </a:avLst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уведомления </a:t>
            </a:r>
            <a:b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иной оплачиваемой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работе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582786" y="3803801"/>
            <a:ext cx="1701182" cy="981040"/>
          </a:xfrm>
          <a:prstGeom prst="roundRect">
            <a:avLst>
              <a:gd name="adj" fmla="val 20241"/>
            </a:avLst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Отражение доходов </a:t>
            </a:r>
            <a:b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справке о доходах, расходах, об имуществе </a:t>
            </a:r>
            <a:b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обязательствах имущественного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характера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99592" y="3655342"/>
            <a:ext cx="13951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ВАЖНО</a:t>
            </a:r>
            <a:endParaRPr lang="ru-RU" sz="1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Двойная стрелка влево/вправо 17"/>
          <p:cNvSpPr/>
          <p:nvPr/>
        </p:nvSpPr>
        <p:spPr>
          <a:xfrm>
            <a:off x="2172000" y="4337499"/>
            <a:ext cx="410786" cy="190652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427984" y="909174"/>
            <a:ext cx="4608512" cy="1791633"/>
          </a:xfrm>
          <a:prstGeom prst="roundRect">
            <a:avLst>
              <a:gd name="adj" fmla="val 20241"/>
            </a:avLst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приказа Федерального казначейства «Об утверждении Положения о порядке сообщения федеральными государственными гражданскими служащими центрального аппарата Федерального казначейства, его территориальных органов о получении подарка в связи с протокольными мероприятиями, служебными командировками и другими официальными мероприятиями, участие в которых связано 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исполнением ими служебных (должностных) обязанностей, сдачи и оценки подарка, реализации (выкупа) и зачисления средств, вырученных от его 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796136" y="2670793"/>
            <a:ext cx="2052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НОВОЕ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580112" y="2992556"/>
            <a:ext cx="2448272" cy="354579"/>
          </a:xfrm>
          <a:prstGeom prst="roundRect">
            <a:avLst>
              <a:gd name="adj" fmla="val 20241"/>
            </a:avLst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Точный регламент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действий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5580112" y="3539005"/>
            <a:ext cx="2448272" cy="354579"/>
          </a:xfrm>
          <a:prstGeom prst="roundRect">
            <a:avLst>
              <a:gd name="adj" fmla="val 20241"/>
            </a:avLst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Назначены ответственные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5598114" y="4117030"/>
            <a:ext cx="2448272" cy="354579"/>
          </a:xfrm>
          <a:prstGeom prst="roundRect">
            <a:avLst>
              <a:gd name="adj" fmla="val 20241"/>
            </a:avLst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оценки подарка </a:t>
            </a:r>
            <a:b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привлечением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экспертов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Стрелка вниз 26"/>
          <p:cNvSpPr/>
          <p:nvPr/>
        </p:nvSpPr>
        <p:spPr>
          <a:xfrm>
            <a:off x="6714238" y="3347135"/>
            <a:ext cx="216024" cy="191219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 вниз 27"/>
          <p:cNvSpPr/>
          <p:nvPr/>
        </p:nvSpPr>
        <p:spPr>
          <a:xfrm>
            <a:off x="6714238" y="3899550"/>
            <a:ext cx="216024" cy="191219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4136" y="4803998"/>
            <a:ext cx="8900352" cy="339501"/>
          </a:xfrm>
          <a:prstGeom prst="roundRect">
            <a:avLst>
              <a:gd name="adj" fmla="val 20241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200"/>
              </a:lnSpc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«Необходимо победить преступность, коррупцию и мать их,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беззаконие.» (А.И. Лебедь)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3348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 descr="http://bsg-uk.ru/files/gerb_02-14-3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8360" y="2979619"/>
            <a:ext cx="1945640" cy="1264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4" descr="https://static8.depositphotos.com/1000193/920/i/450/depositphotos_9205192-stock-photo-3d-icon-of-the-teamwor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837" y="2436439"/>
            <a:ext cx="972890" cy="925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203848" y="117322"/>
            <a:ext cx="5832648" cy="654228"/>
          </a:xfrm>
          <a:prstGeom prst="roundRect">
            <a:avLst>
              <a:gd name="adj" fmla="val 20241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200"/>
              </a:lnSpc>
              <a:spcAft>
                <a:spcPts val="0"/>
              </a:spcAft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мониторинга действий правоохранительных органов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отношении территориальных органов Федерального казначейства</a:t>
            </a:r>
          </a:p>
        </p:txBody>
      </p:sp>
      <p:pic>
        <p:nvPicPr>
          <p:cNvPr id="3074" name="Picture 2" descr="http://www.etiprivacy.it/wp-content/uploads/2018/04/privacy-policy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87" y="902333"/>
            <a:ext cx="1123512" cy="85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https://st2.depositphotos.com/1064545/7586/i/950/depositphotos_75869515-stock-photo-3d-white-people-multitasking-businessma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00" y="2106182"/>
            <a:ext cx="1056399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900igr.net/up/datai/172801/0021-020-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176629"/>
            <a:ext cx="1146283" cy="1146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economic-definition.com/images/3827160497_48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1088" y="1347163"/>
            <a:ext cx="756760" cy="1009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кругленный прямоугольник 8"/>
          <p:cNvSpPr/>
          <p:nvPr/>
        </p:nvSpPr>
        <p:spPr>
          <a:xfrm>
            <a:off x="18788" y="4731990"/>
            <a:ext cx="9089716" cy="339501"/>
          </a:xfrm>
          <a:prstGeom prst="roundRect">
            <a:avLst>
              <a:gd name="adj" fmla="val 20241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200"/>
              </a:lnSpc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«Если вы не желаете, чтобы государство стояло у вас за спиной, выньте руки из его карманов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.» (Гари </a:t>
            </a:r>
            <a:r>
              <a:rPr lang="ru-RU" sz="1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Харт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403648" y="627534"/>
            <a:ext cx="1440160" cy="432048"/>
          </a:xfrm>
          <a:prstGeom prst="roundRect">
            <a:avLst>
              <a:gd name="adj" fmla="val 20241"/>
            </a:avLst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r>
              <a:rPr lang="ru-RU" sz="1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ЗАЧЕМ?</a:t>
            </a:r>
            <a:endParaRPr lang="ru-RU" sz="1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804248" y="818202"/>
            <a:ext cx="1584176" cy="432048"/>
          </a:xfrm>
          <a:prstGeom prst="roundRect">
            <a:avLst>
              <a:gd name="adj" fmla="val 20241"/>
            </a:avLst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r>
              <a:rPr lang="ru-RU" sz="1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</a:t>
            </a:r>
            <a:endParaRPr lang="ru-RU" sz="1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019556" y="1461887"/>
            <a:ext cx="1989636" cy="592491"/>
          </a:xfrm>
          <a:prstGeom prst="roundRect">
            <a:avLst>
              <a:gd name="adj" fmla="val 20241"/>
            </a:avLst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400"/>
              </a:lnSpc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Информационный вакуум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69336" y="3322912"/>
            <a:ext cx="2239856" cy="509024"/>
          </a:xfrm>
          <a:prstGeom prst="roundRect">
            <a:avLst>
              <a:gd name="adj" fmla="val 20241"/>
            </a:avLst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400"/>
              </a:lnSpc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сводной информации 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228184" y="1461887"/>
            <a:ext cx="1989636" cy="592491"/>
          </a:xfrm>
          <a:prstGeom prst="roundRect">
            <a:avLst>
              <a:gd name="adj" fmla="val 20241"/>
            </a:avLst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400"/>
              </a:lnSpc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Предупреждение нарушений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792242" y="2427734"/>
            <a:ext cx="2239856" cy="509024"/>
          </a:xfrm>
          <a:prstGeom prst="roundRect">
            <a:avLst>
              <a:gd name="adj" fmla="val 20241"/>
            </a:avLst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400"/>
              </a:lnSpc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Всесторонний контроль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3009192" y="1003018"/>
            <a:ext cx="2880320" cy="3493503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00"/>
              </a:lnSpc>
            </a:pPr>
            <a: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сложившейся практики</a:t>
            </a:r>
          </a:p>
          <a:p>
            <a:pPr algn="ctr">
              <a:lnSpc>
                <a:spcPts val="1200"/>
              </a:lnSpc>
            </a:pPr>
            <a:endParaRPr lang="ru-RU" sz="1200" b="1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</a:pPr>
            <a:endParaRPr lang="ru-RU" sz="1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</a:pPr>
            <a:endParaRPr lang="ru-RU" sz="1200" b="1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</a:pPr>
            <a:endParaRPr lang="ru-RU" sz="1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</a:pPr>
            <a:endParaRPr lang="ru-RU" sz="1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</a:pPr>
            <a: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Согласование спорных вопросов</a:t>
            </a:r>
          </a:p>
          <a:p>
            <a:pPr algn="ctr">
              <a:lnSpc>
                <a:spcPts val="1200"/>
              </a:lnSpc>
            </a:pPr>
            <a:endParaRPr lang="ru-RU" sz="1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</a:pPr>
            <a:endParaRPr lang="ru-RU" sz="1200" b="1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</a:pPr>
            <a:endParaRPr lang="ru-RU" sz="1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</a:pPr>
            <a:endParaRPr lang="ru-RU" sz="1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</a:pPr>
            <a:endParaRPr lang="ru-RU" sz="1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580112" y="3918670"/>
            <a:ext cx="2239856" cy="651737"/>
          </a:xfrm>
          <a:prstGeom prst="roundRect">
            <a:avLst>
              <a:gd name="adj" fmla="val 20241"/>
            </a:avLst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400"/>
              </a:lnSpc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Репутация Федерального казначейства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91410" y="3990027"/>
            <a:ext cx="2032318" cy="509024"/>
          </a:xfrm>
          <a:prstGeom prst="roundRect">
            <a:avLst>
              <a:gd name="adj" fmla="val 20241"/>
            </a:avLst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400"/>
              </a:lnSpc>
            </a:pP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Репутационные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риски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Рисунок 21" descr="https://img.scoop.it/FuSEl2SrkKJAOK00uN-ZsoXXXL4j3HpexhjNOf_P3YmryPKwJ94QGRtDb3Sbc6KY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9931" y="3918670"/>
            <a:ext cx="726976" cy="585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Рисунок 22" descr="http://ace-service-gmbh.eu/wp-content/uploads/sites/3/2013/05/finanz.jp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9766" y="1851669"/>
            <a:ext cx="859171" cy="898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Рисунок 23" descr="http://3-net.ru/sign/images/picture-018-793.jpg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9820" y="3153322"/>
            <a:ext cx="959064" cy="9175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07390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203848" y="117322"/>
            <a:ext cx="5832648" cy="654228"/>
          </a:xfrm>
          <a:prstGeom prst="roundRect">
            <a:avLst>
              <a:gd name="adj" fmla="val 20241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200"/>
              </a:lnSpc>
              <a:spcAft>
                <a:spcPts val="0"/>
              </a:spcAft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мониторинга действий правоохранительных органов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отношении территориальных органов Федерального казначейства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8788" y="4731990"/>
            <a:ext cx="9089716" cy="339501"/>
          </a:xfrm>
          <a:prstGeom prst="roundRect">
            <a:avLst>
              <a:gd name="adj" fmla="val 20241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200"/>
              </a:lnSpc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«Каждый человек имеет свою цену, за исключением тех, кого действительно стоило бы купить.» (Марк Твен)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0303337"/>
              </p:ext>
            </p:extLst>
          </p:nvPr>
        </p:nvGraphicFramePr>
        <p:xfrm>
          <a:off x="243166" y="987765"/>
          <a:ext cx="8640960" cy="3528201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236879"/>
                <a:gridCol w="263527"/>
                <a:gridCol w="325708"/>
                <a:gridCol w="604041"/>
                <a:gridCol w="263527"/>
                <a:gridCol w="269449"/>
                <a:gridCol w="269449"/>
                <a:gridCol w="269449"/>
                <a:gridCol w="269449"/>
                <a:gridCol w="272410"/>
                <a:gridCol w="273151"/>
                <a:gridCol w="427377"/>
                <a:gridCol w="227741"/>
                <a:gridCol w="492339"/>
                <a:gridCol w="360040"/>
                <a:gridCol w="432048"/>
                <a:gridCol w="432048"/>
                <a:gridCol w="504056"/>
                <a:gridCol w="432048"/>
                <a:gridCol w="432048"/>
                <a:gridCol w="432048"/>
                <a:gridCol w="360040"/>
                <a:gridCol w="288032"/>
                <a:gridCol w="144016"/>
                <a:gridCol w="360040"/>
              </a:tblGrid>
              <a:tr h="11337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 dirty="0">
                          <a:effectLst/>
                        </a:rPr>
                        <a:t>№ п/п</a:t>
                      </a:r>
                      <a:endParaRPr lang="ru-RU" sz="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>
                          <a:effectLst/>
                        </a:rPr>
                        <a:t>Субъект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>
                          <a:effectLst/>
                        </a:rPr>
                        <a:t>Объект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 dirty="0">
                          <a:effectLst/>
                        </a:rPr>
                        <a:t>Тема проверки</a:t>
                      </a:r>
                      <a:endParaRPr lang="ru-RU" sz="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>
                          <a:effectLst/>
                        </a:rPr>
                        <a:t>Итог проверки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9"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>
                          <a:effectLst/>
                        </a:rPr>
                        <a:t>Выявленные нарушения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936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>
                          <a:effectLst/>
                        </a:rPr>
                        <a:t>Документ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>
                          <a:effectLst/>
                        </a:rPr>
                        <a:t>Реквизиты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" u="none" strike="noStrike" dirty="0">
                          <a:effectLst/>
                        </a:rPr>
                        <a:t>заключение по результатам служебной проверки руководителем подразделения по вопросам государственной службы и кадров подписано не было (п.10 ст.59 ФЗ от 27.07.2004 №79-ФЗ)</a:t>
                      </a:r>
                      <a:endParaRPr lang="ru-RU" sz="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" u="none" strike="noStrike">
                          <a:effectLst/>
                        </a:rPr>
                        <a:t>ненадлежащая организация проверок сведений о доходах, имуществе, обязательствах имущественного характера</a:t>
                      </a:r>
                      <a:endParaRPr lang="ru-RU" sz="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" u="none" strike="noStrike">
                          <a:effectLst/>
                        </a:rPr>
                        <a:t>кадровое подразделение не всегда своевременно и полно анализирует сведения о доходах, имуществе, обязательствах имущественного характера </a:t>
                      </a:r>
                      <a:endParaRPr lang="ru-RU" sz="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" u="none" strike="noStrike">
                          <a:effectLst/>
                        </a:rPr>
                        <a:t>выявлены факты предоставления неполных и недостоверных сведений о дохожах, имуществе, обязательствах имущественного характера</a:t>
                      </a:r>
                      <a:endParaRPr lang="ru-RU" sz="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" u="none" strike="noStrike" dirty="0">
                          <a:effectLst/>
                        </a:rPr>
                        <a:t>мероприятия по контролю за расходами государственного служащего не инициированы, соответствующая проверка не организована</a:t>
                      </a:r>
                      <a:endParaRPr lang="ru-RU" sz="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" u="none" strike="noStrike">
                          <a:effectLst/>
                        </a:rPr>
                        <a:t>проверка, предусмотреная Указом Президента Российской Федерации от 21.09.2009 №1065, не инициировалась</a:t>
                      </a:r>
                      <a:endParaRPr lang="ru-RU" sz="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" u="none" strike="noStrike">
                          <a:effectLst/>
                        </a:rPr>
                        <a:t>должностные регламенты не соответствуют требованиям законодательства</a:t>
                      </a:r>
                      <a:endParaRPr lang="ru-RU" sz="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" u="none" strike="noStrike" dirty="0">
                          <a:effectLst/>
                        </a:rPr>
                        <a:t>в состав комиссии по соблюдению требований к служебному поведению федеральных </a:t>
                      </a:r>
                      <a:r>
                        <a:rPr lang="ru-RU" sz="200" u="none" strike="noStrike" dirty="0" smtClean="0">
                          <a:effectLst/>
                        </a:rPr>
                        <a:t>государственных гражданских  служащих </a:t>
                      </a:r>
                      <a:r>
                        <a:rPr lang="ru-RU" sz="200" u="none" strike="noStrike" dirty="0">
                          <a:effectLst/>
                        </a:rPr>
                        <a:t>и </a:t>
                      </a:r>
                      <a:r>
                        <a:rPr lang="ru-RU" sz="200" u="none" strike="noStrike" dirty="0" smtClean="0">
                          <a:effectLst/>
                        </a:rPr>
                        <a:t>урегулированию </a:t>
                      </a:r>
                      <a:r>
                        <a:rPr lang="ru-RU" sz="200" u="none" strike="noStrike" dirty="0">
                          <a:effectLst/>
                        </a:rPr>
                        <a:t>конфликта интересов не включены представители научных организаций и образовательных </a:t>
                      </a:r>
                      <a:r>
                        <a:rPr lang="ru-RU" sz="200" u="none" strike="noStrike" dirty="0" smtClean="0">
                          <a:effectLst/>
                        </a:rPr>
                        <a:t>учреждений</a:t>
                      </a:r>
                      <a:r>
                        <a:rPr lang="ru-RU" sz="200" u="none" strike="noStrike" dirty="0">
                          <a:effectLst/>
                        </a:rPr>
                        <a:t>, деятельность которых связана с государственной службой</a:t>
                      </a:r>
                      <a:endParaRPr lang="ru-RU" sz="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" u="none" strike="noStrike" dirty="0">
                          <a:effectLst/>
                        </a:rPr>
                        <a:t>в заседаниях комиссии по соблюдению требований к служебному поведению федеральных </a:t>
                      </a:r>
                      <a:r>
                        <a:rPr lang="ru-RU" sz="200" u="none" strike="noStrike" dirty="0" smtClean="0">
                          <a:effectLst/>
                        </a:rPr>
                        <a:t>государственных гражданских  служащих и урегулированию </a:t>
                      </a:r>
                      <a:r>
                        <a:rPr lang="ru-RU" sz="200" u="none" strike="noStrike" dirty="0">
                          <a:effectLst/>
                        </a:rPr>
                        <a:t>конфликта интересов принимало участие (в качестве члена комиссии) должностное лицо, не включенное в состав комиссии</a:t>
                      </a:r>
                      <a:endParaRPr lang="ru-RU" sz="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" u="none" strike="noStrike" dirty="0">
                          <a:effectLst/>
                        </a:rPr>
                        <a:t>на заседаниях комиссии необоснованно рассматривались поданные уведомления федеральных государственных гражданских служащих о намерении выполнять иную оплачиваемую работу</a:t>
                      </a:r>
                      <a:endParaRPr lang="ru-RU" sz="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" u="none" strike="noStrike" dirty="0">
                          <a:effectLst/>
                        </a:rPr>
                        <a:t>на заседаниях комиссии необоснованно рассматривались поданные уведомления о трудоустройстве бывших  государственных гражданских служащих</a:t>
                      </a:r>
                      <a:endParaRPr lang="ru-RU" sz="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" u="none" strike="noStrike" dirty="0">
                          <a:effectLst/>
                        </a:rPr>
                        <a:t>заместителем председателя комиссии и секретарем комиссии, в отношении которых рассматривались вопросы на комиссии не заявляли о возникновении у них прямой личной заинтересованности, которая могла привести к конфликту интересов</a:t>
                      </a:r>
                      <a:endParaRPr lang="ru-RU" sz="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" u="none" strike="noStrike" dirty="0">
                          <a:effectLst/>
                        </a:rPr>
                        <a:t>нарушения при рассмотрения обращений граждан: не дан письменный ответ заявителю на письменное обращение (п.4 ч.1 ст.10 Закона №59-ФЗ)</a:t>
                      </a:r>
                      <a:endParaRPr lang="ru-RU" sz="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" u="none" strike="noStrike" dirty="0">
                          <a:effectLst/>
                        </a:rPr>
                        <a:t>в ответах на обращения заявителям не разъяснено право обжалования принятых решений по обращениям (ч.4 ст.5 Закона №59-ФЗ)</a:t>
                      </a:r>
                      <a:endParaRPr lang="ru-RU" sz="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" u="none" strike="noStrike" dirty="0">
                          <a:effectLst/>
                        </a:rPr>
                        <a:t>проверки на предмет соблюдения служащими ограничений, в том числе факт наличия у лиц, замещающих государственные должности, не снятой или не погашенной судимости не организовывались</a:t>
                      </a:r>
                      <a:endParaRPr lang="ru-RU" sz="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" u="none" strike="noStrike" dirty="0">
                          <a:effectLst/>
                        </a:rPr>
                        <a:t>установлен факт осуществления гражданским служащим предпринимательской деятельности</a:t>
                      </a:r>
                      <a:endParaRPr lang="ru-RU" sz="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" u="none" strike="noStrike" dirty="0">
                          <a:effectLst/>
                        </a:rPr>
                        <a:t>Ненадлежащее исполнение сотрудниками УФК своих служебных обязанностей и ослабление контроля со стороны руководства</a:t>
                      </a:r>
                      <a:endParaRPr lang="ru-RU" sz="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" u="none" strike="noStrike" dirty="0">
                          <a:effectLst/>
                        </a:rPr>
                        <a:t>Нарушений не выявлено</a:t>
                      </a:r>
                      <a:endParaRPr lang="ru-RU" sz="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 dirty="0">
                          <a:effectLst/>
                        </a:rPr>
                        <a:t>Итого</a:t>
                      </a:r>
                      <a:endParaRPr lang="ru-RU" sz="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</a:tr>
              <a:tr h="297602"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1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300" u="none" strike="noStrike">
                          <a:effectLst/>
                        </a:rPr>
                        <a:t>Прокуратура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300" u="none" strike="noStrike">
                          <a:effectLst/>
                        </a:rPr>
                        <a:t>УФК по Республике Адыгея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300" u="none" strike="noStrike">
                          <a:effectLst/>
                        </a:rPr>
                        <a:t>нарушение требований законодательства о государственной гражданской службе при проведении служебных проверок в отношении В.В.Дорошенко - начальника отдела №4 УФК по Республике Адыгея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представление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300" u="none" strike="noStrike">
                          <a:effectLst/>
                        </a:rPr>
                        <a:t>от 04.12.2017 №07-08-2017/148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1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1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</a:tr>
              <a:tr h="248001"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2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300" u="none" strike="noStrike">
                          <a:effectLst/>
                        </a:rPr>
                        <a:t>Прокуратура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300" u="none" strike="noStrike">
                          <a:effectLst/>
                        </a:rPr>
                        <a:t>УФК по Республике Бурятия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300" u="none" strike="noStrike">
                          <a:effectLst/>
                        </a:rPr>
                        <a:t>проверка в связи с обращением Орловой О.В. о возможных нарушениях антикоррупционного законодательства должностными лицами УФК по Республике Бурятия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акт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300" u="none" strike="noStrike">
                          <a:effectLst/>
                        </a:rPr>
                        <a:t>от 12.05.2017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 dirty="0">
                          <a:effectLst/>
                        </a:rPr>
                        <a:t> </a:t>
                      </a:r>
                      <a:endParaRPr lang="ru-RU" sz="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1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1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</a:tr>
              <a:tr h="148801"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3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300" u="none" strike="noStrike">
                          <a:effectLst/>
                        </a:rPr>
                        <a:t>Прокуратура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300" u="none" strike="noStrike">
                          <a:effectLst/>
                        </a:rPr>
                        <a:t>УФК о Республике Дагестан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300" u="none" strike="noStrike">
                          <a:effectLst/>
                        </a:rPr>
                        <a:t>соблюдение законодательства о противодействии коррупции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представление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300" u="none" strike="noStrike">
                          <a:effectLst/>
                        </a:rPr>
                        <a:t>от 03.02.2017</a:t>
                      </a:r>
                      <a:br>
                        <a:rPr lang="ru-RU" sz="300" u="none" strike="noStrike">
                          <a:effectLst/>
                        </a:rPr>
                      </a:br>
                      <a:r>
                        <a:rPr lang="ru-RU" sz="300" u="none" strike="noStrike">
                          <a:effectLst/>
                        </a:rPr>
                        <a:t>№87-24-2017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1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 dirty="0">
                          <a:effectLst/>
                        </a:rPr>
                        <a:t> </a:t>
                      </a:r>
                      <a:endParaRPr lang="ru-RU" sz="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1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1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3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</a:tr>
              <a:tr h="248001"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4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300" u="none" strike="noStrike">
                          <a:effectLst/>
                        </a:rPr>
                        <a:t>Прокуратура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300" u="none" strike="noStrike">
                          <a:effectLst/>
                        </a:rPr>
                        <a:t>УФК о Республике Дагестан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300" u="none" strike="noStrike">
                          <a:effectLst/>
                        </a:rPr>
                        <a:t>протест на должностной регламент начальника отдела №2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300" u="none" strike="noStrike">
                          <a:effectLst/>
                        </a:rPr>
                        <a:t>от 30.05.2017 </a:t>
                      </a:r>
                      <a:br>
                        <a:rPr lang="ru-RU" sz="300" u="none" strike="noStrike">
                          <a:effectLst/>
                        </a:rPr>
                      </a:br>
                      <a:r>
                        <a:rPr lang="ru-RU" sz="300" u="none" strike="noStrike">
                          <a:effectLst/>
                        </a:rPr>
                        <a:t>№86-55-2017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 dirty="0">
                          <a:effectLst/>
                        </a:rPr>
                        <a:t> </a:t>
                      </a:r>
                      <a:endParaRPr lang="ru-RU" sz="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 dirty="0">
                          <a:effectLst/>
                        </a:rPr>
                        <a:t> </a:t>
                      </a:r>
                      <a:endParaRPr lang="ru-RU" sz="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1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1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</a:tr>
              <a:tr h="297602"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5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300" u="none" strike="noStrike">
                          <a:effectLst/>
                        </a:rPr>
                        <a:t>Прокуратура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300" u="none" strike="noStrike">
                          <a:effectLst/>
                        </a:rPr>
                        <a:t>УФК по Кабардино-Балкарской Республике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300" u="none" strike="noStrike">
                          <a:effectLst/>
                        </a:rPr>
                        <a:t>соблюдение требований законодательства о государственной гражданской службе, противодействии коррупции, о порядке рассмотрения обращений граждан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представление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300" u="none" strike="noStrike">
                          <a:effectLst/>
                        </a:rPr>
                        <a:t>от 04.07.2017 </a:t>
                      </a:r>
                      <a:br>
                        <a:rPr lang="ru-RU" sz="300" u="none" strike="noStrike">
                          <a:effectLst/>
                        </a:rPr>
                      </a:br>
                      <a:r>
                        <a:rPr lang="ru-RU" sz="300" u="none" strike="noStrike">
                          <a:effectLst/>
                        </a:rPr>
                        <a:t>№7-9-210-2017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1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1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1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1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1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1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6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</a:tr>
              <a:tr h="148801"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6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300" u="none" strike="noStrike">
                          <a:effectLst/>
                        </a:rPr>
                        <a:t>Прокуратура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300" u="none" strike="noStrike">
                          <a:effectLst/>
                        </a:rPr>
                        <a:t>УФК по Ивановской области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300" u="none" strike="noStrike">
                          <a:effectLst/>
                        </a:rPr>
                        <a:t>исполнение требований законодательства о государственной гражданской службе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представление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300" u="none" strike="noStrike">
                          <a:effectLst/>
                        </a:rPr>
                        <a:t>от 30.06.2017</a:t>
                      </a:r>
                      <a:br>
                        <a:rPr lang="ru-RU" sz="300" u="none" strike="noStrike">
                          <a:effectLst/>
                        </a:rPr>
                      </a:br>
                      <a:r>
                        <a:rPr lang="ru-RU" sz="300" u="none" strike="noStrike">
                          <a:effectLst/>
                        </a:rPr>
                        <a:t>№7/2-21-2017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1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1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2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</a:tr>
              <a:tr h="148801"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7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300" u="none" strike="noStrike">
                          <a:effectLst/>
                        </a:rPr>
                        <a:t>Прокуратура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300" u="none" strike="noStrike">
                          <a:effectLst/>
                        </a:rPr>
                        <a:t>УФК о Калининградской области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300" u="none" strike="noStrike">
                          <a:effectLst/>
                        </a:rPr>
                        <a:t>соблюдение требований законодательства о противодействии коррупции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представление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300" u="none" strike="noStrike">
                          <a:effectLst/>
                        </a:rPr>
                        <a:t>от 27.02.2017</a:t>
                      </a:r>
                      <a:br>
                        <a:rPr lang="ru-RU" sz="300" u="none" strike="noStrike">
                          <a:effectLst/>
                        </a:rPr>
                      </a:br>
                      <a:r>
                        <a:rPr lang="ru-RU" sz="300" u="none" strike="noStrike">
                          <a:effectLst/>
                        </a:rPr>
                        <a:t>№ПР20-86-27/13-2017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1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 dirty="0">
                          <a:effectLst/>
                        </a:rPr>
                        <a:t> </a:t>
                      </a:r>
                      <a:endParaRPr lang="ru-RU" sz="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1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</a:tr>
              <a:tr h="148801"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8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300" u="none" strike="noStrike">
                          <a:effectLst/>
                        </a:rPr>
                        <a:t>Прокуратура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300" u="none" strike="noStrike">
                          <a:effectLst/>
                        </a:rPr>
                        <a:t>УФК по Калужской области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300" u="none" strike="noStrike">
                          <a:effectLst/>
                        </a:rPr>
                        <a:t>соблюдение законодательства о государственной гражданской службе, противодействии коррупции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представление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300" u="none" strike="noStrike">
                          <a:effectLst/>
                        </a:rPr>
                        <a:t>от 26.05.2017</a:t>
                      </a:r>
                      <a:br>
                        <a:rPr lang="ru-RU" sz="300" u="none" strike="noStrike">
                          <a:effectLst/>
                        </a:rPr>
                      </a:br>
                      <a:r>
                        <a:rPr lang="ru-RU" sz="300" u="none" strike="noStrike">
                          <a:effectLst/>
                        </a:rPr>
                        <a:t>№86-16-2017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1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1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</a:tr>
              <a:tr h="148801"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9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300" u="none" strike="noStrike">
                          <a:effectLst/>
                        </a:rPr>
                        <a:t>Прокуратура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300" u="none" strike="noStrike">
                          <a:effectLst/>
                        </a:rPr>
                        <a:t>УФК по Калужской области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300" u="none" strike="noStrike">
                          <a:effectLst/>
                        </a:rPr>
                        <a:t>соблюдение требований законодательства о противодействии коррупции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информация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300" u="none" strike="noStrike">
                          <a:effectLst/>
                        </a:rPr>
                        <a:t>от 30.05.2017</a:t>
                      </a:r>
                      <a:br>
                        <a:rPr lang="ru-RU" sz="300" u="none" strike="noStrike">
                          <a:effectLst/>
                        </a:rPr>
                      </a:br>
                      <a:r>
                        <a:rPr lang="ru-RU" sz="300" u="none" strike="noStrike">
                          <a:effectLst/>
                        </a:rPr>
                        <a:t>№86-17-2017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1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 dirty="0">
                          <a:effectLst/>
                        </a:rPr>
                        <a:t> </a:t>
                      </a:r>
                      <a:endParaRPr lang="ru-RU" sz="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1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2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</a:tr>
              <a:tr h="148801"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10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300" u="none" strike="noStrike">
                          <a:effectLst/>
                        </a:rPr>
                        <a:t>Прокуратура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300" u="none" strike="noStrike">
                          <a:effectLst/>
                        </a:rPr>
                        <a:t>УФК по Костромской области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300" u="none" strike="noStrike">
                          <a:effectLst/>
                        </a:rPr>
                        <a:t>соблюдение законодательства о государственной гражданской службе, противодействии коррупции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представление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300" u="none" strike="noStrike">
                          <a:effectLst/>
                        </a:rPr>
                        <a:t>от 16.06.2017</a:t>
                      </a:r>
                      <a:br>
                        <a:rPr lang="ru-RU" sz="300" u="none" strike="noStrike">
                          <a:effectLst/>
                        </a:rPr>
                      </a:br>
                      <a:r>
                        <a:rPr lang="ru-RU" sz="300" u="none" strike="noStrike">
                          <a:effectLst/>
                        </a:rPr>
                        <a:t>№86-9-2017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1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1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1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1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1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1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6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</a:tr>
              <a:tr h="148801"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11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300" u="none" strike="noStrike">
                          <a:effectLst/>
                        </a:rPr>
                        <a:t>Прокуратура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300" u="none" strike="noStrike">
                          <a:effectLst/>
                        </a:rPr>
                        <a:t>УФК по Ленинградской области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300" u="none" strike="noStrike">
                          <a:effectLst/>
                        </a:rPr>
                        <a:t>соблюдение законодательства о противодействии коррупции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представление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300" u="none" strike="noStrike">
                          <a:effectLst/>
                        </a:rPr>
                        <a:t>от 27.07.2017</a:t>
                      </a:r>
                      <a:br>
                        <a:rPr lang="ru-RU" sz="300" u="none" strike="noStrike">
                          <a:effectLst/>
                        </a:rPr>
                      </a:br>
                      <a:r>
                        <a:rPr lang="ru-RU" sz="300" u="none" strike="noStrike">
                          <a:effectLst/>
                        </a:rPr>
                        <a:t>№86-22-2017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1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1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1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3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</a:tr>
              <a:tr h="148801"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12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300" u="none" strike="noStrike">
                          <a:effectLst/>
                        </a:rPr>
                        <a:t>Прокуратура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300" u="none" strike="noStrike">
                          <a:effectLst/>
                        </a:rPr>
                        <a:t>УФК по Самарской области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300" u="none" strike="noStrike">
                          <a:effectLst/>
                        </a:rPr>
                        <a:t>соблюдение законодательства о государственной гражданской службе, противодействии коррупции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представление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300" u="none" strike="noStrike">
                          <a:effectLst/>
                        </a:rPr>
                        <a:t>от 22.02.2017</a:t>
                      </a:r>
                      <a:br>
                        <a:rPr lang="ru-RU" sz="300" u="none" strike="noStrike">
                          <a:effectLst/>
                        </a:rPr>
                      </a:br>
                      <a:r>
                        <a:rPr lang="ru-RU" sz="300" u="none" strike="noStrike">
                          <a:effectLst/>
                        </a:rPr>
                        <a:t>№ИсИНнд-61944-2017/07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1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1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2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</a:tr>
              <a:tr h="148801"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13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300" u="none" strike="noStrike">
                          <a:effectLst/>
                        </a:rPr>
                        <a:t>Прокуратура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300" u="none" strike="noStrike">
                          <a:effectLst/>
                        </a:rPr>
                        <a:t>УФК по Тверской области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300" u="none" strike="noStrike">
                          <a:effectLst/>
                        </a:rPr>
                        <a:t>исполнение законодательства о противодействии коррупции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представление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300" u="none" strike="noStrike">
                          <a:effectLst/>
                        </a:rPr>
                        <a:t>от 01.09.2017</a:t>
                      </a:r>
                      <a:br>
                        <a:rPr lang="ru-RU" sz="300" u="none" strike="noStrike">
                          <a:effectLst/>
                        </a:rPr>
                      </a:br>
                      <a:r>
                        <a:rPr lang="ru-RU" sz="300" u="none" strike="noStrike">
                          <a:effectLst/>
                        </a:rPr>
                        <a:t>№86-11-2017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1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1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1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1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1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1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6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</a:tr>
              <a:tr h="148801"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14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300" u="none" strike="noStrike">
                          <a:effectLst/>
                        </a:rPr>
                        <a:t>Прокуратура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300" u="none" strike="noStrike">
                          <a:effectLst/>
                        </a:rPr>
                        <a:t>УФК по Тюменской области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300" u="none" strike="noStrike">
                          <a:effectLst/>
                        </a:rPr>
                        <a:t>исполнение законодательства о противодействии коррупции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представление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300" u="none" strike="noStrike">
                          <a:effectLst/>
                        </a:rPr>
                        <a:t>от 10.03.2017</a:t>
                      </a:r>
                      <a:br>
                        <a:rPr lang="ru-RU" sz="300" u="none" strike="noStrike">
                          <a:effectLst/>
                        </a:rPr>
                      </a:br>
                      <a:r>
                        <a:rPr lang="ru-RU" sz="300" u="none" strike="noStrike">
                          <a:effectLst/>
                        </a:rPr>
                        <a:t>№86-29-2017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1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1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2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</a:tr>
              <a:tr h="148801"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15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300" u="none" strike="noStrike">
                          <a:effectLst/>
                        </a:rPr>
                        <a:t>Прокуратура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300" u="none" strike="noStrike">
                          <a:effectLst/>
                        </a:rPr>
                        <a:t>УФК по Ярославской области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300" u="none" strike="noStrike">
                          <a:effectLst/>
                        </a:rPr>
                        <a:t>исполнение законодательства о противодействии коррупции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информация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300" u="none" strike="noStrike">
                          <a:effectLst/>
                        </a:rPr>
                        <a:t>от 09.03.2017</a:t>
                      </a:r>
                      <a:br>
                        <a:rPr lang="ru-RU" sz="300" u="none" strike="noStrike">
                          <a:effectLst/>
                        </a:rPr>
                      </a:br>
                      <a:r>
                        <a:rPr lang="ru-RU" sz="300" u="none" strike="noStrike">
                          <a:effectLst/>
                        </a:rPr>
                        <a:t>№86-16-2017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1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1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 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2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</a:tr>
              <a:tr h="59048">
                <a:tc gridSpan="6">
                  <a:txBody>
                    <a:bodyPr/>
                    <a:lstStyle/>
                    <a:p>
                      <a:pPr algn="r" fontAlgn="t"/>
                      <a:r>
                        <a:rPr lang="ru-RU" sz="300" u="none" strike="noStrike">
                          <a:effectLst/>
                        </a:rPr>
                        <a:t>Итого</a:t>
                      </a:r>
                      <a:endParaRPr lang="ru-RU" sz="3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1</a:t>
                      </a:r>
                      <a:endParaRPr lang="ru-RU" sz="3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3</a:t>
                      </a:r>
                      <a:endParaRPr lang="ru-RU" sz="3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2</a:t>
                      </a:r>
                      <a:endParaRPr lang="ru-RU" sz="3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11</a:t>
                      </a:r>
                      <a:endParaRPr lang="ru-RU" sz="3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 dirty="0">
                          <a:effectLst/>
                        </a:rPr>
                        <a:t>1</a:t>
                      </a:r>
                      <a:endParaRPr lang="ru-RU" sz="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1</a:t>
                      </a:r>
                      <a:endParaRPr lang="ru-RU" sz="3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3</a:t>
                      </a:r>
                      <a:endParaRPr lang="ru-RU" sz="3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1</a:t>
                      </a:r>
                      <a:endParaRPr lang="ru-RU" sz="3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1</a:t>
                      </a:r>
                      <a:endParaRPr lang="ru-RU" sz="3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1</a:t>
                      </a:r>
                      <a:endParaRPr lang="ru-RU" sz="3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2</a:t>
                      </a:r>
                      <a:endParaRPr lang="ru-RU" sz="3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1</a:t>
                      </a:r>
                      <a:endParaRPr lang="ru-RU" sz="3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1</a:t>
                      </a:r>
                      <a:endParaRPr lang="ru-RU" sz="3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1</a:t>
                      </a:r>
                      <a:endParaRPr lang="ru-RU" sz="3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1</a:t>
                      </a:r>
                      <a:endParaRPr lang="ru-RU" sz="3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2</a:t>
                      </a:r>
                      <a:endParaRPr lang="ru-RU" sz="3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5</a:t>
                      </a:r>
                      <a:endParaRPr lang="ru-RU" sz="3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</a:rPr>
                        <a:t>1</a:t>
                      </a:r>
                      <a:endParaRPr lang="ru-RU" sz="3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 dirty="0">
                          <a:effectLst/>
                        </a:rPr>
                        <a:t>39</a:t>
                      </a:r>
                      <a:endParaRPr lang="ru-RU" sz="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362" marR="2362" marT="2362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1646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 descr="http://mku.labitnangi-uo.ru/images/2016/10/odarennost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756" y="2454746"/>
            <a:ext cx="1375410" cy="111379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203848" y="117322"/>
            <a:ext cx="5832648" cy="510212"/>
          </a:xfrm>
          <a:prstGeom prst="roundRect">
            <a:avLst>
              <a:gd name="adj" fmla="val 20241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200"/>
              </a:lnSpc>
              <a:spcAft>
                <a:spcPts val="0"/>
              </a:spcAft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Агитационные материалы, направленные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противодействие коррупционным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иным правонарушениям </a:t>
            </a:r>
          </a:p>
        </p:txBody>
      </p:sp>
      <p:pic>
        <p:nvPicPr>
          <p:cNvPr id="4098" name="Picture 2" descr="http://www.vecherniyorenburg.ru/userfiles/clauses/large/2345_6514593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99" y="915566"/>
            <a:ext cx="1116164" cy="1216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www.collegestationlawyers.com/wp-content/uploads/2013/09/Lawyers_College_Station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2148" y="915566"/>
            <a:ext cx="1430940" cy="951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s://www.walldevil.com/wallpapers/a42/figure-justice-blinfold-scale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92980"/>
            <a:ext cx="1679044" cy="944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s://xn-----6kccpdseozfzfh.xn--p1ai/images/2018/01/16/7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3937" y="2031010"/>
            <a:ext cx="797067" cy="981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://moscow.lider-mice.ru/wp-content/uploads/sites/15/2017/08/corporate_culture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0500" y="2732212"/>
            <a:ext cx="1260140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112499" y="4759520"/>
            <a:ext cx="8856983" cy="339501"/>
          </a:xfrm>
          <a:prstGeom prst="roundRect">
            <a:avLst>
              <a:gd name="adj" fmla="val 20241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200"/>
              </a:lnSpc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«Родина требует себе служения настолько жертвенно чистого, что малейшая мысль о личной выгоде омрачает душу и парализует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работу.» (П.А. Столыпин)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403648" y="627534"/>
            <a:ext cx="1440160" cy="432048"/>
          </a:xfrm>
          <a:prstGeom prst="roundRect">
            <a:avLst>
              <a:gd name="adj" fmla="val 20241"/>
            </a:avLst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r>
              <a:rPr lang="ru-RU" sz="1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ЗАЧЕМ?</a:t>
            </a:r>
            <a:endParaRPr lang="ru-RU" sz="1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811422" y="683790"/>
            <a:ext cx="1584176" cy="432048"/>
          </a:xfrm>
          <a:prstGeom prst="roundRect">
            <a:avLst>
              <a:gd name="adj" fmla="val 20241"/>
            </a:avLst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r>
              <a:rPr lang="ru-RU" sz="1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</a:t>
            </a:r>
            <a:endParaRPr lang="ru-RU" sz="1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228663" y="1300628"/>
            <a:ext cx="1989636" cy="592491"/>
          </a:xfrm>
          <a:prstGeom prst="roundRect">
            <a:avLst>
              <a:gd name="adj" fmla="val 20241"/>
            </a:avLst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400"/>
              </a:lnSpc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Сложность написания НПА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12499" y="2167397"/>
            <a:ext cx="1989636" cy="592491"/>
          </a:xfrm>
          <a:prstGeom prst="roundRect">
            <a:avLst>
              <a:gd name="adj" fmla="val 20241"/>
            </a:avLst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400"/>
              </a:lnSpc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Неоднозначное толкование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39522" y="3939902"/>
            <a:ext cx="1989636" cy="592491"/>
          </a:xfrm>
          <a:prstGeom prst="roundRect">
            <a:avLst>
              <a:gd name="adj" fmla="val 20241"/>
            </a:avLst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400"/>
              </a:lnSpc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Недопонимание ответственности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228184" y="1391429"/>
            <a:ext cx="1989636" cy="592491"/>
          </a:xfrm>
          <a:prstGeom prst="roundRect">
            <a:avLst>
              <a:gd name="adj" fmla="val 20241"/>
            </a:avLst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400"/>
              </a:lnSpc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Предупреждение нарушений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7091004" y="2047578"/>
            <a:ext cx="1989636" cy="592491"/>
          </a:xfrm>
          <a:prstGeom prst="roundRect">
            <a:avLst>
              <a:gd name="adj" fmla="val 20241"/>
            </a:avLst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400"/>
              </a:lnSpc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Экономия времени сотрудников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853541" y="3308463"/>
            <a:ext cx="1989636" cy="1262877"/>
          </a:xfrm>
          <a:prstGeom prst="roundRect">
            <a:avLst>
              <a:gd name="adj" fmla="val 20241"/>
            </a:avLst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400"/>
              </a:lnSpc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Доступность общения </a:t>
            </a:r>
            <a:b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сотрудниками отдела </a:t>
            </a:r>
            <a:b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профилактике коррупционных  нарушений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3394420" y="683790"/>
            <a:ext cx="2417002" cy="4011162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00"/>
              </a:lnSpc>
            </a:pPr>
            <a:endParaRPr lang="ru-RU" sz="1200" b="1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</a:pPr>
            <a:endParaRPr lang="ru-RU" sz="1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</a:pPr>
            <a:endParaRPr lang="ru-RU" sz="1200" b="1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</a:pPr>
            <a:endParaRPr lang="ru-RU" sz="1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</a:pPr>
            <a:endParaRPr lang="ru-RU" sz="1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</a:pPr>
            <a:endParaRPr lang="ru-RU" sz="1200" b="1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</a:pPr>
            <a:endParaRPr lang="ru-RU" sz="1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</a:pPr>
            <a:endParaRPr lang="ru-RU" sz="1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</a:pPr>
            <a:endParaRPr lang="ru-RU" sz="1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</a:pPr>
            <a:endParaRPr lang="ru-RU" sz="1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</a:pPr>
            <a:endParaRPr lang="ru-RU" sz="1200" b="1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</a:pPr>
            <a:endParaRPr lang="ru-RU" sz="1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</a:pPr>
            <a:endParaRPr lang="ru-RU" sz="1200" b="1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</a:pPr>
            <a:endParaRPr lang="ru-RU" sz="1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</a:pPr>
            <a:endParaRPr lang="ru-RU" sz="1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</a:pPr>
            <a:endParaRPr lang="ru-RU" sz="1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</a:pPr>
            <a:endParaRPr lang="ru-RU" sz="1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Рисунок 19" descr="http://www.college-edu.ru/upload/iblock/674/6744f77fa20371ed9f0941ee481f0ac4.pn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7728" y="3452292"/>
            <a:ext cx="1440160" cy="82224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1499138"/>
              </p:ext>
            </p:extLst>
          </p:nvPr>
        </p:nvGraphicFramePr>
        <p:xfrm>
          <a:off x="4184180" y="874095"/>
          <a:ext cx="837481" cy="11853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Acrobat Document" r:id="rId10" imgW="5667119" imgH="8019810" progId="AcroExch.Document.11">
                  <p:embed/>
                </p:oleObj>
              </mc:Choice>
              <mc:Fallback>
                <p:oleObj name="Acrobat Document" r:id="rId10" imgW="5667119" imgH="8019810" progId="AcroExch.Document.11">
                  <p:embed/>
                  <p:pic>
                    <p:nvPicPr>
                      <p:cNvPr id="0" name="Объект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84180" y="874095"/>
                        <a:ext cx="837481" cy="118539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7760566"/>
              </p:ext>
            </p:extLst>
          </p:nvPr>
        </p:nvGraphicFramePr>
        <p:xfrm>
          <a:off x="4177639" y="2167397"/>
          <a:ext cx="850563" cy="12029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Acrobat Document" r:id="rId12" imgW="5667119" imgH="8019810" progId="AcroExch.Document.11">
                  <p:embed/>
                </p:oleObj>
              </mc:Choice>
              <mc:Fallback>
                <p:oleObj name="Acrobat Document" r:id="rId12" imgW="5667119" imgH="8019810" progId="AcroExch.Document.11">
                  <p:embed/>
                  <p:pic>
                    <p:nvPicPr>
                      <p:cNvPr id="0" name="Объект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77639" y="2167397"/>
                        <a:ext cx="850563" cy="120292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94994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 descr="http://weclipart.com/gimg/470A0D7A7F762BEF/computer_connection_11_15_08_pc_pro_me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1484" y="1144323"/>
            <a:ext cx="2242772" cy="516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Рисунок 23" descr="https://st.depositphotos.com/1000765/2935/i/950/depositphotos_29353855-stock-photo-3d-small-people-savings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3047" y="1135432"/>
            <a:ext cx="1720768" cy="147800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Скругленный прямоугольник 20"/>
          <p:cNvSpPr/>
          <p:nvPr/>
        </p:nvSpPr>
        <p:spPr>
          <a:xfrm>
            <a:off x="3168352" y="14894"/>
            <a:ext cx="5796136" cy="514219"/>
          </a:xfrm>
          <a:prstGeom prst="roundRect">
            <a:avLst>
              <a:gd name="adj" fmla="val 20241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800"/>
              </a:lnSpc>
              <a:spcAft>
                <a:spcPts val="0"/>
              </a:spcAft>
            </a:pPr>
            <a:endParaRPr lang="ru-RU" sz="1400" dirty="0">
              <a:solidFill>
                <a:schemeClr val="tx1"/>
              </a:solidFill>
              <a:effectLst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623560" y="555526"/>
            <a:ext cx="3820648" cy="447904"/>
          </a:xfrm>
          <a:prstGeom prst="roundRect">
            <a:avLst>
              <a:gd name="adj" fmla="val 20241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8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/>
                <a:ea typeface="Calibri"/>
              </a:rPr>
              <a:t>Обязанность представления сведений</a:t>
            </a:r>
            <a:endParaRPr lang="ru-RU" sz="1400" dirty="0">
              <a:solidFill>
                <a:schemeClr val="tx1"/>
              </a:solidFill>
              <a:effectLst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5496" y="1203598"/>
            <a:ext cx="2588064" cy="1368480"/>
          </a:xfrm>
          <a:prstGeom prst="roundRect">
            <a:avLst>
              <a:gd name="adj" fmla="val 20241"/>
            </a:avLst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indent="342900" algn="just">
              <a:spcAft>
                <a:spcPts val="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своих доходах,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имуществе и обязательствах имущественного характера,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также о доходах, об имуществе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обязательствах имущественного характера членов своей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семьи (статья 20)</a:t>
            </a:r>
            <a:endParaRPr lang="ru-RU" sz="12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089920" y="1549928"/>
            <a:ext cx="2301780" cy="1052335"/>
          </a:xfrm>
          <a:prstGeom prst="roundRect">
            <a:avLst>
              <a:gd name="adj" fmla="val 20241"/>
            </a:avLst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indent="342900" algn="just">
              <a:spcAft>
                <a:spcPts val="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Представление сведений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размещении информации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информационно-телекоммуникационной сети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«Интернет» (статья 20.2)</a:t>
            </a:r>
            <a:endParaRPr lang="ru-RU" sz="12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211960" y="1563636"/>
            <a:ext cx="1655785" cy="801462"/>
          </a:xfrm>
          <a:prstGeom prst="roundRect">
            <a:avLst>
              <a:gd name="adj" fmla="val 20241"/>
            </a:avLst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just">
              <a:spcAft>
                <a:spcPts val="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Представление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расходах (статья 20.1)</a:t>
            </a:r>
            <a:endParaRPr lang="ru-RU" sz="12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2490875" y="982017"/>
            <a:ext cx="265369" cy="306831"/>
          </a:xfrm>
          <a:prstGeom prst="downArrow">
            <a:avLst>
              <a:gd name="adj1" fmla="val 50000"/>
              <a:gd name="adj2" fmla="val 47795"/>
            </a:avLst>
          </a:prstGeom>
          <a:solidFill>
            <a:srgbClr val="BE6732"/>
          </a:solidFill>
          <a:scene3d>
            <a:camera prst="orthographicFront">
              <a:rot lat="0" lon="0" rev="19499999"/>
            </a:camera>
            <a:lightRig rig="threePt" dir="t"/>
          </a:scene3d>
          <a:sp3d>
            <a:bevelT/>
            <a:bevelB w="165100" prst="coolSlant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8191" tIns="39096" rIns="78191" bIns="39096"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6068167" y="1030425"/>
            <a:ext cx="265369" cy="533211"/>
          </a:xfrm>
          <a:prstGeom prst="downArrow">
            <a:avLst>
              <a:gd name="adj1" fmla="val 50000"/>
              <a:gd name="adj2" fmla="val 47795"/>
            </a:avLst>
          </a:prstGeom>
          <a:solidFill>
            <a:srgbClr val="BE6732"/>
          </a:solidFill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8191" tIns="39096" rIns="78191" bIns="39096"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4817299" y="1031412"/>
            <a:ext cx="265369" cy="522852"/>
          </a:xfrm>
          <a:prstGeom prst="downArrow">
            <a:avLst>
              <a:gd name="adj1" fmla="val 50000"/>
              <a:gd name="adj2" fmla="val 47795"/>
            </a:avLst>
          </a:prstGeom>
          <a:solidFill>
            <a:srgbClr val="BE6732"/>
          </a:solidFill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8191" tIns="39096" rIns="78191" bIns="39096"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619672" y="2554928"/>
            <a:ext cx="5904656" cy="352325"/>
          </a:xfrm>
          <a:prstGeom prst="roundRect">
            <a:avLst>
              <a:gd name="adj" fmla="val 20241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/>
                <a:ea typeface="Calibri"/>
              </a:rPr>
              <a:t>Указ Президента Российской Федерации от 21 сентября 2009 г. № 1065</a:t>
            </a:r>
            <a:endParaRPr lang="ru-RU" sz="1400" dirty="0">
              <a:solidFill>
                <a:schemeClr val="tx1"/>
              </a:solidFill>
              <a:effectLst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44432" y="3014245"/>
            <a:ext cx="8784976" cy="1728190"/>
          </a:xfrm>
          <a:prstGeom prst="roundRect">
            <a:avLst>
              <a:gd name="adj" fmla="val 20241"/>
            </a:avLst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indent="342900" algn="just">
              <a:lnSpc>
                <a:spcPts val="1300"/>
              </a:lnSpc>
              <a:spcAft>
                <a:spcPts val="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Руководителям федеральных государственных органов создать подразделения кадровых служб по профилактике коррупционных и иных правонарушений (определить должностных лиц кадровых служб, ответственных за работу по профилактике коррупционных и иных правонарушений), возложив на них следующие функции:</a:t>
            </a:r>
          </a:p>
          <a:p>
            <a:pPr indent="342900" algn="just">
              <a:lnSpc>
                <a:spcPts val="1300"/>
              </a:lnSpc>
              <a:spcAft>
                <a:spcPts val="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л) </a:t>
            </a:r>
            <a:r>
              <a:rPr lang="ru-RU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сведений о доходах, об имуществе и обязательствах имущественного характера, представляемых гражданами, претендующими на замещение должностей федеральной государственной службы, и федеральными государственными служащими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сведений о соблюдении федеральными государственными служащими требований к служебному поведению, о предотвращении или урегулировании конфликта интересов и соблюдении установленных для них запретов, ограничений и обязанностей, сведений о соблюдении гражданами, замещавшими должности федеральной государственной службы, ограничений при заключении ими после ухода с федеральной государственной службы трудового договора и (или) гражданско-правового договора в случаях, предусмотренных федеральными законами</a:t>
            </a:r>
          </a:p>
        </p:txBody>
      </p:sp>
      <p:sp>
        <p:nvSpPr>
          <p:cNvPr id="13" name="Стрелка вниз 12"/>
          <p:cNvSpPr/>
          <p:nvPr/>
        </p:nvSpPr>
        <p:spPr>
          <a:xfrm>
            <a:off x="4401199" y="2907253"/>
            <a:ext cx="265369" cy="213984"/>
          </a:xfrm>
          <a:prstGeom prst="downArrow">
            <a:avLst>
              <a:gd name="adj1" fmla="val 50000"/>
              <a:gd name="adj2" fmla="val 47795"/>
            </a:avLst>
          </a:prstGeom>
          <a:solidFill>
            <a:srgbClr val="BE6732"/>
          </a:solidFill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8191" tIns="39096" rIns="78191" bIns="39096"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065584" y="14894"/>
            <a:ext cx="604867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27 июля 2004 г. № 79-ФЗ </a:t>
            </a: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государственной гражданской службе Российской Федерации</a:t>
            </a: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5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12499" y="4803998"/>
            <a:ext cx="8856983" cy="295023"/>
          </a:xfrm>
          <a:prstGeom prst="roundRect">
            <a:avLst>
              <a:gd name="adj" fmla="val 20241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200"/>
              </a:lnSpc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«Проклят, кто берет подкуп, чтоб убить душу и пролить кровь невинную!» (Библия)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5745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Стрелка вниз 30"/>
          <p:cNvSpPr/>
          <p:nvPr/>
        </p:nvSpPr>
        <p:spPr>
          <a:xfrm>
            <a:off x="4100403" y="3193164"/>
            <a:ext cx="378735" cy="341889"/>
          </a:xfrm>
          <a:prstGeom prst="downArrow">
            <a:avLst>
              <a:gd name="adj1" fmla="val 50000"/>
              <a:gd name="adj2" fmla="val 47795"/>
            </a:avLst>
          </a:prstGeom>
          <a:solidFill>
            <a:srgbClr val="BE6732"/>
          </a:solidFill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8191" tIns="39096" rIns="78191" bIns="39096"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/>
              <a:pPr/>
              <a:t>12</a:t>
            </a:fld>
            <a:endParaRPr lang="ru-RU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976" t="6148" r="32007" b="5194"/>
          <a:stretch/>
        </p:blipFill>
        <p:spPr bwMode="auto">
          <a:xfrm>
            <a:off x="344152" y="1059582"/>
            <a:ext cx="884099" cy="12241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Стрелка вниз 3"/>
          <p:cNvSpPr/>
          <p:nvPr/>
        </p:nvSpPr>
        <p:spPr>
          <a:xfrm rot="16200000">
            <a:off x="1317530" y="1505739"/>
            <a:ext cx="265369" cy="237151"/>
          </a:xfrm>
          <a:prstGeom prst="downArrow">
            <a:avLst>
              <a:gd name="adj1" fmla="val 50000"/>
              <a:gd name="adj2" fmla="val 47795"/>
            </a:avLst>
          </a:prstGeom>
          <a:solidFill>
            <a:srgbClr val="BE6732"/>
          </a:solidFill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8191" tIns="39096" rIns="78191" bIns="39096"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91680" y="1252389"/>
            <a:ext cx="1800200" cy="743850"/>
          </a:xfrm>
          <a:prstGeom prst="roundRect">
            <a:avLst>
              <a:gd name="adj" fmla="val 20241"/>
            </a:avLst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достоверности </a:t>
            </a:r>
            <a:b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полноты сведений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трелка вниз 6"/>
          <p:cNvSpPr/>
          <p:nvPr/>
        </p:nvSpPr>
        <p:spPr>
          <a:xfrm rot="16200000">
            <a:off x="3621787" y="1505739"/>
            <a:ext cx="265369" cy="237151"/>
          </a:xfrm>
          <a:prstGeom prst="downArrow">
            <a:avLst>
              <a:gd name="adj1" fmla="val 50000"/>
              <a:gd name="adj2" fmla="val 47795"/>
            </a:avLst>
          </a:prstGeom>
          <a:solidFill>
            <a:srgbClr val="BE6732"/>
          </a:solidFill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8191" tIns="39096" rIns="78191" bIns="39096"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538057" y="195486"/>
            <a:ext cx="3599740" cy="24776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органы прокуратуры Российской Федерации, 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налоговые органы Российской Федерации, 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органы, осуществляющие государственную регистрацию прав на недвижимое имущество </a:t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сделок с ним, 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кредитные организации и иные государственные органы и организации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 flipV="1">
            <a:off x="5062809" y="411510"/>
            <a:ext cx="517303" cy="1180794"/>
          </a:xfrm>
          <a:prstGeom prst="straightConnector1">
            <a:avLst/>
          </a:prstGeom>
          <a:ln w="34925">
            <a:solidFill>
              <a:srgbClr val="BE6732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5062809" y="1001907"/>
            <a:ext cx="517303" cy="605203"/>
          </a:xfrm>
          <a:prstGeom prst="straightConnector1">
            <a:avLst/>
          </a:prstGeom>
          <a:ln w="34925">
            <a:solidFill>
              <a:srgbClr val="BE6732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8" idx="3"/>
          </p:cNvCxnSpPr>
          <p:nvPr/>
        </p:nvCxnSpPr>
        <p:spPr>
          <a:xfrm flipV="1">
            <a:off x="5062808" y="1434286"/>
            <a:ext cx="517304" cy="190028"/>
          </a:xfrm>
          <a:prstGeom prst="straightConnector1">
            <a:avLst/>
          </a:prstGeom>
          <a:ln w="34925">
            <a:solidFill>
              <a:srgbClr val="BE6732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8" idx="3"/>
          </p:cNvCxnSpPr>
          <p:nvPr/>
        </p:nvCxnSpPr>
        <p:spPr>
          <a:xfrm>
            <a:off x="5062808" y="1624314"/>
            <a:ext cx="517304" cy="587396"/>
          </a:xfrm>
          <a:prstGeom prst="straightConnector1">
            <a:avLst/>
          </a:prstGeom>
          <a:ln w="34925">
            <a:solidFill>
              <a:srgbClr val="BE6732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Скругленный прямоугольник 27"/>
          <p:cNvSpPr/>
          <p:nvPr/>
        </p:nvSpPr>
        <p:spPr>
          <a:xfrm>
            <a:off x="146786" y="2498240"/>
            <a:ext cx="2606855" cy="2232248"/>
          </a:xfrm>
          <a:prstGeom prst="roundRect">
            <a:avLst>
              <a:gd name="adj" fmla="val 20241"/>
            </a:avLst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Выявление совершенных сделок по приобретению земельных участков, других объектов недвижимости, транспортных средств, ценных бумаг, акций,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которым не представлено сведений, подтверждающих их приобретение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законные доходы</a:t>
            </a:r>
          </a:p>
        </p:txBody>
      </p:sp>
      <p:sp>
        <p:nvSpPr>
          <p:cNvPr id="29" name="Стрелка вниз 28"/>
          <p:cNvSpPr/>
          <p:nvPr/>
        </p:nvSpPr>
        <p:spPr>
          <a:xfrm rot="16200000">
            <a:off x="2873244" y="2611942"/>
            <a:ext cx="378735" cy="504057"/>
          </a:xfrm>
          <a:prstGeom prst="downArrow">
            <a:avLst>
              <a:gd name="adj1" fmla="val 50000"/>
              <a:gd name="adj2" fmla="val 47795"/>
            </a:avLst>
          </a:prstGeom>
          <a:solidFill>
            <a:srgbClr val="BE6732"/>
          </a:solidFill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8191" tIns="39096" rIns="78191" bIns="39096" rtlCol="0" anchor="ctr"/>
          <a:lstStyle/>
          <a:p>
            <a:pPr algn="ctr"/>
            <a:endParaRPr lang="ru-RU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3373288" y="2076743"/>
            <a:ext cx="1800200" cy="1116421"/>
          </a:xfrm>
          <a:prstGeom prst="roundRect">
            <a:avLst>
              <a:gd name="adj" fmla="val 20241"/>
            </a:avLst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прокуратуры Российской Федерации</a:t>
            </a: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3037542" y="3542280"/>
            <a:ext cx="2471692" cy="973686"/>
          </a:xfrm>
          <a:prstGeom prst="roundRect">
            <a:avLst>
              <a:gd name="adj" fmla="val 20241"/>
            </a:avLst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Заявление в суд </a:t>
            </a:r>
            <a:b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обращении в доход Российской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 объектов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995935" y="1336282"/>
            <a:ext cx="1066873" cy="576064"/>
          </a:xfrm>
          <a:prstGeom prst="roundRect">
            <a:avLst>
              <a:gd name="adj" fmla="val 20241"/>
            </a:avLst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Запросы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5568099" y="2673087"/>
            <a:ext cx="3456384" cy="1980688"/>
          </a:xfrm>
          <a:prstGeom prst="roundRect">
            <a:avLst>
              <a:gd name="adj" fmla="val 20241"/>
            </a:avLst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невозможности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представить </a:t>
            </a:r>
            <a:b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объективным причинам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сведения </a:t>
            </a:r>
            <a:b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доходах, расходах,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имуществе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обязательствах имущественного характера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супругу (супруга)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несовершеннолетних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 предусмотрено право обратиться</a:t>
            </a:r>
            <a:b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соответствующим заявлением. 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228251" y="555526"/>
            <a:ext cx="4015275" cy="576064"/>
          </a:xfrm>
          <a:prstGeom prst="roundRect">
            <a:avLst>
              <a:gd name="adj" fmla="val 20241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2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/>
                <a:ea typeface="Calibri"/>
              </a:rPr>
              <a:t>Указ Президента Российской Федерации </a:t>
            </a:r>
            <a:br>
              <a:rPr lang="ru-RU" sz="1400" b="1" dirty="0" smtClean="0">
                <a:solidFill>
                  <a:schemeClr val="tx1"/>
                </a:solidFill>
                <a:latin typeface="Times New Roman"/>
                <a:ea typeface="Calibri"/>
              </a:rPr>
            </a:br>
            <a:r>
              <a:rPr lang="ru-RU" sz="1400" b="1" dirty="0" smtClean="0">
                <a:solidFill>
                  <a:schemeClr val="tx1"/>
                </a:solidFill>
                <a:latin typeface="Times New Roman"/>
                <a:ea typeface="Calibri"/>
              </a:rPr>
              <a:t>от 21 сентября 2009 г. № 1065</a:t>
            </a:r>
            <a:endParaRPr lang="ru-RU" sz="1400" dirty="0">
              <a:solidFill>
                <a:schemeClr val="tx1"/>
              </a:solidFill>
              <a:effectLst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5496" y="4803998"/>
            <a:ext cx="8988988" cy="295023"/>
          </a:xfrm>
          <a:prstGeom prst="roundRect">
            <a:avLst>
              <a:gd name="adj" fmla="val 20241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200"/>
              </a:lnSpc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«Как трудно заниматься выгодным делом, не преследуя при этом собственной выгоды!» (Люк де </a:t>
            </a:r>
            <a:r>
              <a:rPr lang="ru-RU" sz="1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Вовенарг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3483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2267744" y="267494"/>
            <a:ext cx="6840760" cy="1493008"/>
          </a:xfrm>
          <a:prstGeom prst="roundRect">
            <a:avLst>
              <a:gd name="adj" fmla="val 20241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indent="342900" algn="just">
              <a:lnSpc>
                <a:spcPts val="1800"/>
              </a:lnSpc>
              <a:spcAft>
                <a:spcPts val="0"/>
              </a:spcAft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358008" y="213779"/>
            <a:ext cx="6750496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уведомления представителя нанимателя федеральными государственными гражданскими служащими центрального аппарата Федерального казначейства и федеральными государственными гражданскими служащими территориальных органов Федерального казначейства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возникновении личной заинтересованности при исполнении должностных обязанностей, которая приводит или может привести к конфликту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интересов, утвержденный приказом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казначейства от 24 августа 2017 г. № 19н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653243138"/>
              </p:ext>
            </p:extLst>
          </p:nvPr>
        </p:nvGraphicFramePr>
        <p:xfrm>
          <a:off x="287524" y="2035016"/>
          <a:ext cx="8784976" cy="2808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267744" y="1707654"/>
            <a:ext cx="48245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Конфликт интересов может возникнуть при:</a:t>
            </a:r>
            <a:endParaRPr lang="ru-RU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12499" y="4848477"/>
            <a:ext cx="8856983" cy="295023"/>
          </a:xfrm>
          <a:prstGeom prst="roundRect">
            <a:avLst>
              <a:gd name="adj" fmla="val 20241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200"/>
              </a:lnSpc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«Гораздо лучше предупреждать преступления нежели их наказывать!» (Екатерина </a:t>
            </a:r>
            <a:r>
              <a:rPr lang="en-US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6497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http://www.mr-kizilyurt.ru/files/22/b7/22b74a2a5c7606fca3855d5978d2c891/korruptsija_kartinki_stop_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851670"/>
            <a:ext cx="5832648" cy="3060911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3" name="Объект 2"/>
          <p:cNvSpPr txBox="1">
            <a:spLocks/>
          </p:cNvSpPr>
          <p:nvPr/>
        </p:nvSpPr>
        <p:spPr>
          <a:xfrm>
            <a:off x="845712" y="1131590"/>
            <a:ext cx="7886700" cy="588169"/>
          </a:xfrm>
          <a:prstGeom prst="rect">
            <a:avLst/>
          </a:prstGeom>
        </p:spPr>
        <p:txBody>
          <a:bodyPr lIns="68571" tIns="34285" rIns="68571" bIns="34285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38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sp>
        <p:nvSpPr>
          <p:cNvPr id="5" name="Номер слайда 1"/>
          <p:cNvSpPr txBox="1">
            <a:spLocks/>
          </p:cNvSpPr>
          <p:nvPr/>
        </p:nvSpPr>
        <p:spPr>
          <a:xfrm>
            <a:off x="6457952" y="4767264"/>
            <a:ext cx="2057400" cy="273844"/>
          </a:xfrm>
          <a:prstGeom prst="rect">
            <a:avLst/>
          </a:prstGeom>
        </p:spPr>
        <p:txBody>
          <a:bodyPr vert="horz" lIns="68571" tIns="34285" rIns="68571" bIns="34285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810097" y="4869656"/>
            <a:ext cx="333904" cy="273844"/>
          </a:xfrm>
        </p:spPr>
        <p:txBody>
          <a:bodyPr/>
          <a:lstStyle/>
          <a:p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14</a:t>
            </a:r>
          </a:p>
        </p:txBody>
      </p:sp>
      <p:sp>
        <p:nvSpPr>
          <p:cNvPr id="10" name="Стрелка вверх 9"/>
          <p:cNvSpPr/>
          <p:nvPr/>
        </p:nvSpPr>
        <p:spPr>
          <a:xfrm>
            <a:off x="1835696" y="1719759"/>
            <a:ext cx="216024" cy="3321349"/>
          </a:xfrm>
          <a:prstGeom prst="up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4412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7505</TotalTime>
  <Words>1524</Words>
  <Application>Microsoft Office PowerPoint</Application>
  <PresentationFormat>Экран (16:9)</PresentationFormat>
  <Paragraphs>594</Paragraphs>
  <Slides>14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6" baseType="lpstr">
      <vt:lpstr>Тема Office</vt:lpstr>
      <vt:lpstr>Acrobat Document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ФК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Совершенствование нормативной правовой базы, ведомственных правовых актов в области внутреннего контроля, внутреннего аудита и управления внутренними (операционными) казначейскими рисками в Федеральном казначействе в 2017 году</dc:title>
  <dc:creator>Семенов Максим Владимирович</dc:creator>
  <cp:lastModifiedBy>Бурнашева Наталья Сергеевна</cp:lastModifiedBy>
  <cp:revision>290</cp:revision>
  <cp:lastPrinted>2018-06-19T09:32:47Z</cp:lastPrinted>
  <dcterms:created xsi:type="dcterms:W3CDTF">2018-03-01T06:05:20Z</dcterms:created>
  <dcterms:modified xsi:type="dcterms:W3CDTF">2018-06-29T11:12:35Z</dcterms:modified>
</cp:coreProperties>
</file>