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57" r:id="rId3"/>
    <p:sldId id="440" r:id="rId4"/>
    <p:sldId id="429" r:id="rId5"/>
    <p:sldId id="430" r:id="rId6"/>
    <p:sldId id="448" r:id="rId7"/>
    <p:sldId id="449" r:id="rId8"/>
    <p:sldId id="450" r:id="rId9"/>
    <p:sldId id="451" r:id="rId10"/>
    <p:sldId id="441" r:id="rId11"/>
    <p:sldId id="453" r:id="rId12"/>
    <p:sldId id="455" r:id="rId13"/>
    <p:sldId id="391" r:id="rId14"/>
    <p:sldId id="437" r:id="rId15"/>
    <p:sldId id="436" r:id="rId16"/>
    <p:sldId id="394" r:id="rId17"/>
    <p:sldId id="438" r:id="rId18"/>
    <p:sldId id="452" r:id="rId19"/>
    <p:sldId id="456" r:id="rId20"/>
    <p:sldId id="412" r:id="rId21"/>
  </p:sldIdLst>
  <p:sldSz cx="9144000" cy="5143500" type="screen16x9"/>
  <p:notesSz cx="6858000" cy="9926638"/>
  <p:defaultTextStyle>
    <a:defPPr>
      <a:defRPr lang="ru-RU"/>
    </a:defPPr>
    <a:lvl1pPr marL="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BD7939-30B0-42CE-A0AB-A864BB0022EC}">
          <p14:sldIdLst>
            <p14:sldId id="256"/>
            <p14:sldId id="457"/>
            <p14:sldId id="440"/>
            <p14:sldId id="429"/>
            <p14:sldId id="430"/>
            <p14:sldId id="448"/>
            <p14:sldId id="449"/>
            <p14:sldId id="450"/>
            <p14:sldId id="451"/>
            <p14:sldId id="441"/>
            <p14:sldId id="453"/>
            <p14:sldId id="455"/>
            <p14:sldId id="391"/>
            <p14:sldId id="437"/>
            <p14:sldId id="436"/>
            <p14:sldId id="394"/>
            <p14:sldId id="438"/>
            <p14:sldId id="452"/>
            <p14:sldId id="456"/>
          </p14:sldIdLst>
        </p14:section>
        <p14:section name="Раздел без заголовка" id="{464B3B33-2F46-4737-BE51-9E301887C6A9}">
          <p14:sldIdLst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565" userDrawn="1">
          <p15:clr>
            <a:srgbClr val="A4A3A4"/>
          </p15:clr>
        </p15:guide>
        <p15:guide id="2" pos="34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иардо Полина Владимировна" initials="ВПВ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98B65"/>
    <a:srgbClr val="526DB0"/>
    <a:srgbClr val="008000"/>
    <a:srgbClr val="006600"/>
    <a:srgbClr val="FFC000"/>
    <a:srgbClr val="C19229"/>
    <a:srgbClr val="11437F"/>
    <a:srgbClr val="F4C552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79862" autoAdjust="0"/>
  </p:normalViewPr>
  <p:slideViewPr>
    <p:cSldViewPr>
      <p:cViewPr varScale="1">
        <p:scale>
          <a:sx n="174" d="100"/>
          <a:sy n="174" d="100"/>
        </p:scale>
        <p:origin x="1392" y="132"/>
      </p:cViewPr>
      <p:guideLst>
        <p:guide orient="horz" pos="4565"/>
        <p:guide pos="34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5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30B252F-8492-4B2F-BA77-150FFEA84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051" cy="495361"/>
          </a:xfrm>
          <a:prstGeom prst="rect">
            <a:avLst/>
          </a:prstGeom>
        </p:spPr>
        <p:txBody>
          <a:bodyPr vert="horz" lIns="170318" tIns="85158" rIns="170318" bIns="85158" rtlCol="0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33C85C5-53C6-4F20-A46C-AE2DEDE048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062" y="2"/>
            <a:ext cx="2972051" cy="495361"/>
          </a:xfrm>
          <a:prstGeom prst="rect">
            <a:avLst/>
          </a:prstGeom>
        </p:spPr>
        <p:txBody>
          <a:bodyPr vert="horz" lIns="170318" tIns="85158" rIns="170318" bIns="85158" rtlCol="0"/>
          <a:lstStyle>
            <a:lvl1pPr algn="r">
              <a:defRPr sz="2200"/>
            </a:lvl1pPr>
          </a:lstStyle>
          <a:p>
            <a:fld id="{B319EF66-CBD7-4FA5-874F-C15789B8559E}" type="datetimeFigureOut">
              <a:rPr lang="ru-RU" smtClean="0"/>
              <a:t>04.12.2024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CB46D85-D407-4DF4-945D-6827D592E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278"/>
            <a:ext cx="2972051" cy="495361"/>
          </a:xfrm>
          <a:prstGeom prst="rect">
            <a:avLst/>
          </a:prstGeom>
        </p:spPr>
        <p:txBody>
          <a:bodyPr vert="horz" lIns="170318" tIns="85158" rIns="170318" bIns="85158" rtlCol="0" anchor="b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525DC81-42C0-4D20-A881-B2050CF560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062" y="9431278"/>
            <a:ext cx="2972051" cy="495361"/>
          </a:xfrm>
          <a:prstGeom prst="rect">
            <a:avLst/>
          </a:prstGeom>
        </p:spPr>
        <p:txBody>
          <a:bodyPr vert="horz" lIns="170318" tIns="85158" rIns="170318" bIns="85158" rtlCol="0" anchor="b"/>
          <a:lstStyle>
            <a:lvl1pPr algn="r">
              <a:defRPr sz="2200"/>
            </a:lvl1pPr>
          </a:lstStyle>
          <a:p>
            <a:fld id="{7FB3B98C-91AF-4E43-94DE-89EACF5A2C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44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051" cy="495361"/>
          </a:xfrm>
          <a:prstGeom prst="rect">
            <a:avLst/>
          </a:prstGeom>
        </p:spPr>
        <p:txBody>
          <a:bodyPr vert="horz" lIns="170318" tIns="85158" rIns="170318" bIns="85158" rtlCol="0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062" y="2"/>
            <a:ext cx="2972051" cy="495361"/>
          </a:xfrm>
          <a:prstGeom prst="rect">
            <a:avLst/>
          </a:prstGeom>
        </p:spPr>
        <p:txBody>
          <a:bodyPr vert="horz" lIns="170318" tIns="85158" rIns="170318" bIns="85158" rtlCol="0"/>
          <a:lstStyle>
            <a:lvl1pPr algn="r">
              <a:defRPr sz="2200"/>
            </a:lvl1pPr>
          </a:lstStyle>
          <a:p>
            <a:fld id="{8F7CBA3A-4016-4326-8AC3-4CA1C77DF708}" type="datetimeFigureOut">
              <a:rPr lang="ru-RU" smtClean="0"/>
              <a:t>04.12.2024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1243013"/>
            <a:ext cx="59467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0318" tIns="85158" rIns="170318" bIns="8515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25" y="4778774"/>
            <a:ext cx="5487155" cy="3909465"/>
          </a:xfrm>
          <a:prstGeom prst="rect">
            <a:avLst/>
          </a:prstGeom>
        </p:spPr>
        <p:txBody>
          <a:bodyPr vert="horz" lIns="170318" tIns="85158" rIns="170318" bIns="8515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278"/>
            <a:ext cx="2972051" cy="495361"/>
          </a:xfrm>
          <a:prstGeom prst="rect">
            <a:avLst/>
          </a:prstGeom>
        </p:spPr>
        <p:txBody>
          <a:bodyPr vert="horz" lIns="170318" tIns="85158" rIns="170318" bIns="85158" rtlCol="0" anchor="b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062" y="9431278"/>
            <a:ext cx="2972051" cy="495361"/>
          </a:xfrm>
          <a:prstGeom prst="rect">
            <a:avLst/>
          </a:prstGeom>
        </p:spPr>
        <p:txBody>
          <a:bodyPr vert="horz" lIns="170318" tIns="85158" rIns="170318" bIns="85158" rtlCol="0" anchor="b"/>
          <a:lstStyle>
            <a:lvl1pPr algn="r">
              <a:defRPr sz="2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613" y="1243013"/>
            <a:ext cx="5946775" cy="3344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609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661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956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671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503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453237"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107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453237"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347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EA95-66EA-47A1-AFBD-284DB767343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04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453237"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64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453237"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299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16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761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32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25" y="4778774"/>
            <a:ext cx="5425476" cy="3909465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90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21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453237">
              <a:defRPr/>
            </a:pPr>
            <a:endParaRPr lang="ru-RU" sz="1900" dirty="0"/>
          </a:p>
          <a:p>
            <a:pPr defTabSz="1453237">
              <a:defRPr/>
            </a:pPr>
            <a:endParaRPr lang="ru-RU" sz="1900" u="sng" dirty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9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846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25" y="4778773"/>
            <a:ext cx="5487155" cy="5065249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112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535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46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2365" y="1363884"/>
            <a:ext cx="6400801" cy="268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43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=""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12/4/2024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t>12/4/2024</a:t>
            </a:fld>
            <a:endParaRPr lang="en-US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59F58909-8CF7-4B59-B73D-6D9E4358D6C5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83458"/>
            <a:ext cx="2103121" cy="439079"/>
          </a:xfrm>
        </p:spPr>
        <p:txBody>
          <a:bodyPr/>
          <a:lstStyle/>
          <a:p>
            <a:fld id="{DCF62467-51A0-4331-81DA-2BBFEC3C67EF}" type="datetime1">
              <a:rPr lang="en-US" smtClean="0"/>
              <a:t>12/4/2024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4783460"/>
            <a:ext cx="2926080" cy="4390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113543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3684403"/>
            <a:ext cx="4235581" cy="19389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E08C-528D-4276-B3E9-4A1B6B0E6A64}" type="datetime1">
              <a:rPr lang="ru-RU" smtClean="0"/>
              <a:pPr>
                <a:defRPr/>
              </a:pPr>
              <a:t>04.12.2024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96629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238" y="2425391"/>
            <a:ext cx="601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199" y="3684403"/>
            <a:ext cx="42355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58"/>
            <a:ext cx="292608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1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0C1-9663-4834-9678-E2A955AB6CD1}" type="datetime1">
              <a:rPr lang="en-US" smtClean="0"/>
              <a:t>12/4/2024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171B215-76B1-4062-B300-9C7BB6A65C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8" r:id="rId4"/>
  </p:sldLayoutIdLst>
  <p:hf hdr="0" ftr="0" dt="0"/>
  <p:txStyles>
    <p:titleStyle>
      <a:lvl1pPr>
        <a:defRPr sz="317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2777" y="4828294"/>
            <a:ext cx="912285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9" name="object 9"/>
          <p:cNvSpPr/>
          <p:nvPr/>
        </p:nvSpPr>
        <p:spPr>
          <a:xfrm>
            <a:off x="7167446" y="327990"/>
            <a:ext cx="1967349" cy="4365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10" name="TextBox 9"/>
          <p:cNvSpPr txBox="1"/>
          <p:nvPr/>
        </p:nvSpPr>
        <p:spPr>
          <a:xfrm>
            <a:off x="272389" y="1448571"/>
            <a:ext cx="6731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cs typeface="Segoe UI Light" panose="020B0502040204020203" pitchFamily="34" charset="0"/>
              </a:rPr>
              <a:t>Особенности составления и представления Пояснительной записки в составе годовой бюджетной (бухгалтерской) отчетности за 2024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4803086"/>
            <a:ext cx="3638149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8" dirty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126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8767" y="4803086"/>
            <a:ext cx="3625376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 г. Москва, </a:t>
            </a:r>
            <a:r>
              <a:rPr lang="ru-RU" sz="1268" dirty="0" smtClean="0">
                <a:solidFill>
                  <a:schemeClr val="bg1">
                    <a:lumMod val="65000"/>
                  </a:schemeClr>
                </a:solidFill>
              </a:rPr>
              <a:t>2024 </a:t>
            </a:r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" y="3568502"/>
            <a:ext cx="6236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Segoe UI Light" panose="020B0502040204020203" pitchFamily="34" charset="0"/>
              </a:rPr>
              <a:t>Пчелинцев Анатолий Владимирович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+mj-lt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Segoe UI Light" panose="020B0502040204020203" pitchFamily="34" charset="0"/>
              </a:rPr>
              <a:t>Начальник Отдела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+mj-lt"/>
                <a:cs typeface="Segoe UI Light" panose="020B0502040204020203" pitchFamily="34" charset="0"/>
              </a:rPr>
              <a:t>анализа исполнения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Segoe UI Light" panose="020B0502040204020203" pitchFamily="34" charset="0"/>
              </a:rPr>
              <a:t>бюджетов</a:t>
            </a:r>
          </a:p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Segoe UI Light" panose="020B0502040204020203" pitchFamily="34" charset="0"/>
              </a:rPr>
              <a:t>Управления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+mj-lt"/>
                <a:cs typeface="Segoe UI Light" panose="020B0502040204020203" pitchFamily="34" charset="0"/>
              </a:rPr>
              <a:t>бюджетного учета и отчетности Федерального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Segoe UI Light" panose="020B0502040204020203" pitchFamily="34" charset="0"/>
              </a:rPr>
              <a:t>казначейства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5" y="4250972"/>
            <a:ext cx="4209462" cy="24823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20" name="object 2">
            <a:extLst>
              <a:ext uri="{FF2B5EF4-FFF2-40B4-BE49-F238E27FC236}">
                <a16:creationId xmlns="" xmlns:a16="http://schemas.microsoft.com/office/drawing/2014/main" id="{5B18A36C-A304-4C91-856D-493F17EA7DB3}"/>
              </a:ext>
            </a:extLst>
          </p:cNvPr>
          <p:cNvSpPr/>
          <p:nvPr/>
        </p:nvSpPr>
        <p:spPr>
          <a:xfrm flipV="1">
            <a:off x="-1" y="396526"/>
            <a:ext cx="7591483" cy="280972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"/>
    </mc:Choice>
    <mc:Fallback xmlns="">
      <p:transition spd="slow" advTm="116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04" y="1509813"/>
            <a:ext cx="8718096" cy="328981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</a:rPr>
              <a:t>Отсутствие описаний причин увеличения / уменьшения задолженности;</a:t>
            </a:r>
            <a:br>
              <a:rPr lang="ru-RU" b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0" dirty="0">
                <a:solidFill>
                  <a:schemeClr val="accent3">
                    <a:lumMod val="75000"/>
                  </a:schemeClr>
                </a:solidFill>
              </a:rPr>
              <a:t>- Включение в описание только наименований счетов бухучета и сумм из форм отчетности;</a:t>
            </a:r>
            <a:br>
              <a:rPr lang="ru-RU" b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0" dirty="0">
                <a:solidFill>
                  <a:schemeClr val="accent3">
                    <a:lumMod val="75000"/>
                  </a:schemeClr>
                </a:solidFill>
              </a:rPr>
              <a:t>- При наличии значительного показателя отчетности в ПЗ раскрывается незначительная его часть (например, при наличии ДЗ по отдельным счетам в 3 млн. руб. раскрывается информации на 5 тыс. руб.);</a:t>
            </a:r>
            <a:br>
              <a:rPr lang="ru-RU" b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0" dirty="0" smtClean="0">
                <a:solidFill>
                  <a:srgbClr val="1F4E79"/>
                </a:solidFill>
              </a:rPr>
              <a:t>- </a:t>
            </a:r>
            <a:r>
              <a:rPr lang="ru-RU" b="0" dirty="0">
                <a:solidFill>
                  <a:srgbClr val="1F4E79"/>
                </a:solidFill>
              </a:rPr>
              <a:t>Вместо пояснения причин образования показателей отчетности указывается сам факт (например, при наличии кредитовых остатков по счету 20540 указывается «Поступления в доход федерального бюджета штрафов за нарушения»);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0" dirty="0">
                <a:solidFill>
                  <a:schemeClr val="accent3">
                    <a:lumMod val="75000"/>
                  </a:schemeClr>
                </a:solidFill>
              </a:rPr>
              <a:t>- Некорректные, неполные или отсутствующие пояснения причин превышения БО над ЛБО в части контрактов и соглашений;</a:t>
            </a:r>
            <a:br>
              <a:rPr lang="ru-RU" b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0" dirty="0">
                <a:solidFill>
                  <a:schemeClr val="accent3">
                    <a:lumMod val="75000"/>
                  </a:schemeClr>
                </a:solidFill>
              </a:rPr>
              <a:t>- Указываются причины образования показателей отчетности, сложившиеся ранее </a:t>
            </a: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</a:rPr>
              <a:t>2023 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</a:rPr>
              <a:t>года, при этом отсутствует описание работы с этими показателями с последующие годы (например, указывается, что ПДЗ по контракту образовалась в </a:t>
            </a: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</a:rPr>
              <a:t>2021 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</a:rPr>
              <a:t>году, при этом отсутствует информация о проводимой работе для урегулирования задолженности).</a:t>
            </a:r>
          </a:p>
        </p:txBody>
      </p:sp>
      <p:sp>
        <p:nvSpPr>
          <p:cNvPr id="4" name="object 2"/>
          <p:cNvSpPr/>
          <p:nvPr/>
        </p:nvSpPr>
        <p:spPr>
          <a:xfrm flipV="1">
            <a:off x="1681" y="441892"/>
            <a:ext cx="9142319" cy="198987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14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3965" y="86410"/>
            <a:ext cx="7350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 smtClean="0">
                <a:solidFill>
                  <a:srgbClr val="1F4E79"/>
                </a:solidFill>
              </a:rPr>
              <a:t>9</a:t>
            </a:fld>
            <a:endParaRPr lang="ru-RU" dirty="0">
              <a:solidFill>
                <a:srgbClr val="1F4E79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3505" y="1049846"/>
            <a:ext cx="7943033" cy="28958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1350" u="sng" kern="0" dirty="0">
                <a:solidFill>
                  <a:srgbClr val="FF0000"/>
                </a:solidFill>
              </a:rPr>
              <a:t>Качество Пояснительной записки и иные ошибки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504" y="678418"/>
            <a:ext cx="269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dirty="0">
                <a:solidFill>
                  <a:srgbClr val="7030A0"/>
                </a:solidFill>
                <a:latin typeface="+mj-lt"/>
              </a:rPr>
              <a:t>Недостаток: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73504" y="1330132"/>
            <a:ext cx="7883435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726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694" y="1836356"/>
            <a:ext cx="8252291" cy="245881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b="0" dirty="0" smtClean="0"/>
              <a:t>- Отсутствие пояснений протоколов, требующих описания;</a:t>
            </a:r>
            <a:br>
              <a:rPr lang="ru-RU" b="0" dirty="0" smtClean="0"/>
            </a:br>
            <a:r>
              <a:rPr lang="ru-RU" b="0" dirty="0" smtClean="0"/>
              <a:t>- Ошибки в единицах измерений при отражении стоимости акций (вложений в организации) и иных объектов учета (рубли – тысячи рублей – миллионы рублей);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- </a:t>
            </a:r>
            <a:r>
              <a:rPr lang="ru-RU" b="0" dirty="0" smtClean="0"/>
              <a:t>Пояснения ПБС копируются в ПЗ ГРБС без анализа, обобщения и адаптации под показатели сводных форм отчетности (например, пояснение превышения БО над ЛБО: «ЛБО запрошены у ГРБС» или при наличии просроченной задолженности по субсидиям или МБТ в описание указывается информация о проблемных контрактах без связи с показателями ДЗ ГРБС);</a:t>
            </a:r>
            <a:br>
              <a:rPr lang="ru-RU" b="0" dirty="0" smtClean="0"/>
            </a:br>
            <a:r>
              <a:rPr lang="ru-RU" b="0" dirty="0" smtClean="0"/>
              <a:t>- Типовые пояснения предупреждающих контролей во всех ПЗ без анализа причин их образования (например, описание наличия кредитового остатка по ЕНП или изменения входящего остатка ДЗ).</a:t>
            </a:r>
            <a:endParaRPr lang="ru-RU" b="0" dirty="0">
              <a:solidFill>
                <a:srgbClr val="FFC000"/>
              </a:solidFill>
            </a:endParaRPr>
          </a:p>
        </p:txBody>
      </p:sp>
      <p:sp>
        <p:nvSpPr>
          <p:cNvPr id="4" name="object 2"/>
          <p:cNvSpPr/>
          <p:nvPr/>
        </p:nvSpPr>
        <p:spPr>
          <a:xfrm flipV="1">
            <a:off x="1681" y="441892"/>
            <a:ext cx="9142319" cy="198987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14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6406" y="100967"/>
            <a:ext cx="7502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 smtClean="0">
                <a:solidFill>
                  <a:srgbClr val="1F4E79"/>
                </a:solidFill>
              </a:rPr>
              <a:t>10</a:t>
            </a:fld>
            <a:endParaRPr lang="ru-RU">
              <a:solidFill>
                <a:srgbClr val="1F4E79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3505" y="1049846"/>
            <a:ext cx="7943033" cy="28958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ru-RU" sz="1350" u="sng" kern="0" dirty="0">
                <a:solidFill>
                  <a:srgbClr val="FF0000"/>
                </a:solidFill>
              </a:rPr>
              <a:t>Качество Пояснительной записки и иные ошибки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504" y="678418"/>
            <a:ext cx="269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dirty="0">
                <a:solidFill>
                  <a:srgbClr val="7030A0"/>
                </a:solidFill>
                <a:latin typeface="+mj-lt"/>
              </a:rPr>
              <a:t>Недостаток: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73504" y="1330132"/>
            <a:ext cx="7883435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544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pPr/>
              <a:t>11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98107"/>
            <a:ext cx="6604898" cy="492443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Дублирование сведений об ОНС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переданных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ППК «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заказчик в сфере строительства» 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E071FB-4248-4597-944D-62E699719B79}"/>
              </a:ext>
            </a:extLst>
          </p:cNvPr>
          <p:cNvSpPr txBox="1"/>
          <p:nvPr/>
        </p:nvSpPr>
        <p:spPr>
          <a:xfrm>
            <a:off x="609600" y="921935"/>
            <a:ext cx="8001000" cy="124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tabLst>
                <a:tab pos="0" algn="l"/>
              </a:tabLst>
            </a:pPr>
            <a:r>
              <a:rPr lang="ru-RU" sz="1600" b="1" dirty="0" smtClean="0"/>
              <a:t>Бюджетные инвестиции в объекты осуществляет </a:t>
            </a:r>
            <a:br>
              <a:rPr lang="ru-RU" sz="1600" b="1" dirty="0" smtClean="0"/>
            </a:br>
            <a:r>
              <a:rPr lang="ru-RU" sz="1600" b="1" dirty="0" smtClean="0"/>
              <a:t>ППК «Единый заказчик в сфере строительства», </a:t>
            </a:r>
            <a:r>
              <a:rPr lang="ru-RU" sz="1600" b="1" dirty="0"/>
              <a:t>при этом </a:t>
            </a:r>
            <a:r>
              <a:rPr lang="ru-RU" sz="1600" b="1" dirty="0" smtClean="0"/>
              <a:t>часть </a:t>
            </a:r>
            <a:r>
              <a:rPr lang="ru-RU" sz="1600" b="1" dirty="0"/>
              <a:t>вложений продолжает числится на балансе </a:t>
            </a:r>
            <a:r>
              <a:rPr lang="ru-RU" sz="1600" b="1" dirty="0" smtClean="0"/>
              <a:t>отдельных </a:t>
            </a:r>
            <a:r>
              <a:rPr lang="ru-RU" sz="1600" b="1" dirty="0"/>
              <a:t>ГРБС: </a:t>
            </a:r>
            <a:r>
              <a:rPr lang="ru-RU" sz="1600" dirty="0"/>
              <a:t>Минздрав, Минкультуры, </a:t>
            </a:r>
            <a:r>
              <a:rPr lang="ru-RU" sz="1600" dirty="0" err="1"/>
              <a:t>Минпросвещения</a:t>
            </a:r>
            <a:r>
              <a:rPr lang="ru-RU" sz="1600" dirty="0"/>
              <a:t>, Минстрой, </a:t>
            </a:r>
            <a:r>
              <a:rPr lang="ru-RU" sz="1600" dirty="0" err="1"/>
              <a:t>Росимущество</a:t>
            </a:r>
            <a:r>
              <a:rPr lang="ru-RU" sz="1600" dirty="0"/>
              <a:t>, ФНС, </a:t>
            </a:r>
            <a:r>
              <a:rPr lang="ru-RU" sz="1600" dirty="0" err="1"/>
              <a:t>Минобрнауки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E071FB-4248-4597-944D-62E699719B79}"/>
              </a:ext>
            </a:extLst>
          </p:cNvPr>
          <p:cNvSpPr txBox="1"/>
          <p:nvPr/>
        </p:nvSpPr>
        <p:spPr>
          <a:xfrm>
            <a:off x="621323" y="2232562"/>
            <a:ext cx="77724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ru-RU" sz="1400" dirty="0" smtClean="0">
                <a:cs typeface="Times New Roman"/>
              </a:rPr>
              <a:t>(более </a:t>
            </a:r>
            <a:r>
              <a:rPr lang="ru-RU" sz="1600" b="1" dirty="0" smtClean="0">
                <a:cs typeface="Times New Roman"/>
              </a:rPr>
              <a:t>50</a:t>
            </a:r>
            <a:r>
              <a:rPr lang="ru-RU" sz="1400" dirty="0" smtClean="0">
                <a:cs typeface="Times New Roman"/>
              </a:rPr>
              <a:t> объектов на сумму вложений более </a:t>
            </a:r>
            <a:r>
              <a:rPr lang="ru-RU" sz="1600" b="1" dirty="0" smtClean="0">
                <a:cs typeface="Times New Roman"/>
              </a:rPr>
              <a:t>20,6</a:t>
            </a:r>
            <a:r>
              <a:rPr lang="ru-RU" sz="1400" dirty="0" smtClean="0">
                <a:cs typeface="Times New Roman"/>
              </a:rPr>
              <a:t> млрд. рублей)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6E071FB-4248-4597-944D-62E699719B79}"/>
              </a:ext>
            </a:extLst>
          </p:cNvPr>
          <p:cNvSpPr txBox="1"/>
          <p:nvPr/>
        </p:nvSpPr>
        <p:spPr>
          <a:xfrm>
            <a:off x="609600" y="3105782"/>
            <a:ext cx="797755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ru-RU" sz="1800" b="1" dirty="0" smtClean="0">
                <a:cs typeface="Times New Roman"/>
              </a:rPr>
              <a:t>Необходимо провести </a:t>
            </a:r>
            <a:r>
              <a:rPr lang="ru-RU" sz="1800" b="1" dirty="0" smtClean="0">
                <a:solidFill>
                  <a:srgbClr val="FF0000"/>
                </a:solidFill>
                <a:cs typeface="Times New Roman"/>
              </a:rPr>
              <a:t>работу по консолидации вложений </a:t>
            </a:r>
            <a:br>
              <a:rPr lang="ru-RU" sz="1800" b="1" dirty="0" smtClean="0">
                <a:solidFill>
                  <a:srgbClr val="FF0000"/>
                </a:solidFill>
                <a:cs typeface="Times New Roman"/>
              </a:rPr>
            </a:br>
            <a:r>
              <a:rPr lang="ru-RU" sz="1800" b="1" dirty="0" smtClean="0">
                <a:solidFill>
                  <a:srgbClr val="FF0000"/>
                </a:solidFill>
                <a:cs typeface="Times New Roman"/>
              </a:rPr>
              <a:t>или принять</a:t>
            </a:r>
            <a:r>
              <a:rPr lang="ru-RU" sz="1800" b="1" dirty="0" smtClean="0">
                <a:cs typeface="Times New Roman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cs typeface="Times New Roman"/>
              </a:rPr>
              <a:t>меры</a:t>
            </a:r>
            <a:r>
              <a:rPr lang="ru-RU" sz="1800" b="1" dirty="0" smtClean="0">
                <a:cs typeface="Times New Roman"/>
              </a:rPr>
              <a:t> по прекращению учета вложений </a:t>
            </a:r>
            <a:br>
              <a:rPr lang="ru-RU" sz="1800" b="1" dirty="0" smtClean="0">
                <a:cs typeface="Times New Roman"/>
              </a:rPr>
            </a:br>
            <a:r>
              <a:rPr lang="ru-RU" sz="1800" b="1" dirty="0" smtClean="0">
                <a:cs typeface="Times New Roman"/>
              </a:rPr>
              <a:t>(списанию, исправлению ошибок и т.д.)!!!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9946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pPr/>
              <a:t>12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752"/>
            <a:ext cx="7519298" cy="492443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причины отказа в согласовании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решений в рамках ПП №1517 от 07.09.2021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649006"/>
              </p:ext>
            </p:extLst>
          </p:nvPr>
        </p:nvGraphicFramePr>
        <p:xfrm>
          <a:off x="228600" y="1200150"/>
          <a:ext cx="8610600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589"/>
                <a:gridCol w="8109011"/>
              </a:tblGrid>
              <a:tr h="623086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Несоответствие данных</a:t>
                      </a:r>
                      <a:r>
                        <a:rPr lang="ru-RU" sz="1400" b="0" baseline="0" dirty="0" smtClean="0"/>
                        <a:t> в проекте решения с данными бюджетной (бухгалтерской) отчетности и (или) первичными документами</a:t>
                      </a:r>
                    </a:p>
                  </a:txBody>
                  <a:tcPr/>
                </a:tc>
              </a:tr>
              <a:tr h="719416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Представление неполного комплекта документов (отсутствие документов и пояснений,</a:t>
                      </a:r>
                      <a:r>
                        <a:rPr lang="ru-RU" sz="1400" b="0" baseline="0" dirty="0" smtClean="0"/>
                        <a:t> влияющих на принятие решения о согласовании проекта решения)</a:t>
                      </a:r>
                      <a:endParaRPr lang="ru-RU" sz="1400" b="0" dirty="0" smtClean="0"/>
                    </a:p>
                  </a:txBody>
                  <a:tcPr/>
                </a:tc>
              </a:tr>
              <a:tr h="1186391">
                <a:tc>
                  <a:txBody>
                    <a:bodyPr/>
                    <a:lstStyle/>
                    <a:p>
                      <a:pPr algn="just"/>
                      <a:r>
                        <a:rPr lang="en-GB" sz="1400" b="0" dirty="0" smtClean="0"/>
                        <a:t>3</a:t>
                      </a:r>
                      <a:r>
                        <a:rPr lang="ru-RU" sz="1400" b="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Отсутствие информации,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предусмотренной подпунктом «в» пункта 6 Постановления № 1517, содержащей сроки и расчет объема средств, необходимых для осуществления сноса объекта незавершенного строительства и (или) утилизации строительных отходов и рекультивации земельного участка, на котором находится объект незавершенного строительства </a:t>
                      </a:r>
                    </a:p>
                  </a:txBody>
                  <a:tcPr/>
                </a:tc>
              </a:tr>
              <a:tr h="976307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Принятие решений о списании объектов и затрат, не относящихся к счетам 0 106x1 000</a:t>
                      </a:r>
                    </a:p>
                    <a:p>
                      <a:pPr algn="just"/>
                      <a:endParaRPr lang="ru-RU" sz="1400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6861895" y="4736446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pPr/>
              <a:t>13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3091276" y="86912"/>
            <a:ext cx="5874365" cy="553998"/>
          </a:xfrm>
          <a:prstGeom prst="rect">
            <a:avLst/>
          </a:prstGeom>
          <a:extLst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r">
              <a:defRPr sz="1800" b="1" i="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/>
              <a:t>Наименование </a:t>
            </a:r>
            <a:r>
              <a:rPr lang="ru-RU" dirty="0"/>
              <a:t>объекта </a:t>
            </a:r>
          </a:p>
          <a:p>
            <a:r>
              <a:rPr lang="ru-RU" dirty="0"/>
              <a:t>незавершенного строительства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09600" y="3201981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47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47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47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47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Aft>
                <a:spcPts val="1200"/>
              </a:spcAft>
            </a:pPr>
            <a:r>
              <a:rPr lang="ru-RU" sz="1400" dirty="0" smtClean="0"/>
              <a:t>Пример некорректного </a:t>
            </a:r>
            <a:r>
              <a:rPr lang="ru-RU" sz="1400" dirty="0"/>
              <a:t>или </a:t>
            </a:r>
            <a:r>
              <a:rPr lang="ru-RU" sz="1400" dirty="0" smtClean="0"/>
              <a:t>неполного </a:t>
            </a:r>
            <a:r>
              <a:rPr lang="ru-RU" sz="1400" dirty="0"/>
              <a:t>наименование объекта, не </a:t>
            </a:r>
            <a:r>
              <a:rPr lang="ru-RU" sz="1400" dirty="0" smtClean="0"/>
              <a:t>позволяющее </a:t>
            </a:r>
            <a:r>
              <a:rPr lang="ru-RU" sz="1400" dirty="0"/>
              <a:t>его </a:t>
            </a:r>
            <a:r>
              <a:rPr lang="ru-RU" sz="1400" dirty="0" smtClean="0"/>
              <a:t>идентифицировать, а также отсутствие адреса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50" t="24816" r="50000" b="59629"/>
          <a:stretch/>
        </p:blipFill>
        <p:spPr>
          <a:xfrm>
            <a:off x="152400" y="1345790"/>
            <a:ext cx="8915400" cy="1600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2400" y="1336340"/>
            <a:ext cx="3048000" cy="167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6861895" y="4736446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pPr/>
              <a:t>14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3091276" y="86912"/>
            <a:ext cx="5874365" cy="553998"/>
          </a:xfrm>
          <a:prstGeom prst="rect">
            <a:avLst/>
          </a:prstGeom>
          <a:extLst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r">
              <a:defRPr sz="1800" b="1" i="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/>
              <a:t>Код </a:t>
            </a:r>
            <a:r>
              <a:rPr lang="ru-RU" dirty="0"/>
              <a:t>объекта </a:t>
            </a:r>
          </a:p>
          <a:p>
            <a:r>
              <a:rPr lang="ru-RU" dirty="0"/>
              <a:t>незавершенного строительства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09600" y="3201981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47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47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47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47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Aft>
                <a:spcPts val="1200"/>
              </a:spcAft>
            </a:pPr>
            <a:r>
              <a:rPr lang="ru-RU" sz="1400" dirty="0"/>
              <a:t>В графе 3 «Код объекта» - указывается код объекта капитальных вложений в соответствии со справочником «Объекты капитального вложения».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50" t="24074" r="47500" b="58889"/>
          <a:stretch/>
        </p:blipFill>
        <p:spPr>
          <a:xfrm>
            <a:off x="304800" y="1314450"/>
            <a:ext cx="8534400" cy="15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8242" y="4891163"/>
            <a:ext cx="2057399" cy="230832"/>
          </a:xfrm>
        </p:spPr>
        <p:txBody>
          <a:bodyPr vert="horz" wrap="square" lIns="68580" tIns="34290" rIns="68580" bIns="34290" rtlCol="0" anchor="ctr">
            <a:spAutoFit/>
          </a:bodyPr>
          <a:lstStyle/>
          <a:p>
            <a:fld id="{B71FCD68-0AFD-4048-852E-53B764BC6EED}" type="slidenum">
              <a:rPr lang="ru-RU" sz="1050">
                <a:latin typeface="Cambria" panose="02040503050406030204" pitchFamily="18" charset="0"/>
              </a:rPr>
              <a:pPr/>
              <a:t>15</a:t>
            </a:fld>
            <a:endParaRPr lang="ru-RU" sz="1050" dirty="0">
              <a:latin typeface="Cambria" panose="02040503050406030204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3091276" y="86912"/>
            <a:ext cx="5874365" cy="553998"/>
          </a:xfrm>
          <a:prstGeom prst="rect">
            <a:avLst/>
          </a:prstGeom>
          <a:extLst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r">
              <a:defRPr sz="1800" b="1" i="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Структура учетного номера объекта </a:t>
            </a:r>
          </a:p>
          <a:p>
            <a:r>
              <a:rPr lang="ru-RU" dirty="0"/>
              <a:t>незавершенного строительства</a:t>
            </a:r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1122217" y="3295406"/>
            <a:ext cx="427514" cy="819397"/>
          </a:xfrm>
          <a:prstGeom prst="rightBrace">
            <a:avLst>
              <a:gd name="adj1" fmla="val 24019"/>
              <a:gd name="adj2" fmla="val 50000"/>
            </a:avLst>
          </a:prstGeom>
          <a:ln w="444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>
              <a:ln>
                <a:solidFill>
                  <a:srgbClr val="1F4E79"/>
                </a:solidFill>
              </a:ln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951" y="3981203"/>
            <a:ext cx="178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1 - 3 разряды – код ГРБС учреждения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5024" y="3117272"/>
            <a:ext cx="7338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100" b="1" spc="75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ХХХ          ХХХХХХХХХХХХХХХХХХХХ         ХХХХ          Х</a:t>
            </a:r>
          </a:p>
        </p:txBody>
      </p:sp>
      <p:sp>
        <p:nvSpPr>
          <p:cNvPr id="27" name="Правая фигурная скобка 26"/>
          <p:cNvSpPr/>
          <p:nvPr/>
        </p:nvSpPr>
        <p:spPr>
          <a:xfrm rot="5400000">
            <a:off x="3852059" y="1937163"/>
            <a:ext cx="427514" cy="3571507"/>
          </a:xfrm>
          <a:prstGeom prst="rightBrace">
            <a:avLst>
              <a:gd name="adj1" fmla="val 24019"/>
              <a:gd name="adj2" fmla="val 50000"/>
            </a:avLst>
          </a:prstGeom>
          <a:ln w="444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140">
              <a:ln>
                <a:solidFill>
                  <a:srgbClr val="1F4E79"/>
                </a:solidFill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2200" y="3981203"/>
            <a:ext cx="323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4 - 23 разряды - уникальный номер реестровой записи участника бюджетного процесса</a:t>
            </a:r>
            <a:r>
              <a:rPr lang="ru-RU" sz="1200" dirty="0" smtClean="0"/>
              <a:t>.</a:t>
            </a:r>
            <a:endParaRPr lang="ru-RU" sz="1200" b="1" dirty="0"/>
          </a:p>
        </p:txBody>
      </p:sp>
      <p:sp>
        <p:nvSpPr>
          <p:cNvPr id="29" name="Правая фигурная скобка 28"/>
          <p:cNvSpPr/>
          <p:nvPr/>
        </p:nvSpPr>
        <p:spPr>
          <a:xfrm rot="5400000">
            <a:off x="6541819" y="3228609"/>
            <a:ext cx="427514" cy="899557"/>
          </a:xfrm>
          <a:prstGeom prst="rightBrace">
            <a:avLst>
              <a:gd name="adj1" fmla="val 24019"/>
              <a:gd name="adj2" fmla="val 50000"/>
            </a:avLst>
          </a:prstGeom>
          <a:ln w="444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140">
              <a:ln>
                <a:solidFill>
                  <a:srgbClr val="1F4E79"/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69776" y="40113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24 - 27 разряды - порядковый </a:t>
            </a:r>
            <a:r>
              <a:rPr lang="ru-RU" sz="1200" dirty="0" smtClean="0"/>
              <a:t>номер ОНС</a:t>
            </a:r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7205353" y="3927764"/>
            <a:ext cx="1576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28 разряд </a:t>
            </a:r>
            <a:r>
              <a:rPr lang="ru-RU" sz="1200" dirty="0" smtClean="0"/>
              <a:t>– </a:t>
            </a:r>
          </a:p>
          <a:p>
            <a:pPr algn="ctr"/>
            <a:r>
              <a:rPr lang="ru-RU" sz="1200" dirty="0" smtClean="0"/>
              <a:t>код </a:t>
            </a:r>
            <a:r>
              <a:rPr lang="ru-RU" sz="1200" dirty="0"/>
              <a:t>контура </a:t>
            </a:r>
          </a:p>
          <a:p>
            <a:pPr algn="ctr"/>
            <a:r>
              <a:rPr lang="ru-RU" sz="1200" dirty="0"/>
              <a:t>1 - открытый</a:t>
            </a:r>
          </a:p>
          <a:p>
            <a:pPr algn="ctr"/>
            <a:r>
              <a:rPr lang="ru-RU" sz="1200" dirty="0"/>
              <a:t>2  - закрытый</a:t>
            </a:r>
          </a:p>
        </p:txBody>
      </p:sp>
      <p:sp>
        <p:nvSpPr>
          <p:cNvPr id="32" name="Правая фигурная скобка 31"/>
          <p:cNvSpPr/>
          <p:nvPr/>
        </p:nvSpPr>
        <p:spPr>
          <a:xfrm rot="5400000">
            <a:off x="7668490" y="3420097"/>
            <a:ext cx="427514" cy="534392"/>
          </a:xfrm>
          <a:prstGeom prst="rightBrace">
            <a:avLst>
              <a:gd name="adj1" fmla="val 24019"/>
              <a:gd name="adj2" fmla="val 50000"/>
            </a:avLst>
          </a:prstGeom>
          <a:ln w="444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140">
              <a:ln>
                <a:solidFill>
                  <a:srgbClr val="1F4E79"/>
                </a:solidFill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30" y="685448"/>
            <a:ext cx="8760711" cy="239313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447800" y="2266950"/>
            <a:ext cx="832262" cy="8941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04930" y="1931336"/>
            <a:ext cx="2614470" cy="3356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562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6861895" y="4736446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pPr/>
              <a:t>16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3091276" y="86912"/>
            <a:ext cx="5874365" cy="553998"/>
          </a:xfrm>
          <a:prstGeom prst="rect">
            <a:avLst/>
          </a:prstGeom>
          <a:extLst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r">
              <a:defRPr sz="1800" b="1" i="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/>
              <a:t>Код статуса объекта </a:t>
            </a:r>
            <a:endParaRPr lang="ru-RU" dirty="0"/>
          </a:p>
          <a:p>
            <a:r>
              <a:rPr lang="ru-RU" dirty="0"/>
              <a:t>незавершенного строительства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" y="3201981"/>
            <a:ext cx="7772400" cy="8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47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47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47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47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lnSpc>
                <a:spcPct val="114000"/>
              </a:lnSpc>
            </a:pPr>
            <a:r>
              <a:rPr lang="ru-RU" sz="1400" dirty="0" smtClean="0"/>
              <a:t>При </a:t>
            </a:r>
            <a:r>
              <a:rPr lang="ru-RU" sz="1400" dirty="0"/>
              <a:t>отсутствии информации о движении по счету 0 106 х1 000 (графы 18-19)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графе </a:t>
            </a:r>
            <a:r>
              <a:rPr lang="ru-RU" sz="1400" dirty="0" smtClean="0"/>
              <a:t>8 </a:t>
            </a:r>
            <a:r>
              <a:rPr lang="ru-RU" sz="1400" dirty="0"/>
              <a:t>«Статус объекта на отчетную дату» </a:t>
            </a:r>
            <a:r>
              <a:rPr lang="ru-RU" sz="1400" dirty="0" smtClean="0"/>
              <a:t>указывать код </a:t>
            </a:r>
            <a:r>
              <a:rPr lang="ru-RU" sz="1400" dirty="0"/>
              <a:t>статуса </a:t>
            </a:r>
            <a:br>
              <a:rPr lang="ru-RU" sz="1400" dirty="0"/>
            </a:br>
            <a:r>
              <a:rPr lang="ru-RU" sz="1400" dirty="0"/>
              <a:t>«01 – строительство (приобретения) ведется</a:t>
            </a:r>
            <a:r>
              <a:rPr lang="ru-RU" sz="1400" dirty="0" smtClean="0"/>
              <a:t>»</a:t>
            </a:r>
            <a:r>
              <a:rPr lang="en-US" sz="1400" dirty="0" smtClean="0"/>
              <a:t> - </a:t>
            </a:r>
            <a:r>
              <a:rPr lang="ru-RU" sz="1400" b="1" dirty="0" smtClean="0"/>
              <a:t>не корректно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50" t="22592" r="51250" b="60371"/>
          <a:stretch/>
        </p:blipFill>
        <p:spPr>
          <a:xfrm>
            <a:off x="278216" y="1234748"/>
            <a:ext cx="8686800" cy="1752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05600" y="1264356"/>
            <a:ext cx="1524000" cy="1764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00600" y="1184896"/>
            <a:ext cx="1219200" cy="1844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6861895" y="4736446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pPr/>
              <a:t>17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2132975" y="57150"/>
            <a:ext cx="6832041" cy="553998"/>
          </a:xfrm>
          <a:prstGeom prst="rect">
            <a:avLst/>
          </a:prstGeom>
          <a:extLst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r">
              <a:defRPr sz="1800" b="1" i="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/>
              <a:t>Код статуса объекта незавершенного строительства (графа 7, 8 ф. 0503190/0503790)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173" y="1600671"/>
            <a:ext cx="86602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spcBef>
                <a:spcPts val="600"/>
              </a:spcBef>
              <a:defRPr sz="1200">
                <a:latin typeface="+mj-lt"/>
              </a:defRPr>
            </a:lvl1pPr>
          </a:lstStyle>
          <a:p>
            <a:r>
              <a:rPr lang="ru-RU" dirty="0"/>
              <a:t>2X "Выбытие капитальных вложений (объекта капитального строительства)":</a:t>
            </a:r>
          </a:p>
          <a:p>
            <a:r>
              <a:rPr lang="ru-RU" b="1" dirty="0">
                <a:solidFill>
                  <a:srgbClr val="FF0000"/>
                </a:solidFill>
              </a:rPr>
              <a:t>27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- списание и снос объекта капитального строительства.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763524"/>
            <a:ext cx="866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В отношении </a:t>
            </a:r>
            <a:r>
              <a:rPr lang="ru-RU" sz="1600" b="1" dirty="0" smtClean="0">
                <a:latin typeface="+mj-lt"/>
              </a:rPr>
              <a:t>объектов</a:t>
            </a:r>
            <a:r>
              <a:rPr lang="ru-RU" sz="1400" dirty="0" smtClean="0">
                <a:latin typeface="+mj-lt"/>
              </a:rPr>
              <a:t> незавершенного строительства, которые попадают под условия Постановления </a:t>
            </a:r>
            <a:r>
              <a:rPr lang="ru-RU" sz="1400" dirty="0">
                <a:latin typeface="+mj-lt"/>
              </a:rPr>
              <a:t>Правительства </a:t>
            </a:r>
            <a:r>
              <a:rPr lang="ru-RU" sz="1400" dirty="0" smtClean="0">
                <a:latin typeface="+mj-lt"/>
              </a:rPr>
              <a:t>РФ от </a:t>
            </a:r>
            <a:r>
              <a:rPr lang="ru-RU" sz="1400" dirty="0">
                <a:latin typeface="+mj-lt"/>
              </a:rPr>
              <a:t>07.09.2021 № </a:t>
            </a:r>
            <a:r>
              <a:rPr lang="en-US" sz="1400" b="1" dirty="0" smtClean="0">
                <a:latin typeface="+mj-lt"/>
              </a:rPr>
              <a:t>1517</a:t>
            </a:r>
            <a:r>
              <a:rPr lang="ru-RU" sz="1400" dirty="0" smtClean="0">
                <a:latin typeface="+mj-lt"/>
              </a:rPr>
              <a:t> или были </a:t>
            </a:r>
            <a:r>
              <a:rPr lang="ru-RU" sz="1400" b="1" dirty="0" smtClean="0">
                <a:latin typeface="+mj-lt"/>
              </a:rPr>
              <a:t>списаны</a:t>
            </a:r>
            <a:r>
              <a:rPr lang="ru-RU" sz="1400" dirty="0" smtClean="0">
                <a:latin typeface="+mj-lt"/>
              </a:rPr>
              <a:t> в соответствии с ним,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в гр. 8 может указываться:</a:t>
            </a:r>
            <a:endParaRPr lang="ru-RU" sz="1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173" y="2498955"/>
            <a:ext cx="866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В отношении </a:t>
            </a:r>
            <a:r>
              <a:rPr lang="ru-RU" sz="1600" b="1" dirty="0" smtClean="0">
                <a:latin typeface="+mj-lt"/>
              </a:rPr>
              <a:t>затрат</a:t>
            </a:r>
            <a:r>
              <a:rPr lang="ru-RU" sz="1600" dirty="0" smtClean="0">
                <a:latin typeface="+mj-lt"/>
              </a:rPr>
              <a:t>,</a:t>
            </a:r>
            <a:r>
              <a:rPr lang="ru-RU" sz="1400" dirty="0" smtClean="0">
                <a:latin typeface="+mj-lt"/>
              </a:rPr>
              <a:t> понесенных на незавершенное строительство объектов капитального строительства</a:t>
            </a:r>
            <a:r>
              <a:rPr lang="ru-RU" sz="1400" dirty="0">
                <a:latin typeface="+mj-lt"/>
              </a:rPr>
              <a:t>, которые попадают под условия </a:t>
            </a:r>
            <a:r>
              <a:rPr lang="ru-RU" sz="1400" dirty="0" smtClean="0">
                <a:latin typeface="+mj-lt"/>
              </a:rPr>
              <a:t>Постановления </a:t>
            </a:r>
            <a:r>
              <a:rPr lang="ru-RU" sz="1400" dirty="0">
                <a:latin typeface="+mj-lt"/>
              </a:rPr>
              <a:t>Правительства </a:t>
            </a:r>
            <a:r>
              <a:rPr lang="ru-RU" sz="1400" dirty="0" smtClean="0">
                <a:latin typeface="+mj-lt"/>
              </a:rPr>
              <a:t>РФ от </a:t>
            </a:r>
            <a:r>
              <a:rPr lang="ru-RU" sz="1400" dirty="0">
                <a:latin typeface="+mj-lt"/>
              </a:rPr>
              <a:t>07.09.2021 </a:t>
            </a:r>
            <a:r>
              <a:rPr lang="ru-RU" sz="1400" dirty="0" smtClean="0">
                <a:latin typeface="+mj-lt"/>
              </a:rPr>
              <a:t/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№ </a:t>
            </a:r>
            <a:r>
              <a:rPr lang="ru-RU" sz="1400" b="1" dirty="0">
                <a:latin typeface="+mj-lt"/>
              </a:rPr>
              <a:t>1517</a:t>
            </a:r>
            <a:r>
              <a:rPr lang="ru-RU" sz="1400" dirty="0">
                <a:latin typeface="+mj-lt"/>
              </a:rPr>
              <a:t> или были списаны в соответствии с ним, в гр. 8 </a:t>
            </a:r>
            <a:r>
              <a:rPr lang="ru-RU" sz="1400" dirty="0"/>
              <a:t>может указываться </a:t>
            </a:r>
            <a:r>
              <a:rPr lang="ru-RU" sz="1400" dirty="0" smtClean="0">
                <a:latin typeface="+mj-lt"/>
              </a:rPr>
              <a:t>:</a:t>
            </a:r>
            <a:endParaRPr lang="ru-RU" sz="1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540" y="3391970"/>
            <a:ext cx="86602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200" dirty="0">
                <a:latin typeface="+mj-lt"/>
              </a:rPr>
              <a:t>4X "Реализация инвестиционного проекта приостановлена до начала строительства":</a:t>
            </a:r>
          </a:p>
          <a:p>
            <a:pPr algn="just">
              <a:spcBef>
                <a:spcPts val="600"/>
              </a:spcBef>
            </a:pPr>
            <a:r>
              <a:rPr lang="ru-RU" sz="1200" b="1" dirty="0">
                <a:solidFill>
                  <a:srgbClr val="FF0000"/>
                </a:solidFill>
                <a:latin typeface="+mj-lt"/>
              </a:rPr>
              <a:t>41</a:t>
            </a:r>
            <a:r>
              <a:rPr lang="ru-RU" sz="1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200" dirty="0">
                <a:latin typeface="+mj-lt"/>
              </a:rPr>
              <a:t>- вложения произведены в </a:t>
            </a:r>
            <a:r>
              <a:rPr lang="ru-RU" sz="1200" dirty="0" err="1" smtClean="0">
                <a:latin typeface="+mj-lt"/>
              </a:rPr>
              <a:t>ПИРы</a:t>
            </a:r>
            <a:r>
              <a:rPr lang="ru-RU" sz="1200" dirty="0" smtClean="0">
                <a:latin typeface="+mj-lt"/>
              </a:rPr>
              <a:t>, </a:t>
            </a:r>
            <a:r>
              <a:rPr lang="ru-RU" sz="1200" dirty="0">
                <a:latin typeface="+mj-lt"/>
              </a:rPr>
              <a:t>по результатам которых проектная документация не утверждена или утверждена более 5 лет назад, но не включена в реестр типовой проектной документации или не признана экономически эффективной проектной документацией повторного использования;</a:t>
            </a:r>
          </a:p>
          <a:p>
            <a:pPr algn="just">
              <a:spcBef>
                <a:spcPts val="600"/>
              </a:spcBef>
            </a:pPr>
            <a:r>
              <a:rPr lang="ru-RU" sz="1200" b="1" dirty="0">
                <a:solidFill>
                  <a:srgbClr val="FF0000"/>
                </a:solidFill>
                <a:latin typeface="+mj-lt"/>
              </a:rPr>
              <a:t>42</a:t>
            </a:r>
            <a:r>
              <a:rPr lang="ru-RU" sz="1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200" dirty="0">
                <a:latin typeface="+mj-lt"/>
              </a:rPr>
              <a:t>- отсутствие оснований для государственной регистрации прав на объекты незавершенного строительства, в отношении которых произведены затраты, в Едином государственном реестре недвижимости, предусмотренных статьей 14 Федерального закона от 13 июля 2015 г. N 218-ФЗ </a:t>
            </a:r>
            <a:r>
              <a:rPr lang="ru-RU" sz="1200" dirty="0" smtClean="0">
                <a:latin typeface="+mj-lt"/>
              </a:rPr>
              <a:t>«О </a:t>
            </a:r>
            <a:r>
              <a:rPr lang="ru-RU" sz="1200" dirty="0">
                <a:latin typeface="+mj-lt"/>
              </a:rPr>
              <a:t>государственной регистрации </a:t>
            </a:r>
            <a:r>
              <a:rPr lang="ru-RU" sz="1200" dirty="0" smtClean="0">
                <a:latin typeface="+mj-lt"/>
              </a:rPr>
              <a:t>недвижимости».</a:t>
            </a:r>
            <a:endParaRPr lang="ru-RU" sz="1200" dirty="0">
              <a:latin typeface="+mj-lt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26540" y="2312389"/>
            <a:ext cx="8561362" cy="32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1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pPr/>
              <a:t>18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2752"/>
            <a:ext cx="7976498" cy="430887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Сведений фф.190/790 с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данными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реестра незавершенных</a:t>
            </a:r>
            <a:b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капитального строительства (ПП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1295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18.07.2022)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20690"/>
              </p:ext>
            </p:extLst>
          </p:nvPr>
        </p:nvGraphicFramePr>
        <p:xfrm>
          <a:off x="228600" y="971550"/>
          <a:ext cx="8467816" cy="3257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67816"/>
              </a:tblGrid>
              <a:tr h="24384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Сверка сведений о незавершенных объектах капитального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строительства, указанных в бюджетной (бухгалтерской) отчетности, с данными реестра незавершенных объектов капитального строительства Минстроя России выявляет следующие несоответствия: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u="none" baseline="0" dirty="0" smtClean="0">
                          <a:solidFill>
                            <a:schemeClr val="tx1"/>
                          </a:solidFill>
                        </a:rPr>
                        <a:t>Не критичные</a:t>
                      </a:r>
                    </a:p>
                    <a:p>
                      <a:pPr marL="285750" indent="-104775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некорректное наименование объекта или его адреса,</a:t>
                      </a:r>
                    </a:p>
                    <a:p>
                      <a:pPr marL="285750" indent="-104775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опечатки в ИНН балансодержателя,</a:t>
                      </a:r>
                    </a:p>
                    <a:p>
                      <a:pPr marL="285750" indent="-104775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не указан или неправильно указан кадастровый номер объекта,</a:t>
                      </a:r>
                    </a:p>
                    <a:p>
                      <a:pPr marL="285750" indent="-104775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год начала и приостановления строительства не соответствуют данным фф.190/790,</a:t>
                      </a:r>
                    </a:p>
                    <a:p>
                      <a:pPr marL="285750" marR="0" indent="-104775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некорректный статус объекта на отчетную дату.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baseline="0" dirty="0" smtClean="0">
                          <a:solidFill>
                            <a:schemeClr val="tx1"/>
                          </a:solidFill>
                        </a:rPr>
                        <a:t>Критичные</a:t>
                      </a:r>
                    </a:p>
                    <a:p>
                      <a:pPr marL="285750" marR="0" indent="-104775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остатки по счету 0 106х1 000 на начало и конец периода не соответствуют данным фф.190/790,</a:t>
                      </a:r>
                    </a:p>
                    <a:p>
                      <a:pPr marL="285750" marR="0" indent="-104775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сведений об объекте в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фф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0503190/0503790.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1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34200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pPr/>
              <a:t>1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9550"/>
            <a:ext cx="7976498" cy="246221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" y="1581150"/>
            <a:ext cx="7802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ru-RU" sz="1400" dirty="0" smtClean="0">
                <a:latin typeface="Century" panose="02040604050505020304" pitchFamily="18" charset="0"/>
              </a:rPr>
              <a:t>Особенности формирования показателей, </a:t>
            </a:r>
            <a:r>
              <a:rPr lang="ru-RU" sz="1400" dirty="0">
                <a:latin typeface="Century" panose="02040604050505020304" pitchFamily="18" charset="0"/>
              </a:rPr>
              <a:t>входящих в </a:t>
            </a:r>
            <a:r>
              <a:rPr lang="ru-RU" sz="1400" dirty="0" smtClean="0">
                <a:latin typeface="Century" panose="02040604050505020304" pitchFamily="18" charset="0"/>
              </a:rPr>
              <a:t>состав пояснительной записки;</a:t>
            </a:r>
          </a:p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ru-RU" sz="1400" dirty="0" smtClean="0">
                <a:latin typeface="Century" panose="02040604050505020304" pitchFamily="18" charset="0"/>
              </a:rPr>
              <a:t>Специфика заполнения отдельных форм бюджетной отчетности;</a:t>
            </a:r>
          </a:p>
          <a:p>
            <a:pPr marL="285750" indent="-285750">
              <a:lnSpc>
                <a:spcPts val="4000"/>
              </a:lnSpc>
              <a:buFontTx/>
              <a:buChar char="-"/>
            </a:pPr>
            <a:r>
              <a:rPr lang="ru-RU" sz="1400" dirty="0" smtClean="0">
                <a:latin typeface="Century" panose="02040604050505020304" pitchFamily="18" charset="0"/>
              </a:rPr>
              <a:t>Типовые ошибки.</a:t>
            </a:r>
            <a:endParaRPr lang="ru-RU" sz="1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pPr/>
              <a:t>19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09600" y="2038350"/>
            <a:ext cx="8077200" cy="12191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sz="2800" kern="0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28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44" y="1848289"/>
            <a:ext cx="8867775" cy="157162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34200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pPr/>
              <a:t>2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09550"/>
            <a:ext cx="7976498" cy="215444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дебиторской задолженности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отдельным контрактам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43800" y="1962151"/>
            <a:ext cx="609600" cy="1457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360271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Пример проставления некорректных дат по контрактам: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2190749"/>
            <a:ext cx="990600" cy="1229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3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95350"/>
            <a:ext cx="8524875" cy="302895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02076" y="4874666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pPr/>
              <a:t>3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133350"/>
            <a:ext cx="7976498" cy="430887"/>
          </a:xfrm>
        </p:spPr>
        <p:txBody>
          <a:bodyPr/>
          <a:lstStyle/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дебиторской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задолженности</a:t>
            </a:r>
            <a:b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объемам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авансирования ф. 0503191 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1144" y="4052022"/>
            <a:ext cx="594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F4E79"/>
                </a:solidFill>
              </a:rPr>
              <a:t>Показатели раздела 1 ф. 0503191 формируются </a:t>
            </a:r>
            <a:r>
              <a:rPr lang="ru-RU" sz="1400" dirty="0">
                <a:solidFill>
                  <a:srgbClr val="1F4E79"/>
                </a:solidFill>
              </a:rPr>
              <a:t>в зависимости </a:t>
            </a:r>
            <a:r>
              <a:rPr lang="ru-RU" sz="1400" dirty="0" smtClean="0">
                <a:solidFill>
                  <a:srgbClr val="1F4E79"/>
                </a:solidFill>
              </a:rPr>
              <a:t/>
            </a:r>
            <a:br>
              <a:rPr lang="ru-RU" sz="1400" dirty="0" smtClean="0">
                <a:solidFill>
                  <a:srgbClr val="1F4E79"/>
                </a:solidFill>
              </a:rPr>
            </a:br>
            <a:r>
              <a:rPr lang="ru-RU" sz="1400" dirty="0" smtClean="0">
                <a:solidFill>
                  <a:srgbClr val="1F4E79"/>
                </a:solidFill>
              </a:rPr>
              <a:t>от </a:t>
            </a:r>
            <a:r>
              <a:rPr lang="ru-RU" sz="1400" dirty="0">
                <a:solidFill>
                  <a:srgbClr val="1F4E79"/>
                </a:solidFill>
              </a:rPr>
              <a:t>отношения объема </a:t>
            </a:r>
            <a:r>
              <a:rPr lang="ru-RU" sz="1400" dirty="0" smtClean="0">
                <a:solidFill>
                  <a:srgbClr val="1F4E79"/>
                </a:solidFill>
              </a:rPr>
              <a:t>дебиторской </a:t>
            </a:r>
            <a:r>
              <a:rPr lang="ru-RU" sz="1400" dirty="0">
                <a:solidFill>
                  <a:srgbClr val="1F4E79"/>
                </a:solidFill>
              </a:rPr>
              <a:t>задолженности </a:t>
            </a:r>
            <a:r>
              <a:rPr lang="ru-RU" sz="1400" dirty="0" smtClean="0">
                <a:solidFill>
                  <a:srgbClr val="1F4E79"/>
                </a:solidFill>
              </a:rPr>
              <a:t>на </a:t>
            </a:r>
            <a:r>
              <a:rPr lang="ru-RU" sz="1400" dirty="0">
                <a:solidFill>
                  <a:srgbClr val="1F4E79"/>
                </a:solidFill>
              </a:rPr>
              <a:t>отчетную дату </a:t>
            </a:r>
            <a:r>
              <a:rPr lang="ru-RU" sz="1400" dirty="0" smtClean="0">
                <a:solidFill>
                  <a:srgbClr val="1F4E79"/>
                </a:solidFill>
              </a:rPr>
              <a:t/>
            </a:r>
            <a:br>
              <a:rPr lang="ru-RU" sz="1400" dirty="0" smtClean="0">
                <a:solidFill>
                  <a:srgbClr val="1F4E79"/>
                </a:solidFill>
              </a:rPr>
            </a:br>
            <a:r>
              <a:rPr lang="ru-RU" sz="1400" dirty="0" smtClean="0">
                <a:solidFill>
                  <a:srgbClr val="1F4E79"/>
                </a:solidFill>
              </a:rPr>
              <a:t>к </a:t>
            </a:r>
            <a:r>
              <a:rPr lang="ru-RU" sz="1400" dirty="0">
                <a:solidFill>
                  <a:srgbClr val="1F4E79"/>
                </a:solidFill>
              </a:rPr>
              <a:t>общей сумме </a:t>
            </a:r>
            <a:r>
              <a:rPr lang="ru-RU" sz="1400" dirty="0" smtClean="0">
                <a:solidFill>
                  <a:srgbClr val="1F4E79"/>
                </a:solidFill>
              </a:rPr>
              <a:t>договора </a:t>
            </a:r>
            <a:r>
              <a:rPr lang="ru-RU" sz="1400" u="sng" dirty="0">
                <a:solidFill>
                  <a:srgbClr val="1F4E79"/>
                </a:solidFill>
              </a:rPr>
              <a:t>за весь период его действия</a:t>
            </a:r>
            <a:r>
              <a:rPr lang="ru-RU" sz="1400" dirty="0" smtClean="0">
                <a:solidFill>
                  <a:srgbClr val="1F4E79"/>
                </a:solidFill>
              </a:rPr>
              <a:t>.</a:t>
            </a:r>
            <a:endParaRPr lang="ru-RU" sz="1400" dirty="0">
              <a:solidFill>
                <a:srgbClr val="1F4E79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191000" y="2724150"/>
            <a:ext cx="14859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867400" y="2724150"/>
            <a:ext cx="838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chemeClr val="accent3">
                    <a:lumMod val="50000"/>
                  </a:schemeClr>
                </a:solidFill>
              </a:rPr>
              <a:pPr/>
              <a:t>4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49" y="133350"/>
            <a:ext cx="7976498" cy="430887"/>
          </a:xfrm>
        </p:spPr>
        <p:txBody>
          <a:bodyPr/>
          <a:lstStyle/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дебиторской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задолженности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разрезе планируемых сроков исполнения обязательств ф. 0503191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378609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F4E79"/>
                </a:solidFill>
              </a:rPr>
              <a:t>Показатели раздела 2 строки 010 ф.0503191 = показателям гр. 4 раздела 1 строки 010 ф.0503191 </a:t>
            </a:r>
            <a:br>
              <a:rPr lang="ru-RU" sz="1400" dirty="0" smtClean="0">
                <a:solidFill>
                  <a:srgbClr val="1F4E79"/>
                </a:solidFill>
              </a:rPr>
            </a:br>
            <a:r>
              <a:rPr lang="ru-RU" sz="1400" dirty="0" smtClean="0">
                <a:solidFill>
                  <a:srgbClr val="1F4E79"/>
                </a:solidFill>
              </a:rPr>
              <a:t>Показатели просроченной задолженности в 2 разделе ф. 0503191 </a:t>
            </a:r>
            <a:r>
              <a:rPr lang="ru-RU" sz="1600" b="1" u="sng" dirty="0" smtClean="0">
                <a:solidFill>
                  <a:srgbClr val="1F4E79"/>
                </a:solidFill>
              </a:rPr>
              <a:t>НЕ отражаются </a:t>
            </a:r>
            <a:endParaRPr lang="ru-RU" sz="1400" b="1" u="sng" dirty="0">
              <a:solidFill>
                <a:srgbClr val="1F4E7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662" y="2266950"/>
            <a:ext cx="10668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Срок </a:t>
            </a:r>
            <a:r>
              <a:rPr lang="ru-RU" sz="1000" dirty="0"/>
              <a:t>окончания договора (контракта, соглашения) актуальный на отчетную дату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52500"/>
            <a:ext cx="5648325" cy="323850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1405185" y="3028950"/>
            <a:ext cx="804615" cy="376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715000" y="1962150"/>
            <a:ext cx="1676400" cy="228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4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812" y="1139165"/>
            <a:ext cx="7125788" cy="289585"/>
          </a:xfrm>
        </p:spPr>
        <p:txBody>
          <a:bodyPr>
            <a:normAutofit/>
          </a:bodyPr>
          <a:lstStyle/>
          <a:p>
            <a:pPr algn="just"/>
            <a:r>
              <a:rPr lang="ru-RU" sz="1350" dirty="0"/>
              <a:t>отражение расчетов с </a:t>
            </a:r>
            <a:r>
              <a:rPr lang="ru-RU" sz="1600" u="sng" dirty="0">
                <a:solidFill>
                  <a:srgbClr val="FF0000"/>
                </a:solidFill>
              </a:rPr>
              <a:t>ликвидированными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350" dirty="0"/>
              <a:t>организациями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589" y="1828832"/>
            <a:ext cx="8707211" cy="1047718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+mj-lt"/>
              </a:rPr>
              <a:t>Дебиторская задолженность по расходам (субсидии юридическим лицам, авансы по контрактам и т.д.)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+mj-lt"/>
              </a:rPr>
              <a:t>Дебиторская/кредиторская задолженность по доходам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+mj-lt"/>
              </a:rPr>
              <a:t>Вложения в юридические лица (акции, облигации, уставной фонд ГУП (МУП) и т.д.)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700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73504" y="2783885"/>
            <a:ext cx="8524331" cy="16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4055" y="4010620"/>
            <a:ext cx="8657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+mj-lt"/>
              </a:rPr>
              <a:t>Минпросвещения, Минтранс, Росрыболовство, Минпромторг, ФАС, Минкультуры, Минцифры, Минприроды, Минэкономразвития, Росаккредитация, Росавиация, Рособрнадзор, </a:t>
            </a:r>
            <a:r>
              <a:rPr lang="ru-RU" sz="1350" dirty="0" err="1">
                <a:latin typeface="+mj-lt"/>
              </a:rPr>
              <a:t>Ростехнадзор</a:t>
            </a:r>
            <a:r>
              <a:rPr lang="ru-RU" sz="1350" dirty="0">
                <a:latin typeface="+mj-lt"/>
              </a:rPr>
              <a:t>, </a:t>
            </a:r>
            <a:r>
              <a:rPr lang="ru-RU" sz="1350" dirty="0" err="1">
                <a:latin typeface="+mj-lt"/>
              </a:rPr>
              <a:t>Росприроднадзор</a:t>
            </a:r>
            <a:r>
              <a:rPr lang="ru-RU" sz="1350" dirty="0">
                <a:latin typeface="+mj-lt"/>
              </a:rPr>
              <a:t>, Минэнерго, </a:t>
            </a:r>
            <a:r>
              <a:rPr lang="ru-RU" sz="1350" dirty="0" err="1">
                <a:latin typeface="+mj-lt"/>
              </a:rPr>
              <a:t>Россельхознадзор</a:t>
            </a:r>
            <a:r>
              <a:rPr lang="ru-RU" sz="1350" dirty="0">
                <a:latin typeface="+mj-lt"/>
              </a:rPr>
              <a:t>, </a:t>
            </a:r>
            <a:r>
              <a:rPr lang="ru-RU" sz="1350" dirty="0" err="1">
                <a:latin typeface="+mj-lt"/>
              </a:rPr>
              <a:t>Росалкогольтабакконтроль</a:t>
            </a:r>
            <a:r>
              <a:rPr lang="ru-RU" sz="1350" dirty="0">
                <a:latin typeface="+mj-lt"/>
              </a:rPr>
              <a:t>, </a:t>
            </a:r>
            <a:r>
              <a:rPr lang="ru-RU" sz="1350" dirty="0" err="1">
                <a:latin typeface="+mj-lt"/>
              </a:rPr>
              <a:t>Роскомнадзор</a:t>
            </a:r>
            <a:r>
              <a:rPr lang="ru-RU" sz="1350" dirty="0">
                <a:latin typeface="+mj-lt"/>
              </a:rPr>
              <a:t>, </a:t>
            </a:r>
            <a:r>
              <a:rPr lang="ru-RU" sz="1350" dirty="0" err="1">
                <a:latin typeface="+mj-lt"/>
              </a:rPr>
              <a:t>Росавтодор</a:t>
            </a:r>
            <a:r>
              <a:rPr lang="ru-RU" sz="1350" dirty="0">
                <a:latin typeface="+mj-lt"/>
              </a:rPr>
              <a:t>, </a:t>
            </a:r>
            <a:r>
              <a:rPr lang="ru-RU" sz="1350" dirty="0" err="1">
                <a:latin typeface="+mj-lt"/>
              </a:rPr>
              <a:t>Росстандарт</a:t>
            </a:r>
            <a:r>
              <a:rPr lang="ru-RU" sz="1350" dirty="0">
                <a:latin typeface="+mj-lt"/>
              </a:rPr>
              <a:t>, </a:t>
            </a:r>
            <a:r>
              <a:rPr lang="ru-RU" sz="1350" dirty="0" err="1">
                <a:latin typeface="+mj-lt"/>
              </a:rPr>
              <a:t>Ространснадзор</a:t>
            </a:r>
            <a:r>
              <a:rPr lang="ru-RU" sz="1350" dirty="0">
                <a:latin typeface="+mj-lt"/>
              </a:rPr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504" y="3624023"/>
            <a:ext cx="8524331" cy="14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4869" y="3130719"/>
            <a:ext cx="85243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+mj-lt"/>
              </a:rPr>
              <a:t>сверка детализированных строк отчетности с ЕГРЮЛ, Реестрами имущества, иной общедоступной информацией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504" y="702296"/>
            <a:ext cx="3231696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40" b="1" dirty="0">
                <a:latin typeface="+mj-lt"/>
              </a:rPr>
              <a:t>Недостаток: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503" y="1464296"/>
            <a:ext cx="460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+mj-lt"/>
              </a:rPr>
              <a:t>Затрагиваемые показатели: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3503" y="2800350"/>
            <a:ext cx="5998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+mj-lt"/>
              </a:rPr>
              <a:t>Способ выявления Федеральным казначейством: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73504" y="1422950"/>
            <a:ext cx="8524331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3504" y="3674096"/>
            <a:ext cx="5231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+mj-lt"/>
              </a:rPr>
              <a:t>ГРБС, допускающие указанные недостатки:</a:t>
            </a:r>
          </a:p>
        </p:txBody>
      </p:sp>
      <p:sp>
        <p:nvSpPr>
          <p:cNvPr id="15" name="object 2"/>
          <p:cNvSpPr/>
          <p:nvPr/>
        </p:nvSpPr>
        <p:spPr>
          <a:xfrm flipV="1">
            <a:off x="1681" y="441892"/>
            <a:ext cx="9142319" cy="198987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14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76400" y="133350"/>
            <a:ext cx="7366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>
                <a:solidFill>
                  <a:schemeClr val="accent3">
                    <a:lumMod val="50000"/>
                  </a:schemeClr>
                </a:solidFill>
              </a:rPr>
              <a:pPr/>
              <a:t>5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008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355" y="794126"/>
            <a:ext cx="7087942" cy="289585"/>
          </a:xfrm>
        </p:spPr>
        <p:txBody>
          <a:bodyPr>
            <a:noAutofit/>
          </a:bodyPr>
          <a:lstStyle/>
          <a:p>
            <a:pPr algn="just"/>
            <a:r>
              <a:rPr lang="ru-RU" sz="1350" b="0" dirty="0">
                <a:solidFill>
                  <a:schemeClr val="tx1"/>
                </a:solidFill>
                <a:latin typeface="+mj-lt"/>
              </a:rPr>
              <a:t>Наличие </a:t>
            </a:r>
            <a:r>
              <a:rPr lang="ru-RU" sz="1350" b="0" u="sng" dirty="0">
                <a:solidFill>
                  <a:schemeClr val="tx1"/>
                </a:solidFill>
                <a:latin typeface="+mj-lt"/>
              </a:rPr>
              <a:t>одновременно</a:t>
            </a:r>
            <a:r>
              <a:rPr lang="ru-RU" sz="1350" b="0" dirty="0">
                <a:solidFill>
                  <a:schemeClr val="tx1"/>
                </a:solidFill>
                <a:latin typeface="+mj-lt"/>
              </a:rPr>
              <a:t> кредиторской и дебиторской задолженности по доходам по предоставлению субсидий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234" y="1733550"/>
            <a:ext cx="8707211" cy="41958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>
                <a:latin typeface="+mj-lt"/>
              </a:rPr>
              <a:t>Дебиторская задолженность по расходам (субсидии юридическим лицам)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>
                <a:latin typeface="+mj-lt"/>
              </a:rPr>
              <a:t>Кредиторская задолженность по доходам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350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73504" y="3181350"/>
            <a:ext cx="8652941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5610" y="4509850"/>
            <a:ext cx="467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Минцифры </a:t>
            </a:r>
            <a:r>
              <a:rPr lang="ru-RU" sz="1600" dirty="0"/>
              <a:t>и др.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943" y="3511719"/>
            <a:ext cx="88553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>
                <a:latin typeface="+mj-lt"/>
              </a:rPr>
              <a:t>Анализ показателей Сведений по дебиторской (кредиторской) задолженности ф. </a:t>
            </a:r>
            <a:r>
              <a:rPr lang="ru-RU" sz="1350" dirty="0" smtClean="0">
                <a:latin typeface="+mj-lt"/>
              </a:rPr>
              <a:t>0503169, наличие </a:t>
            </a:r>
            <a:r>
              <a:rPr lang="ru-RU" sz="1350" dirty="0">
                <a:latin typeface="+mj-lt"/>
              </a:rPr>
              <a:t>кредиторской задолженности по счету 20550, 20560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336" y="772689"/>
            <a:ext cx="1861052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4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Недостаток: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719" y="1342834"/>
            <a:ext cx="4647451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40" b="1" dirty="0">
                <a:solidFill>
                  <a:srgbClr val="002060"/>
                </a:solidFill>
                <a:latin typeface="+mj-lt"/>
              </a:rPr>
              <a:t>Затрагиваемые показатели: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3181350"/>
            <a:ext cx="7089761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4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Способ выявления Федеральным казначейством: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3504" y="1289414"/>
            <a:ext cx="8652941" cy="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52400" y="4095750"/>
            <a:ext cx="6180025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40" b="1" dirty="0">
                <a:latin typeface="+mj-lt"/>
              </a:rPr>
              <a:t>ГРБС, допускающие указанные недостатки:</a:t>
            </a:r>
          </a:p>
        </p:txBody>
      </p:sp>
      <p:sp>
        <p:nvSpPr>
          <p:cNvPr id="15" name="object 2"/>
          <p:cNvSpPr/>
          <p:nvPr/>
        </p:nvSpPr>
        <p:spPr>
          <a:xfrm flipV="1">
            <a:off x="1681" y="441892"/>
            <a:ext cx="9142319" cy="198987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14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9820" y="105441"/>
            <a:ext cx="8304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8480" y="2479133"/>
            <a:ext cx="119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Получатель субсидии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9934" y="2243961"/>
            <a:ext cx="636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ГРБС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951680" y="2525369"/>
            <a:ext cx="1016777" cy="13662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0" dirty="0"/>
          </a:p>
        </p:txBody>
      </p:sp>
      <p:sp>
        <p:nvSpPr>
          <p:cNvPr id="20" name="TextBox 19"/>
          <p:cNvSpPr txBox="1"/>
          <p:nvPr/>
        </p:nvSpPr>
        <p:spPr>
          <a:xfrm>
            <a:off x="830200" y="2434584"/>
            <a:ext cx="1263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Дт</a:t>
            </a:r>
            <a:r>
              <a:rPr lang="ru-RU" sz="1400" dirty="0"/>
              <a:t> 206 счет</a:t>
            </a:r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1921329" y="2869609"/>
            <a:ext cx="1012233" cy="13229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0" dirty="0"/>
          </a:p>
        </p:txBody>
      </p:sp>
      <p:sp>
        <p:nvSpPr>
          <p:cNvPr id="23" name="TextBox 22"/>
          <p:cNvSpPr txBox="1"/>
          <p:nvPr/>
        </p:nvSpPr>
        <p:spPr>
          <a:xfrm>
            <a:off x="830198" y="2770432"/>
            <a:ext cx="126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Кт</a:t>
            </a:r>
            <a:r>
              <a:rPr lang="ru-RU" sz="1400" dirty="0"/>
              <a:t> 205 счет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67400" y="2372229"/>
            <a:ext cx="1664032" cy="577081"/>
          </a:xfrm>
          <a:prstGeom prst="rec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FF0000"/>
                </a:solidFill>
              </a:rPr>
              <a:t>отсутствует бухгалтерская запись: Дт 205 Кт 206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6280" y="2257234"/>
            <a:ext cx="3703320" cy="84791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0" dirty="0">
              <a:noFill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3834" y="2322279"/>
            <a:ext cx="11184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/>
              <a:t>предоставление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18730" y="2686725"/>
            <a:ext cx="10497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/>
              <a:t>возврат</a:t>
            </a:r>
          </a:p>
        </p:txBody>
      </p:sp>
      <p:sp>
        <p:nvSpPr>
          <p:cNvPr id="29" name="Стрелка вниз 28"/>
          <p:cNvSpPr/>
          <p:nvPr/>
        </p:nvSpPr>
        <p:spPr>
          <a:xfrm rot="5400000">
            <a:off x="4979651" y="2352932"/>
            <a:ext cx="267788" cy="62851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8839200" y="4795860"/>
            <a:ext cx="204097" cy="268834"/>
          </a:xfrm>
        </p:spPr>
        <p:txBody>
          <a:bodyPr/>
          <a:lstStyle/>
          <a:p>
            <a:fld id="{D8FCED87-AF0E-4FAF-B3C3-980CC6BA7830}" type="slidenum">
              <a:rPr lang="ru-RU">
                <a:solidFill>
                  <a:schemeClr val="accent3">
                    <a:lumMod val="50000"/>
                  </a:schemeClr>
                </a:solidFill>
              </a:rPr>
              <a:pPr/>
              <a:t>6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246368" y="4019550"/>
            <a:ext cx="8652941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02126" y="4169038"/>
            <a:ext cx="294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Минпромторг,  Минобрнауки, </a:t>
            </a:r>
          </a:p>
        </p:txBody>
      </p:sp>
    </p:spTree>
    <p:extLst>
      <p:ext uri="{BB962C8B-B14F-4D97-AF65-F5344CB8AC3E}">
        <p14:creationId xmlns:p14="http://schemas.microsoft.com/office/powerpoint/2010/main" val="1545304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237" y="727527"/>
            <a:ext cx="5451764" cy="315822"/>
          </a:xfrm>
        </p:spPr>
        <p:txBody>
          <a:bodyPr>
            <a:noAutofit/>
          </a:bodyPr>
          <a:lstStyle/>
          <a:p>
            <a:pPr algn="just"/>
            <a:r>
              <a:rPr lang="ru-RU" sz="1350" b="0" dirty="0">
                <a:solidFill>
                  <a:schemeClr val="tx1"/>
                </a:solidFill>
              </a:rPr>
              <a:t>Не начисление доходам по поступившим возвратам остатков субсидий прошлых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504" y="1723386"/>
            <a:ext cx="8707211" cy="4099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+mj-lt"/>
              </a:rPr>
              <a:t>Кредиторская задолженность по доходам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350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45795" y="3325721"/>
            <a:ext cx="7883435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4565" y="4641971"/>
            <a:ext cx="60459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Минпромторг,  </a:t>
            </a:r>
            <a:r>
              <a:rPr lang="ru-RU" sz="1400" dirty="0" smtClean="0"/>
              <a:t>Минобрнауки, Минцифры и др.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02475" y="3692020"/>
            <a:ext cx="8524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Анализ показателей Сведений по дебиторской (кредиторской) задолженности ф. 0503169,</a:t>
            </a:r>
          </a:p>
          <a:p>
            <a:r>
              <a:rPr lang="ru-RU" sz="1400" dirty="0">
                <a:latin typeface="+mj-lt"/>
              </a:rPr>
              <a:t>наличие кредиторской задолженности по счету 20550, 20560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504" y="686950"/>
            <a:ext cx="1860096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4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Недостаток: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504" y="1276350"/>
            <a:ext cx="4374696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4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Затрагиваемые показатели: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2475" y="3333369"/>
            <a:ext cx="7089761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4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Способ выявления Федеральным казначейством: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620" y="4272518"/>
            <a:ext cx="6180025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4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ГРБС, допускающие указанные недостатки:</a:t>
            </a:r>
          </a:p>
        </p:txBody>
      </p:sp>
      <p:sp>
        <p:nvSpPr>
          <p:cNvPr id="15" name="object 2"/>
          <p:cNvSpPr/>
          <p:nvPr/>
        </p:nvSpPr>
        <p:spPr>
          <a:xfrm flipV="1">
            <a:off x="1681" y="441892"/>
            <a:ext cx="9142319" cy="198987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14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18560" y="72104"/>
            <a:ext cx="7524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6337" y="2147280"/>
            <a:ext cx="119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Получатель субсидии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254" y="2128761"/>
            <a:ext cx="636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ГРБС</a:t>
            </a:r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1518560" y="2813065"/>
            <a:ext cx="1012233" cy="132296"/>
          </a:xfrm>
          <a:prstGeom prst="rightArrow">
            <a:avLst/>
          </a:prstGeom>
          <a:solidFill>
            <a:schemeClr val="accent3"/>
          </a:solidFill>
          <a:ln>
            <a:solidFill>
              <a:srgbClr val="526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0" dirty="0"/>
          </a:p>
        </p:txBody>
      </p:sp>
      <p:sp>
        <p:nvSpPr>
          <p:cNvPr id="23" name="TextBox 22"/>
          <p:cNvSpPr txBox="1"/>
          <p:nvPr/>
        </p:nvSpPr>
        <p:spPr>
          <a:xfrm>
            <a:off x="341474" y="2401164"/>
            <a:ext cx="117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Кт</a:t>
            </a:r>
            <a:r>
              <a:rPr lang="ru-RU" sz="1200" dirty="0"/>
              <a:t> 205 счет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17768" y="2214086"/>
            <a:ext cx="1664032" cy="73866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FF0000"/>
                </a:solidFill>
              </a:rPr>
              <a:t>отсутствует бухгалтерская запись: Дт 205 </a:t>
            </a:r>
            <a:r>
              <a:rPr lang="ru-RU" sz="1050" b="1" dirty="0" smtClean="0">
                <a:solidFill>
                  <a:srgbClr val="FF0000"/>
                </a:solidFill>
              </a:rPr>
              <a:t/>
            </a:r>
            <a:br>
              <a:rPr lang="ru-RU" sz="1050" b="1" dirty="0" smtClean="0">
                <a:solidFill>
                  <a:srgbClr val="FF0000"/>
                </a:solidFill>
              </a:rPr>
            </a:br>
            <a:r>
              <a:rPr lang="ru-RU" sz="1050" b="1" dirty="0" err="1" smtClean="0">
                <a:solidFill>
                  <a:srgbClr val="FF0000"/>
                </a:solidFill>
              </a:rPr>
              <a:t>Кт</a:t>
            </a:r>
            <a:r>
              <a:rPr lang="ru-RU" sz="1050" b="1" dirty="0" smtClean="0">
                <a:solidFill>
                  <a:srgbClr val="FF0000"/>
                </a:solidFill>
              </a:rPr>
              <a:t> </a:t>
            </a:r>
            <a:r>
              <a:rPr lang="ru-RU" sz="1050" b="1" dirty="0">
                <a:solidFill>
                  <a:srgbClr val="FF0000"/>
                </a:solidFill>
              </a:rPr>
              <a:t>40110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80569" y="2151681"/>
            <a:ext cx="3703320" cy="8479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0" dirty="0">
              <a:noFill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7086" y="2184922"/>
            <a:ext cx="156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/>
              <a:t>Возврат субсидий, ранее предоставленных, закрытых на </a:t>
            </a:r>
            <a:r>
              <a:rPr lang="ru-RU" sz="900" i="1" dirty="0" err="1"/>
              <a:t>фин.рузультат</a:t>
            </a:r>
            <a:endParaRPr lang="ru-RU" sz="900" i="1" dirty="0"/>
          </a:p>
        </p:txBody>
      </p:sp>
      <p:sp>
        <p:nvSpPr>
          <p:cNvPr id="29" name="Стрелка вниз 28"/>
          <p:cNvSpPr/>
          <p:nvPr/>
        </p:nvSpPr>
        <p:spPr>
          <a:xfrm rot="5400000">
            <a:off x="4401775" y="2238987"/>
            <a:ext cx="267788" cy="628514"/>
          </a:xfrm>
          <a:prstGeom prst="downArrow">
            <a:avLst/>
          </a:prstGeom>
          <a:solidFill>
            <a:srgbClr val="526DB0"/>
          </a:solidFill>
          <a:ln>
            <a:solidFill>
              <a:srgbClr val="526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25040" y="4272518"/>
            <a:ext cx="7883435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1612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910565"/>
            <a:ext cx="6746140" cy="28958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350" b="0" dirty="0">
                <a:solidFill>
                  <a:schemeClr val="tx1"/>
                </a:solidFill>
              </a:rPr>
              <a:t>отражение показателей по </a:t>
            </a:r>
            <a:r>
              <a:rPr lang="ru-RU" sz="1600" u="sng" dirty="0">
                <a:solidFill>
                  <a:srgbClr val="FF0000"/>
                </a:solidFill>
              </a:rPr>
              <a:t>неактуальным кодам бюджетной классификации</a:t>
            </a:r>
            <a:endParaRPr lang="ru-RU" sz="1350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363" y="2066644"/>
            <a:ext cx="8707211" cy="900585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50" dirty="0">
                <a:latin typeface="+mj-lt"/>
              </a:rPr>
              <a:t>Дебиторская задолженность по расходам (субсидии юридическим лицам, авансы по контрактам и т.д.)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50" dirty="0">
                <a:latin typeface="+mj-lt"/>
              </a:rPr>
              <a:t>Бюджетные обязательства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50" dirty="0">
                <a:latin typeface="+mj-lt"/>
              </a:rPr>
              <a:t>Денежные обязательства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35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232" y="4683357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ru-RU" dirty="0" err="1"/>
              <a:t>Минпромторг</a:t>
            </a:r>
            <a:r>
              <a:rPr lang="ru-RU" dirty="0"/>
              <a:t>, </a:t>
            </a:r>
            <a:r>
              <a:rPr lang="ru-RU" dirty="0" err="1"/>
              <a:t>Автодор</a:t>
            </a:r>
            <a:r>
              <a:rPr lang="ru-RU" dirty="0"/>
              <a:t>, </a:t>
            </a:r>
            <a:r>
              <a:rPr lang="ru-RU" dirty="0" err="1" smtClean="0"/>
              <a:t>Росавиация</a:t>
            </a:r>
            <a:r>
              <a:rPr lang="ru-RU" dirty="0" smtClean="0"/>
              <a:t> </a:t>
            </a:r>
            <a:r>
              <a:rPr lang="ru-RU" dirty="0"/>
              <a:t>и др.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009" y="3490289"/>
            <a:ext cx="8524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сверка </a:t>
            </a:r>
            <a:r>
              <a:rPr lang="ru-RU" sz="1400" i="1" dirty="0">
                <a:latin typeface="+mj-lt"/>
              </a:rPr>
              <a:t>показателей </a:t>
            </a:r>
            <a:r>
              <a:rPr lang="ru-RU" sz="1400" dirty="0">
                <a:latin typeface="+mj-lt"/>
              </a:rPr>
              <a:t>отчетности в разрезе КБК с актуальными указаниями о применении бюджетной классификации, сопоставительной таблицей Минфина России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778496"/>
            <a:ext cx="2926896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4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Недостаток: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528484"/>
            <a:ext cx="559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14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u-RU" sz="1800" dirty="0"/>
              <a:t>Затрагиваемые показатели: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3136942"/>
            <a:ext cx="708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Способ выявления Федеральным казначейством: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73504" y="1398494"/>
            <a:ext cx="8623070" cy="30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52400" y="4261703"/>
            <a:ext cx="6180025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40" b="1" dirty="0">
                <a:latin typeface="+mj-lt"/>
              </a:rPr>
              <a:t>ГРБС, допускающие указанные недостатки:</a:t>
            </a:r>
          </a:p>
        </p:txBody>
      </p:sp>
      <p:sp>
        <p:nvSpPr>
          <p:cNvPr id="14" name="object 2"/>
          <p:cNvSpPr/>
          <p:nvPr/>
        </p:nvSpPr>
        <p:spPr>
          <a:xfrm flipV="1">
            <a:off x="1681" y="441892"/>
            <a:ext cx="9142319" cy="198987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14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00903" y="148027"/>
            <a:ext cx="7443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>
                <a:solidFill>
                  <a:schemeClr val="accent3">
                    <a:lumMod val="50000"/>
                  </a:schemeClr>
                </a:solidFill>
              </a:rPr>
              <a:pPr/>
              <a:t>8</a:t>
            </a:fld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24134" y="3034632"/>
            <a:ext cx="8623070" cy="30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20313" y="4141692"/>
            <a:ext cx="8623070" cy="30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613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18690</TotalTime>
  <Words>1182</Words>
  <Application>Microsoft Office PowerPoint</Application>
  <PresentationFormat>Экран (16:9)</PresentationFormat>
  <Paragraphs>172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Century</vt:lpstr>
      <vt:lpstr>Segoe UI Light</vt:lpstr>
      <vt:lpstr>Times New Roman</vt:lpstr>
      <vt:lpstr>Wingdings</vt:lpstr>
      <vt:lpstr>Office Theme</vt:lpstr>
      <vt:lpstr>Презентация PowerPoint</vt:lpstr>
      <vt:lpstr>Описание</vt:lpstr>
      <vt:lpstr>Анализ дебиторской задолженности по отдельным контрактам</vt:lpstr>
      <vt:lpstr>Показатели дебиторской задолженности по объемам авансирования ф. 0503191 </vt:lpstr>
      <vt:lpstr>Показатели дебиторской задолженности в разрезе планируемых сроков исполнения обязательств ф. 0503191 </vt:lpstr>
      <vt:lpstr>отражение расчетов с ликвидированными организациями</vt:lpstr>
      <vt:lpstr>Наличие одновременно кредиторской и дебиторской задолженности по доходам по предоставлению субсидий</vt:lpstr>
      <vt:lpstr>Не начисление доходам по поступившим возвратам остатков субсидий прошлых лет</vt:lpstr>
      <vt:lpstr>отражение показателей по неактуальным кодам бюджетной классификации</vt:lpstr>
      <vt:lpstr>- Отсутствие описаний причин увеличения / уменьшения задолженности; - Включение в описание только наименований счетов бухучета и сумм из форм отчетности; - При наличии значительного показателя отчетности в ПЗ раскрывается незначительная его часть (например, при наличии ДЗ по отдельным счетам в 3 млн. руб. раскрывается информации на 5 тыс. руб.); - Вместо пояснения причин образования показателей отчетности указывается сам факт (например, при наличии кредитовых остатков по счету 20540 указывается «Поступления в доход федерального бюджета штрафов за нарушения»); - Некорректные, неполные или отсутствующие пояснения причин превышения БО над ЛБО в части контрактов и соглашений; - Указываются причины образования показателей отчетности, сложившиеся ранее 2023 года, при этом отсутствует описание работы с этими показателями с последующие годы (например, указывается, что ПДЗ по контракту образовалась в 2021 году, при этом отсутствует информация о проводимой работе для урегулирования задолженности).</vt:lpstr>
      <vt:lpstr>- Отсутствие пояснений протоколов, требующих описания; - Ошибки в единицах измерений при отражении стоимости акций (вложений в организации) и иных объектов учета (рубли – тысячи рублей – миллионы рублей); - Пояснения ПБС копируются в ПЗ ГРБС без анализа, обобщения и адаптации под показатели сводных форм отчетности (например, пояснение превышения БО над ЛБО: «ЛБО запрошены у ГРБС» или при наличии просроченной задолженности по субсидиям или МБТ в описание указывается информация о проблемных контрактах без связи с показателями ДЗ ГРБС); - Типовые пояснения предупреждающих контролей во всех ПЗ без анализа причин их образования (например, описание наличия кредитового остатка по ЕНП или изменения входящего остатка ДЗ).</vt:lpstr>
      <vt:lpstr>Дублирование сведений об ОНС переданных  в ППК «Единый заказчик в сфере строительства» </vt:lpstr>
      <vt:lpstr>Основные причины отказа в согласовании проектов решений в рамках ПП №1517 от 07.09.2021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Сверка Сведений фф.190/790 с данными федерального реестра незавершенных объектов капитального строительства (ПП № 1295 от 18.07.2022)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Пчелинцев Анатолий Владимирович</cp:lastModifiedBy>
  <cp:revision>754</cp:revision>
  <cp:lastPrinted>2024-12-03T20:22:16Z</cp:lastPrinted>
  <dcterms:created xsi:type="dcterms:W3CDTF">2019-07-31T16:47:50Z</dcterms:created>
  <dcterms:modified xsi:type="dcterms:W3CDTF">2024-12-04T04:55:15Z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