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10"/>
  </p:notesMasterIdLst>
  <p:sldIdLst>
    <p:sldId id="933" r:id="rId3"/>
    <p:sldId id="1229" r:id="rId4"/>
    <p:sldId id="1222" r:id="rId5"/>
    <p:sldId id="1234" r:id="rId6"/>
    <p:sldId id="1232" r:id="rId7"/>
    <p:sldId id="1236" r:id="rId8"/>
    <p:sldId id="1237" r:id="rId9"/>
  </p:sldIdLst>
  <p:sldSz cx="24384000" cy="13716000"/>
  <p:notesSz cx="6819900" cy="99187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933"/>
            <p14:sldId id="1229"/>
            <p14:sldId id="1222"/>
            <p14:sldId id="1234"/>
            <p14:sldId id="1232"/>
            <p14:sldId id="1236"/>
            <p14:sldId id="1237"/>
          </p14:sldIdLst>
        </p14:section>
        <p14:section name="Заключение" id="{E2014C89-73CD-4995-BED8-E17B79378571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17F"/>
    <a:srgbClr val="64BB48"/>
    <a:srgbClr val="125194"/>
    <a:srgbClr val="6A6A6A"/>
    <a:srgbClr val="50B152"/>
    <a:srgbClr val="8EBE8C"/>
    <a:srgbClr val="7FA57B"/>
    <a:srgbClr val="00517F"/>
    <a:srgbClr val="A6D8A1"/>
    <a:srgbClr val="A1CD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33" autoAdjust="0"/>
    <p:restoredTop sz="95610" autoAdjust="0"/>
  </p:normalViewPr>
  <p:slideViewPr>
    <p:cSldViewPr>
      <p:cViewPr varScale="1">
        <p:scale>
          <a:sx n="55" d="100"/>
          <a:sy n="55" d="100"/>
        </p:scale>
        <p:origin x="-246" y="-84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03188" y="744538"/>
            <a:ext cx="6613525" cy="37195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9321" y="4711385"/>
            <a:ext cx="5001260" cy="446341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775686" y="9277507"/>
            <a:ext cx="2889760" cy="488947"/>
          </a:xfrm>
          <a:prstGeom prst="rect">
            <a:avLst/>
          </a:prstGeom>
        </p:spPr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105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188" y="744538"/>
            <a:ext cx="6613525" cy="37195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275" y="9420624"/>
            <a:ext cx="2956033" cy="496490"/>
          </a:xfrm>
          <a:prstGeom prst="rect">
            <a:avLst/>
          </a:prstGeom>
        </p:spPr>
        <p:txBody>
          <a:bodyPr/>
          <a:lstStyle/>
          <a:p>
            <a:fld id="{E71DEA95-66EA-47A1-AFBD-284DB7673433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740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343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49" y="12755938"/>
            <a:ext cx="5608322" cy="1149032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2" y="12755942"/>
            <a:ext cx="7802880" cy="1149032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87" y="12788961"/>
            <a:ext cx="5608322" cy="69762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6" y="93961"/>
            <a:ext cx="11579936" cy="69762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534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2" y="1060241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1828800" hangingPunct="1"/>
            <a:endParaRPr sz="7734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11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04" y="12755890"/>
            <a:ext cx="5608323" cy="117087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3" y="12755895"/>
            <a:ext cx="7802880" cy="117087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23738755" y="12788960"/>
            <a:ext cx="376705" cy="3693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5" y="93954"/>
            <a:ext cx="11579936" cy="716891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65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3" y="1060237"/>
            <a:ext cx="24384000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16" dirty="0"/>
          </a:p>
        </p:txBody>
      </p:sp>
    </p:spTree>
    <p:extLst>
      <p:ext uri="{BB962C8B-B14F-4D97-AF65-F5344CB8AC3E}">
        <p14:creationId xmlns:p14="http://schemas.microsoft.com/office/powerpoint/2010/main" val="194576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2817477"/>
            <a:ext cx="720724" cy="71755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818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21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676400" y="12712805"/>
            <a:ext cx="5486400" cy="730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61AC4-4713-4A35-A496-26DCB5838E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77202" y="12712805"/>
            <a:ext cx="8229600" cy="730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867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2426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721" r:id="rId10"/>
    <p:sldLayoutId id="2147483783" r:id="rId11"/>
    <p:sldLayoutId id="2147483788" r:id="rId12"/>
    <p:sldLayoutId id="2147483817" r:id="rId13"/>
    <p:sldLayoutId id="2147484087" r:id="rId14"/>
    <p:sldLayoutId id="2147484088" r:id="rId15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4089" r:id="rId4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126776"/>
            <a:ext cx="24384000" cy="7543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666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894" y="228600"/>
            <a:ext cx="11813410" cy="13258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12359894" y="7417024"/>
            <a:ext cx="11813410" cy="607037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606824" y="2393504"/>
            <a:ext cx="12426662" cy="3240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/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ОСНОВНЫЕ РЕЗУЛЬТАТЫ </a:t>
            </a:r>
          </a:p>
          <a:p>
            <a:pPr algn="l"/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И ЗАДАЧИ КАЗНАЧЕЙСКОГО СОПРОВОЖДЕНИЯ</a:t>
            </a:r>
            <a:endParaRPr lang="ru-RU" sz="54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6824" y="7749593"/>
            <a:ext cx="11593288" cy="2323505"/>
          </a:xfrm>
          <a:prstGeom prst="rect">
            <a:avLst/>
          </a:prstGeom>
          <a:noFill/>
        </p:spPr>
        <p:txBody>
          <a:bodyPr wrap="square" lIns="91254" tIns="45617" rIns="91254" bIns="45617" rtlCol="0">
            <a:spAutoFit/>
          </a:bodyPr>
          <a:lstStyle/>
          <a:p>
            <a:pPr algn="l"/>
            <a:r>
              <a:rPr lang="ru-RU" sz="3500" b="0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Карпенко Виктория Михайловна</a:t>
            </a:r>
          </a:p>
          <a:p>
            <a:pPr algn="l"/>
            <a:r>
              <a:rPr lang="ru-RU" sz="3500" b="0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начальник Управления казначейского сопровождения </a:t>
            </a:r>
            <a:r>
              <a:rPr lang="ru-RU" sz="3500" b="0" kern="12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Федерального казначейства</a:t>
            </a:r>
          </a:p>
          <a:p>
            <a:pPr algn="l"/>
            <a:endParaRPr lang="ru-RU" sz="40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67664" y="12735580"/>
            <a:ext cx="7429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г. Москва, </a:t>
            </a:r>
            <a:r>
              <a:rPr lang="ru-RU" sz="2800" b="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август 2021 </a:t>
            </a:r>
            <a:r>
              <a:rPr lang="ru-RU" sz="2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год</a:t>
            </a:r>
            <a:endParaRPr lang="en-US" sz="2800" b="0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79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 стрелкой 2"/>
          <p:cNvCxnSpPr/>
          <p:nvPr/>
        </p:nvCxnSpPr>
        <p:spPr>
          <a:xfrm flipV="1">
            <a:off x="7263992" y="4645011"/>
            <a:ext cx="0" cy="8210434"/>
          </a:xfrm>
          <a:prstGeom prst="straightConnector1">
            <a:avLst/>
          </a:prstGeom>
          <a:ln w="25400">
            <a:solidFill>
              <a:schemeClr val="accent5">
                <a:lumMod val="40000"/>
                <a:lumOff val="6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7243022" y="12299254"/>
            <a:ext cx="16788676" cy="10044"/>
          </a:xfrm>
          <a:prstGeom prst="straightConnector1">
            <a:avLst/>
          </a:prstGeom>
          <a:ln w="25400">
            <a:solidFill>
              <a:schemeClr val="accent5">
                <a:lumMod val="40000"/>
                <a:lumOff val="6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0264956" y="12243079"/>
            <a:ext cx="0" cy="630850"/>
          </a:xfrm>
          <a:prstGeom prst="line">
            <a:avLst/>
          </a:prstGeom>
          <a:ln w="254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10263723" y="4695811"/>
            <a:ext cx="50238" cy="753823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3108383" y="3864366"/>
            <a:ext cx="54858" cy="84587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12602" y="11411267"/>
            <a:ext cx="8434982" cy="854578"/>
          </a:xfrm>
          <a:prstGeom prst="rect">
            <a:avLst/>
          </a:prstGeom>
          <a:noFill/>
          <a:ln w="6350">
            <a:noFill/>
            <a:prstDash val="sysDot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44000" tIns="91216" rIns="72000" bIns="91216" rtlCol="0" anchor="ctr" anchorCtr="0"/>
          <a:lstStyle/>
          <a:p>
            <a:pPr marL="342900" indent="-342900" algn="l" defTabSz="1828800" fontAlgn="base" hangingPunct="1">
              <a:spcBef>
                <a:spcPts val="706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sz="2400" kern="1200" cap="all" dirty="0" smtClean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Государственные контракты </a:t>
            </a:r>
            <a:r>
              <a:rPr lang="ru-RU" sz="2400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+ соглашения </a:t>
            </a:r>
            <a:r>
              <a:rPr lang="ru-RU" sz="2100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*</a:t>
            </a:r>
            <a:endParaRPr lang="ru-RU" sz="2400" kern="1200" cap="all" dirty="0">
              <a:solidFill>
                <a:schemeClr val="tx2"/>
              </a:solidFill>
              <a:latin typeface="Segoe UI Light" panose="020B0502040204020203" pitchFamily="3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l" defTabSz="1828800" fontAlgn="base" hangingPunct="1">
              <a:spcBef>
                <a:spcPts val="706"/>
              </a:spcBef>
              <a:spcAft>
                <a:spcPct val="0"/>
              </a:spcAft>
            </a:pPr>
            <a:r>
              <a:rPr lang="ru-RU" sz="2000" i="1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(количество, шт.)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-1484" y="10082803"/>
            <a:ext cx="8449068" cy="854578"/>
          </a:xfrm>
          <a:prstGeom prst="rect">
            <a:avLst/>
          </a:prstGeom>
          <a:noFill/>
          <a:ln w="6350">
            <a:noFill/>
            <a:prstDash val="sysDot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44000" tIns="91216" rIns="72000" bIns="91216" rtlCol="0" anchor="ctr" anchorCtr="0"/>
          <a:lstStyle/>
          <a:p>
            <a:pPr marL="342900" indent="-342900" algn="l" defTabSz="1828800" fontAlgn="base" hangingPunct="1">
              <a:spcBef>
                <a:spcPts val="706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sz="2400" kern="1200" cap="all" dirty="0" smtClean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Государственные контракты </a:t>
            </a:r>
            <a:r>
              <a:rPr lang="ru-RU" sz="2400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+ соглашения </a:t>
            </a:r>
            <a:r>
              <a:rPr lang="ru-RU" sz="2100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*</a:t>
            </a:r>
            <a:endParaRPr lang="ru-RU" sz="2400" kern="1200" cap="all" dirty="0">
              <a:solidFill>
                <a:schemeClr val="tx2"/>
              </a:solidFill>
              <a:latin typeface="Segoe UI Light" panose="020B0502040204020203" pitchFamily="3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l" defTabSz="1828800" fontAlgn="base" hangingPunct="1">
              <a:spcBef>
                <a:spcPts val="706"/>
              </a:spcBef>
              <a:spcAft>
                <a:spcPct val="0"/>
              </a:spcAft>
            </a:pPr>
            <a:r>
              <a:rPr lang="ru-RU" sz="2400" i="1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(</a:t>
            </a:r>
            <a:r>
              <a:rPr lang="ru-RU" sz="2000" i="1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сумма, млрд. рублей)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12602" y="6569968"/>
            <a:ext cx="8434982" cy="854578"/>
          </a:xfrm>
          <a:prstGeom prst="rect">
            <a:avLst/>
          </a:prstGeom>
          <a:noFill/>
          <a:ln w="6350">
            <a:noFill/>
            <a:prstDash val="sysDot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44000" tIns="91216" rIns="72000" bIns="91216" rtlCol="0" anchor="ctr" anchorCtr="0"/>
          <a:lstStyle/>
          <a:p>
            <a:pPr marL="342900" indent="-342900" algn="l" defTabSz="1828800" fontAlgn="base" hangingPunct="1">
              <a:spcBef>
                <a:spcPts val="706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sz="2500" kern="1200" cap="all" dirty="0" smtClean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Лицевые счета / разделы на лицевых </a:t>
            </a:r>
          </a:p>
          <a:p>
            <a:pPr algn="l" defTabSz="1828800" fontAlgn="base" hangingPunct="1">
              <a:spcBef>
                <a:spcPts val="706"/>
              </a:spcBef>
              <a:spcAft>
                <a:spcPct val="0"/>
              </a:spcAft>
            </a:pPr>
            <a:r>
              <a:rPr lang="ru-RU" sz="2500" kern="1200" cap="all" dirty="0" smtClean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счетах</a:t>
            </a:r>
          </a:p>
          <a:p>
            <a:pPr algn="l" defTabSz="1828800" fontAlgn="base" hangingPunct="1">
              <a:spcBef>
                <a:spcPts val="706"/>
              </a:spcBef>
              <a:spcAft>
                <a:spcPct val="0"/>
              </a:spcAft>
            </a:pPr>
            <a:r>
              <a:rPr lang="ru-RU" sz="2400" i="1" kern="1200" cap="all" dirty="0" smtClean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(</a:t>
            </a:r>
            <a:r>
              <a:rPr lang="ru-RU" sz="2000" i="1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количество, шт.)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-1484" y="8370168"/>
            <a:ext cx="8449068" cy="854578"/>
          </a:xfrm>
          <a:prstGeom prst="rect">
            <a:avLst/>
          </a:prstGeom>
          <a:noFill/>
          <a:ln w="6350">
            <a:noFill/>
            <a:prstDash val="sysDot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44000" tIns="91216" rIns="72000" bIns="91216" rtlCol="0" anchor="ctr" anchorCtr="0"/>
          <a:lstStyle/>
          <a:p>
            <a:pPr marL="342900" indent="-342900" algn="l" defTabSz="1828800" fontAlgn="base" hangingPunct="1">
              <a:spcBef>
                <a:spcPts val="706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sz="2400" kern="1200" cap="all" dirty="0" smtClean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Юридические </a:t>
            </a:r>
            <a:r>
              <a:rPr lang="ru-RU" sz="2400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лица + физические Лица</a:t>
            </a:r>
          </a:p>
          <a:p>
            <a:pPr algn="l" defTabSz="1828800" fontAlgn="base" hangingPunct="1">
              <a:spcBef>
                <a:spcPts val="706"/>
              </a:spcBef>
              <a:spcAft>
                <a:spcPct val="0"/>
              </a:spcAft>
            </a:pPr>
            <a:r>
              <a:rPr lang="ru-RU" sz="2400" i="1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(</a:t>
            </a:r>
            <a:r>
              <a:rPr lang="ru-RU" sz="2000" i="1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количество, шт.)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7250556" y="12242452"/>
            <a:ext cx="2970346" cy="6722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44000" tIns="0" rIns="14400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3200" kern="1200" cap="all" dirty="0" smtClean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   01.01.2017</a:t>
            </a:r>
            <a:endParaRPr lang="ru-RU" sz="3200" kern="1200" dirty="0">
              <a:solidFill>
                <a:schemeClr val="tx2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10299460" y="12222400"/>
            <a:ext cx="2865156" cy="6722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44000" tIns="0" rIns="14400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3200" kern="1200" cap="all" dirty="0" smtClean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  01.01.2018</a:t>
            </a:r>
            <a:endParaRPr lang="ru-RU" sz="3200" kern="1200" cap="all" dirty="0">
              <a:solidFill>
                <a:schemeClr val="tx2"/>
              </a:solidFill>
              <a:latin typeface="Segoe UI Light" panose="020B0502040204020203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13171222" y="12225772"/>
            <a:ext cx="2925009" cy="6722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44000" tIns="0" rIns="14400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3200" kern="1200" cap="all" dirty="0" smtClean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   01.01.2019</a:t>
            </a:r>
            <a:endParaRPr lang="ru-RU" sz="3200" kern="1200" cap="all" dirty="0">
              <a:solidFill>
                <a:schemeClr val="tx2"/>
              </a:solidFill>
              <a:latin typeface="Segoe UI Light" panose="020B0502040204020203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cxnSp>
        <p:nvCxnSpPr>
          <p:cNvPr id="77" name="Прямая соединительная линия 76"/>
          <p:cNvCxnSpPr/>
          <p:nvPr/>
        </p:nvCxnSpPr>
        <p:spPr>
          <a:xfrm flipV="1">
            <a:off x="10298226" y="9810328"/>
            <a:ext cx="2852224" cy="601358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7408863" y="11034464"/>
            <a:ext cx="1555882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5B9BD5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9 353</a:t>
            </a:r>
            <a:endParaRPr lang="ru-RU" sz="2800" kern="1200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84" name="Прямая соединительная линия 83"/>
          <p:cNvCxnSpPr/>
          <p:nvPr/>
        </p:nvCxnSpPr>
        <p:spPr>
          <a:xfrm>
            <a:off x="13164616" y="12243079"/>
            <a:ext cx="0" cy="630850"/>
          </a:xfrm>
          <a:prstGeom prst="line">
            <a:avLst/>
          </a:prstGeom>
          <a:ln w="254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Прямоугольник 85"/>
          <p:cNvSpPr/>
          <p:nvPr/>
        </p:nvSpPr>
        <p:spPr>
          <a:xfrm>
            <a:off x="13066256" y="10242376"/>
            <a:ext cx="1610252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5B9BD5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95 246</a:t>
            </a:r>
            <a:endParaRPr lang="ru-RU" sz="2800" kern="1200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10353261" y="10962456"/>
            <a:ext cx="1208482" cy="445208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5B9BD5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47 114</a:t>
            </a:r>
            <a:endParaRPr lang="ru-RU" sz="2800" kern="1200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7372635" y="9378280"/>
            <a:ext cx="1403482" cy="413156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4472C4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1 053,</a:t>
            </a:r>
            <a:r>
              <a:rPr lang="en-US" sz="2800" kern="1200" cap="all" dirty="0">
                <a:solidFill>
                  <a:srgbClr val="4472C4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6</a:t>
            </a:r>
            <a:endParaRPr lang="ru-RU" sz="2800" kern="1200" dirty="0">
              <a:solidFill>
                <a:srgbClr val="4472C4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3075674" y="8586192"/>
            <a:ext cx="1610252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4472C4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6 756,5</a:t>
            </a:r>
            <a:endParaRPr lang="ru-RU" sz="2800" kern="1200" dirty="0">
              <a:solidFill>
                <a:srgbClr val="4472C4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10220902" y="8946232"/>
            <a:ext cx="1785412" cy="445208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4472C4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2 123,4</a:t>
            </a:r>
            <a:endParaRPr lang="ru-RU" sz="2800" kern="1200" dirty="0">
              <a:solidFill>
                <a:srgbClr val="4472C4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92" name="Прямая соединительная линия 91"/>
          <p:cNvCxnSpPr/>
          <p:nvPr/>
        </p:nvCxnSpPr>
        <p:spPr>
          <a:xfrm flipV="1">
            <a:off x="10318162" y="7938120"/>
            <a:ext cx="2817648" cy="650546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Прямоугольник 99"/>
          <p:cNvSpPr/>
          <p:nvPr/>
        </p:nvSpPr>
        <p:spPr>
          <a:xfrm>
            <a:off x="7355648" y="7421838"/>
            <a:ext cx="1632084" cy="445208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5B9BD5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4 728</a:t>
            </a:r>
            <a:endParaRPr lang="ru-RU" sz="2800" kern="1200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2995346" y="5828066"/>
            <a:ext cx="1610252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5B9BD5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29 365</a:t>
            </a:r>
            <a:endParaRPr lang="ru-RU" sz="2800" kern="1200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10349339" y="6486354"/>
            <a:ext cx="1208482" cy="445208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5B9BD5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17 520</a:t>
            </a:r>
            <a:endParaRPr lang="ru-RU" sz="2800" kern="1200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04" name="Прямая соединительная линия 103"/>
          <p:cNvCxnSpPr/>
          <p:nvPr/>
        </p:nvCxnSpPr>
        <p:spPr>
          <a:xfrm flipV="1">
            <a:off x="10322773" y="5758451"/>
            <a:ext cx="2784234" cy="700082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Прямоугольник 105"/>
          <p:cNvSpPr/>
          <p:nvPr/>
        </p:nvSpPr>
        <p:spPr>
          <a:xfrm>
            <a:off x="7338397" y="5953190"/>
            <a:ext cx="1555882" cy="445208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5B9BD5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9 353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12949912" y="4521096"/>
            <a:ext cx="1610252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5B9BD5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95 246</a:t>
            </a:r>
            <a:endParaRPr lang="ru-RU" sz="2800" kern="1200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10356263" y="5159510"/>
            <a:ext cx="1208482" cy="445208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5B9BD5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47 114</a:t>
            </a:r>
            <a:endParaRPr lang="ru-RU" sz="2800" kern="1200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10" name="Прямая соединительная линия 109"/>
          <p:cNvCxnSpPr/>
          <p:nvPr/>
        </p:nvCxnSpPr>
        <p:spPr>
          <a:xfrm flipV="1">
            <a:off x="10340298" y="4412011"/>
            <a:ext cx="2766708" cy="713022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Прямоугольник 129"/>
          <p:cNvSpPr/>
          <p:nvPr/>
        </p:nvSpPr>
        <p:spPr>
          <a:xfrm>
            <a:off x="13864846" y="9738320"/>
            <a:ext cx="1673088" cy="43773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10,2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13924036" y="8010128"/>
            <a:ext cx="1643896" cy="52364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6,4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14016194" y="5442959"/>
            <a:ext cx="1730868" cy="46403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6,2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13985860" y="4127559"/>
            <a:ext cx="1719944" cy="46403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10,2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7238493" y="10386392"/>
            <a:ext cx="3050218" cy="545750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flipV="1">
            <a:off x="7263992" y="8586192"/>
            <a:ext cx="3058780" cy="711880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 flipV="1">
            <a:off x="7244936" y="6458533"/>
            <a:ext cx="3077836" cy="1026834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7244936" y="5124600"/>
            <a:ext cx="3103528" cy="893744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>
            <a:off x="11287159" y="6139650"/>
            <a:ext cx="1587362" cy="45339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3,7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11179859" y="4828514"/>
            <a:ext cx="1611218" cy="45339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5,0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1092850" y="8442176"/>
            <a:ext cx="1689076" cy="45339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 2,0 раза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11036963" y="10386392"/>
            <a:ext cx="1681442" cy="45339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5,0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130082" y="2165144"/>
            <a:ext cx="2126496" cy="44438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t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70AD47">
                    <a:lumMod val="75000"/>
                  </a:srgbClr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К 2016 году</a:t>
            </a:r>
            <a:endParaRPr lang="ru-RU" sz="2800" kern="1200" dirty="0">
              <a:solidFill>
                <a:srgbClr val="70AD47">
                  <a:lumMod val="75000"/>
                </a:srgbClr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16023805" y="3202379"/>
            <a:ext cx="51162" cy="90570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16096232" y="12232453"/>
            <a:ext cx="0" cy="630850"/>
          </a:xfrm>
          <a:prstGeom prst="line">
            <a:avLst/>
          </a:prstGeom>
          <a:ln w="254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ямоугольник 61"/>
          <p:cNvSpPr/>
          <p:nvPr/>
        </p:nvSpPr>
        <p:spPr>
          <a:xfrm>
            <a:off x="16096231" y="12232452"/>
            <a:ext cx="3131208" cy="6722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44000" tIns="0" rIns="14400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3200" kern="1200" cap="all" dirty="0" smtClean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    01.01.2020</a:t>
            </a:r>
            <a:endParaRPr lang="ru-RU" sz="3200" kern="1200" cap="all" dirty="0">
              <a:solidFill>
                <a:schemeClr val="tx2"/>
              </a:solidFill>
              <a:latin typeface="Segoe UI Light" panose="020B0502040204020203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6018008" y="3730836"/>
            <a:ext cx="1572180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dirty="0">
                <a:solidFill>
                  <a:srgbClr val="5B9BD5">
                    <a:lumMod val="50000"/>
                  </a:srgbClr>
                </a:solidFill>
              </a:rPr>
              <a:t>101 663</a:t>
            </a:r>
            <a:endParaRPr lang="ru-RU" sz="2800" kern="1200" cap="all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 flipV="1">
            <a:off x="13108382" y="3671056"/>
            <a:ext cx="2914548" cy="741720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flipV="1">
            <a:off x="13108383" y="5040116"/>
            <a:ext cx="2922794" cy="711740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Прямоугольник 92"/>
          <p:cNvSpPr/>
          <p:nvPr/>
        </p:nvSpPr>
        <p:spPr>
          <a:xfrm>
            <a:off x="16047963" y="5113629"/>
            <a:ext cx="1336926" cy="39435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dirty="0">
                <a:solidFill>
                  <a:srgbClr val="5B9BD5">
                    <a:lumMod val="50000"/>
                  </a:srgbClr>
                </a:solidFill>
                <a:cs typeface="Times New Roman" panose="02020603050405020304" pitchFamily="18" charset="0"/>
              </a:rPr>
              <a:t>30 186</a:t>
            </a:r>
          </a:p>
        </p:txBody>
      </p:sp>
      <p:cxnSp>
        <p:nvCxnSpPr>
          <p:cNvPr id="112" name="Прямая соединительная линия 111"/>
          <p:cNvCxnSpPr/>
          <p:nvPr/>
        </p:nvCxnSpPr>
        <p:spPr>
          <a:xfrm flipV="1">
            <a:off x="13171223" y="7290048"/>
            <a:ext cx="2913574" cy="663598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рямоугольник 112"/>
          <p:cNvSpPr/>
          <p:nvPr/>
        </p:nvSpPr>
        <p:spPr>
          <a:xfrm>
            <a:off x="16054728" y="7866112"/>
            <a:ext cx="1572180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4472C4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16 223,1</a:t>
            </a:r>
            <a:endParaRPr lang="ru-RU" sz="2800" kern="1200" dirty="0">
              <a:solidFill>
                <a:srgbClr val="4472C4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 flipV="1">
            <a:off x="13150451" y="9090248"/>
            <a:ext cx="2898934" cy="701730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Прямоугольник 116"/>
          <p:cNvSpPr/>
          <p:nvPr/>
        </p:nvSpPr>
        <p:spPr>
          <a:xfrm>
            <a:off x="16031176" y="9666312"/>
            <a:ext cx="1572180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5B9BD5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112 691</a:t>
            </a:r>
            <a:endParaRPr lang="ru-RU" sz="2800" kern="1200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17059580" y="3328950"/>
            <a:ext cx="1738908" cy="45339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10,9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17179796" y="4802368"/>
            <a:ext cx="1564932" cy="45339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6,4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16966189" y="7362056"/>
            <a:ext cx="1677206" cy="45339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15,4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16824560" y="9234264"/>
            <a:ext cx="1680148" cy="49781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12,0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27" name="Прямая соединительная линия 126"/>
          <p:cNvCxnSpPr/>
          <p:nvPr/>
        </p:nvCxnSpPr>
        <p:spPr>
          <a:xfrm>
            <a:off x="19216862" y="12263131"/>
            <a:ext cx="0" cy="630850"/>
          </a:xfrm>
          <a:prstGeom prst="line">
            <a:avLst/>
          </a:prstGeom>
          <a:ln w="254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Прямоугольник 127"/>
          <p:cNvSpPr/>
          <p:nvPr/>
        </p:nvSpPr>
        <p:spPr>
          <a:xfrm>
            <a:off x="19227439" y="12262234"/>
            <a:ext cx="2784914" cy="6722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44000" tIns="0" rIns="14400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3200" kern="1200" cap="all" dirty="0" smtClean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   01.01.2021</a:t>
            </a:r>
            <a:endParaRPr lang="ru-RU" sz="3200" kern="1200" cap="all" dirty="0">
              <a:solidFill>
                <a:schemeClr val="tx2"/>
              </a:solidFill>
              <a:latin typeface="Segoe UI Light" panose="020B0502040204020203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cxnSp>
        <p:nvCxnSpPr>
          <p:cNvPr id="129" name="Прямая соединительная линия 128"/>
          <p:cNvCxnSpPr/>
          <p:nvPr/>
        </p:nvCxnSpPr>
        <p:spPr>
          <a:xfrm>
            <a:off x="19179112" y="2596520"/>
            <a:ext cx="40740" cy="989001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 flipV="1">
            <a:off x="16049385" y="8946232"/>
            <a:ext cx="3167478" cy="129788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 flipV="1">
            <a:off x="16049384" y="6641976"/>
            <a:ext cx="3146212" cy="671734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единительная линия 139"/>
          <p:cNvCxnSpPr/>
          <p:nvPr/>
        </p:nvCxnSpPr>
        <p:spPr>
          <a:xfrm flipV="1">
            <a:off x="16031176" y="4356769"/>
            <a:ext cx="3164420" cy="689050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flipV="1">
            <a:off x="16018008" y="2954261"/>
            <a:ext cx="3161472" cy="720686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Прямоугольник 143"/>
          <p:cNvSpPr/>
          <p:nvPr/>
        </p:nvSpPr>
        <p:spPr>
          <a:xfrm>
            <a:off x="19048478" y="9594304"/>
            <a:ext cx="1610252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5B9BD5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102 554</a:t>
            </a:r>
            <a:endParaRPr lang="ru-RU" sz="2800" kern="1200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19536816" y="9090248"/>
            <a:ext cx="1462476" cy="49781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11,0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19198524" y="7290048"/>
            <a:ext cx="1610252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cap="all" dirty="0">
                <a:solidFill>
                  <a:srgbClr val="4472C4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18 442,</a:t>
            </a:r>
            <a:r>
              <a:rPr lang="en-US" sz="2800" kern="1200" cap="all" dirty="0">
                <a:solidFill>
                  <a:srgbClr val="4472C4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6</a:t>
            </a:r>
            <a:endParaRPr lang="ru-RU" sz="2800" kern="1200" dirty="0">
              <a:solidFill>
                <a:srgbClr val="4472C4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20013565" y="6785992"/>
            <a:ext cx="1971454" cy="45339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17,5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19079833" y="5023486"/>
            <a:ext cx="1369302" cy="39435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dirty="0">
                <a:solidFill>
                  <a:srgbClr val="5B9BD5">
                    <a:lumMod val="50000"/>
                  </a:srgbClr>
                </a:solidFill>
                <a:cs typeface="Times New Roman" panose="02020603050405020304" pitchFamily="18" charset="0"/>
              </a:rPr>
              <a:t>32 788</a:t>
            </a:r>
          </a:p>
        </p:txBody>
      </p:sp>
      <p:sp>
        <p:nvSpPr>
          <p:cNvPr id="151" name="Прямоугольник 150"/>
          <p:cNvSpPr/>
          <p:nvPr/>
        </p:nvSpPr>
        <p:spPr>
          <a:xfrm>
            <a:off x="19679520" y="4604408"/>
            <a:ext cx="1513479" cy="45339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6,9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19032760" y="3462068"/>
            <a:ext cx="2723294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dirty="0">
                <a:solidFill>
                  <a:srgbClr val="5B9BD5">
                    <a:lumMod val="50000"/>
                  </a:srgbClr>
                </a:solidFill>
              </a:rPr>
              <a:t>59 604 / 58 059</a:t>
            </a:r>
            <a:endParaRPr lang="ru-RU" sz="2800" kern="1200" cap="all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153" name="Прямоугольник 152"/>
          <p:cNvSpPr/>
          <p:nvPr/>
        </p:nvSpPr>
        <p:spPr>
          <a:xfrm>
            <a:off x="19971953" y="3020232"/>
            <a:ext cx="1971454" cy="45339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12,6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15" name="Прямая соединительная линия 114"/>
          <p:cNvCxnSpPr/>
          <p:nvPr/>
        </p:nvCxnSpPr>
        <p:spPr>
          <a:xfrm>
            <a:off x="21973130" y="2540444"/>
            <a:ext cx="40740" cy="989001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Прямая соединительная линия 165"/>
          <p:cNvCxnSpPr/>
          <p:nvPr/>
        </p:nvCxnSpPr>
        <p:spPr>
          <a:xfrm>
            <a:off x="19183193" y="2976833"/>
            <a:ext cx="2801698" cy="134225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>
            <a:off x="19177817" y="4381942"/>
            <a:ext cx="2765590" cy="156523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Прямоугольник 167"/>
          <p:cNvSpPr/>
          <p:nvPr/>
        </p:nvSpPr>
        <p:spPr>
          <a:xfrm>
            <a:off x="21984891" y="12258208"/>
            <a:ext cx="2886730" cy="6722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44000" tIns="0" rIns="14400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3200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01.0</a:t>
            </a:r>
            <a:r>
              <a:rPr lang="en-US" sz="3200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8</a:t>
            </a:r>
            <a:r>
              <a:rPr lang="ru-RU" sz="3200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.2021</a:t>
            </a:r>
          </a:p>
        </p:txBody>
      </p:sp>
      <p:cxnSp>
        <p:nvCxnSpPr>
          <p:cNvPr id="170" name="Прямая соединительная линия 169"/>
          <p:cNvCxnSpPr/>
          <p:nvPr/>
        </p:nvCxnSpPr>
        <p:spPr>
          <a:xfrm flipV="1">
            <a:off x="19205865" y="6497960"/>
            <a:ext cx="2752566" cy="124670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единительная линия 170"/>
          <p:cNvCxnSpPr/>
          <p:nvPr/>
        </p:nvCxnSpPr>
        <p:spPr>
          <a:xfrm>
            <a:off x="19227439" y="8946232"/>
            <a:ext cx="2784913" cy="106312"/>
          </a:xfrm>
          <a:prstGeom prst="line">
            <a:avLst/>
          </a:prstGeom>
          <a:ln w="15875">
            <a:solidFill>
              <a:schemeClr val="accent5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единительная линия 171"/>
          <p:cNvCxnSpPr/>
          <p:nvPr/>
        </p:nvCxnSpPr>
        <p:spPr>
          <a:xfrm>
            <a:off x="22012352" y="12258209"/>
            <a:ext cx="0" cy="630850"/>
          </a:xfrm>
          <a:prstGeom prst="line">
            <a:avLst/>
          </a:prstGeom>
          <a:ln w="254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Прямоугольник 172"/>
          <p:cNvSpPr/>
          <p:nvPr/>
        </p:nvSpPr>
        <p:spPr>
          <a:xfrm>
            <a:off x="22031020" y="9522296"/>
            <a:ext cx="1610252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en-US" sz="2800" kern="1200" cap="all" dirty="0">
                <a:solidFill>
                  <a:srgbClr val="4472C4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102 312</a:t>
            </a:r>
            <a:endParaRPr lang="ru-RU" sz="2800" kern="1200" dirty="0">
              <a:solidFill>
                <a:srgbClr val="4472C4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174" name="Прямоугольник 173"/>
          <p:cNvSpPr/>
          <p:nvPr/>
        </p:nvSpPr>
        <p:spPr>
          <a:xfrm>
            <a:off x="22587501" y="9090248"/>
            <a:ext cx="1720834" cy="49781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en-US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10,9</a:t>
            </a: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175" name="Прямоугольник 174"/>
          <p:cNvSpPr/>
          <p:nvPr/>
        </p:nvSpPr>
        <p:spPr>
          <a:xfrm>
            <a:off x="22103028" y="7146032"/>
            <a:ext cx="1610252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en-US" sz="2800" kern="1200" cap="all" dirty="0">
                <a:solidFill>
                  <a:srgbClr val="4472C4">
                    <a:lumMod val="50000"/>
                  </a:srgbClr>
                </a:solidFill>
                <a:ea typeface="Open Sans Condensed" panose="020B0604020202020204" charset="0"/>
                <a:cs typeface="Open Sans Condensed" panose="020B0604020202020204" charset="0"/>
              </a:rPr>
              <a:t>20 355,5</a:t>
            </a:r>
            <a:endParaRPr lang="ru-RU" sz="2800" kern="1200" dirty="0">
              <a:solidFill>
                <a:srgbClr val="4472C4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178" name="Прямоугольник 177"/>
          <p:cNvSpPr/>
          <p:nvPr/>
        </p:nvSpPr>
        <p:spPr>
          <a:xfrm>
            <a:off x="22127954" y="4493925"/>
            <a:ext cx="1369302" cy="39435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ru-RU" sz="2800" kern="1200" dirty="0">
                <a:solidFill>
                  <a:srgbClr val="5B9BD5">
                    <a:lumMod val="50000"/>
                  </a:srgbClr>
                </a:solidFill>
                <a:cs typeface="Times New Roman" panose="02020603050405020304" pitchFamily="18" charset="0"/>
              </a:rPr>
              <a:t>31  598</a:t>
            </a:r>
          </a:p>
        </p:txBody>
      </p:sp>
      <p:sp>
        <p:nvSpPr>
          <p:cNvPr id="179" name="Прямоугольник 178"/>
          <p:cNvSpPr/>
          <p:nvPr/>
        </p:nvSpPr>
        <p:spPr>
          <a:xfrm>
            <a:off x="22345128" y="4113380"/>
            <a:ext cx="1368152" cy="42877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6,</a:t>
            </a:r>
            <a:r>
              <a:rPr lang="en-US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6</a:t>
            </a: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180" name="Прямоугольник 179"/>
          <p:cNvSpPr/>
          <p:nvPr/>
        </p:nvSpPr>
        <p:spPr>
          <a:xfrm>
            <a:off x="21867179" y="3079046"/>
            <a:ext cx="2723294" cy="44360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defTabSz="1828800" fontAlgn="base" hangingPunct="1">
              <a:spcAft>
                <a:spcPct val="0"/>
              </a:spcAft>
            </a:pPr>
            <a:r>
              <a:rPr lang="en-US" sz="2800" kern="1200" dirty="0">
                <a:solidFill>
                  <a:srgbClr val="5B9BD5">
                    <a:lumMod val="50000"/>
                  </a:srgbClr>
                </a:solidFill>
              </a:rPr>
              <a:t>44 </a:t>
            </a:r>
            <a:r>
              <a:rPr lang="en-US" sz="2800" kern="1200" dirty="0" smtClean="0">
                <a:solidFill>
                  <a:srgbClr val="5B9BD5">
                    <a:lumMod val="50000"/>
                  </a:srgbClr>
                </a:solidFill>
              </a:rPr>
              <a:t>714</a:t>
            </a:r>
            <a:r>
              <a:rPr lang="ru-RU" sz="2800" kern="1200" dirty="0" smtClean="0">
                <a:solidFill>
                  <a:srgbClr val="5B9BD5">
                    <a:lumMod val="50000"/>
                  </a:srgbClr>
                </a:solidFill>
              </a:rPr>
              <a:t>/7</a:t>
            </a:r>
            <a:r>
              <a:rPr lang="en-US" sz="2800" kern="1200" dirty="0">
                <a:solidFill>
                  <a:srgbClr val="5B9BD5">
                    <a:lumMod val="50000"/>
                  </a:srgbClr>
                </a:solidFill>
              </a:rPr>
              <a:t>8</a:t>
            </a:r>
            <a:r>
              <a:rPr lang="ru-RU" sz="2800" kern="12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en-US" sz="2800" kern="1200" dirty="0">
                <a:solidFill>
                  <a:srgbClr val="5B9BD5">
                    <a:lumMod val="50000"/>
                  </a:srgbClr>
                </a:solidFill>
              </a:rPr>
              <a:t>564</a:t>
            </a:r>
            <a:endParaRPr lang="ru-RU" sz="2800" kern="1200" cap="all" dirty="0">
              <a:solidFill>
                <a:srgbClr val="5B9BD5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181" name="Прямоугольник 180"/>
          <p:cNvSpPr/>
          <p:nvPr/>
        </p:nvSpPr>
        <p:spPr>
          <a:xfrm>
            <a:off x="22554107" y="2657666"/>
            <a:ext cx="1413252" cy="41735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en-US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11,7</a:t>
            </a: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182" name="Прямоугольник 181"/>
          <p:cNvSpPr/>
          <p:nvPr/>
        </p:nvSpPr>
        <p:spPr>
          <a:xfrm>
            <a:off x="22296581" y="6569968"/>
            <a:ext cx="1670778" cy="45339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en-US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19,3</a:t>
            </a:r>
            <a:r>
              <a:rPr lang="ru-RU" sz="2100" i="1" kern="1200" cap="all" dirty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sz="2100" i="1" kern="1200" cap="all" dirty="0" smtClean="0">
                <a:solidFill>
                  <a:prstClr val="white">
                    <a:lumMod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раз</a:t>
            </a:r>
            <a:endParaRPr lang="ru-RU" sz="2100" i="1" kern="12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192" name="Прямоугольник 191"/>
          <p:cNvSpPr/>
          <p:nvPr/>
        </p:nvSpPr>
        <p:spPr>
          <a:xfrm>
            <a:off x="0" y="13069539"/>
            <a:ext cx="4691598" cy="52540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/>
          <a:lstStyle/>
          <a:p>
            <a:pPr algn="l" defTabSz="1828800" fontAlgn="base" hangingPunct="1">
              <a:spcAft>
                <a:spcPct val="0"/>
              </a:spcAft>
            </a:pPr>
            <a:r>
              <a:rPr lang="ru-RU" sz="2000" i="1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en-US" sz="2000" i="1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* </a:t>
            </a:r>
            <a:r>
              <a:rPr lang="ru-RU" sz="2000" i="1" kern="1200" cap="all" dirty="0">
                <a:solidFill>
                  <a:schemeClr val="tx2"/>
                </a:solidFill>
                <a:latin typeface="Segoe UI Light" panose="020B0502040204020203" pitchFamily="34" charset="0"/>
                <a:ea typeface="Open Sans Condensed" panose="020B0604020202020204" charset="0"/>
                <a:cs typeface="Open Sans Condensed" panose="020B0604020202020204" charset="0"/>
              </a:rPr>
              <a:t>все уровни кооперации</a:t>
            </a:r>
            <a:endParaRPr lang="ru-RU" sz="2000" i="1" kern="1200" dirty="0">
              <a:solidFill>
                <a:schemeClr val="tx2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16" name="TextShape 2"/>
          <p:cNvSpPr txBox="1"/>
          <p:nvPr/>
        </p:nvSpPr>
        <p:spPr>
          <a:xfrm>
            <a:off x="6206346" y="8521"/>
            <a:ext cx="18177654" cy="1842402"/>
          </a:xfrm>
          <a:prstGeom prst="rect">
            <a:avLst/>
          </a:prstGeom>
          <a:noFill/>
          <a:ln>
            <a:noFill/>
          </a:ln>
        </p:spPr>
        <p:txBody>
          <a:bodyPr lIns="0" tIns="720000" rIns="720000" bIns="72000" anchor="ctr"/>
          <a:lstStyle/>
          <a:p>
            <a:pPr algn="r">
              <a:defRPr/>
            </a:pPr>
            <a:r>
              <a:rPr lang="ru-RU" sz="4000" kern="1200" dirty="0">
                <a:solidFill>
                  <a:srgbClr val="6A6A6A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РЕЗУЛЬТАТЫ КАЗНАЧЕЙСКОГО СОПРОВОЖДЕНИЯ</a:t>
            </a:r>
          </a:p>
          <a:p>
            <a:pPr algn="r">
              <a:defRPr/>
            </a:pPr>
            <a:r>
              <a:rPr lang="ru-RU" sz="3600" b="0" kern="1200" dirty="0" smtClean="0">
                <a:solidFill>
                  <a:srgbClr val="6A6A6A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2016-2021г.г.</a:t>
            </a:r>
            <a:r>
              <a:rPr lang="ru-RU" sz="3600" b="0" kern="1200" dirty="0">
                <a:solidFill>
                  <a:srgbClr val="6A6A6A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/>
            </a:r>
            <a:br>
              <a:rPr lang="ru-RU" sz="3600" b="0" kern="1200" dirty="0">
                <a:solidFill>
                  <a:srgbClr val="6A6A6A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</a:br>
            <a:endParaRPr lang="ru-RU" sz="3600" b="0" kern="1200" dirty="0">
              <a:solidFill>
                <a:srgbClr val="6A6A6A"/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4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656" y="377280"/>
            <a:ext cx="3456384" cy="1287835"/>
          </a:xfrm>
          <a:prstGeom prst="rect">
            <a:avLst/>
          </a:prstGeom>
        </p:spPr>
      </p:pic>
      <p:sp>
        <p:nvSpPr>
          <p:cNvPr id="9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53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609600" y="2184400"/>
            <a:ext cx="23368000" cy="1081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61981" indent="-761981" algn="l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Утверждены Правила казначейского сопровождения средств государственного оборонного заказа;</a:t>
            </a:r>
          </a:p>
          <a:p>
            <a:pPr marL="761981" indent="-761981" algn="l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Установлена сумма государственных контрактов, контрактов (договоров), которые не подлежат казначейскому сопровождению (600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тыс. рублей и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менее);</a:t>
            </a: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761981" indent="-761981" algn="l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Упрощена процедура утверждения государственным заказчиком (заказчиком)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Сведений об операциях с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целевыми средствами, установлены сроки их утверждения и возможность их утверждения на срок действия государственного контракта, контракта (договора);</a:t>
            </a: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761981" indent="-761981" algn="l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Упрощена процедура санкционирования накладных  расходов;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Расширен перечень средств, не подлежащих казначейскому сопровождению (услуги по организации и осуществлению перевозки грузов, гостиничных услуг, авиационных и железнодорожных билетов и т.д.) 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Установлена возможность:</a:t>
            </a:r>
          </a:p>
          <a:p>
            <a:pPr algn="l">
              <a:buNone/>
            </a:pP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  - возмещения ранее произведенных расходов (части расходов);</a:t>
            </a:r>
          </a:p>
          <a:p>
            <a:pPr algn="l">
              <a:buNone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   - оплаты прибыли после выполнения отдельного этапа по контрактам (договорам);</a:t>
            </a: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algn="l">
              <a:buNone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   - применение реестра документов, подтверждающих возникновение денежных обязательств;</a:t>
            </a:r>
          </a:p>
          <a:p>
            <a:pPr algn="l">
              <a:buNone/>
            </a:pP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  - применение идентификатора в порядке, установленном приказом Минобороны России и               Федерального казначейства (275-ФЗ) .</a:t>
            </a: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00764" y="32575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 smtClean="0"/>
              <a:t>Усовершенствование нормативного правового регулирования</a:t>
            </a:r>
          </a:p>
          <a:p>
            <a:r>
              <a:rPr lang="ru-RU" dirty="0"/>
              <a:t>к</a:t>
            </a:r>
            <a:r>
              <a:rPr lang="ru-RU" dirty="0" smtClean="0"/>
              <a:t>азначейского сопровождения средств государственного оборонного заказа</a:t>
            </a:r>
            <a:endParaRPr lang="ru-RU" dirty="0"/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3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67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/>
              <a:t>Оптимизация процедур </a:t>
            </a:r>
            <a:r>
              <a:rPr lang="ru-RU" dirty="0" smtClean="0"/>
              <a:t>открытия и ведения лицевых счетов</a:t>
            </a:r>
          </a:p>
          <a:p>
            <a:r>
              <a:rPr lang="ru-RU" dirty="0" smtClean="0"/>
              <a:t>участникам </a:t>
            </a:r>
            <a:r>
              <a:rPr lang="ru-RU" dirty="0"/>
              <a:t>казначейского сопровождения</a:t>
            </a:r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609600" y="2184400"/>
            <a:ext cx="23368000" cy="987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61981" indent="-761981" algn="l"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Создан компонент казначейского сопровождения в подсистеме управления расходами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(ПУР КС)</a:t>
            </a: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algn="l">
              <a:buNone/>
            </a:pP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      ГИИС «Электронный бюджет»;</a:t>
            </a:r>
          </a:p>
          <a:p>
            <a:pPr marL="761981" indent="-761981" algn="l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Применение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облачных технологий позволяет участникам казначейского сопровождения работать дистанционно через личный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кабинет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ПУР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КС ГИИС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«Электронный бюджет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»;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Резервирование и открытие участникам казначейского сопровождения «единых» лицевых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счетов/разделов на лицевых счетах в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ГИИС «Электронный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бюджет»;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Формирование и утверждение Сведений об операциях с целевыми средствами в личном кабинете ПУР КС ГИИС «Электронный бюджет»;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Осуществление консолидированных закупок и консолидированных платежей по оплате труда и налогов с «единого» лицевого счета;</a:t>
            </a:r>
          </a:p>
          <a:p>
            <a:pPr marL="761981" indent="-761981" algn="l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Оптимизация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информационного взаимодействия посредством подключения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ГРБС, 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государственных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заказчиков, головных исполнителей (исполнителей) к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подсистеме информационно-аналитического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обеспечения (ПИАО)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ГИИС «Электронный бюджет» для осуществления мониторинга исполнения соглашений и государственных контрактов (контрактов), получения информации об операциях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«единых» лицевых счетах, открытых участникам казначейского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сопровождения.</a:t>
            </a: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4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10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/>
        </p:nvSpPr>
        <p:spPr bwMode="auto">
          <a:xfrm flipV="1">
            <a:off x="5" y="1333253"/>
            <a:ext cx="24384000" cy="450695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5200" dirty="0"/>
          </a:p>
        </p:txBody>
      </p:sp>
      <p:sp>
        <p:nvSpPr>
          <p:cNvPr id="11" name="Заголовок 2"/>
          <p:cNvSpPr txBox="1">
            <a:spLocks/>
          </p:cNvSpPr>
          <p:nvPr/>
        </p:nvSpPr>
        <p:spPr bwMode="auto">
          <a:xfrm>
            <a:off x="2470920" y="-342800"/>
            <a:ext cx="21601716" cy="246221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indent="0">
              <a:defRPr sz="11200" b="0">
                <a:latin typeface="+mn-lt"/>
                <a:ea typeface="+mn-ea"/>
                <a:cs typeface="+mn-cs"/>
              </a:defRPr>
            </a:lvl2pPr>
            <a:lvl3pPr indent="0">
              <a:defRPr sz="11200" b="0">
                <a:latin typeface="+mn-lt"/>
                <a:ea typeface="+mn-ea"/>
                <a:cs typeface="+mn-cs"/>
              </a:defRPr>
            </a:lvl3pPr>
            <a:lvl4pPr indent="0">
              <a:defRPr sz="11200" b="0">
                <a:latin typeface="+mn-lt"/>
                <a:ea typeface="+mn-ea"/>
                <a:cs typeface="+mn-cs"/>
              </a:defRPr>
            </a:lvl4pPr>
            <a:lvl5pPr indent="0">
              <a:defRPr sz="11200" b="0">
                <a:latin typeface="+mn-lt"/>
                <a:ea typeface="+mn-ea"/>
                <a:cs typeface="+mn-cs"/>
              </a:defRPr>
            </a:lvl5pPr>
            <a:lvl6pPr indent="0">
              <a:defRPr sz="11200" b="0">
                <a:latin typeface="+mn-lt"/>
                <a:ea typeface="+mn-ea"/>
                <a:cs typeface="+mn-cs"/>
              </a:defRPr>
            </a:lvl6pPr>
            <a:lvl7pPr indent="0">
              <a:defRPr sz="11200" b="0">
                <a:latin typeface="+mn-lt"/>
                <a:ea typeface="+mn-ea"/>
                <a:cs typeface="+mn-cs"/>
              </a:defRPr>
            </a:lvl7pPr>
            <a:lvl8pPr indent="0">
              <a:defRPr sz="11200" b="0">
                <a:latin typeface="+mn-lt"/>
                <a:ea typeface="+mn-ea"/>
                <a:cs typeface="+mn-cs"/>
              </a:defRPr>
            </a:lvl8pPr>
            <a:lvl9pPr indent="0">
              <a:defRPr sz="11200" b="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/>
              <a:t>НОВЫЙ СЕРВИС ЭЛЕКТРОННОГО САНКЦИОНИРОВАНИЯ РАСХОДОВ </a:t>
            </a:r>
            <a:r>
              <a:rPr lang="ru-RU" sz="3200" dirty="0" smtClean="0"/>
              <a:t>УКС </a:t>
            </a:r>
            <a:r>
              <a:rPr lang="ru-RU" sz="3200" dirty="0"/>
              <a:t>ПРИ ИСПОЛНЕНИИ </a:t>
            </a:r>
            <a:r>
              <a:rPr lang="ru-RU" sz="3200" dirty="0" smtClean="0"/>
              <a:t>КОНТРАКТОВ </a:t>
            </a:r>
            <a:r>
              <a:rPr lang="ru-RU" sz="3200" dirty="0"/>
              <a:t>(ДОГОВОРОВ) НА ОСНОВАНИИ </a:t>
            </a:r>
            <a:r>
              <a:rPr lang="ru-RU" sz="3200" dirty="0" smtClean="0"/>
              <a:t>ЭЛЕКТРОННОГО УПД В ПУР КС ГИИС «ЭЛЕКТРОННЫЙ БЮДЖЕТ» </a:t>
            </a:r>
            <a:endParaRPr lang="ru-RU" sz="3200" dirty="0"/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672" y="1783948"/>
            <a:ext cx="7526288" cy="2409756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6136" y="5057800"/>
            <a:ext cx="1599926" cy="930811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962" y="10670293"/>
            <a:ext cx="1443302" cy="1143790"/>
          </a:xfrm>
          <a:prstGeom prst="rect">
            <a:avLst/>
          </a:prstGeom>
        </p:spPr>
      </p:pic>
      <p:pic>
        <p:nvPicPr>
          <p:cNvPr id="82" name="Рисунок 8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23" y="11814083"/>
            <a:ext cx="1905049" cy="1527905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1462808" y="11754544"/>
            <a:ext cx="7209496" cy="1553490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Проект электронного документа, подтверждающего поставку товара, выполнения работ, оказания услуг Универсальный передаточный документ</a:t>
            </a:r>
          </a:p>
          <a:p>
            <a:pPr algn="ctr"/>
            <a:r>
              <a:rPr lang="ru-RU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(подписанный исполнителем)</a:t>
            </a:r>
            <a:endParaRPr lang="ru-RU" sz="22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0720327" y="4265712"/>
            <a:ext cx="4888558" cy="599383"/>
          </a:xfrm>
          <a:prstGeom prst="rect">
            <a:avLst/>
          </a:prstGeom>
          <a:noFill/>
        </p:spPr>
        <p:txBody>
          <a:bodyPr wrap="none" lIns="197346" tIns="98673" rIns="197346" bIns="98673" rtlCol="0">
            <a:spAutoFit/>
          </a:bodyPr>
          <a:lstStyle>
            <a:defPPr>
              <a:defRPr lang="ru-RU"/>
            </a:defPPr>
            <a:lvl1pPr>
              <a:defRPr sz="1200" b="1">
                <a:solidFill>
                  <a:srgbClr val="007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0" dirty="0"/>
              <a:t>Личный кабинет </a:t>
            </a:r>
            <a:r>
              <a:rPr lang="ru-RU" sz="2600" dirty="0" smtClean="0"/>
              <a:t>Заказчика</a:t>
            </a:r>
            <a:endParaRPr lang="ru-RU" sz="2600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14856296" y="4913784"/>
            <a:ext cx="2132996" cy="1076436"/>
          </a:xfrm>
          <a:prstGeom prst="rect">
            <a:avLst/>
          </a:prstGeom>
          <a:noFill/>
        </p:spPr>
        <p:txBody>
          <a:bodyPr wrap="none" lIns="197346" tIns="98673" rIns="197346" bIns="98673" rtlCol="0">
            <a:spAutoFit/>
          </a:bodyPr>
          <a:lstStyle/>
          <a:p>
            <a:pPr algn="ctr"/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Универсальный </a:t>
            </a:r>
          </a:p>
          <a:p>
            <a:pPr algn="ctr"/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передаточный </a:t>
            </a:r>
          </a:p>
          <a:p>
            <a:pPr algn="ctr"/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документ</a:t>
            </a:r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8976777" y="4193704"/>
            <a:ext cx="8111767" cy="2129164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pic>
        <p:nvPicPr>
          <p:cNvPr id="161" name="Рисунок 2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3976284" y="6425952"/>
            <a:ext cx="1868604" cy="586655"/>
          </a:xfrm>
          <a:prstGeom prst="rect">
            <a:avLst/>
          </a:prstGeom>
        </p:spPr>
      </p:pic>
      <p:sp>
        <p:nvSpPr>
          <p:cNvPr id="162" name="TextBox 161"/>
          <p:cNvSpPr txBox="1"/>
          <p:nvPr/>
        </p:nvSpPr>
        <p:spPr>
          <a:xfrm>
            <a:off x="10967864" y="6425952"/>
            <a:ext cx="3107621" cy="599383"/>
          </a:xfrm>
          <a:prstGeom prst="rect">
            <a:avLst/>
          </a:prstGeom>
          <a:noFill/>
        </p:spPr>
        <p:txBody>
          <a:bodyPr wrap="none" lIns="197346" tIns="98673" rIns="197346" bIns="98673" rtlCol="0">
            <a:spAutoFit/>
          </a:bodyPr>
          <a:lstStyle>
            <a:defPPr>
              <a:defRPr lang="ru-RU"/>
            </a:defPPr>
            <a:lvl1pPr>
              <a:defRPr sz="1000" b="1">
                <a:solidFill>
                  <a:srgbClr val="007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0" dirty="0"/>
              <a:t>Личный</a:t>
            </a:r>
            <a:r>
              <a:rPr lang="ru-RU" sz="2400" dirty="0"/>
              <a:t> кабинет </a:t>
            </a:r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9029857" y="6425952"/>
            <a:ext cx="8089935" cy="1720153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172" name="TextBox 171"/>
          <p:cNvSpPr txBox="1"/>
          <p:nvPr/>
        </p:nvSpPr>
        <p:spPr>
          <a:xfrm>
            <a:off x="11543928" y="6858000"/>
            <a:ext cx="3606155" cy="599383"/>
          </a:xfrm>
          <a:prstGeom prst="rect">
            <a:avLst/>
          </a:prstGeom>
          <a:noFill/>
        </p:spPr>
        <p:txBody>
          <a:bodyPr wrap="none" lIns="197346" tIns="98673" rIns="197346" bIns="98673" rtlCol="0">
            <a:spAutoFit/>
          </a:bodyPr>
          <a:lstStyle>
            <a:defPPr>
              <a:defRPr lang="ru-RU"/>
            </a:defPPr>
            <a:lvl1pPr>
              <a:defRPr sz="1000" b="1">
                <a:solidFill>
                  <a:srgbClr val="007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0" dirty="0">
                <a:solidFill>
                  <a:srgbClr val="00B050"/>
                </a:solidFill>
              </a:rPr>
              <a:t>Санкционирование</a:t>
            </a:r>
          </a:p>
        </p:txBody>
      </p:sp>
      <p:pic>
        <p:nvPicPr>
          <p:cNvPr id="173" name="Рисунок 17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4496" y="6301652"/>
            <a:ext cx="902315" cy="723683"/>
          </a:xfrm>
          <a:prstGeom prst="rect">
            <a:avLst/>
          </a:prstGeom>
        </p:spPr>
      </p:pic>
      <p:sp>
        <p:nvSpPr>
          <p:cNvPr id="192" name="Прямоугольник 191"/>
          <p:cNvSpPr/>
          <p:nvPr/>
        </p:nvSpPr>
        <p:spPr>
          <a:xfrm>
            <a:off x="14734940" y="9814012"/>
            <a:ext cx="2641636" cy="1076436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Универсальный </a:t>
            </a:r>
          </a:p>
          <a:p>
            <a:pPr algn="ctr"/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передаточный </a:t>
            </a:r>
          </a:p>
          <a:p>
            <a:pPr algn="ctr"/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документ</a:t>
            </a:r>
          </a:p>
        </p:txBody>
      </p:sp>
      <p:pic>
        <p:nvPicPr>
          <p:cNvPr id="201" name="Рисунок 20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0706" y="11993071"/>
            <a:ext cx="1382428" cy="1108747"/>
          </a:xfrm>
          <a:prstGeom prst="rect">
            <a:avLst/>
          </a:prstGeom>
        </p:spPr>
      </p:pic>
      <p:sp>
        <p:nvSpPr>
          <p:cNvPr id="202" name="TextBox 201"/>
          <p:cNvSpPr txBox="1"/>
          <p:nvPr/>
        </p:nvSpPr>
        <p:spPr>
          <a:xfrm>
            <a:off x="19687472" y="11993071"/>
            <a:ext cx="3615456" cy="1076436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Платежное поручение на перечисление средств в кредитную организацию</a:t>
            </a:r>
          </a:p>
        </p:txBody>
      </p:sp>
      <p:grpSp>
        <p:nvGrpSpPr>
          <p:cNvPr id="213" name="Группа 212"/>
          <p:cNvGrpSpPr/>
          <p:nvPr/>
        </p:nvGrpSpPr>
        <p:grpSpPr>
          <a:xfrm>
            <a:off x="18023699" y="7675329"/>
            <a:ext cx="5457937" cy="1044780"/>
            <a:chOff x="5872696" y="5137744"/>
            <a:chExt cx="1876213" cy="554314"/>
          </a:xfrm>
        </p:grpSpPr>
        <p:pic>
          <p:nvPicPr>
            <p:cNvPr id="211" name="Рисунок 21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2696" y="5137744"/>
              <a:ext cx="577012" cy="545486"/>
            </a:xfrm>
            <a:prstGeom prst="rect">
              <a:avLst/>
            </a:prstGeom>
          </p:spPr>
        </p:pic>
        <p:sp>
          <p:nvSpPr>
            <p:cNvPr id="212" name="Прямоугольник 211"/>
            <p:cNvSpPr/>
            <p:nvPr/>
          </p:nvSpPr>
          <p:spPr>
            <a:xfrm>
              <a:off x="6209406" y="5153192"/>
              <a:ext cx="1539503" cy="538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rgbClr val="375DA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Кредитная организация </a:t>
              </a:r>
            </a:p>
          </p:txBody>
        </p:sp>
      </p:grpSp>
      <p:pic>
        <p:nvPicPr>
          <p:cNvPr id="217" name="Рисунок 2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8664" y="9166625"/>
            <a:ext cx="1407492" cy="873130"/>
          </a:xfrm>
          <a:prstGeom prst="rect">
            <a:avLst/>
          </a:prstGeom>
        </p:spPr>
      </p:pic>
      <p:sp>
        <p:nvSpPr>
          <p:cNvPr id="218" name="TextBox 217"/>
          <p:cNvSpPr txBox="1"/>
          <p:nvPr/>
        </p:nvSpPr>
        <p:spPr>
          <a:xfrm>
            <a:off x="19280274" y="9080408"/>
            <a:ext cx="4201362" cy="999492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2600" dirty="0">
                <a:solidFill>
                  <a:srgbClr val="375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зачислены </a:t>
            </a:r>
          </a:p>
          <a:p>
            <a:pPr algn="ctr"/>
            <a:r>
              <a:rPr lang="ru-RU" sz="2600" dirty="0">
                <a:solidFill>
                  <a:srgbClr val="375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600" dirty="0" smtClean="0">
                <a:solidFill>
                  <a:srgbClr val="375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 Исполнителя</a:t>
            </a:r>
            <a:endParaRPr lang="ru-RU" sz="2600" dirty="0">
              <a:solidFill>
                <a:srgbClr val="375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18023699" y="7602858"/>
            <a:ext cx="5470376" cy="2749372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pic>
        <p:nvPicPr>
          <p:cNvPr id="220" name="Рисунок 2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188" y="9740630"/>
            <a:ext cx="902315" cy="723683"/>
          </a:xfrm>
          <a:prstGeom prst="rect">
            <a:avLst/>
          </a:prstGeom>
        </p:spPr>
      </p:pic>
      <p:sp>
        <p:nvSpPr>
          <p:cNvPr id="221" name="Скругленный прямоугольник 220"/>
          <p:cNvSpPr/>
          <p:nvPr/>
        </p:nvSpPr>
        <p:spPr>
          <a:xfrm>
            <a:off x="18682834" y="11863095"/>
            <a:ext cx="4664044" cy="1336388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130089" y="1783948"/>
            <a:ext cx="8327665" cy="11698788"/>
          </a:xfrm>
          <a:prstGeom prst="roundRect">
            <a:avLst>
              <a:gd name="adj" fmla="val 5135"/>
            </a:avLst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8735616" y="1783948"/>
            <a:ext cx="8553509" cy="11698788"/>
          </a:xfrm>
          <a:prstGeom prst="roundRect">
            <a:avLst>
              <a:gd name="adj" fmla="val 5135"/>
            </a:avLst>
          </a:prstGeom>
          <a:noFill/>
          <a:ln w="28575">
            <a:solidFill>
              <a:srgbClr val="4CB5B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93" name="TextBox 92"/>
          <p:cNvSpPr txBox="1"/>
          <p:nvPr/>
        </p:nvSpPr>
        <p:spPr>
          <a:xfrm>
            <a:off x="9759485" y="4913784"/>
            <a:ext cx="3728659" cy="1368824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Распоряжение</a:t>
            </a:r>
          </a:p>
          <a:p>
            <a:pPr algn="ctr"/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 о совершении </a:t>
            </a:r>
            <a:endParaRPr lang="ru-RU" sz="190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казначейского платежа</a:t>
            </a:r>
          </a:p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(исходящее)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94" name="Группа 93"/>
          <p:cNvGrpSpPr/>
          <p:nvPr/>
        </p:nvGrpSpPr>
        <p:grpSpPr>
          <a:xfrm>
            <a:off x="9311680" y="5057800"/>
            <a:ext cx="1130109" cy="987293"/>
            <a:chOff x="5557965" y="1985145"/>
            <a:chExt cx="480885" cy="523814"/>
          </a:xfrm>
        </p:grpSpPr>
        <p:pic>
          <p:nvPicPr>
            <p:cNvPr id="95" name="Рисунок 9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7965" y="1985145"/>
              <a:ext cx="404284" cy="440175"/>
            </a:xfrm>
            <a:prstGeom prst="rect">
              <a:avLst/>
            </a:prstGeom>
          </p:spPr>
        </p:pic>
        <p:pic>
          <p:nvPicPr>
            <p:cNvPr id="96" name="Рисунок 9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3072" y="2299466"/>
              <a:ext cx="295778" cy="209493"/>
            </a:xfrm>
            <a:prstGeom prst="rect">
              <a:avLst/>
            </a:prstGeom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901" y="11712415"/>
            <a:ext cx="699865" cy="561312"/>
          </a:xfrm>
          <a:prstGeom prst="rect">
            <a:avLst/>
          </a:prstGeom>
        </p:spPr>
      </p:pic>
      <p:pic>
        <p:nvPicPr>
          <p:cNvPr id="86" name="Рисунок 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817440"/>
            <a:ext cx="7029615" cy="2585927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166664" y="4850396"/>
            <a:ext cx="8291090" cy="999492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600">
                <a:solidFill>
                  <a:srgbClr val="007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Личный кабинет </a:t>
            </a:r>
            <a:r>
              <a:rPr lang="ru-RU" dirty="0" smtClean="0"/>
              <a:t>Заказчика </a:t>
            </a:r>
          </a:p>
          <a:p>
            <a:r>
              <a:rPr lang="ru-RU" dirty="0"/>
              <a:t>п</a:t>
            </a:r>
            <a:r>
              <a:rPr lang="ru-RU" dirty="0" smtClean="0"/>
              <a:t>о контракту (договору) </a:t>
            </a:r>
            <a:endParaRPr lang="ru-RU" dirty="0"/>
          </a:p>
        </p:txBody>
      </p:sp>
      <p:sp>
        <p:nvSpPr>
          <p:cNvPr id="98" name="TextBox 97"/>
          <p:cNvSpPr txBox="1"/>
          <p:nvPr/>
        </p:nvSpPr>
        <p:spPr>
          <a:xfrm>
            <a:off x="238673" y="6995390"/>
            <a:ext cx="8089934" cy="1214936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200">
                <a:solidFill>
                  <a:srgbClr val="375D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Универсальный передаточный 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</a:endParaRP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документ 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</a:endParaRP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(подписанный заказчиком)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</a:endParaRPr>
          </a:p>
        </p:txBody>
      </p:sp>
      <p:pic>
        <p:nvPicPr>
          <p:cNvPr id="99" name="Рисунок 98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5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857" y="5790616"/>
            <a:ext cx="1051756" cy="1051756"/>
          </a:xfrm>
          <a:prstGeom prst="rect">
            <a:avLst/>
          </a:prstGeom>
        </p:spPr>
      </p:pic>
      <p:pic>
        <p:nvPicPr>
          <p:cNvPr id="67" name="Рисунок 2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94656" y="377280"/>
            <a:ext cx="3456384" cy="1287835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136442" y="9386900"/>
            <a:ext cx="8327665" cy="999492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600">
                <a:solidFill>
                  <a:srgbClr val="007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Личный кабинет </a:t>
            </a:r>
            <a:r>
              <a:rPr lang="ru-RU" dirty="0" smtClean="0"/>
              <a:t>Исполнителя </a:t>
            </a:r>
          </a:p>
          <a:p>
            <a:r>
              <a:rPr lang="ru-RU" dirty="0" smtClean="0"/>
              <a:t>по контракту (договору)</a:t>
            </a:r>
            <a:endParaRPr lang="ru-RU" dirty="0"/>
          </a:p>
        </p:txBody>
      </p:sp>
      <p:cxnSp>
        <p:nvCxnSpPr>
          <p:cNvPr id="77" name="Соединительная линия уступом 76"/>
          <p:cNvCxnSpPr/>
          <p:nvPr/>
        </p:nvCxnSpPr>
        <p:spPr>
          <a:xfrm rot="16200000" flipV="1">
            <a:off x="-564051" y="10506247"/>
            <a:ext cx="3300794" cy="4"/>
          </a:xfrm>
          <a:prstGeom prst="bentConnector3">
            <a:avLst>
              <a:gd name="adj1" fmla="val 50000"/>
            </a:avLst>
          </a:prstGeom>
          <a:ln w="28575">
            <a:solidFill>
              <a:srgbClr val="375DA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Скругленный прямоугольник 79"/>
          <p:cNvSpPr/>
          <p:nvPr/>
        </p:nvSpPr>
        <p:spPr>
          <a:xfrm>
            <a:off x="238672" y="4418466"/>
            <a:ext cx="8089935" cy="4455758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238672" y="8946232"/>
            <a:ext cx="8089935" cy="4455758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328" y="6065912"/>
            <a:ext cx="1743942" cy="1096916"/>
          </a:xfrm>
          <a:prstGeom prst="rect">
            <a:avLst/>
          </a:prstGeom>
        </p:spPr>
      </p:pic>
      <p:cxnSp>
        <p:nvCxnSpPr>
          <p:cNvPr id="85" name="Соединительная линия уступом 84"/>
          <p:cNvCxnSpPr/>
          <p:nvPr/>
        </p:nvCxnSpPr>
        <p:spPr>
          <a:xfrm rot="16200000" flipH="1">
            <a:off x="6143259" y="8016405"/>
            <a:ext cx="1872349" cy="1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98542" y="1673424"/>
            <a:ext cx="8089934" cy="537827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200">
                <a:solidFill>
                  <a:srgbClr val="375D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Подписание Универсального передаточного документа 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2408024" y="5201816"/>
            <a:ext cx="1232520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+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3488144" y="7506072"/>
            <a:ext cx="2016224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Распоряжение 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15873101" y="7506072"/>
            <a:ext cx="855403" cy="491661"/>
          </a:xfrm>
          <a:prstGeom prst="rect">
            <a:avLst/>
          </a:prstGeom>
          <a:noFill/>
        </p:spPr>
        <p:txBody>
          <a:bodyPr wrap="non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УПД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8998609" y="9166625"/>
            <a:ext cx="8089935" cy="2227879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108" name="TextBox 107"/>
          <p:cNvSpPr txBox="1"/>
          <p:nvPr/>
        </p:nvSpPr>
        <p:spPr>
          <a:xfrm>
            <a:off x="10532502" y="9090248"/>
            <a:ext cx="5430373" cy="599383"/>
          </a:xfrm>
          <a:prstGeom prst="rect">
            <a:avLst/>
          </a:prstGeom>
          <a:noFill/>
        </p:spPr>
        <p:txBody>
          <a:bodyPr wrap="none" lIns="197346" tIns="98673" rIns="197346" bIns="98673" rtlCol="0">
            <a:spAutoFit/>
          </a:bodyPr>
          <a:lstStyle>
            <a:defPPr>
              <a:defRPr lang="ru-RU"/>
            </a:defPPr>
            <a:lvl1pPr>
              <a:defRPr sz="1200" b="1">
                <a:solidFill>
                  <a:srgbClr val="007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0" dirty="0"/>
              <a:t>Личный кабинет </a:t>
            </a:r>
            <a:r>
              <a:rPr lang="ru-RU" sz="2600" dirty="0" smtClean="0"/>
              <a:t>Исполнителя</a:t>
            </a:r>
            <a:endParaRPr lang="ru-RU" sz="2600" dirty="0"/>
          </a:p>
        </p:txBody>
      </p:sp>
      <p:sp>
        <p:nvSpPr>
          <p:cNvPr id="109" name="TextBox 108"/>
          <p:cNvSpPr txBox="1"/>
          <p:nvPr/>
        </p:nvSpPr>
        <p:spPr>
          <a:xfrm>
            <a:off x="10167392" y="7506072"/>
            <a:ext cx="1232520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+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8998609" y="11566573"/>
            <a:ext cx="8089935" cy="1772147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118" name="TextBox 117"/>
          <p:cNvSpPr txBox="1"/>
          <p:nvPr/>
        </p:nvSpPr>
        <p:spPr>
          <a:xfrm>
            <a:off x="9148936" y="7506072"/>
            <a:ext cx="1458888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Сведения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5207952" y="7506072"/>
            <a:ext cx="1232520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+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2427316" y="7506072"/>
            <a:ext cx="1232520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+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11093761" y="7362056"/>
            <a:ext cx="1405232" cy="784049"/>
          </a:xfrm>
          <a:prstGeom prst="rect">
            <a:avLst/>
          </a:prstGeom>
          <a:noFill/>
        </p:spPr>
        <p:txBody>
          <a:bodyPr wrap="non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Контракт </a:t>
            </a:r>
          </a:p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(договор)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127" name="Рисунок 1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6136" y="9959637"/>
            <a:ext cx="1599926" cy="930811"/>
          </a:xfrm>
          <a:prstGeom prst="rect">
            <a:avLst/>
          </a:prstGeom>
        </p:spPr>
      </p:pic>
      <p:sp>
        <p:nvSpPr>
          <p:cNvPr id="128" name="TextBox 127"/>
          <p:cNvSpPr txBox="1"/>
          <p:nvPr/>
        </p:nvSpPr>
        <p:spPr>
          <a:xfrm>
            <a:off x="12548346" y="10198205"/>
            <a:ext cx="1232520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+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9759884" y="9740630"/>
            <a:ext cx="3728659" cy="1368824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Распоряжение</a:t>
            </a:r>
          </a:p>
          <a:p>
            <a:pPr algn="ctr"/>
            <a:r>
              <a:rPr lang="ru-RU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 о совершении </a:t>
            </a:r>
            <a:endParaRPr lang="ru-RU" sz="190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казначейского платежа</a:t>
            </a:r>
          </a:p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(исходящее)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130" name="Группа 129"/>
          <p:cNvGrpSpPr/>
          <p:nvPr/>
        </p:nvGrpSpPr>
        <p:grpSpPr>
          <a:xfrm>
            <a:off x="9311680" y="10047171"/>
            <a:ext cx="1130109" cy="987293"/>
            <a:chOff x="5557965" y="1985145"/>
            <a:chExt cx="480885" cy="523814"/>
          </a:xfrm>
        </p:grpSpPr>
        <p:pic>
          <p:nvPicPr>
            <p:cNvPr id="131" name="Рисунок 130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7965" y="1985145"/>
              <a:ext cx="404284" cy="440175"/>
            </a:xfrm>
            <a:prstGeom prst="rect">
              <a:avLst/>
            </a:prstGeom>
          </p:spPr>
        </p:pic>
        <p:pic>
          <p:nvPicPr>
            <p:cNvPr id="132" name="Рисунок 13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3072" y="2299466"/>
              <a:ext cx="295778" cy="209493"/>
            </a:xfrm>
            <a:prstGeom prst="rect">
              <a:avLst/>
            </a:prstGeom>
          </p:spPr>
        </p:pic>
      </p:grpSp>
      <p:sp>
        <p:nvSpPr>
          <p:cNvPr id="133" name="TextBox 132"/>
          <p:cNvSpPr txBox="1"/>
          <p:nvPr/>
        </p:nvSpPr>
        <p:spPr>
          <a:xfrm>
            <a:off x="10673989" y="11557263"/>
            <a:ext cx="3107621" cy="599383"/>
          </a:xfrm>
          <a:prstGeom prst="rect">
            <a:avLst/>
          </a:prstGeom>
          <a:noFill/>
        </p:spPr>
        <p:txBody>
          <a:bodyPr wrap="none" lIns="197346" tIns="98673" rIns="197346" bIns="98673" rtlCol="0">
            <a:spAutoFit/>
          </a:bodyPr>
          <a:lstStyle>
            <a:defPPr>
              <a:defRPr lang="ru-RU"/>
            </a:defPPr>
            <a:lvl1pPr>
              <a:defRPr sz="1000" b="1">
                <a:solidFill>
                  <a:srgbClr val="007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0" dirty="0"/>
              <a:t>Личный</a:t>
            </a:r>
            <a:r>
              <a:rPr lang="ru-RU" sz="2400" dirty="0"/>
              <a:t> кабинет </a:t>
            </a:r>
          </a:p>
        </p:txBody>
      </p:sp>
      <p:pic>
        <p:nvPicPr>
          <p:cNvPr id="134" name="Рисунок 2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3704168" y="11569991"/>
            <a:ext cx="1868604" cy="586655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11444610" y="12042576"/>
            <a:ext cx="3606155" cy="599383"/>
          </a:xfrm>
          <a:prstGeom prst="rect">
            <a:avLst/>
          </a:prstGeom>
          <a:noFill/>
        </p:spPr>
        <p:txBody>
          <a:bodyPr wrap="none" lIns="197346" tIns="98673" rIns="197346" bIns="98673" rtlCol="0">
            <a:spAutoFit/>
          </a:bodyPr>
          <a:lstStyle>
            <a:defPPr>
              <a:defRPr lang="ru-RU"/>
            </a:defPPr>
            <a:lvl1pPr>
              <a:defRPr sz="1000" b="1">
                <a:solidFill>
                  <a:srgbClr val="007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0" dirty="0">
                <a:solidFill>
                  <a:srgbClr val="00B050"/>
                </a:solidFill>
              </a:rPr>
              <a:t>Санкционирование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9311680" y="12775051"/>
            <a:ext cx="1458888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Сведения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11093761" y="12626679"/>
            <a:ext cx="1405232" cy="784049"/>
          </a:xfrm>
          <a:prstGeom prst="rect">
            <a:avLst/>
          </a:prstGeom>
          <a:noFill/>
        </p:spPr>
        <p:txBody>
          <a:bodyPr wrap="non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Контракт </a:t>
            </a:r>
          </a:p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(договор)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3513614" y="12775051"/>
            <a:ext cx="2016224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Распоряжение 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10391800" y="12775051"/>
            <a:ext cx="1232520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+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12408024" y="12775051"/>
            <a:ext cx="1232520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+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14992625" y="12775051"/>
            <a:ext cx="1232520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+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15975721" y="12775051"/>
            <a:ext cx="855403" cy="491661"/>
          </a:xfrm>
          <a:prstGeom prst="rect">
            <a:avLst/>
          </a:prstGeom>
          <a:noFill/>
        </p:spPr>
        <p:txBody>
          <a:bodyPr wrap="non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УПД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47" name="Соединительная линия уступом 146"/>
          <p:cNvCxnSpPr>
            <a:stCxn id="115" idx="3"/>
            <a:endCxn id="221" idx="1"/>
          </p:cNvCxnSpPr>
          <p:nvPr/>
        </p:nvCxnSpPr>
        <p:spPr>
          <a:xfrm>
            <a:off x="17088544" y="12452647"/>
            <a:ext cx="1594290" cy="78642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Соединительная линия уступом 147"/>
          <p:cNvCxnSpPr/>
          <p:nvPr/>
        </p:nvCxnSpPr>
        <p:spPr>
          <a:xfrm rot="5400000" flipH="1" flipV="1">
            <a:off x="20259311" y="11109453"/>
            <a:ext cx="1511090" cy="1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Соединительная линия уступом 149"/>
          <p:cNvCxnSpPr/>
          <p:nvPr/>
        </p:nvCxnSpPr>
        <p:spPr>
          <a:xfrm rot="16200000" flipH="1">
            <a:off x="12573086" y="8664886"/>
            <a:ext cx="1003479" cy="2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0" name="Рисунок 15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896" y="11394504"/>
            <a:ext cx="902315" cy="723683"/>
          </a:xfrm>
          <a:prstGeom prst="rect">
            <a:avLst/>
          </a:prstGeom>
        </p:spPr>
      </p:pic>
      <p:sp>
        <p:nvSpPr>
          <p:cNvPr id="247" name="Овальная выноска 246"/>
          <p:cNvSpPr/>
          <p:nvPr/>
        </p:nvSpPr>
        <p:spPr>
          <a:xfrm>
            <a:off x="7279697" y="7457383"/>
            <a:ext cx="807848" cy="732016"/>
          </a:xfrm>
          <a:prstGeom prst="wedgeEllipseCallout">
            <a:avLst>
              <a:gd name="adj1" fmla="val -71034"/>
              <a:gd name="adj2" fmla="val 52334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TextBox 162"/>
          <p:cNvSpPr txBox="1"/>
          <p:nvPr/>
        </p:nvSpPr>
        <p:spPr>
          <a:xfrm>
            <a:off x="7214953" y="7603344"/>
            <a:ext cx="943986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rgbClr val="00B050"/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2</a:t>
            </a:r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 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48" name="Овальная выноска 247"/>
          <p:cNvSpPr/>
          <p:nvPr/>
        </p:nvSpPr>
        <p:spPr>
          <a:xfrm>
            <a:off x="238673" y="10444035"/>
            <a:ext cx="720079" cy="612648"/>
          </a:xfrm>
          <a:prstGeom prst="wedgeEllipseCallout">
            <a:avLst>
              <a:gd name="adj1" fmla="val 66129"/>
              <a:gd name="adj2" fmla="val 7316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TextBox 164"/>
          <p:cNvSpPr txBox="1"/>
          <p:nvPr/>
        </p:nvSpPr>
        <p:spPr>
          <a:xfrm>
            <a:off x="158782" y="10542803"/>
            <a:ext cx="943986" cy="491661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1</a:t>
            </a:r>
            <a:r>
              <a:rPr lang="ru-RU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 </a:t>
            </a:r>
            <a:endParaRPr lang="ru-RU" sz="190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11071733" y="8133849"/>
            <a:ext cx="2312131" cy="1076436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/>
          <a:p>
            <a:pPr algn="ctr"/>
            <a:r>
              <a:rPr lang="ru-RU" sz="1900" dirty="0" smtClean="0">
                <a:solidFill>
                  <a:srgbClr val="00B050"/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Средства зачислены на лицевой счет  </a:t>
            </a:r>
            <a:endParaRPr lang="ru-RU" sz="1900" dirty="0">
              <a:solidFill>
                <a:srgbClr val="00B050"/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50" name="Прямая со стрелкой 249"/>
          <p:cNvCxnSpPr/>
          <p:nvPr/>
        </p:nvCxnSpPr>
        <p:spPr>
          <a:xfrm>
            <a:off x="13164606" y="6301652"/>
            <a:ext cx="0" cy="124300"/>
          </a:xfrm>
          <a:prstGeom prst="straightConnector1">
            <a:avLst/>
          </a:prstGeom>
          <a:ln w="127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Прямая со стрелкой 173"/>
          <p:cNvCxnSpPr/>
          <p:nvPr/>
        </p:nvCxnSpPr>
        <p:spPr>
          <a:xfrm>
            <a:off x="13164606" y="11394504"/>
            <a:ext cx="0" cy="162759"/>
          </a:xfrm>
          <a:prstGeom prst="straightConnector1">
            <a:avLst/>
          </a:prstGeom>
          <a:ln w="127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9029860" y="1673424"/>
            <a:ext cx="8089934" cy="537827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200">
                <a:solidFill>
                  <a:srgbClr val="375D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Санкционирование операций</a:t>
            </a:r>
          </a:p>
        </p:txBody>
      </p:sp>
      <p:sp>
        <p:nvSpPr>
          <p:cNvPr id="17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5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2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 smtClean="0"/>
              <a:t>Цифровое казначейское сопровождение  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552" y="3671535"/>
            <a:ext cx="7776863" cy="3005266"/>
          </a:xfrm>
          <a:prstGeom prst="rect">
            <a:avLst/>
          </a:prstGeom>
        </p:spPr>
      </p:pic>
      <p:pic>
        <p:nvPicPr>
          <p:cNvPr id="8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4656" y="377280"/>
            <a:ext cx="3456384" cy="1287835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21048984" y="3660031"/>
            <a:ext cx="2791030" cy="2549897"/>
            <a:chOff x="-1502474" y="3988717"/>
            <a:chExt cx="1491435" cy="896093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66983" y="4172222"/>
              <a:ext cx="1020455" cy="712588"/>
            </a:xfrm>
            <a:prstGeom prst="rect">
              <a:avLst/>
            </a:prstGeom>
          </p:spPr>
        </p:pic>
        <p:sp>
          <p:nvSpPr>
            <p:cNvPr id="12" name="Text Box 20"/>
            <p:cNvSpPr txBox="1">
              <a:spLocks noChangeArrowheads="1"/>
            </p:cNvSpPr>
            <p:nvPr/>
          </p:nvSpPr>
          <p:spPr bwMode="gray">
            <a:xfrm>
              <a:off x="-1502474" y="3988717"/>
              <a:ext cx="1491435" cy="162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defRPr cap="all" spc="-10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 Condensed" panose="020B0604020202020204" charset="0"/>
                  <a:ea typeface="Open Sans Condensed" panose="020B0604020202020204" charset="0"/>
                  <a:cs typeface="Open Sans Condensed" panose="020B0604020202020204" charset="0"/>
                </a:defRPr>
              </a:lvl1pPr>
            </a:lstStyle>
            <a:p>
              <a:r>
                <a:rPr lang="ru-RU" sz="2400" spc="-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itchFamily="34" charset="0"/>
                  <a:cs typeface="Times New Roman" panose="02020603050405020304" pitchFamily="18" charset="0"/>
                </a:rPr>
                <a:t>ФНС  РОССИИ</a:t>
              </a: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21193000" y="9420670"/>
            <a:ext cx="2952328" cy="461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817" dir="2708076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400" cap="all" spc="-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Open Sans Condensed" panose="020B0604020202020204" charset="0"/>
                <a:cs typeface="Times New Roman" panose="02020603050405020304" pitchFamily="18" charset="0"/>
              </a:rPr>
              <a:t>ФАС РОССИИ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3080" y="9978039"/>
            <a:ext cx="1439627" cy="1488473"/>
          </a:xfrm>
          <a:prstGeom prst="rect">
            <a:avLst/>
          </a:prstGeom>
        </p:spPr>
      </p:pic>
      <p:sp>
        <p:nvSpPr>
          <p:cNvPr id="2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6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986702" y="2248264"/>
            <a:ext cx="13902042" cy="11067919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32125" y="2515248"/>
            <a:ext cx="3456384" cy="128783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135216" y="6930008"/>
            <a:ext cx="6787052" cy="1061048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600">
                <a:solidFill>
                  <a:srgbClr val="007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800" dirty="0" smtClean="0"/>
              <a:t>ПУР КС </a:t>
            </a:r>
          </a:p>
          <a:p>
            <a:r>
              <a:rPr lang="ru-RU" sz="2800" dirty="0" smtClean="0"/>
              <a:t>ГИИС «ЭЛЕКТРОННЫЙ БЮДЖЕТ»</a:t>
            </a:r>
            <a:endParaRPr lang="ru-RU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2119992" y="6866620"/>
            <a:ext cx="6787052" cy="1061048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600">
                <a:solidFill>
                  <a:srgbClr val="007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800" dirty="0" smtClean="0"/>
              <a:t>ПИАО</a:t>
            </a:r>
          </a:p>
          <a:p>
            <a:r>
              <a:rPr lang="ru-RU" sz="2800" dirty="0" smtClean="0"/>
              <a:t>ГИИС «ЭЛЕКТРОННЫЙ БЮДЖЕТ»</a:t>
            </a:r>
            <a:endParaRPr lang="ru-RU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5783288" y="11106472"/>
            <a:ext cx="5616624" cy="1245714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200">
                <a:solidFill>
                  <a:srgbClr val="375D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B050"/>
                </a:solidFill>
                <a:latin typeface="Segoe UI Light" panose="020B0502040204020203" pitchFamily="34" charset="0"/>
              </a:rPr>
              <a:t>Электронный Универсальный </a:t>
            </a:r>
          </a:p>
          <a:p>
            <a:r>
              <a:rPr lang="ru-RU" sz="2800" dirty="0" smtClean="0">
                <a:solidFill>
                  <a:srgbClr val="00B050"/>
                </a:solidFill>
                <a:latin typeface="Segoe UI Light" panose="020B0502040204020203" pitchFamily="34" charset="0"/>
              </a:rPr>
              <a:t>передаточный документ</a:t>
            </a:r>
            <a:r>
              <a:rPr lang="ru-RU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59939" y="8966465"/>
            <a:ext cx="5137606" cy="1491935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200">
                <a:solidFill>
                  <a:srgbClr val="375D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Открытие и ведение </a:t>
            </a:r>
          </a:p>
          <a:p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«единых» лицевых счетов/</a:t>
            </a:r>
          </a:p>
          <a:p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разделов на лицевых счетах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947195" y="9630901"/>
            <a:ext cx="5137606" cy="630160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200">
                <a:solidFill>
                  <a:srgbClr val="375D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Реестр кооперации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944715" y="8504173"/>
            <a:ext cx="5137606" cy="1061048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200">
                <a:solidFill>
                  <a:srgbClr val="375D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Реестр контрактов (договоров)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985577" y="10326741"/>
            <a:ext cx="5137606" cy="630160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200">
                <a:solidFill>
                  <a:srgbClr val="375D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Реестр платежей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944715" y="11200258"/>
            <a:ext cx="5137606" cy="1061048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200">
                <a:solidFill>
                  <a:srgbClr val="375D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B050"/>
                </a:solidFill>
                <a:latin typeface="Segoe UI Light" panose="020B0502040204020203" pitchFamily="34" charset="0"/>
              </a:rPr>
              <a:t>Реестр универсальных передаточных документов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337392" y="6930008"/>
            <a:ext cx="5137606" cy="1491935"/>
          </a:xfrm>
          <a:prstGeom prst="rect">
            <a:avLst/>
          </a:prstGeom>
          <a:noFill/>
        </p:spPr>
        <p:txBody>
          <a:bodyPr wrap="square" lIns="197346" tIns="98673" rIns="197346" bIns="98673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200">
                <a:solidFill>
                  <a:srgbClr val="375D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ERP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-системы</a:t>
            </a:r>
          </a:p>
          <a:p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Участников казначейского сопровождения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94656" y="6646345"/>
            <a:ext cx="4248472" cy="2227879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cxnSp>
        <p:nvCxnSpPr>
          <p:cNvPr id="34" name="Соединительная линия уступом 33"/>
          <p:cNvCxnSpPr/>
          <p:nvPr/>
        </p:nvCxnSpPr>
        <p:spPr>
          <a:xfrm flipV="1">
            <a:off x="4398716" y="7722096"/>
            <a:ext cx="520178" cy="35938"/>
          </a:xfrm>
          <a:prstGeom prst="bentConnector3">
            <a:avLst>
              <a:gd name="adj1" fmla="val 50000"/>
            </a:avLst>
          </a:prstGeom>
          <a:ln w="28575">
            <a:solidFill>
              <a:srgbClr val="375DA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Рисунок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606" y="7298012"/>
            <a:ext cx="1439626" cy="15042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8" name="Прямоугольник 37"/>
          <p:cNvSpPr/>
          <p:nvPr/>
        </p:nvSpPr>
        <p:spPr>
          <a:xfrm>
            <a:off x="20963046" y="6756374"/>
            <a:ext cx="318228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cap="all" spc="-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Open Sans Condensed" panose="020B0604020202020204" charset="0"/>
                <a:cs typeface="Times New Roman" panose="02020603050405020304" pitchFamily="18" charset="0"/>
              </a:rPr>
              <a:t>Росфинмониторинг</a:t>
            </a:r>
          </a:p>
        </p:txBody>
      </p:sp>
      <p:cxnSp>
        <p:nvCxnSpPr>
          <p:cNvPr id="39" name="Соединительная линия уступом 38"/>
          <p:cNvCxnSpPr/>
          <p:nvPr/>
        </p:nvCxnSpPr>
        <p:spPr>
          <a:xfrm rot="10800000" flipV="1">
            <a:off x="19032760" y="10434510"/>
            <a:ext cx="2612592" cy="132560"/>
          </a:xfrm>
          <a:prstGeom prst="bentConnector3">
            <a:avLst>
              <a:gd name="adj1" fmla="val 50000"/>
            </a:avLst>
          </a:prstGeom>
          <a:ln w="28575">
            <a:solidFill>
              <a:srgbClr val="375DA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/>
          <p:nvPr/>
        </p:nvCxnSpPr>
        <p:spPr>
          <a:xfrm rot="10800000" flipV="1">
            <a:off x="19026930" y="5129807"/>
            <a:ext cx="2382094" cy="132539"/>
          </a:xfrm>
          <a:prstGeom prst="bentConnector3">
            <a:avLst>
              <a:gd name="adj1" fmla="val 50000"/>
            </a:avLst>
          </a:prstGeom>
          <a:ln w="28575">
            <a:solidFill>
              <a:srgbClr val="375DA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Соединительная линия уступом 42"/>
          <p:cNvCxnSpPr/>
          <p:nvPr/>
        </p:nvCxnSpPr>
        <p:spPr>
          <a:xfrm rot="10800000" flipV="1">
            <a:off x="19012456" y="7927768"/>
            <a:ext cx="2612592" cy="132560"/>
          </a:xfrm>
          <a:prstGeom prst="bentConnector3">
            <a:avLst>
              <a:gd name="adj1" fmla="val 50000"/>
            </a:avLst>
          </a:prstGeom>
          <a:ln w="28575">
            <a:solidFill>
              <a:srgbClr val="375DA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461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7" b="-1"/>
          <a:stretch/>
        </p:blipFill>
        <p:spPr>
          <a:xfrm>
            <a:off x="12039481" y="-20141"/>
            <a:ext cx="12337573" cy="13731527"/>
          </a:xfrm>
          <a:prstGeom prst="rect">
            <a:avLst/>
          </a:prstGeom>
          <a:solidFill>
            <a:schemeClr val="bg1">
              <a:alpha val="23000"/>
            </a:schemeClr>
          </a:solidFill>
        </p:spPr>
      </p:pic>
      <p:sp>
        <p:nvSpPr>
          <p:cNvPr id="3" name="TextBox 2"/>
          <p:cNvSpPr txBox="1"/>
          <p:nvPr/>
        </p:nvSpPr>
        <p:spPr>
          <a:xfrm>
            <a:off x="0" y="6101626"/>
            <a:ext cx="12039481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6600" b="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94781153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16878</TotalTime>
  <Words>750</Words>
  <Application>Microsoft Office PowerPoint</Application>
  <PresentationFormat>Произвольный</PresentationFormat>
  <Paragraphs>176</Paragraphs>
  <Slides>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White</vt:lpstr>
      <vt:lpstr>Шаблон_2015_16x9_PTSerif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Серебрякова Зинаида Олеговна</dc:creator>
  <cp:lastModifiedBy>Гнып Елена Владимировна</cp:lastModifiedBy>
  <cp:revision>992</cp:revision>
  <cp:lastPrinted>2021-09-03T08:13:57Z</cp:lastPrinted>
  <dcterms:modified xsi:type="dcterms:W3CDTF">2021-09-03T15:45:47Z</dcterms:modified>
</cp:coreProperties>
</file>